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</p:sldIdLst>
  <p:sldSz cx="32918400" cy="21945600"/>
  <p:notesSz cx="6953250" cy="9239250"/>
  <p:embeddedFontLst>
    <p:embeddedFont>
      <p:font typeface="Domine" panose="020B0604020202020204" charset="0"/>
      <p:regular r:id="rId3"/>
    </p:embeddedFont>
    <p:embeddedFont>
      <p:font typeface="Montserrat" panose="00000500000000000000" pitchFamily="2" charset="0"/>
      <p:regular r:id="rId4"/>
      <p:bold r:id="rId5"/>
      <p:italic r:id="rId6"/>
      <p:boldItalic r:id="rId7"/>
    </p:embeddedFont>
    <p:embeddedFont>
      <p:font typeface="Montserrat Extra Bold" panose="020B0604020202020204" charset="0"/>
      <p:bold r:id="rId8"/>
    </p:embeddedFont>
  </p:embeddedFontLst>
  <p:custDataLst>
    <p:tags r:id="rId9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326532" algn="l" rtl="0" eaLnBrk="0" fontAlgn="base" hangingPunct="0">
      <a:spcBef>
        <a:spcPct val="0"/>
      </a:spcBef>
      <a:spcAft>
        <a:spcPct val="0"/>
      </a:spcAft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653064" algn="l" rtl="0" eaLnBrk="0" fontAlgn="base" hangingPunct="0">
      <a:spcBef>
        <a:spcPct val="0"/>
      </a:spcBef>
      <a:spcAft>
        <a:spcPct val="0"/>
      </a:spcAft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979597" algn="l" rtl="0" eaLnBrk="0" fontAlgn="base" hangingPunct="0">
      <a:spcBef>
        <a:spcPct val="0"/>
      </a:spcBef>
      <a:spcAft>
        <a:spcPct val="0"/>
      </a:spcAft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306129" algn="l" rtl="0" eaLnBrk="0" fontAlgn="base" hangingPunct="0">
      <a:spcBef>
        <a:spcPct val="0"/>
      </a:spcBef>
      <a:spcAft>
        <a:spcPct val="0"/>
      </a:spcAft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1632661" algn="l" defTabSz="653064" rtl="0" eaLnBrk="1" latinLnBrk="0" hangingPunct="1"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1959193" algn="l" defTabSz="653064" rtl="0" eaLnBrk="1" latinLnBrk="0" hangingPunct="1"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2285726" algn="l" defTabSz="653064" rtl="0" eaLnBrk="1" latinLnBrk="0" hangingPunct="1"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2612258" algn="l" defTabSz="653064" rtl="0" eaLnBrk="1" latinLnBrk="0" hangingPunct="1">
      <a:defRPr sz="6642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912" userDrawn="1">
          <p15:clr>
            <a:srgbClr val="A4A3A4"/>
          </p15:clr>
        </p15:guide>
        <p15:guide id="2" pos="10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47F87B-D271-43ED-BFFF-9DDB4A25C30D}" v="8" dt="2025-10-11T08:46:27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4660"/>
  </p:normalViewPr>
  <p:slideViewPr>
    <p:cSldViewPr snapToGrid="0">
      <p:cViewPr varScale="1">
        <p:scale>
          <a:sx n="32" d="100"/>
          <a:sy n="32" d="100"/>
        </p:scale>
        <p:origin x="1002" y="24"/>
      </p:cViewPr>
      <p:guideLst>
        <p:guide orient="horz" pos="6912"/>
        <p:guide pos="10368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viewProps" Target="viewProps.xml"/><Relationship Id="rId5" Type="http://schemas.openxmlformats.org/officeDocument/2006/relationships/font" Target="fonts/font3.fntdata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font" Target="fonts/font2.fntdata"/><Relationship Id="rId9" Type="http://schemas.openxmlformats.org/officeDocument/2006/relationships/tags" Target="tags/tag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Geru" userId="32c2b74b0eb17057" providerId="LiveId" clId="{B005AD5B-F9C1-4309-8BDB-3BB6F44AB79B}"/>
    <pc:docChg chg="undo redo custSel modSld">
      <pc:chgData name="Georgiana Geru" userId="32c2b74b0eb17057" providerId="LiveId" clId="{B005AD5B-F9C1-4309-8BDB-3BB6F44AB79B}" dt="2025-10-11T08:47:00.899" v="43" actId="1076"/>
      <pc:docMkLst>
        <pc:docMk/>
      </pc:docMkLst>
      <pc:sldChg chg="modSp mod">
        <pc:chgData name="Georgiana Geru" userId="32c2b74b0eb17057" providerId="LiveId" clId="{B005AD5B-F9C1-4309-8BDB-3BB6F44AB79B}" dt="2025-10-11T08:47:00.899" v="43" actId="1076"/>
        <pc:sldMkLst>
          <pc:docMk/>
          <pc:sldMk cId="0" sldId="256"/>
        </pc:sldMkLst>
        <pc:spChg chg="mod">
          <ac:chgData name="Georgiana Geru" userId="32c2b74b0eb17057" providerId="LiveId" clId="{B005AD5B-F9C1-4309-8BDB-3BB6F44AB79B}" dt="2025-10-11T08:46:07.544" v="40" actId="2711"/>
          <ac:spMkLst>
            <pc:docMk/>
            <pc:sldMk cId="0" sldId="256"/>
            <ac:spMk id="17" creationId="{91A1ED2B-F6FB-4ADC-878A-52E4BE63D0D4}"/>
          </ac:spMkLst>
        </pc:spChg>
        <pc:spChg chg="mod">
          <ac:chgData name="Georgiana Geru" userId="32c2b74b0eb17057" providerId="LiveId" clId="{B005AD5B-F9C1-4309-8BDB-3BB6F44AB79B}" dt="2025-10-11T08:44:03.886" v="29" actId="20577"/>
          <ac:spMkLst>
            <pc:docMk/>
            <pc:sldMk cId="0" sldId="256"/>
            <ac:spMk id="2050" creationId="{605BDFC0-7936-443F-A89D-486DE98FDD45}"/>
          </ac:spMkLst>
        </pc:spChg>
        <pc:spChg chg="mod">
          <ac:chgData name="Georgiana Geru" userId="32c2b74b0eb17057" providerId="LiveId" clId="{B005AD5B-F9C1-4309-8BDB-3BB6F44AB79B}" dt="2025-10-11T08:44:38.737" v="30"/>
          <ac:spMkLst>
            <pc:docMk/>
            <pc:sldMk cId="0" sldId="256"/>
            <ac:spMk id="2055" creationId="{03B51DC3-4238-434C-8B82-681846F0E70A}"/>
          </ac:spMkLst>
        </pc:spChg>
        <pc:spChg chg="mod">
          <ac:chgData name="Georgiana Geru" userId="32c2b74b0eb17057" providerId="LiveId" clId="{B005AD5B-F9C1-4309-8BDB-3BB6F44AB79B}" dt="2025-10-11T08:46:57.105" v="42" actId="1076"/>
          <ac:spMkLst>
            <pc:docMk/>
            <pc:sldMk cId="0" sldId="256"/>
            <ac:spMk id="2057" creationId="{464836E7-EB8E-4EC9-877E-8316639813B3}"/>
          </ac:spMkLst>
        </pc:spChg>
        <pc:spChg chg="mod">
          <ac:chgData name="Georgiana Geru" userId="32c2b74b0eb17057" providerId="LiveId" clId="{B005AD5B-F9C1-4309-8BDB-3BB6F44AB79B}" dt="2025-10-11T08:45:51.678" v="39" actId="6549"/>
          <ac:spMkLst>
            <pc:docMk/>
            <pc:sldMk cId="0" sldId="256"/>
            <ac:spMk id="2059" creationId="{CC0A675F-EADE-4D26-A22F-002B83C36894}"/>
          </ac:spMkLst>
        </pc:spChg>
        <pc:spChg chg="mod">
          <ac:chgData name="Georgiana Geru" userId="32c2b74b0eb17057" providerId="LiveId" clId="{B005AD5B-F9C1-4309-8BDB-3BB6F44AB79B}" dt="2025-10-11T08:47:00.899" v="43" actId="1076"/>
          <ac:spMkLst>
            <pc:docMk/>
            <pc:sldMk cId="0" sldId="256"/>
            <ac:spMk id="2062" creationId="{66FB029C-71D5-4220-9E91-027C855AF07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1T08:21:30.506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-15513.58984"/>
      <inkml:brushProperty name="anchorY" value="-40007.23047"/>
      <inkml:brushProperty name="scaleFactor" value="0.5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1T08:21:31.677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-16783.58984"/>
      <inkml:brushProperty name="anchorY" value="-41277.23047"/>
      <inkml:brushProperty name="scaleFactor" value="0.5"/>
    </inkml:brush>
  </inkml:definitions>
  <inkml:trace contextRef="#ctx0" brushRef="#br0">0 1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9092" y="6817784"/>
            <a:ext cx="27980218" cy="47032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8184" y="12435417"/>
            <a:ext cx="23042032" cy="5609167"/>
          </a:xfrm>
        </p:spPr>
        <p:txBody>
          <a:bodyPr/>
          <a:lstStyle>
            <a:lvl1pPr marL="0" indent="0" algn="ctr">
              <a:buNone/>
              <a:defRPr/>
            </a:lvl1pPr>
            <a:lvl2pPr marL="304815" indent="0" algn="ctr">
              <a:buNone/>
              <a:defRPr/>
            </a:lvl2pPr>
            <a:lvl3pPr marL="609630" indent="0" algn="ctr">
              <a:buNone/>
              <a:defRPr/>
            </a:lvl3pPr>
            <a:lvl4pPr marL="914446" indent="0" algn="ctr">
              <a:buNone/>
              <a:defRPr/>
            </a:lvl4pPr>
            <a:lvl5pPr marL="1219261" indent="0" algn="ctr">
              <a:buNone/>
              <a:defRPr/>
            </a:lvl5pPr>
            <a:lvl6pPr marL="1524076" indent="0" algn="ctr">
              <a:buNone/>
              <a:defRPr/>
            </a:lvl6pPr>
            <a:lvl7pPr marL="1828891" indent="0" algn="ctr">
              <a:buNone/>
              <a:defRPr/>
            </a:lvl7pPr>
            <a:lvl8pPr marL="2133707" indent="0" algn="ctr">
              <a:buNone/>
              <a:defRPr/>
            </a:lvl8pPr>
            <a:lvl9pPr marL="2438522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1D309A8-F4AA-43A2-8C81-BEC027D80B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8554123-AAA0-490D-8022-C1D9AFEC39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329F74-F32B-4159-80E2-548E04DAA4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90BE1-1AF4-4408-BABD-9E6C219040E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4598924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3C98B32-86AA-438F-A892-070260C13FE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017C40A-403D-4927-AF81-1349B579D72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5C4AEA9-4741-442A-9304-90C650E99F1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1477D-E407-4230-B1A8-1287929FCCE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180946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0326" y="14102293"/>
            <a:ext cx="27980218" cy="4358217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0326" y="9301692"/>
            <a:ext cx="27980218" cy="4800600"/>
          </a:xfrm>
        </p:spPr>
        <p:txBody>
          <a:bodyPr anchor="b"/>
          <a:lstStyle>
            <a:lvl1pPr marL="0" indent="0">
              <a:buNone/>
              <a:defRPr sz="1333"/>
            </a:lvl1pPr>
            <a:lvl2pPr marL="304815" indent="0">
              <a:buNone/>
              <a:defRPr sz="1200"/>
            </a:lvl2pPr>
            <a:lvl3pPr marL="609630" indent="0">
              <a:buNone/>
              <a:defRPr sz="1067"/>
            </a:lvl3pPr>
            <a:lvl4pPr marL="914446" indent="0">
              <a:buNone/>
              <a:defRPr sz="933"/>
            </a:lvl4pPr>
            <a:lvl5pPr marL="1219261" indent="0">
              <a:buNone/>
              <a:defRPr sz="933"/>
            </a:lvl5pPr>
            <a:lvl6pPr marL="1524076" indent="0">
              <a:buNone/>
              <a:defRPr sz="933"/>
            </a:lvl6pPr>
            <a:lvl7pPr marL="1828891" indent="0">
              <a:buNone/>
              <a:defRPr sz="933"/>
            </a:lvl7pPr>
            <a:lvl8pPr marL="2133707" indent="0">
              <a:buNone/>
              <a:defRPr sz="933"/>
            </a:lvl8pPr>
            <a:lvl9pPr marL="2438522" indent="0">
              <a:buNone/>
              <a:defRPr sz="9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FECD266-FAE4-4C91-A2A9-2DC0A6D8BC6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803D73F-CFBC-44B9-8A60-1D50D59192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0DBD84F-6C78-4D3D-A3C7-166E737DF9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F0159-E43F-47CF-A97D-10BC1EC0C92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9705360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5709" y="5120217"/>
            <a:ext cx="14762691" cy="14483293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10002" y="5120217"/>
            <a:ext cx="14762693" cy="14483293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F43144-8958-4837-A52E-1F3C116497F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B3B7B1-031E-40F0-9A19-A184E5DA334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C2AFAF-166A-4550-B27C-7BEAC727120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EC4A5-8AF5-4C62-B207-85F51DA8570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821148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709" y="4912784"/>
            <a:ext cx="14544675" cy="2046817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45709" y="6959601"/>
            <a:ext cx="14544675" cy="12643909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721668" y="4912784"/>
            <a:ext cx="14551025" cy="2046817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721668" y="6959601"/>
            <a:ext cx="14551025" cy="12643909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054FD09-9B48-4151-9028-96214DB6052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2E47633-FCBE-465A-ABCB-691ADA011A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AE9214A6-E1E4-4A2B-AEC7-55D4C3CA4B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2BA43-3945-466E-87F2-3C2221FE801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713527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DCE1BE56-50A0-4FE0-97C3-3FB306A9484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09DB606-8FDA-467B-9062-C80460A5935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7119720-A5A3-4507-9724-399123FCDE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79D12-469A-4ADB-99C3-E970D572BC9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092783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F0B713D-842B-48C0-A2D9-E253BF843B9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D481E62-D870-4ED4-A5F3-ADB3D9642E6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A8BA461F-5715-4B18-84C1-C85C2A1740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5F61-BAEF-4101-961B-192C7B3D72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527923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09" y="874184"/>
            <a:ext cx="10829925" cy="37179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392" y="874184"/>
            <a:ext cx="18402300" cy="1872932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709" y="4592109"/>
            <a:ext cx="10829925" cy="15011400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02C7DC-A315-4616-9A7D-88A90141184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8664DE4-26CF-460A-83E7-7EA1BAE0A70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79F517-C723-49CA-B01B-D7818F59D8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37731-654E-4B55-A8E3-9E38762E924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04219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2659" y="15361710"/>
            <a:ext cx="19750618" cy="1813983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452659" y="1961093"/>
            <a:ext cx="19750618" cy="13166725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2659" y="17175693"/>
            <a:ext cx="19750618" cy="257492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27E7D7-B821-406D-9F87-DA687AD656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983E07-5AC5-45AD-9881-47C1636F352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312D8-55C5-4EC3-A039-7D88B721A9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32CBD-0B9C-4C3F-957B-BE63619BE7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526086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2C49E7D-9002-4E1C-AA2D-A877BD7BD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8CE2A29-7601-4A4E-BD59-9C0CC5D8E68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6177322-F0C3-4D59-892E-B7ED71FC3A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36E21-A752-4F0E-AB8A-476EB609106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5224990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866475" y="878417"/>
            <a:ext cx="7406217" cy="1872509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45708" y="878417"/>
            <a:ext cx="22119168" cy="187250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96D8CD8-44EF-42DE-991D-F854F7E91A1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835E3C2-DA48-4567-916A-0395163CB2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0A3E065-E3C2-4A13-B466-C6E0B6FAB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9B070-A8C8-4C1B-ACF4-A01A01276A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147677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85D284E1-ABC4-47A2-949E-B2CDDFB5A7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645444" y="878417"/>
            <a:ext cx="29627512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1E4A073-D973-474D-BA23-3C9AB7ABF9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645444" y="5120217"/>
            <a:ext cx="29627512" cy="14483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3CDFF451-CDED-49B3-A18D-CEECEF98B94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45444" y="19984509"/>
            <a:ext cx="7681913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numCol="1" anchor="t" anchorCtr="0" compatLnSpc="1">
            <a:prstTxWarp prst="textNoShape">
              <a:avLst/>
            </a:prstTxWarp>
          </a:bodyPr>
          <a:lstStyle>
            <a:lvl1pPr defTabSz="3134940" eaLnBrk="1" hangingPunct="1">
              <a:defRPr sz="4800">
                <a:latin typeface="Arial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8DE6A0EB-84A7-4D5D-BC95-45F9C5CD579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1246644" y="19984509"/>
            <a:ext cx="10425113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numCol="1" anchor="t" anchorCtr="0" compatLnSpc="1">
            <a:prstTxWarp prst="textNoShape">
              <a:avLst/>
            </a:prstTxWarp>
          </a:bodyPr>
          <a:lstStyle>
            <a:lvl1pPr algn="ctr" defTabSz="3134940" eaLnBrk="1" hangingPunct="1">
              <a:defRPr sz="4800">
                <a:latin typeface="Arial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94A8940C-5440-4316-ADDD-E78881BA4CE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3591044" y="19984509"/>
            <a:ext cx="7681913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numCol="1" anchor="t" anchorCtr="0" compatLnSpc="1">
            <a:prstTxWarp prst="textNoShape">
              <a:avLst/>
            </a:prstTxWarp>
          </a:bodyPr>
          <a:lstStyle>
            <a:lvl1pPr algn="r" defTabSz="3134940" eaLnBrk="1" hangingPunct="1">
              <a:defRPr sz="4800"/>
            </a:lvl1pPr>
          </a:lstStyle>
          <a:p>
            <a:pPr>
              <a:defRPr/>
            </a:pPr>
            <a:fld id="{34FE963B-2661-45A5-BBD2-5BA733EB36A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1032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29718000" y="10972800"/>
            <a:ext cx="14274800" cy="3937000"/>
          </a:xfrm>
          <a:prstGeom prst="rect">
            <a:avLst/>
          </a:prstGeom>
        </p:spPr>
      </p:pic>
      <p:pic>
        <p:nvPicPr>
          <p:cNvPr id="1033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1460500" y="22453600"/>
            <a:ext cx="29997400" cy="1447800"/>
          </a:xfrm>
          <a:prstGeom prst="rect">
            <a:avLst/>
          </a:prstGeom>
        </p:spPr>
      </p:pic>
      <p:sp>
        <p:nvSpPr>
          <p:cNvPr id="1034" name="New shape"/>
          <p:cNvSpPr/>
          <p:nvPr/>
        </p:nvSpPr>
        <p:spPr>
          <a:xfrm>
            <a:off x="1460500" y="23025100"/>
            <a:ext cx="164592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theorizingvermillion  Size: 36x24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3134940" rtl="0" eaLnBrk="0" fontAlgn="base" hangingPunct="0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+mj-lt"/>
          <a:ea typeface="+mj-ea"/>
          <a:cs typeface="+mj-cs"/>
        </a:defRPr>
      </a:lvl1pPr>
      <a:lvl2pPr algn="ctr" defTabSz="3134940" rtl="0" eaLnBrk="0" fontAlgn="base" hangingPunct="0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2pPr>
      <a:lvl3pPr algn="ctr" defTabSz="3134940" rtl="0" eaLnBrk="0" fontAlgn="base" hangingPunct="0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3pPr>
      <a:lvl4pPr algn="ctr" defTabSz="3134940" rtl="0" eaLnBrk="0" fontAlgn="base" hangingPunct="0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4pPr>
      <a:lvl5pPr algn="ctr" defTabSz="3134940" rtl="0" eaLnBrk="0" fontAlgn="base" hangingPunct="0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5pPr>
      <a:lvl6pPr marL="304815" algn="ctr" defTabSz="3134940" rtl="0" fontAlgn="base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6pPr>
      <a:lvl7pPr marL="609630" algn="ctr" defTabSz="3134940" rtl="0" fontAlgn="base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7pPr>
      <a:lvl8pPr marL="914446" algn="ctr" defTabSz="3134940" rtl="0" fontAlgn="base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8pPr>
      <a:lvl9pPr marL="1219261" algn="ctr" defTabSz="3134940" rtl="0" fontAlgn="base">
        <a:spcBef>
          <a:spcPct val="0"/>
        </a:spcBef>
        <a:spcAft>
          <a:spcPct val="0"/>
        </a:spcAft>
        <a:defRPr sz="15067">
          <a:solidFill>
            <a:schemeClr val="tx2"/>
          </a:solidFill>
          <a:latin typeface="Arial"/>
        </a:defRPr>
      </a:lvl9pPr>
    </p:titleStyle>
    <p:bodyStyle>
      <a:lvl1pPr marL="1175867" indent="-1175867" algn="l" defTabSz="3134940" rtl="0" eaLnBrk="0" fontAlgn="base" hangingPunct="0">
        <a:spcBef>
          <a:spcPct val="20000"/>
        </a:spcBef>
        <a:spcAft>
          <a:spcPct val="0"/>
        </a:spcAft>
        <a:buChar char="•"/>
        <a:defRPr sz="11001">
          <a:solidFill>
            <a:schemeClr val="tx1"/>
          </a:solidFill>
          <a:latin typeface="+mn-lt"/>
          <a:ea typeface="+mn-ea"/>
          <a:cs typeface="+mn-cs"/>
        </a:defRPr>
      </a:lvl1pPr>
      <a:lvl2pPr marL="2547536" indent="-980066" algn="l" defTabSz="3134940" rtl="0" eaLnBrk="0" fontAlgn="base" hangingPunct="0">
        <a:spcBef>
          <a:spcPct val="20000"/>
        </a:spcBef>
        <a:spcAft>
          <a:spcPct val="0"/>
        </a:spcAft>
        <a:buChar char="–"/>
        <a:defRPr sz="9600">
          <a:solidFill>
            <a:schemeClr val="tx1"/>
          </a:solidFill>
          <a:latin typeface="+mn-lt"/>
        </a:defRPr>
      </a:lvl2pPr>
      <a:lvl3pPr marL="3919205" indent="-784265" algn="l" defTabSz="3134940" rtl="0" eaLnBrk="0" fontAlgn="base" hangingPunct="0">
        <a:spcBef>
          <a:spcPct val="20000"/>
        </a:spcBef>
        <a:spcAft>
          <a:spcPct val="0"/>
        </a:spcAft>
        <a:buChar char="•"/>
        <a:defRPr sz="8200">
          <a:solidFill>
            <a:schemeClr val="tx1"/>
          </a:solidFill>
          <a:latin typeface="+mn-lt"/>
        </a:defRPr>
      </a:lvl3pPr>
      <a:lvl4pPr marL="5486674" indent="-784265" algn="l" defTabSz="3134940" rtl="0" eaLnBrk="0" fontAlgn="base" hangingPunct="0">
        <a:spcBef>
          <a:spcPct val="20000"/>
        </a:spcBef>
        <a:spcAft>
          <a:spcPct val="0"/>
        </a:spcAft>
        <a:buChar char="–"/>
        <a:defRPr sz="6867">
          <a:solidFill>
            <a:schemeClr val="tx1"/>
          </a:solidFill>
          <a:latin typeface="+mn-lt"/>
        </a:defRPr>
      </a:lvl4pPr>
      <a:lvl5pPr marL="7054145" indent="-783206" algn="l" defTabSz="3134940" rtl="0" eaLnBrk="0" fontAlgn="base" hangingPunct="0">
        <a:spcBef>
          <a:spcPct val="20000"/>
        </a:spcBef>
        <a:spcAft>
          <a:spcPct val="0"/>
        </a:spcAft>
        <a:buChar char="»"/>
        <a:defRPr sz="6867">
          <a:solidFill>
            <a:schemeClr val="tx1"/>
          </a:solidFill>
          <a:latin typeface="+mn-lt"/>
        </a:defRPr>
      </a:lvl5pPr>
      <a:lvl6pPr marL="7358960" indent="-783206" algn="l" defTabSz="3134940" rtl="0" fontAlgn="base">
        <a:spcBef>
          <a:spcPct val="20000"/>
        </a:spcBef>
        <a:spcAft>
          <a:spcPct val="0"/>
        </a:spcAft>
        <a:buChar char="»"/>
        <a:defRPr sz="6867">
          <a:solidFill>
            <a:schemeClr val="tx1"/>
          </a:solidFill>
          <a:latin typeface="+mn-lt"/>
        </a:defRPr>
      </a:lvl6pPr>
      <a:lvl7pPr marL="7663775" indent="-783206" algn="l" defTabSz="3134940" rtl="0" fontAlgn="base">
        <a:spcBef>
          <a:spcPct val="20000"/>
        </a:spcBef>
        <a:spcAft>
          <a:spcPct val="0"/>
        </a:spcAft>
        <a:buChar char="»"/>
        <a:defRPr sz="6867">
          <a:solidFill>
            <a:schemeClr val="tx1"/>
          </a:solidFill>
          <a:latin typeface="+mn-lt"/>
        </a:defRPr>
      </a:lvl7pPr>
      <a:lvl8pPr marL="7968590" indent="-783206" algn="l" defTabSz="3134940" rtl="0" fontAlgn="base">
        <a:spcBef>
          <a:spcPct val="20000"/>
        </a:spcBef>
        <a:spcAft>
          <a:spcPct val="0"/>
        </a:spcAft>
        <a:buChar char="»"/>
        <a:defRPr sz="6867">
          <a:solidFill>
            <a:schemeClr val="tx1"/>
          </a:solidFill>
          <a:latin typeface="+mn-lt"/>
        </a:defRPr>
      </a:lvl8pPr>
      <a:lvl9pPr marL="8273406" indent="-783206" algn="l" defTabSz="3134940" rtl="0" fontAlgn="base">
        <a:spcBef>
          <a:spcPct val="20000"/>
        </a:spcBef>
        <a:spcAft>
          <a:spcPct val="0"/>
        </a:spcAft>
        <a:buChar char="»"/>
        <a:defRPr sz="6867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customXml" Target="../ink/ink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customXml" Target="../ink/ink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Placeholder 5">
            <a:extLst>
              <a:ext uri="{FF2B5EF4-FFF2-40B4-BE49-F238E27FC236}">
                <a16:creationId xmlns:a16="http://schemas.microsoft.com/office/drawing/2014/main" id="{1C0C5311-0A50-4A29-9CC1-461AC41213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5298" y="742879"/>
            <a:ext cx="26206450" cy="209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40290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879600" defTabSz="40290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3760788" defTabSz="40290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5640388" defTabSz="40290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7521575" defTabSz="40290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7978775" defTabSz="40290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8435975" defTabSz="40290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8893175" defTabSz="40290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9350375" defTabSz="40290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5700" dirty="0">
                <a:solidFill>
                  <a:srgbClr val="1482A5"/>
                </a:solidFill>
                <a:latin typeface="Montserrat Extra Bold" panose="00000900000000000000" pitchFamily="50" charset="0"/>
                <a:cs typeface="Calibri" panose="020F0502020204030204" pitchFamily="34" charset="0"/>
              </a:rPr>
              <a:t>Developing Emotional Intelligence Skills </a:t>
            </a:r>
          </a:p>
        </p:txBody>
      </p:sp>
      <p:sp>
        <p:nvSpPr>
          <p:cNvPr id="2054" name="Text Placeholder 5">
            <a:extLst>
              <a:ext uri="{FF2B5EF4-FFF2-40B4-BE49-F238E27FC236}">
                <a16:creationId xmlns:a16="http://schemas.microsoft.com/office/drawing/2014/main" id="{C43A5C15-0988-44C8-8498-D8B66B48C8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3245" y="2191647"/>
            <a:ext cx="26206450" cy="1252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3760788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879600" defTabSz="3760788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3760788" defTabSz="3760788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5640388" defTabSz="3760788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7521575" defTabSz="3760788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7978775" defTabSz="3760788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8435975" defTabSz="3760788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8893175" defTabSz="3760788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9350375" defTabSz="3760788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3700" dirty="0">
                <a:solidFill>
                  <a:srgbClr val="1482A5"/>
                </a:solidFill>
                <a:latin typeface="Domine" panose="02040503040403060204" pitchFamily="18" charset="0"/>
                <a:cs typeface="Calibri" panose="020F0502020204030204" pitchFamily="34" charset="0"/>
              </a:rPr>
              <a:t>Georgiana Mariana Geru</a:t>
            </a:r>
          </a:p>
          <a:p>
            <a:pPr algn="ctr" eaLnBrk="1" hangingPunct="1">
              <a:buFontTx/>
              <a:buNone/>
            </a:pPr>
            <a:r>
              <a:rPr lang="en-US" altLang="en-US" sz="3700" dirty="0">
                <a:solidFill>
                  <a:srgbClr val="1482A5"/>
                </a:solidFill>
                <a:latin typeface="Domine" panose="02040503040403060204" pitchFamily="18" charset="0"/>
                <a:cs typeface="Calibri" panose="020F0502020204030204" pitchFamily="34" charset="0"/>
              </a:rPr>
              <a:t>2319632</a:t>
            </a:r>
          </a:p>
        </p:txBody>
      </p:sp>
      <p:sp>
        <p:nvSpPr>
          <p:cNvPr id="2050" name="Text Box 379">
            <a:extLst>
              <a:ext uri="{FF2B5EF4-FFF2-40B4-BE49-F238E27FC236}">
                <a16:creationId xmlns:a16="http://schemas.microsoft.com/office/drawing/2014/main" id="{605BDFC0-7936-443F-A89D-486DE98FDD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5150" y="5279398"/>
            <a:ext cx="6904199" cy="6792629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50000"/>
              </a:spcBef>
              <a:buNone/>
            </a:pPr>
            <a:endParaRPr lang="en-US" sz="3200" dirty="0">
              <a:solidFill>
                <a:srgbClr val="000000"/>
              </a:solidFill>
              <a:latin typeface="+mj-lt"/>
              <a:ea typeface="Glacial Indifference"/>
              <a:cs typeface="Glacial Indifference"/>
              <a:sym typeface="Glacial Indifference"/>
            </a:endParaRPr>
          </a:p>
          <a:p>
            <a:pPr algn="ctr" eaLnBrk="1" hangingPunct="1">
              <a:lnSpc>
                <a:spcPct val="120000"/>
              </a:lnSpc>
              <a:spcBef>
                <a:spcPct val="500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Emotional intelligence (EI) is the ability to understand and manage our own and others’ emotions (Goleman, 1998). Research shows that EI helps with stress management, teamwork, and decision-making (Zeidner et al., 2004). This poster examines how mindfulness and self-awareness improve EI in academic and workplace settings.</a:t>
            </a:r>
            <a:endParaRPr lang="en-US" altLang="en-US" sz="3200" dirty="0">
              <a:latin typeface="Domine" panose="02040503040403060204" pitchFamily="18" charset="0"/>
            </a:endParaRPr>
          </a:p>
        </p:txBody>
      </p:sp>
      <p:sp>
        <p:nvSpPr>
          <p:cNvPr id="2051" name="AutoShape 396">
            <a:extLst>
              <a:ext uri="{FF2B5EF4-FFF2-40B4-BE49-F238E27FC236}">
                <a16:creationId xmlns:a16="http://schemas.microsoft.com/office/drawing/2014/main" id="{85CA99BB-AF96-4C6D-9C43-9691292FD9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3245" y="4555070"/>
            <a:ext cx="6788761" cy="609600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2055" name="Text Box 379">
            <a:extLst>
              <a:ext uri="{FF2B5EF4-FFF2-40B4-BE49-F238E27FC236}">
                <a16:creationId xmlns:a16="http://schemas.microsoft.com/office/drawing/2014/main" id="{03B51DC3-4238-434C-8B82-681846F0E7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02297" y="5759675"/>
            <a:ext cx="6788761" cy="4427366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ts val="3499"/>
              </a:lnSpc>
            </a:pPr>
            <a:r>
              <a:rPr lang="en-GB" sz="3200" dirty="0">
                <a:latin typeface="+mj-lt"/>
                <a:ea typeface="Glacial Indifference"/>
                <a:cs typeface="Glacial Indifference"/>
                <a:sym typeface="Glacial Indifference"/>
              </a:rPr>
              <a:t>Information for this poster was gathered from:  </a:t>
            </a:r>
          </a:p>
          <a:p>
            <a:pPr algn="ctr">
              <a:lnSpc>
                <a:spcPts val="3499"/>
              </a:lnSpc>
            </a:pPr>
            <a:r>
              <a:rPr lang="en-GB" sz="3200" dirty="0">
                <a:latin typeface="+mj-lt"/>
                <a:ea typeface="Glacial Indifference"/>
                <a:cs typeface="Glacial Indifference"/>
                <a:sym typeface="Glacial Indifference"/>
              </a:rPr>
              <a:t>Academic journals on emotional intelligence and mindfulness.  </a:t>
            </a:r>
          </a:p>
          <a:p>
            <a:pPr algn="ctr">
              <a:lnSpc>
                <a:spcPts val="3499"/>
              </a:lnSpc>
            </a:pPr>
            <a:r>
              <a:rPr lang="en-GB" sz="3200" dirty="0">
                <a:latin typeface="+mj-lt"/>
                <a:ea typeface="Glacial Indifference"/>
                <a:cs typeface="Glacial Indifference"/>
                <a:sym typeface="Glacial Indifference"/>
              </a:rPr>
              <a:t>Observation of emotional responses in academic settings.  </a:t>
            </a:r>
          </a:p>
          <a:p>
            <a:pPr algn="ctr">
              <a:lnSpc>
                <a:spcPts val="3499"/>
              </a:lnSpc>
            </a:pPr>
            <a:r>
              <a:rPr lang="en-GB" sz="3200" dirty="0">
                <a:latin typeface="+mj-lt"/>
                <a:ea typeface="Glacial Indifference"/>
                <a:cs typeface="Glacial Indifference"/>
                <a:sym typeface="Glacial Indifference"/>
              </a:rPr>
              <a:t>Review of mindfulness strategies and techniques for emotional control used by students. </a:t>
            </a:r>
            <a:endParaRPr lang="en-US" altLang="en-US" sz="2000" dirty="0">
              <a:latin typeface="Domine" panose="02040503040403060204" pitchFamily="18" charset="0"/>
            </a:endParaRPr>
          </a:p>
        </p:txBody>
      </p:sp>
      <p:sp>
        <p:nvSpPr>
          <p:cNvPr id="2056" name="AutoShape 396">
            <a:extLst>
              <a:ext uri="{FF2B5EF4-FFF2-40B4-BE49-F238E27FC236}">
                <a16:creationId xmlns:a16="http://schemas.microsoft.com/office/drawing/2014/main" id="{97C37397-BCD5-45FF-AEA9-022009D753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4950" y="4555070"/>
            <a:ext cx="6788761" cy="609600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Method </a:t>
            </a:r>
          </a:p>
        </p:txBody>
      </p:sp>
      <p:sp>
        <p:nvSpPr>
          <p:cNvPr id="2057" name="Text Box 379">
            <a:extLst>
              <a:ext uri="{FF2B5EF4-FFF2-40B4-BE49-F238E27FC236}">
                <a16:creationId xmlns:a16="http://schemas.microsoft.com/office/drawing/2014/main" id="{464836E7-EB8E-4EC9-877E-8316639813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38523" y="14006525"/>
            <a:ext cx="8396281" cy="7137338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500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To strengthen my emotional intelligence, I use several key strategies. For time management, I use planners and break tasks into steps. This helps me avoid feeling overwhelmed. To improve emotional control, I practice mindfulness and take breaks when I feel stressed. In group disagreements, I show empathy by listening actively and validating others. To boost motivation, I use small rewards and accountability. For self-awareness, I counter negative self-talk through journaling and reflection.</a:t>
            </a:r>
            <a:endParaRPr lang="en-US" altLang="en-US" sz="2800" dirty="0">
              <a:latin typeface="Domine" panose="02040503040403060204" pitchFamily="18" charset="0"/>
            </a:endParaRPr>
          </a:p>
        </p:txBody>
      </p:sp>
      <p:sp>
        <p:nvSpPr>
          <p:cNvPr id="2058" name="AutoShape 396">
            <a:extLst>
              <a:ext uri="{FF2B5EF4-FFF2-40B4-BE49-F238E27FC236}">
                <a16:creationId xmlns:a16="http://schemas.microsoft.com/office/drawing/2014/main" id="{C8511C50-AD8E-4BA8-B2CC-5F6A7875B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8598" y="13661313"/>
            <a:ext cx="6788761" cy="609600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How can Someone develop EI?</a:t>
            </a:r>
          </a:p>
        </p:txBody>
      </p:sp>
      <p:sp>
        <p:nvSpPr>
          <p:cNvPr id="2059" name="Text Box 379">
            <a:extLst>
              <a:ext uri="{FF2B5EF4-FFF2-40B4-BE49-F238E27FC236}">
                <a16:creationId xmlns:a16="http://schemas.microsoft.com/office/drawing/2014/main" id="{CC0A675F-EADE-4D26-A22F-002B83C36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344" y="5661704"/>
            <a:ext cx="6788761" cy="5829288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ts val="3581"/>
              </a:lnSpc>
            </a:pPr>
            <a:r>
              <a:rPr lang="en-GB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Mindfulness and emotional intelligence programs have improved focus and emotional control in students and employees. </a:t>
            </a:r>
          </a:p>
          <a:p>
            <a:pPr algn="ctr">
              <a:lnSpc>
                <a:spcPts val="3581"/>
              </a:lnSpc>
            </a:pPr>
            <a:r>
              <a:rPr lang="en-GB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Academic impact: Mindfulness improves self-regulation and academic performance (Hölzel et al., 2011). </a:t>
            </a:r>
          </a:p>
          <a:p>
            <a:pPr algn="ctr">
              <a:lnSpc>
                <a:spcPts val="3581"/>
              </a:lnSpc>
            </a:pPr>
            <a:r>
              <a:rPr lang="en-GB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Workplace impact: Leaders with high emotional intelligence create better collaboration and trust (Boyatzis, 2018).</a:t>
            </a:r>
            <a:endParaRPr lang="en-US" altLang="en-US" sz="1600" dirty="0">
              <a:latin typeface="+mj-lt"/>
            </a:endParaRPr>
          </a:p>
        </p:txBody>
      </p:sp>
      <p:sp>
        <p:nvSpPr>
          <p:cNvPr id="2060" name="AutoShape 396">
            <a:extLst>
              <a:ext uri="{FF2B5EF4-FFF2-40B4-BE49-F238E27FC236}">
                <a16:creationId xmlns:a16="http://schemas.microsoft.com/office/drawing/2014/main" id="{4A4A5E4C-ADA7-4B3D-A9AB-ECEE14470C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16660" y="4471664"/>
            <a:ext cx="6057900" cy="662005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Real World Application</a:t>
            </a:r>
          </a:p>
        </p:txBody>
      </p:sp>
      <p:sp>
        <p:nvSpPr>
          <p:cNvPr id="2062" name="AutoShape 396">
            <a:extLst>
              <a:ext uri="{FF2B5EF4-FFF2-40B4-BE49-F238E27FC236}">
                <a16:creationId xmlns:a16="http://schemas.microsoft.com/office/drawing/2014/main" id="{66FB029C-71D5-4220-9E91-027C855AF0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38522" y="12981151"/>
            <a:ext cx="8396281" cy="680162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EI in Action: How I Overcame Common Challenges</a:t>
            </a:r>
          </a:p>
        </p:txBody>
      </p:sp>
      <p:sp>
        <p:nvSpPr>
          <p:cNvPr id="2063" name="Text Box 379">
            <a:extLst>
              <a:ext uri="{FF2B5EF4-FFF2-40B4-BE49-F238E27FC236}">
                <a16:creationId xmlns:a16="http://schemas.microsoft.com/office/drawing/2014/main" id="{218D4D77-9C8C-46A0-ABBE-6373C0FD5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7139" y="13871261"/>
            <a:ext cx="6788761" cy="776603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Boyatzis, R. (2018). The Competent Manager: A Model for Effective Performance. Wiley.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Eurich, T. (2018). What self-awareness really is (and how to cultivate it). HBR, 4(4), 1–9.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Goleman, D. (1998). Working with Emotional Intelligence. Bantam.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Hölzel, B. K., Lazar, S. W., et al. (2011). Mindfulness practice leads to increases in brain gray matter. Psychiatry Research, 191(1), 36–43.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Kabat-Zinn, J. (2013). Full Catastrophe Living. Bantam.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Lai, E. R. (2011). Motivation: A literature review. Pearson Research Report, 6, 40–41.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Salovey, P., &amp; Mayer, J. D. (1990). Emotional intelligence. Imagination, Cognition and Personality, 9(3), 185–211.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Shapiro, S. L., Astin, J. A., Bishop, S. R., &amp; Cordova, M. (2018). Mindfulness-based stress reduction for health care professionals. Journal of Behavioral Medicine, 28(1), 1–9.</a:t>
            </a:r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+mn-lt"/>
                <a:ea typeface="Agrandir Wide"/>
                <a:cs typeface="Agrandir Wide"/>
                <a:sym typeface="Agrandir Wide"/>
              </a:rPr>
              <a:t> Zeidner, M., Matthews, G., &amp; Roberts, R. D. (2004). Emotional intelligence in the workplace. Applied Psychology, 53(3), 371–399.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None/>
            </a:pPr>
            <a:r>
              <a:rPr lang="en-US" altLang="en-US" sz="2400" dirty="0">
                <a:latin typeface="Domine" panose="02040503040403060204" pitchFamily="18" charset="0"/>
              </a:rPr>
              <a:t>.</a:t>
            </a:r>
          </a:p>
        </p:txBody>
      </p:sp>
      <p:sp>
        <p:nvSpPr>
          <p:cNvPr id="2064" name="AutoShape 396">
            <a:extLst>
              <a:ext uri="{FF2B5EF4-FFF2-40B4-BE49-F238E27FC236}">
                <a16:creationId xmlns:a16="http://schemas.microsoft.com/office/drawing/2014/main" id="{E4A0662A-3A83-4013-8345-F0F994B910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81939" y="12786755"/>
            <a:ext cx="6788761" cy="609600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References </a:t>
            </a:r>
          </a:p>
        </p:txBody>
      </p:sp>
      <p:sp>
        <p:nvSpPr>
          <p:cNvPr id="17" name="Text Box 379">
            <a:extLst>
              <a:ext uri="{FF2B5EF4-FFF2-40B4-BE49-F238E27FC236}">
                <a16:creationId xmlns:a16="http://schemas.microsoft.com/office/drawing/2014/main" id="{91A1ED2B-F6FB-4ADC-878A-52E4BE63D0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47368" y="5269820"/>
            <a:ext cx="6788761" cy="4375044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lvl1pPr defTabSz="4703763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3763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3763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3763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3763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37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69874" lvl="1" indent="0">
              <a:lnSpc>
                <a:spcPts val="3499"/>
              </a:lnSpc>
              <a:buNone/>
            </a:pPr>
            <a:endParaRPr lang="en-US" sz="3200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  <a:p>
            <a:pPr marL="539749" lvl="1" indent="-269875">
              <a:lnSpc>
                <a:spcPts val="349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Mindfulness improves emotional regulation and reduces reactivity.</a:t>
            </a:r>
          </a:p>
          <a:p>
            <a:pPr marL="539749" lvl="1" indent="-269875">
              <a:lnSpc>
                <a:spcPts val="349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EI enhances teamwork, empathy, and resilience.</a:t>
            </a:r>
          </a:p>
          <a:p>
            <a:pPr marL="539749" lvl="1" indent="-269875">
              <a:lnSpc>
                <a:spcPts val="349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+mj-lt"/>
                <a:ea typeface="Glacial Indifference"/>
                <a:cs typeface="Glacial Indifference"/>
                <a:sym typeface="Glacial Indifference"/>
              </a:rPr>
              <a:t>Continuous reflection and self-awareness foster long-term emotional growth.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None/>
            </a:pPr>
            <a:endParaRPr lang="en-US" altLang="en-US" sz="1600" dirty="0">
              <a:latin typeface="Domine" panose="02040503040403060204" pitchFamily="18" charset="0"/>
            </a:endParaRPr>
          </a:p>
        </p:txBody>
      </p:sp>
      <p:sp>
        <p:nvSpPr>
          <p:cNvPr id="18" name="AutoShape 396">
            <a:extLst>
              <a:ext uri="{FF2B5EF4-FFF2-40B4-BE49-F238E27FC236}">
                <a16:creationId xmlns:a16="http://schemas.microsoft.com/office/drawing/2014/main" id="{93387BD6-B5ED-4401-9B36-F665D2DEC6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47368" y="4555070"/>
            <a:ext cx="6788761" cy="609600"/>
          </a:xfrm>
          <a:prstGeom prst="homePlate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none" lIns="182880" anchor="ctr"/>
          <a:lstStyle>
            <a:lvl1pPr defTabSz="4702175">
              <a:spcBef>
                <a:spcPct val="20000"/>
              </a:spcBef>
              <a:buChar char="•"/>
              <a:defRPr sz="165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702175">
              <a:spcBef>
                <a:spcPct val="20000"/>
              </a:spcBef>
              <a:buChar char="–"/>
              <a:defRPr sz="14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702175">
              <a:spcBef>
                <a:spcPct val="20000"/>
              </a:spcBef>
              <a:buChar char="•"/>
              <a:defRPr sz="1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702175">
              <a:spcBef>
                <a:spcPct val="20000"/>
              </a:spcBef>
              <a:buChar char="–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702175">
              <a:spcBef>
                <a:spcPct val="20000"/>
              </a:spcBef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702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0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chemeClr val="bg1"/>
                </a:solidFill>
                <a:latin typeface="Montserrat" panose="00000500000000000000" pitchFamily="50" charset="0"/>
                <a:cs typeface="Calibri" panose="020F0502020204030204" pitchFamily="34" charset="0"/>
              </a:rPr>
              <a:t>Conclusion </a:t>
            </a: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A51B517A-F2DB-9B07-09EF-D6BDAAF785ED}"/>
              </a:ext>
            </a:extLst>
          </p:cNvPr>
          <p:cNvSpPr/>
          <p:nvPr/>
        </p:nvSpPr>
        <p:spPr>
          <a:xfrm>
            <a:off x="830347" y="164022"/>
            <a:ext cx="4938811" cy="3298538"/>
          </a:xfrm>
          <a:custGeom>
            <a:avLst/>
            <a:gdLst/>
            <a:ahLst/>
            <a:cxnLst/>
            <a:rect l="l" t="t" r="r" b="b"/>
            <a:pathLst>
              <a:path w="3094842" h="2189601">
                <a:moveTo>
                  <a:pt x="0" y="0"/>
                </a:moveTo>
                <a:lnTo>
                  <a:pt x="3094842" y="0"/>
                </a:lnTo>
                <a:lnTo>
                  <a:pt x="3094842" y="2189600"/>
                </a:lnTo>
                <a:lnTo>
                  <a:pt x="0" y="218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14C7E7D-1325-8AF7-8F71-1BD654A15B30}"/>
              </a:ext>
            </a:extLst>
          </p:cNvPr>
          <p:cNvSpPr/>
          <p:nvPr/>
        </p:nvSpPr>
        <p:spPr>
          <a:xfrm>
            <a:off x="26321657" y="572831"/>
            <a:ext cx="7092633" cy="2098674"/>
          </a:xfrm>
          <a:custGeom>
            <a:avLst/>
            <a:gdLst/>
            <a:ahLst/>
            <a:cxnLst/>
            <a:rect l="l" t="t" r="r" b="b"/>
            <a:pathLst>
              <a:path w="6528329" h="1590706">
                <a:moveTo>
                  <a:pt x="0" y="0"/>
                </a:moveTo>
                <a:lnTo>
                  <a:pt x="6528330" y="0"/>
                </a:lnTo>
                <a:lnTo>
                  <a:pt x="6528330" y="1590705"/>
                </a:lnTo>
                <a:lnTo>
                  <a:pt x="0" y="159070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181039CC-74C8-81CD-D566-9AF849682F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6724222"/>
              </p:ext>
            </p:extLst>
          </p:nvPr>
        </p:nvGraphicFramePr>
        <p:xfrm>
          <a:off x="1974997" y="14568857"/>
          <a:ext cx="12275964" cy="6012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91988">
                  <a:extLst>
                    <a:ext uri="{9D8B030D-6E8A-4147-A177-3AD203B41FA5}">
                      <a16:colId xmlns:a16="http://schemas.microsoft.com/office/drawing/2014/main" val="387202971"/>
                    </a:ext>
                  </a:extLst>
                </a:gridCol>
                <a:gridCol w="4091988">
                  <a:extLst>
                    <a:ext uri="{9D8B030D-6E8A-4147-A177-3AD203B41FA5}">
                      <a16:colId xmlns:a16="http://schemas.microsoft.com/office/drawing/2014/main" val="170708504"/>
                    </a:ext>
                  </a:extLst>
                </a:gridCol>
                <a:gridCol w="4091988">
                  <a:extLst>
                    <a:ext uri="{9D8B030D-6E8A-4147-A177-3AD203B41FA5}">
                      <a16:colId xmlns:a16="http://schemas.microsoft.com/office/drawing/2014/main" val="1993075665"/>
                    </a:ext>
                  </a:extLst>
                </a:gridCol>
              </a:tblGrid>
              <a:tr h="1202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Skill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Supporting Source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73896981"/>
                  </a:ext>
                </a:extLst>
              </a:tr>
              <a:tr h="1202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Self-awareness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Recognizing emotions and triggers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Eurich (2018)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7574933"/>
                  </a:ext>
                </a:extLst>
              </a:tr>
              <a:tr h="1202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Motivation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Setting goals to maintain 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Lai (2011)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4757945"/>
                  </a:ext>
                </a:extLst>
              </a:tr>
              <a:tr h="1202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Empathy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Understanding others’ perspectives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Salovey &amp; Mayer (1990)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1521509"/>
                  </a:ext>
                </a:extLst>
              </a:tr>
              <a:tr h="1202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Social Skills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</a:rPr>
                        <a:t>Active listening and feedback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Boyatzis (2018)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9954650"/>
                  </a:ext>
                </a:extLst>
              </a:tr>
            </a:tbl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2DAB51D1-7439-ABA5-9CFA-09FD4E958764}"/>
              </a:ext>
            </a:extLst>
          </p:cNvPr>
          <p:cNvGrpSpPr/>
          <p:nvPr/>
        </p:nvGrpSpPr>
        <p:grpSpPr>
          <a:xfrm>
            <a:off x="5681880" y="3004457"/>
            <a:ext cx="360" cy="360"/>
            <a:chOff x="5681880" y="3004457"/>
            <a:chExt cx="360" cy="36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66BA8778-413D-AFAF-03BE-6A9DFD4D7EB3}"/>
                    </a:ext>
                  </a:extLst>
                </p14:cNvPr>
                <p14:cNvContentPartPr/>
                <p14:nvPr/>
              </p14:nvContentPartPr>
              <p14:xfrm>
                <a:off x="5681880" y="3004457"/>
                <a:ext cx="360" cy="3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66BA8778-413D-AFAF-03BE-6A9DFD4D7EB3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672880" y="299581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73E35E19-36D3-8595-69BB-0C254A3A02D5}"/>
                    </a:ext>
                  </a:extLst>
                </p14:cNvPr>
                <p14:cNvContentPartPr/>
                <p14:nvPr/>
              </p14:nvContentPartPr>
              <p14:xfrm>
                <a:off x="5681880" y="3004457"/>
                <a:ext cx="360" cy="3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73E35E19-36D3-8595-69BB-0C254A3A02D5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672880" y="299581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theorizingvermillion|08-2022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1897</TotalTime>
  <Words>568</Words>
  <Application>Microsoft Office PowerPoint</Application>
  <PresentationFormat>Custom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Glacial Indifference</vt:lpstr>
      <vt:lpstr>Montserrat Extra Bold</vt:lpstr>
      <vt:lpstr>Domine</vt:lpstr>
      <vt:lpstr>Montserrat</vt:lpstr>
      <vt:lpstr>Default Design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Free research poster template</dc:title>
  <dc:subject>Example Of A Sample Research Poster</dc:subject>
  <dc:creator>Graphicsland/MakeSigns.com</dc:creator>
  <cp:keywords>scientific, research, template, custom, poster, presentation, symposium, printing, PowerPoint, create, design, example, sample, download</cp:keywords>
  <dc:description>These templates are offered for free to help your create a poster ranging from nursing research posters to psychology research posters.</dc:description>
  <cp:lastModifiedBy>Georgiana Geru</cp:lastModifiedBy>
  <cp:revision>45</cp:revision>
  <dcterms:created xsi:type="dcterms:W3CDTF">2009-11-12T17:03:12Z</dcterms:created>
  <dcterms:modified xsi:type="dcterms:W3CDTF">2025-10-11T08:47:05Z</dcterms:modified>
  <cp:category>scientific poster template</cp:category>
</cp:coreProperties>
</file>