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6" r:id="rId3"/>
    <p:sldId id="278" r:id="rId4"/>
    <p:sldId id="277" r:id="rId5"/>
    <p:sldId id="275" r:id="rId6"/>
    <p:sldId id="280" r:id="rId7"/>
    <p:sldId id="281" r:id="rId8"/>
    <p:sldId id="282" r:id="rId9"/>
    <p:sldId id="313" r:id="rId10"/>
    <p:sldId id="283" r:id="rId11"/>
    <p:sldId id="284" r:id="rId12"/>
    <p:sldId id="285" r:id="rId13"/>
    <p:sldId id="289" r:id="rId14"/>
    <p:sldId id="258" r:id="rId15"/>
    <p:sldId id="291" r:id="rId16"/>
    <p:sldId id="297" r:id="rId17"/>
    <p:sldId id="292" r:id="rId18"/>
    <p:sldId id="261" r:id="rId19"/>
    <p:sldId id="262" r:id="rId20"/>
    <p:sldId id="311" r:id="rId21"/>
    <p:sldId id="263" r:id="rId22"/>
    <p:sldId id="265" r:id="rId23"/>
    <p:sldId id="266" r:id="rId24"/>
    <p:sldId id="267" r:id="rId25"/>
    <p:sldId id="264" r:id="rId26"/>
    <p:sldId id="268" r:id="rId27"/>
    <p:sldId id="312" r:id="rId28"/>
    <p:sldId id="271" r:id="rId29"/>
    <p:sldId id="272" r:id="rId30"/>
    <p:sldId id="299" r:id="rId31"/>
    <p:sldId id="302" r:id="rId32"/>
    <p:sldId id="301" r:id="rId33"/>
    <p:sldId id="303" r:id="rId34"/>
    <p:sldId id="305" r:id="rId35"/>
    <p:sldId id="274"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0" autoAdjust="0"/>
    <p:restoredTop sz="94660"/>
  </p:normalViewPr>
  <p:slideViewPr>
    <p:cSldViewPr snapToGrid="0">
      <p:cViewPr varScale="1">
        <p:scale>
          <a:sx n="80" d="100"/>
          <a:sy n="80" d="100"/>
        </p:scale>
        <p:origin x="120"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11/17/2017</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11/17/2017</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11/17/2017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11/17/2017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11/17/2017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11/17/2017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11/17/2017</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11/17/2017</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11/17/2017</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youtu.be/GSGznv9IOR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telegraph.co.uk/news/2016/07/17/thailand-is-closed-to-sex-tourism-says-countrys-first-female-tou/"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ZM2JRuSXpDo" TargetMode="External"/><Relationship Id="rId2" Type="http://schemas.openxmlformats.org/officeDocument/2006/relationships/hyperlink" Target="https://youtu.be/QuqHJBWsPg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rainforest-alliance.or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hyperlink" Target="https://www.edie.net/news/5/Costa-Coffee-cup-recycling-scheme-with-Veolia/"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costafoundation.com/" TargetMode="Externa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hyperlink" Target="https://www.marketingweek.com/2017/11/16/green-blacks-fairtrade-backlash/?cmpid=em~newsletter~breaking_news~n~n&amp;utm_medium=em&amp;utm_source=newsletter&amp;utm_campaign=breaking_news&amp;eid=4302500&amp;sid=MW0001&amp;adg=08570191-B5E7-4A45-998E-565C81E0F8E8"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hyperlink" Target="https://youtu.be/gIyIl-A2zyY?list=PLu_CKZK3SEq84bIIoasZFPDWBUcnqC_NV"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youtu.be/GHFnv7Ya6aE" TargetMode="External"/><Relationship Id="rId2" Type="http://schemas.openxmlformats.org/officeDocument/2006/relationships/hyperlink" Target="https://youtu.be/mdUdgwQz-T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Sustainable </a:t>
            </a:r>
            <a:br>
              <a:rPr lang="en-GB" dirty="0"/>
            </a:br>
            <a:r>
              <a:rPr lang="en-GB" dirty="0"/>
              <a:t>Tourism </a:t>
            </a:r>
            <a:br>
              <a:rPr lang="en-GB" dirty="0"/>
            </a:br>
            <a:r>
              <a:rPr lang="en-GB" dirty="0"/>
              <a:t>7</a:t>
            </a:r>
          </a:p>
        </p:txBody>
      </p:sp>
      <p:sp>
        <p:nvSpPr>
          <p:cNvPr id="3" name="Subtitle 2"/>
          <p:cNvSpPr>
            <a:spLocks noGrp="1"/>
          </p:cNvSpPr>
          <p:nvPr>
            <p:ph type="subTitle" idx="1"/>
          </p:nvPr>
        </p:nvSpPr>
        <p:spPr/>
        <p:txBody>
          <a:bodyPr/>
          <a:lstStyle/>
          <a:p>
            <a:r>
              <a:rPr lang="en-GB" dirty="0"/>
              <a:t>Greening your business</a:t>
            </a:r>
          </a:p>
        </p:txBody>
      </p:sp>
    </p:spTree>
    <p:extLst>
      <p:ext uri="{BB962C8B-B14F-4D97-AF65-F5344CB8AC3E}">
        <p14:creationId xmlns:p14="http://schemas.microsoft.com/office/powerpoint/2010/main" val="1873945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Costa Rica</a:t>
            </a:r>
          </a:p>
        </p:txBody>
      </p:sp>
      <p:sp>
        <p:nvSpPr>
          <p:cNvPr id="3" name="Subtitle 2"/>
          <p:cNvSpPr>
            <a:spLocks noGrp="1"/>
          </p:cNvSpPr>
          <p:nvPr>
            <p:ph type="subTitle" idx="1"/>
          </p:nvPr>
        </p:nvSpPr>
        <p:spPr/>
        <p:txBody>
          <a:bodyPr/>
          <a:lstStyle/>
          <a:p>
            <a:r>
              <a:rPr lang="en-GB" dirty="0" smtClean="0"/>
              <a:t>An </a:t>
            </a:r>
            <a:r>
              <a:rPr lang="en-GB" dirty="0" err="1" smtClean="0"/>
              <a:t>ecoutorism</a:t>
            </a:r>
            <a:r>
              <a:rPr lang="en-GB" dirty="0" smtClean="0"/>
              <a:t> destination</a:t>
            </a:r>
            <a:endParaRPr lang="en-GB" dirty="0"/>
          </a:p>
        </p:txBody>
      </p:sp>
    </p:spTree>
    <p:extLst>
      <p:ext uri="{BB962C8B-B14F-4D97-AF65-F5344CB8AC3E}">
        <p14:creationId xmlns:p14="http://schemas.microsoft.com/office/powerpoint/2010/main" val="1629940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5180" y="393539"/>
            <a:ext cx="9711159" cy="6065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014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Costa Rica tourism </a:t>
            </a:r>
          </a:p>
        </p:txBody>
      </p:sp>
      <p:sp>
        <p:nvSpPr>
          <p:cNvPr id="3" name="Content Placeholder 2"/>
          <p:cNvSpPr>
            <a:spLocks noGrp="1"/>
          </p:cNvSpPr>
          <p:nvPr>
            <p:ph idx="1"/>
          </p:nvPr>
        </p:nvSpPr>
        <p:spPr>
          <a:xfrm>
            <a:off x="1251678" y="1377387"/>
            <a:ext cx="10178322" cy="5324355"/>
          </a:xfrm>
        </p:spPr>
        <p:txBody>
          <a:bodyPr>
            <a:normAutofit/>
          </a:bodyPr>
          <a:lstStyle/>
          <a:p>
            <a:r>
              <a:rPr lang="en-GB" sz="2400" dirty="0"/>
              <a:t>Over 3 million visitors each year </a:t>
            </a:r>
          </a:p>
          <a:p>
            <a:r>
              <a:rPr lang="en-GB" sz="2400" dirty="0"/>
              <a:t>Exotic Wildlife</a:t>
            </a:r>
          </a:p>
          <a:p>
            <a:r>
              <a:rPr lang="en-GB" sz="2400" dirty="0"/>
              <a:t>Lush Rainforest</a:t>
            </a:r>
          </a:p>
          <a:p>
            <a:r>
              <a:rPr lang="en-GB" sz="2400" dirty="0"/>
              <a:t>Spectacular Volcanos</a:t>
            </a:r>
          </a:p>
          <a:p>
            <a:r>
              <a:rPr lang="en-GB" sz="2400" dirty="0"/>
              <a:t>Scuba Diving and Snorkelling</a:t>
            </a:r>
          </a:p>
          <a:p>
            <a:r>
              <a:rPr lang="en-GB" sz="2400" dirty="0"/>
              <a:t>Action Packed Adventure</a:t>
            </a:r>
          </a:p>
          <a:p>
            <a:r>
              <a:rPr lang="en-GB" sz="2400" dirty="0"/>
              <a:t>Rich Culture</a:t>
            </a:r>
          </a:p>
          <a:p>
            <a:r>
              <a:rPr lang="en-GB" sz="2400" dirty="0"/>
              <a:t>Local Cuisine</a:t>
            </a:r>
          </a:p>
          <a:p>
            <a:r>
              <a:rPr lang="en-GB" sz="2400" dirty="0"/>
              <a:t>Ranked 1st in the Americas for its Environmental Performance and Sustainability and 3</a:t>
            </a:r>
            <a:r>
              <a:rPr lang="en-GB" sz="2400" baseline="30000" dirty="0"/>
              <a:t>rd</a:t>
            </a:r>
            <a:r>
              <a:rPr lang="en-GB" sz="2400" dirty="0"/>
              <a:t> in the World </a:t>
            </a:r>
          </a:p>
          <a:p>
            <a:r>
              <a:rPr lang="en-GB" sz="2400" dirty="0"/>
              <a:t>Ranked 2</a:t>
            </a:r>
            <a:r>
              <a:rPr lang="en-GB" sz="2400" baseline="30000" dirty="0"/>
              <a:t>nd</a:t>
            </a:r>
            <a:r>
              <a:rPr lang="en-GB" sz="2400" dirty="0"/>
              <a:t> most Peaceful Country in Latin America </a:t>
            </a:r>
          </a:p>
          <a:p>
            <a:endParaRPr lang="en-GB" dirty="0"/>
          </a:p>
          <a:p>
            <a:endParaRPr lang="en-GB" dirty="0"/>
          </a:p>
        </p:txBody>
      </p:sp>
    </p:spTree>
    <p:extLst>
      <p:ext uri="{BB962C8B-B14F-4D97-AF65-F5344CB8AC3E}">
        <p14:creationId xmlns:p14="http://schemas.microsoft.com/office/powerpoint/2010/main" val="7125296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dark side of costa Rican tourism </a:t>
            </a:r>
          </a:p>
        </p:txBody>
      </p:sp>
      <p:sp>
        <p:nvSpPr>
          <p:cNvPr id="3" name="Content Placeholder 2"/>
          <p:cNvSpPr>
            <a:spLocks noGrp="1"/>
          </p:cNvSpPr>
          <p:nvPr>
            <p:ph idx="1"/>
          </p:nvPr>
        </p:nvSpPr>
        <p:spPr/>
        <p:txBody>
          <a:bodyPr/>
          <a:lstStyle/>
          <a:p>
            <a:r>
              <a:rPr lang="en-GB" dirty="0">
                <a:hlinkClick r:id="rId2"/>
              </a:rPr>
              <a:t>https://youtu.be/GSGznv9IORk</a:t>
            </a:r>
            <a:endParaRPr lang="en-GB" dirty="0"/>
          </a:p>
        </p:txBody>
      </p:sp>
    </p:spTree>
    <p:extLst>
      <p:ext uri="{BB962C8B-B14F-4D97-AF65-F5344CB8AC3E}">
        <p14:creationId xmlns:p14="http://schemas.microsoft.com/office/powerpoint/2010/main" val="42420610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Negative Socio-cultural impacts of tourism </a:t>
            </a:r>
          </a:p>
        </p:txBody>
      </p:sp>
      <p:sp>
        <p:nvSpPr>
          <p:cNvPr id="3" name="Content Placeholder 2"/>
          <p:cNvSpPr>
            <a:spLocks noGrp="1"/>
          </p:cNvSpPr>
          <p:nvPr>
            <p:ph idx="1"/>
          </p:nvPr>
        </p:nvSpPr>
        <p:spPr>
          <a:xfrm>
            <a:off x="1251678" y="1874517"/>
            <a:ext cx="10178322" cy="4847296"/>
          </a:xfrm>
        </p:spPr>
        <p:txBody>
          <a:bodyPr>
            <a:normAutofit fontScale="77500" lnSpcReduction="20000"/>
          </a:bodyPr>
          <a:lstStyle/>
          <a:p>
            <a:r>
              <a:rPr lang="en-GB" sz="2600" dirty="0"/>
              <a:t>Why is there a Growth in Sex Tourism ?</a:t>
            </a:r>
          </a:p>
          <a:p>
            <a:r>
              <a:rPr lang="en-GB" sz="2600" dirty="0"/>
              <a:t>The United Nations has defined child sex tourism as :</a:t>
            </a:r>
          </a:p>
          <a:p>
            <a:r>
              <a:rPr lang="en-GB" sz="2600" dirty="0"/>
              <a:t>“Trips organized from within the tourism sector, or from outside this sector but using its structures and networks, with the primary purpose of effecting a commercial sexual relationship by the tourist with residents at the destination”</a:t>
            </a:r>
          </a:p>
          <a:p>
            <a:r>
              <a:rPr lang="en-GB" sz="2600" dirty="0"/>
              <a:t>Is Tourism the cause? Or merely providing a channel and ease of access to it? </a:t>
            </a:r>
          </a:p>
          <a:p>
            <a:r>
              <a:rPr lang="en-GB" sz="2600" dirty="0"/>
              <a:t>Tourism brings consumerism to many parts of the world previously denied access to luxury commodities and services </a:t>
            </a:r>
          </a:p>
          <a:p>
            <a:r>
              <a:rPr lang="en-GB" sz="2600" dirty="0"/>
              <a:t>The lure of this easy money has caused many young people, including children, to trade their bodies in exchange for T-shirts, personal stereos, bikes and even air tickets out of the country</a:t>
            </a:r>
          </a:p>
          <a:p>
            <a:r>
              <a:rPr lang="en-GB" sz="2600" dirty="0"/>
              <a:t>Rural Communities in Search of Work</a:t>
            </a:r>
          </a:p>
          <a:p>
            <a:r>
              <a:rPr lang="en-GB" sz="2600" dirty="0"/>
              <a:t>Extreme Poverty</a:t>
            </a:r>
          </a:p>
          <a:p>
            <a:r>
              <a:rPr lang="en-GB" sz="2600" dirty="0"/>
              <a:t>Drug Dependency</a:t>
            </a:r>
          </a:p>
          <a:p>
            <a:r>
              <a:rPr lang="en-GB" sz="2600" dirty="0"/>
              <a:t>Human Trafficking</a:t>
            </a:r>
          </a:p>
          <a:p>
            <a:endParaRPr lang="en-GB" dirty="0"/>
          </a:p>
        </p:txBody>
      </p:sp>
    </p:spTree>
    <p:extLst>
      <p:ext uri="{BB962C8B-B14F-4D97-AF65-F5344CB8AC3E}">
        <p14:creationId xmlns:p14="http://schemas.microsoft.com/office/powerpoint/2010/main" val="24178117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 Labour in tourism </a:t>
            </a:r>
          </a:p>
        </p:txBody>
      </p:sp>
      <p:sp>
        <p:nvSpPr>
          <p:cNvPr id="3" name="Content Placeholder 2"/>
          <p:cNvSpPr>
            <a:spLocks noGrp="1"/>
          </p:cNvSpPr>
          <p:nvPr>
            <p:ph idx="1"/>
          </p:nvPr>
        </p:nvSpPr>
        <p:spPr>
          <a:xfrm>
            <a:off x="1251678" y="1400783"/>
            <a:ext cx="10178322" cy="5457217"/>
          </a:xfrm>
        </p:spPr>
        <p:txBody>
          <a:bodyPr>
            <a:normAutofit/>
          </a:bodyPr>
          <a:lstStyle/>
          <a:p>
            <a:r>
              <a:rPr lang="en-GB" dirty="0"/>
              <a:t>Increase and Expansion of Tourism and Commercial Child Exploitation </a:t>
            </a:r>
          </a:p>
          <a:p>
            <a:r>
              <a:rPr lang="en-GB" dirty="0"/>
              <a:t>Deprives Children of their Childhood </a:t>
            </a:r>
          </a:p>
          <a:p>
            <a:r>
              <a:rPr lang="en-GB" dirty="0"/>
              <a:t>Physical and Psychological Development</a:t>
            </a:r>
          </a:p>
          <a:p>
            <a:r>
              <a:rPr lang="en-GB" dirty="0"/>
              <a:t>Loss of Education </a:t>
            </a:r>
          </a:p>
          <a:p>
            <a:r>
              <a:rPr lang="en-GB" dirty="0"/>
              <a:t>Poor Working Conditions </a:t>
            </a:r>
          </a:p>
          <a:p>
            <a:r>
              <a:rPr lang="en-GB" dirty="0"/>
              <a:t>Health </a:t>
            </a:r>
          </a:p>
          <a:p>
            <a:r>
              <a:rPr lang="en-GB" dirty="0"/>
              <a:t>Cheap Labour </a:t>
            </a:r>
          </a:p>
          <a:p>
            <a:r>
              <a:rPr lang="en-GB" dirty="0"/>
              <a:t>Long Hours </a:t>
            </a:r>
          </a:p>
          <a:p>
            <a:r>
              <a:rPr lang="en-GB" dirty="0"/>
              <a:t>Low Pay </a:t>
            </a:r>
          </a:p>
          <a:p>
            <a:r>
              <a:rPr lang="en-GB" dirty="0"/>
              <a:t>Without Education or Training there is no chance to find a Better Future</a:t>
            </a:r>
          </a:p>
          <a:p>
            <a:r>
              <a:rPr lang="en-GB" dirty="0"/>
              <a:t>They keep working in the Tourism Sector under Operating Conditions that make them more vulnerable to being subjected to Sexual Exploitation</a:t>
            </a:r>
          </a:p>
          <a:p>
            <a:endParaRPr lang="en-GB" dirty="0"/>
          </a:p>
        </p:txBody>
      </p:sp>
    </p:spTree>
    <p:extLst>
      <p:ext uri="{BB962C8B-B14F-4D97-AF65-F5344CB8AC3E}">
        <p14:creationId xmlns:p14="http://schemas.microsoft.com/office/powerpoint/2010/main" val="4843950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Perpetual cycle of poverty ?</a:t>
            </a:r>
          </a:p>
        </p:txBody>
      </p:sp>
      <p:sp>
        <p:nvSpPr>
          <p:cNvPr id="3" name="Content Placeholder 2"/>
          <p:cNvSpPr>
            <a:spLocks noGrp="1"/>
          </p:cNvSpPr>
          <p:nvPr>
            <p:ph idx="1"/>
          </p:nvPr>
        </p:nvSpPr>
        <p:spPr>
          <a:xfrm>
            <a:off x="1251678" y="1556427"/>
            <a:ext cx="10178322" cy="5233480"/>
          </a:xfrm>
        </p:spPr>
        <p:txBody>
          <a:bodyPr>
            <a:normAutofit/>
          </a:bodyPr>
          <a:lstStyle/>
          <a:p>
            <a:r>
              <a:rPr lang="en-GB" dirty="0"/>
              <a:t>Families living below the poverty line cannot send their children to school. </a:t>
            </a:r>
          </a:p>
          <a:p>
            <a:r>
              <a:rPr lang="en-GB" dirty="0"/>
              <a:t>The children are forced to work to help the family economically. </a:t>
            </a:r>
          </a:p>
          <a:p>
            <a:r>
              <a:rPr lang="en-GB" dirty="0"/>
              <a:t>Children have lack of education. </a:t>
            </a:r>
          </a:p>
          <a:p>
            <a:r>
              <a:rPr lang="en-GB" dirty="0"/>
              <a:t>They grow up without basic education and no skills to get a good job. They resort to dangerous and often underpaid jobs. </a:t>
            </a:r>
          </a:p>
          <a:p>
            <a:r>
              <a:rPr lang="en-GB" dirty="0"/>
              <a:t>The girls are married very early and have children or become pregnant due to prostitution. </a:t>
            </a:r>
          </a:p>
          <a:p>
            <a:r>
              <a:rPr lang="en-GB" dirty="0"/>
              <a:t>Now, they have children to maintain, so it is more difficult to get a job. </a:t>
            </a:r>
          </a:p>
          <a:p>
            <a:r>
              <a:rPr lang="en-GB" dirty="0"/>
              <a:t>When they are adults, there will be other children who can perform their job cheaper, so they don’t get jobs, and the cycle begins again.</a:t>
            </a:r>
          </a:p>
        </p:txBody>
      </p:sp>
    </p:spTree>
    <p:extLst>
      <p:ext uri="{BB962C8B-B14F-4D97-AF65-F5344CB8AC3E}">
        <p14:creationId xmlns:p14="http://schemas.microsoft.com/office/powerpoint/2010/main" val="12403313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72717" y="3615106"/>
            <a:ext cx="9873574" cy="26361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 Youth Career Initiative (YCI) is an innovative, high-impact approach to combating global youth unemployment. YCI work with young people who are unlikely to have a viable route into legitimate employment and improve their situation without external help. YCI provide students with transferable life and work skills that make them employable as well as empower them to make career choices and positive life </a:t>
            </a:r>
            <a:r>
              <a:rPr lang="en-GB" sz="2000" dirty="0" smtClean="0"/>
              <a:t>decisions</a:t>
            </a:r>
          </a:p>
          <a:p>
            <a:pPr algn="ctr"/>
            <a:endParaRPr lang="en-GB" sz="2000" dirty="0" smtClean="0"/>
          </a:p>
          <a:p>
            <a:pPr algn="ctr"/>
            <a:r>
              <a:rPr lang="en-GB" sz="2000" dirty="0"/>
              <a:t>http://</a:t>
            </a:r>
            <a:r>
              <a:rPr lang="en-GB" sz="2000" dirty="0" smtClean="0"/>
              <a:t>www.youthcareerinitiative.org</a:t>
            </a:r>
          </a:p>
          <a:p>
            <a:pPr algn="ctr"/>
            <a:endParaRPr lang="en-GB" sz="2000" dirty="0"/>
          </a:p>
        </p:txBody>
      </p:sp>
      <p:pic>
        <p:nvPicPr>
          <p:cNvPr id="6146" name="Picture 2" descr="http://www.youthcareerinitiative.org/wp-content/themes/YCI/images/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9072" y="739302"/>
            <a:ext cx="6819090" cy="2393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047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i2.wp.com/wonderluhst.net/wp-content/uploads/2016/02/BEST-DEAL-EVER-2.png?resize=400%2C6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1008" y="571500"/>
            <a:ext cx="9722734"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29464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Thailand </a:t>
            </a:r>
          </a:p>
        </p:txBody>
      </p:sp>
      <p:sp>
        <p:nvSpPr>
          <p:cNvPr id="3" name="Content Placeholder 2"/>
          <p:cNvSpPr>
            <a:spLocks noGrp="1"/>
          </p:cNvSpPr>
          <p:nvPr>
            <p:ph idx="1"/>
          </p:nvPr>
        </p:nvSpPr>
        <p:spPr>
          <a:xfrm>
            <a:off x="1251678" y="1449421"/>
            <a:ext cx="10178322" cy="5408579"/>
          </a:xfrm>
        </p:spPr>
        <p:txBody>
          <a:bodyPr>
            <a:normAutofit/>
          </a:bodyPr>
          <a:lstStyle/>
          <a:p>
            <a:r>
              <a:rPr lang="en-GB" dirty="0"/>
              <a:t>Thailand has had one of the most rapid growing economic growth rates of any developing country in the world over the past 20 years </a:t>
            </a:r>
          </a:p>
          <a:p>
            <a:r>
              <a:rPr lang="en-GB" dirty="0"/>
              <a:t>The tourism revenue of $4 billion each year allowed Thailand to turn up as the economic leader in the Third world</a:t>
            </a:r>
          </a:p>
          <a:p>
            <a:r>
              <a:rPr lang="en-GB" dirty="0"/>
              <a:t>Officials have said that the success of their tourism industry is mainly thanks to the “uniqueness” of the Thai people, many attractions around the country, the friendliness and hospitality”</a:t>
            </a:r>
          </a:p>
          <a:p>
            <a:r>
              <a:rPr lang="en-GB" dirty="0"/>
              <a:t>No word is spoken about the sex tourism that brings a large part of the tourists to this country</a:t>
            </a:r>
          </a:p>
          <a:p>
            <a:r>
              <a:rPr lang="en-GB" dirty="0"/>
              <a:t>Best interest of any country to censor the factors that have a potential negative effect</a:t>
            </a:r>
          </a:p>
          <a:p>
            <a:r>
              <a:rPr lang="en-GB" dirty="0"/>
              <a:t>Out of the millions of visitors each year - 60% of the visitors are male and an astonishing 70% of those males are sex tourists</a:t>
            </a:r>
          </a:p>
        </p:txBody>
      </p:sp>
    </p:spTree>
    <p:extLst>
      <p:ext uri="{BB962C8B-B14F-4D97-AF65-F5344CB8AC3E}">
        <p14:creationId xmlns:p14="http://schemas.microsoft.com/office/powerpoint/2010/main" val="28196606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Thailand </a:t>
            </a:r>
          </a:p>
        </p:txBody>
      </p:sp>
      <p:sp>
        <p:nvSpPr>
          <p:cNvPr id="3" name="Content Placeholder 2"/>
          <p:cNvSpPr>
            <a:spLocks noGrp="1"/>
          </p:cNvSpPr>
          <p:nvPr>
            <p:ph idx="1"/>
          </p:nvPr>
        </p:nvSpPr>
        <p:spPr>
          <a:xfrm>
            <a:off x="1251678" y="1371601"/>
            <a:ext cx="10178322" cy="5486400"/>
          </a:xfrm>
        </p:spPr>
        <p:txBody>
          <a:bodyPr>
            <a:normAutofit/>
          </a:bodyPr>
          <a:lstStyle/>
          <a:p>
            <a:r>
              <a:rPr lang="en-GB" dirty="0"/>
              <a:t>It is guessed that there are at least 2 million sex workers in Thailand</a:t>
            </a:r>
          </a:p>
          <a:p>
            <a:r>
              <a:rPr lang="en-GB" dirty="0"/>
              <a:t>Tourist Profile </a:t>
            </a:r>
          </a:p>
          <a:p>
            <a:r>
              <a:rPr lang="en-GB" dirty="0"/>
              <a:t>Organised Tours</a:t>
            </a:r>
          </a:p>
          <a:p>
            <a:r>
              <a:rPr lang="en-GB" dirty="0"/>
              <a:t>Independent Traveller</a:t>
            </a:r>
          </a:p>
          <a:p>
            <a:r>
              <a:rPr lang="en-GB" dirty="0"/>
              <a:t>Holiday in Paradise </a:t>
            </a:r>
          </a:p>
          <a:p>
            <a:r>
              <a:rPr lang="en-GB" dirty="0"/>
              <a:t>Drawn to the Hospitality / Lonely </a:t>
            </a:r>
          </a:p>
          <a:p>
            <a:r>
              <a:rPr lang="en-GB" dirty="0"/>
              <a:t>The demand for sex tourism keeps rising every day</a:t>
            </a:r>
          </a:p>
          <a:p>
            <a:r>
              <a:rPr lang="en-GB" dirty="0"/>
              <a:t>Sex Tourists often get bored with a destination after visiting it a few times</a:t>
            </a:r>
          </a:p>
          <a:p>
            <a:r>
              <a:rPr lang="en-GB" dirty="0"/>
              <a:t>Demand &amp; Supply – New Experiences / Different Tours and Destinations</a:t>
            </a:r>
          </a:p>
          <a:p>
            <a:r>
              <a:rPr lang="en-GB" dirty="0"/>
              <a:t>How Sex Tourism is spread globally; people get bored and move to another destination </a:t>
            </a:r>
          </a:p>
          <a:p>
            <a:r>
              <a:rPr lang="en-GB" dirty="0"/>
              <a:t>Aids &amp; Spread of Disease</a:t>
            </a:r>
          </a:p>
          <a:p>
            <a:r>
              <a:rPr lang="en-GB" dirty="0"/>
              <a:t>Re-Branding the Country </a:t>
            </a:r>
          </a:p>
        </p:txBody>
      </p:sp>
    </p:spTree>
    <p:extLst>
      <p:ext uri="{BB962C8B-B14F-4D97-AF65-F5344CB8AC3E}">
        <p14:creationId xmlns:p14="http://schemas.microsoft.com/office/powerpoint/2010/main" val="30525598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903616"/>
          </a:xfrm>
        </p:spPr>
        <p:txBody>
          <a:bodyPr>
            <a:normAutofit fontScale="90000"/>
          </a:bodyPr>
          <a:lstStyle/>
          <a:p>
            <a:r>
              <a:rPr lang="en-GB" dirty="0"/>
              <a:t>'Thailand is closed to sex trade', says country’s first female tourism minister</a:t>
            </a:r>
            <a:br>
              <a:rPr lang="en-GB" dirty="0"/>
            </a:br>
            <a:endParaRPr lang="en-GB" dirty="0"/>
          </a:p>
        </p:txBody>
      </p:sp>
      <p:sp>
        <p:nvSpPr>
          <p:cNvPr id="3" name="Content Placeholder 2"/>
          <p:cNvSpPr>
            <a:spLocks noGrp="1"/>
          </p:cNvSpPr>
          <p:nvPr>
            <p:ph idx="1"/>
          </p:nvPr>
        </p:nvSpPr>
        <p:spPr>
          <a:xfrm>
            <a:off x="1251678" y="2714017"/>
            <a:ext cx="10178322" cy="3165575"/>
          </a:xfrm>
        </p:spPr>
        <p:txBody>
          <a:bodyPr/>
          <a:lstStyle/>
          <a:p>
            <a:r>
              <a:rPr lang="en-GB" dirty="0">
                <a:hlinkClick r:id="rId2"/>
              </a:rPr>
              <a:t>http://www.telegraph.co.uk/news/2016/07/17/thailand-is-closed-to-sex-tourism-says-countrys-first-female-tou/</a:t>
            </a:r>
            <a:endParaRPr lang="en-GB" dirty="0"/>
          </a:p>
        </p:txBody>
      </p:sp>
    </p:spTree>
    <p:extLst>
      <p:ext uri="{BB962C8B-B14F-4D97-AF65-F5344CB8AC3E}">
        <p14:creationId xmlns:p14="http://schemas.microsoft.com/office/powerpoint/2010/main" val="71394937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Green certification</a:t>
            </a:r>
            <a:endParaRPr lang="en-GB" dirty="0"/>
          </a:p>
        </p:txBody>
      </p:sp>
    </p:spTree>
    <p:extLst>
      <p:ext uri="{BB962C8B-B14F-4D97-AF65-F5344CB8AC3E}">
        <p14:creationId xmlns:p14="http://schemas.microsoft.com/office/powerpoint/2010/main" val="12829214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80931"/>
          </a:xfrm>
        </p:spPr>
        <p:txBody>
          <a:bodyPr/>
          <a:lstStyle/>
          <a:p>
            <a:r>
              <a:rPr lang="en-GB" dirty="0"/>
              <a:t>The Green Frog </a:t>
            </a:r>
          </a:p>
        </p:txBody>
      </p:sp>
      <p:sp>
        <p:nvSpPr>
          <p:cNvPr id="3" name="Content Placeholder 2"/>
          <p:cNvSpPr>
            <a:spLocks noGrp="1"/>
          </p:cNvSpPr>
          <p:nvPr>
            <p:ph idx="1"/>
          </p:nvPr>
        </p:nvSpPr>
        <p:spPr>
          <a:xfrm>
            <a:off x="1251678" y="1672390"/>
            <a:ext cx="10178322" cy="4391526"/>
          </a:xfrm>
        </p:spPr>
        <p:txBody>
          <a:bodyPr>
            <a:normAutofit/>
          </a:bodyPr>
          <a:lstStyle/>
          <a:p>
            <a:r>
              <a:rPr lang="en-GB" sz="2400" dirty="0"/>
              <a:t>Frogs are a symbol of environmental health and they are found on every continent except Antarctica</a:t>
            </a:r>
          </a:p>
          <a:p>
            <a:r>
              <a:rPr lang="en-GB" sz="2400" dirty="0"/>
              <a:t>The Green Frog certification seal indicates that a farm, forest, or tourism enterprise has been audited to meet standards that require environmental, social, and economic sustainability</a:t>
            </a:r>
          </a:p>
          <a:p>
            <a:r>
              <a:rPr lang="en-GB" sz="2400" dirty="0"/>
              <a:t>Thousands of products bearing the Rainforest Alliance Certified seal are found on shelves, in advertisements, and </a:t>
            </a:r>
            <a:r>
              <a:rPr lang="en-GB" sz="2400" dirty="0" smtClean="0"/>
              <a:t>websites </a:t>
            </a:r>
            <a:r>
              <a:rPr lang="en-GB" sz="2400" dirty="0"/>
              <a:t>around the </a:t>
            </a:r>
            <a:r>
              <a:rPr lang="en-GB" sz="2400" dirty="0" smtClean="0"/>
              <a:t>world</a:t>
            </a:r>
          </a:p>
          <a:p>
            <a:r>
              <a:rPr lang="en-GB" sz="2400" dirty="0">
                <a:hlinkClick r:id="rId2"/>
              </a:rPr>
              <a:t>https://</a:t>
            </a:r>
            <a:r>
              <a:rPr lang="en-GB" sz="2400" dirty="0" smtClean="0">
                <a:hlinkClick r:id="rId2"/>
              </a:rPr>
              <a:t>youtu.be/QuqHJBWsPgs</a:t>
            </a:r>
            <a:endParaRPr lang="en-GB" sz="2400" dirty="0" smtClean="0"/>
          </a:p>
          <a:p>
            <a:r>
              <a:rPr lang="en-GB" sz="2400" dirty="0">
                <a:hlinkClick r:id="rId3"/>
              </a:rPr>
              <a:t>https://</a:t>
            </a:r>
            <a:r>
              <a:rPr lang="en-GB" sz="2400" dirty="0" smtClean="0">
                <a:hlinkClick r:id="rId3"/>
              </a:rPr>
              <a:t>youtu.be/ZM2JRuSXpDo</a:t>
            </a:r>
            <a:endParaRPr lang="en-GB" sz="2400" dirty="0"/>
          </a:p>
          <a:p>
            <a:endParaRPr lang="en-GB" sz="2400" dirty="0"/>
          </a:p>
        </p:txBody>
      </p:sp>
    </p:spTree>
    <p:extLst>
      <p:ext uri="{BB962C8B-B14F-4D97-AF65-F5344CB8AC3E}">
        <p14:creationId xmlns:p14="http://schemas.microsoft.com/office/powerpoint/2010/main" val="13119549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rainforest alliance </a:t>
            </a:r>
          </a:p>
        </p:txBody>
      </p:sp>
      <p:sp>
        <p:nvSpPr>
          <p:cNvPr id="3" name="Content Placeholder 2"/>
          <p:cNvSpPr>
            <a:spLocks noGrp="1"/>
          </p:cNvSpPr>
          <p:nvPr>
            <p:ph idx="1"/>
          </p:nvPr>
        </p:nvSpPr>
        <p:spPr>
          <a:xfrm>
            <a:off x="1251678" y="1643975"/>
            <a:ext cx="10178322" cy="4235618"/>
          </a:xfrm>
        </p:spPr>
        <p:txBody>
          <a:bodyPr>
            <a:normAutofit/>
          </a:bodyPr>
          <a:lstStyle/>
          <a:p>
            <a:r>
              <a:rPr lang="en-GB" sz="2400" dirty="0"/>
              <a:t>The Rainforest Alliance was established in 1987 with the aim to conserve biodiversity and support local communities through sustainable tourism. The organization offers training to local tourism enterprises to equip them with the tools needed to operate sustainably, efficiently and responsibly.  There are currently around 300 people employed with Rainforest Alliance, and the NGO has so far worked with over 1 million individuals in 89 nations</a:t>
            </a:r>
            <a:r>
              <a:rPr lang="en-GB" sz="2400" dirty="0" smtClean="0"/>
              <a:t>.</a:t>
            </a:r>
          </a:p>
          <a:p>
            <a:r>
              <a:rPr lang="en-GB" sz="2400" dirty="0">
                <a:hlinkClick r:id="rId2"/>
              </a:rPr>
              <a:t>www.rainforest-alliance.org</a:t>
            </a:r>
            <a:r>
              <a:rPr lang="en-GB" sz="2400" dirty="0"/>
              <a:t> </a:t>
            </a:r>
          </a:p>
          <a:p>
            <a:pPr marL="0" indent="0">
              <a:buNone/>
            </a:pPr>
            <a:endParaRPr lang="en-GB" sz="2400" dirty="0"/>
          </a:p>
        </p:txBody>
      </p:sp>
    </p:spTree>
    <p:extLst>
      <p:ext uri="{BB962C8B-B14F-4D97-AF65-F5344CB8AC3E}">
        <p14:creationId xmlns:p14="http://schemas.microsoft.com/office/powerpoint/2010/main" val="25879552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Green Your Vacation</a:t>
            </a:r>
            <a:br>
              <a:rPr lang="en-GB" dirty="0"/>
            </a:br>
            <a:endParaRPr lang="en-GB" dirty="0"/>
          </a:p>
        </p:txBody>
      </p:sp>
      <p:sp>
        <p:nvSpPr>
          <p:cNvPr id="3" name="Content Placeholder 2"/>
          <p:cNvSpPr>
            <a:spLocks noGrp="1"/>
          </p:cNvSpPr>
          <p:nvPr>
            <p:ph idx="1"/>
          </p:nvPr>
        </p:nvSpPr>
        <p:spPr>
          <a:xfrm>
            <a:off x="1251678" y="2402732"/>
            <a:ext cx="10178322" cy="3476860"/>
          </a:xfrm>
        </p:spPr>
        <p:txBody>
          <a:bodyPr>
            <a:normAutofit/>
          </a:bodyPr>
          <a:lstStyle/>
          <a:p>
            <a:pPr marL="0" indent="0" algn="ctr">
              <a:buNone/>
            </a:pPr>
            <a:r>
              <a:rPr lang="en-GB" sz="3200" i="1" dirty="0"/>
              <a:t>By choosing Rainforest Alliance Certified™ hotels and tour operators in Latin America and the Caribbean, you’ll be visiting destinations that are not only fun and beautiful, but also benefit local communities, ecosystems and wildlife</a:t>
            </a:r>
          </a:p>
        </p:txBody>
      </p:sp>
    </p:spTree>
    <p:extLst>
      <p:ext uri="{BB962C8B-B14F-4D97-AF65-F5344CB8AC3E}">
        <p14:creationId xmlns:p14="http://schemas.microsoft.com/office/powerpoint/2010/main" val="29602676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6183838" cy="1590794"/>
          </a:xfrm>
        </p:spPr>
        <p:txBody>
          <a:bodyPr>
            <a:normAutofit fontScale="90000"/>
          </a:bodyPr>
          <a:lstStyle/>
          <a:p>
            <a:r>
              <a:rPr lang="en-GB" dirty="0" smtClean="0"/>
              <a:t>Examples of Environmental issues </a:t>
            </a:r>
            <a:endParaRPr lang="en-GB" dirty="0"/>
          </a:p>
        </p:txBody>
      </p:sp>
      <p:sp>
        <p:nvSpPr>
          <p:cNvPr id="3" name="Content Placeholder 2"/>
          <p:cNvSpPr>
            <a:spLocks noGrp="1"/>
          </p:cNvSpPr>
          <p:nvPr>
            <p:ph idx="1"/>
          </p:nvPr>
        </p:nvSpPr>
        <p:spPr/>
        <p:txBody>
          <a:bodyPr/>
          <a:lstStyle/>
          <a:p>
            <a:r>
              <a:rPr lang="en-GB" sz="2400" dirty="0"/>
              <a:t>Costa’s Mission </a:t>
            </a:r>
          </a:p>
          <a:p>
            <a:r>
              <a:rPr lang="en-GB" sz="2400" dirty="0"/>
              <a:t>Great Taste Without the Waste!</a:t>
            </a:r>
          </a:p>
          <a:p>
            <a:pPr algn="ctr" fontAlgn="base"/>
            <a:endParaRPr lang="en-GB" sz="2800" dirty="0"/>
          </a:p>
          <a:p>
            <a:pPr algn="ctr" fontAlgn="base"/>
            <a:r>
              <a:rPr lang="en-GB" sz="2800" dirty="0"/>
              <a:t>“We want our coffee to leave a lasting impression on you, not our environment. That's why we do everything we possibly can to use sustainable and recyclable products and equipment”</a:t>
            </a:r>
            <a:r>
              <a:rPr lang="en-GB" dirty="0"/>
              <a:t/>
            </a:r>
            <a:br>
              <a:rPr lang="en-GB" dirty="0"/>
            </a:br>
            <a:endParaRPr lang="en-GB" dirty="0"/>
          </a:p>
        </p:txBody>
      </p:sp>
      <p:pic>
        <p:nvPicPr>
          <p:cNvPr id="4" name="Picture 4" descr="Image result for costa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5285" y="768708"/>
            <a:ext cx="3734715" cy="2341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4430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costa cup</a:t>
            </a:r>
          </a:p>
        </p:txBody>
      </p:sp>
      <p:sp>
        <p:nvSpPr>
          <p:cNvPr id="4" name="Text Placeholder 3"/>
          <p:cNvSpPr>
            <a:spLocks noGrp="1"/>
          </p:cNvSpPr>
          <p:nvPr>
            <p:ph type="body" sz="half" idx="2"/>
          </p:nvPr>
        </p:nvSpPr>
        <p:spPr>
          <a:xfrm>
            <a:off x="8337883" y="1741336"/>
            <a:ext cx="3092117" cy="4892928"/>
          </a:xfrm>
        </p:spPr>
        <p:txBody>
          <a:bodyPr>
            <a:normAutofit/>
          </a:bodyPr>
          <a:lstStyle/>
          <a:p>
            <a:r>
              <a:rPr lang="en-GB" sz="2000" dirty="0"/>
              <a:t>Costa are truly passionate about our iconic takeaway cup. </a:t>
            </a:r>
          </a:p>
          <a:p>
            <a:r>
              <a:rPr lang="en-GB" sz="2000" dirty="0"/>
              <a:t>Paper cups come from card made of sustainable wood pulp from forests in northern Europe. </a:t>
            </a:r>
          </a:p>
          <a:p>
            <a:r>
              <a:rPr lang="en-GB" sz="2000" dirty="0"/>
              <a:t>Cups are recyclable and are working hard to ensure more are recovered and recycled</a:t>
            </a:r>
          </a:p>
        </p:txBody>
      </p:sp>
      <p:pic>
        <p:nvPicPr>
          <p:cNvPr id="3074" name="Picture 2" descr="http://www.costa.co.uk/media/402511/london_0323.pn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4252" r="1425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559483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5584" y="1263316"/>
            <a:ext cx="10178322" cy="3593591"/>
          </a:xfrm>
        </p:spPr>
        <p:txBody>
          <a:bodyPr/>
          <a:lstStyle/>
          <a:p>
            <a:r>
              <a:rPr lang="en-GB" sz="2400" dirty="0" smtClean="0"/>
              <a:t>But recycling ‘disposable’ coffee cups requires additional effort….</a:t>
            </a:r>
          </a:p>
          <a:p>
            <a:pPr marL="0" indent="0">
              <a:buNone/>
            </a:pPr>
            <a:endParaRPr lang="en-GB" sz="2400" dirty="0"/>
          </a:p>
          <a:p>
            <a:pPr marL="0" indent="0" fontAlgn="base">
              <a:buNone/>
            </a:pPr>
            <a:r>
              <a:rPr lang="en-GB" dirty="0">
                <a:hlinkClick r:id="rId2"/>
              </a:rPr>
              <a:t>https://www.edie.net/news/5/Costa-Coffee-cup-recycling-scheme-with-Veolia</a:t>
            </a:r>
            <a:r>
              <a:rPr lang="en-GB" dirty="0" smtClean="0">
                <a:hlinkClick r:id="rId2"/>
              </a:rPr>
              <a:t>/</a:t>
            </a:r>
            <a:r>
              <a:rPr lang="en-GB" dirty="0" smtClean="0"/>
              <a:t> </a:t>
            </a:r>
            <a:r>
              <a:rPr lang="en-GB" dirty="0"/>
              <a:t/>
            </a:r>
            <a:br>
              <a:rPr lang="en-GB" dirty="0"/>
            </a:br>
            <a:endParaRPr lang="en-GB" dirty="0"/>
          </a:p>
        </p:txBody>
      </p:sp>
    </p:spTree>
    <p:extLst>
      <p:ext uri="{BB962C8B-B14F-4D97-AF65-F5344CB8AC3E}">
        <p14:creationId xmlns:p14="http://schemas.microsoft.com/office/powerpoint/2010/main" val="34864600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machine </a:t>
            </a:r>
          </a:p>
        </p:txBody>
      </p:sp>
      <p:sp>
        <p:nvSpPr>
          <p:cNvPr id="4" name="Text Placeholder 3"/>
          <p:cNvSpPr>
            <a:spLocks noGrp="1"/>
          </p:cNvSpPr>
          <p:nvPr>
            <p:ph type="body" sz="half" idx="2"/>
          </p:nvPr>
        </p:nvSpPr>
        <p:spPr>
          <a:xfrm>
            <a:off x="8337883" y="1653869"/>
            <a:ext cx="3092117" cy="5067943"/>
          </a:xfrm>
        </p:spPr>
        <p:txBody>
          <a:bodyPr>
            <a:noAutofit/>
          </a:bodyPr>
          <a:lstStyle/>
          <a:p>
            <a:r>
              <a:rPr lang="en-GB" sz="1800" dirty="0"/>
              <a:t>The smart coffee machines go to sleep when they’re not needed, which helps towards reducing our carbon emissions. </a:t>
            </a:r>
          </a:p>
          <a:p>
            <a:r>
              <a:rPr lang="en-GB" sz="1800" dirty="0"/>
              <a:t>Costa also recycle all of their coffee sacks into carpet underlay. </a:t>
            </a:r>
          </a:p>
          <a:p>
            <a:r>
              <a:rPr lang="en-GB" sz="1800" dirty="0"/>
              <a:t>In 2012 this was made official when our team was given the first international environmental accreditation for any Coffee Roastery</a:t>
            </a:r>
          </a:p>
        </p:txBody>
      </p:sp>
      <p:pic>
        <p:nvPicPr>
          <p:cNvPr id="4098" name="Picture 2" descr="http://www.costa.co.uk/media/110639/EnvironmentImage2.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7684" r="768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96273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recycling</a:t>
            </a:r>
          </a:p>
        </p:txBody>
      </p:sp>
      <p:sp>
        <p:nvSpPr>
          <p:cNvPr id="4" name="Text Placeholder 3"/>
          <p:cNvSpPr>
            <a:spLocks noGrp="1"/>
          </p:cNvSpPr>
          <p:nvPr>
            <p:ph type="body" sz="half" idx="2"/>
          </p:nvPr>
        </p:nvSpPr>
        <p:spPr>
          <a:xfrm>
            <a:off x="8337883" y="1741336"/>
            <a:ext cx="3092117" cy="4455184"/>
          </a:xfrm>
        </p:spPr>
        <p:txBody>
          <a:bodyPr>
            <a:normAutofit lnSpcReduction="10000"/>
          </a:bodyPr>
          <a:lstStyle/>
          <a:p>
            <a:r>
              <a:rPr lang="en-GB" sz="1800" dirty="0"/>
              <a:t>Their roastery is one of the greenest in the world with year on year carbon reduction</a:t>
            </a:r>
            <a:br>
              <a:rPr lang="en-GB" sz="1800" dirty="0"/>
            </a:br>
            <a:r>
              <a:rPr lang="en-GB" sz="1800" dirty="0"/>
              <a:t/>
            </a:r>
            <a:br>
              <a:rPr lang="en-GB" sz="1800" dirty="0"/>
            </a:br>
            <a:r>
              <a:rPr lang="en-GB" sz="1800" dirty="0"/>
              <a:t>Last year they diverted over seven thousand tonnes of waste and increased in-store recycling. </a:t>
            </a:r>
          </a:p>
          <a:p>
            <a:r>
              <a:rPr lang="en-GB" sz="1800" dirty="0"/>
              <a:t>Recycled over three tonnes of unwanted uniforms using their existing delivery lorries to pick up bags of clothes from most of their Costa stores.</a:t>
            </a:r>
          </a:p>
        </p:txBody>
      </p:sp>
      <p:pic>
        <p:nvPicPr>
          <p:cNvPr id="5122" name="Picture 2" descr="http://www.costa.co.uk/media/110636/EnvironmentImage3.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2653" r="12653"/>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42397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Grounds for ground project </a:t>
            </a:r>
          </a:p>
        </p:txBody>
      </p:sp>
      <p:sp>
        <p:nvSpPr>
          <p:cNvPr id="4" name="Text Placeholder 3"/>
          <p:cNvSpPr>
            <a:spLocks noGrp="1"/>
          </p:cNvSpPr>
          <p:nvPr>
            <p:ph type="body" sz="half" idx="2"/>
          </p:nvPr>
        </p:nvSpPr>
        <p:spPr>
          <a:xfrm>
            <a:off x="8337883" y="1741335"/>
            <a:ext cx="3092117" cy="5116664"/>
          </a:xfrm>
        </p:spPr>
        <p:txBody>
          <a:bodyPr>
            <a:noAutofit/>
          </a:bodyPr>
          <a:lstStyle/>
          <a:p>
            <a:r>
              <a:rPr lang="en-GB" sz="1800" dirty="0"/>
              <a:t>At Costa they make the most of every one of their coffee beans. </a:t>
            </a:r>
          </a:p>
          <a:p>
            <a:r>
              <a:rPr lang="en-GB" sz="1800" dirty="0"/>
              <a:t>The Costa Grounds for Grounds project allows customers to come into any Costa store and request used coffee grounds for free.</a:t>
            </a:r>
            <a:br>
              <a:rPr lang="en-GB" sz="1800" dirty="0"/>
            </a:br>
            <a:r>
              <a:rPr lang="en-GB" sz="1800" dirty="0"/>
              <a:t/>
            </a:r>
            <a:br>
              <a:rPr lang="en-GB" sz="1800" dirty="0"/>
            </a:br>
            <a:r>
              <a:rPr lang="en-GB" sz="1800" dirty="0"/>
              <a:t>Grounds can be used as a naturally balanced compost pile. </a:t>
            </a:r>
          </a:p>
        </p:txBody>
      </p:sp>
      <p:pic>
        <p:nvPicPr>
          <p:cNvPr id="6146" name="Picture 2" descr="http://www.costa.co.uk/media/308021/grounds-for-grounds.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2653" r="12653"/>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30003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1"/>
          </p:nvPr>
        </p:nvSpPr>
        <p:spPr/>
      </p:sp>
      <p:sp>
        <p:nvSpPr>
          <p:cNvPr id="3" name="Title 2"/>
          <p:cNvSpPr>
            <a:spLocks noGrp="1"/>
          </p:cNvSpPr>
          <p:nvPr>
            <p:ph type="title"/>
          </p:nvPr>
        </p:nvSpPr>
        <p:spPr>
          <a:xfrm>
            <a:off x="8337883" y="145916"/>
            <a:ext cx="3092117" cy="865761"/>
          </a:xfrm>
        </p:spPr>
        <p:txBody>
          <a:bodyPr/>
          <a:lstStyle/>
          <a:p>
            <a:r>
              <a:rPr lang="en-GB" dirty="0"/>
              <a:t>From Cow to Cup !</a:t>
            </a:r>
          </a:p>
        </p:txBody>
      </p:sp>
      <p:sp>
        <p:nvSpPr>
          <p:cNvPr id="4" name="Text Placeholder 3"/>
          <p:cNvSpPr>
            <a:spLocks noGrp="1"/>
          </p:cNvSpPr>
          <p:nvPr>
            <p:ph type="body" sz="half" idx="2"/>
          </p:nvPr>
        </p:nvSpPr>
        <p:spPr>
          <a:xfrm>
            <a:off x="8615676" y="1011677"/>
            <a:ext cx="3092117" cy="5846321"/>
          </a:xfrm>
        </p:spPr>
        <p:txBody>
          <a:bodyPr>
            <a:noAutofit/>
          </a:bodyPr>
          <a:lstStyle/>
          <a:p>
            <a:r>
              <a:rPr lang="en-GB" sz="1500" dirty="0"/>
              <a:t>95% of Costa  drinks requiring milk, it is essential that Costa offer high quality milk while supporting the British Dairy industry and safeguarding future British milk supplies. </a:t>
            </a:r>
          </a:p>
          <a:p>
            <a:r>
              <a:rPr lang="en-GB" sz="1500" dirty="0"/>
              <a:t>All farms are Red Tractor Assured meaning the animal welfare of our dairy cows is protected and the farms they live on are always safe and operates in an environmentally responsible way. </a:t>
            </a:r>
            <a:br>
              <a:rPr lang="en-GB" sz="1500" dirty="0"/>
            </a:br>
            <a:r>
              <a:rPr lang="en-GB" sz="1500" dirty="0"/>
              <a:t/>
            </a:r>
            <a:br>
              <a:rPr lang="en-GB" sz="1500" dirty="0"/>
            </a:br>
            <a:r>
              <a:rPr lang="en-GB" sz="1500" dirty="0"/>
              <a:t>“Having a sustainable milk supply allows us utmost traceability in the milk we supply to our stores and we are committed to supporting the British dairy industry and safeguarding future British milk </a:t>
            </a:r>
            <a:r>
              <a:rPr lang="en-GB" dirty="0"/>
              <a:t>supplies.”</a:t>
            </a:r>
          </a:p>
        </p:txBody>
      </p:sp>
      <p:pic>
        <p:nvPicPr>
          <p:cNvPr id="7172" name="Picture 4" descr="http://www.costa.co.uk/media/112623/farmer_Final_FINAL_USETHISON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464" y="0"/>
            <a:ext cx="7355585"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32150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Sustainable Support for our Farmers</a:t>
            </a:r>
            <a:br>
              <a:rPr lang="en-GB" dirty="0"/>
            </a:br>
            <a:endParaRPr lang="en-GB" dirty="0"/>
          </a:p>
        </p:txBody>
      </p:sp>
      <p:sp>
        <p:nvSpPr>
          <p:cNvPr id="3" name="Content Placeholder 2"/>
          <p:cNvSpPr>
            <a:spLocks noGrp="1"/>
          </p:cNvSpPr>
          <p:nvPr>
            <p:ph idx="1"/>
          </p:nvPr>
        </p:nvSpPr>
        <p:spPr>
          <a:xfrm>
            <a:off x="1251678" y="1955261"/>
            <a:ext cx="10178322" cy="4435812"/>
          </a:xfrm>
        </p:spPr>
        <p:txBody>
          <a:bodyPr>
            <a:normAutofit/>
          </a:bodyPr>
          <a:lstStyle/>
          <a:p>
            <a:r>
              <a:rPr lang="en-GB" sz="2400" dirty="0"/>
              <a:t>Costa is the only coffee chain in the UK that only uses sustainably grown beans sourced from Rainforest Alliance Certified farms. </a:t>
            </a:r>
          </a:p>
          <a:p>
            <a:r>
              <a:rPr lang="en-GB" sz="2400" dirty="0"/>
              <a:t>Whenever you drink Costa coffee, you're supporting farmers and farm workers worldwide who are working to improve their livelihoods and those of their families, while protecting the planet at the same time. </a:t>
            </a:r>
          </a:p>
          <a:p>
            <a:r>
              <a:rPr lang="en-GB" sz="2400" dirty="0"/>
              <a:t>The Rainforest Alliance encourages farmers to grow crops and manage ranch lands in a way that looks after the land for the long-term. </a:t>
            </a:r>
          </a:p>
          <a:p>
            <a:r>
              <a:rPr lang="en-GB" sz="2400" dirty="0"/>
              <a:t>It also offers social, economic and environmental benefit to farmers, such as access to schools and healthcare. </a:t>
            </a:r>
          </a:p>
        </p:txBody>
      </p:sp>
    </p:spTree>
    <p:extLst>
      <p:ext uri="{BB962C8B-B14F-4D97-AF65-F5344CB8AC3E}">
        <p14:creationId xmlns:p14="http://schemas.microsoft.com/office/powerpoint/2010/main" val="183552883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37883" y="457200"/>
            <a:ext cx="3092117" cy="768485"/>
          </a:xfrm>
        </p:spPr>
        <p:txBody>
          <a:bodyPr/>
          <a:lstStyle/>
          <a:p>
            <a:r>
              <a:rPr lang="en-GB" dirty="0"/>
              <a:t>Costa foundation </a:t>
            </a:r>
          </a:p>
        </p:txBody>
      </p:sp>
      <p:sp>
        <p:nvSpPr>
          <p:cNvPr id="4" name="Text Placeholder 3"/>
          <p:cNvSpPr>
            <a:spLocks noGrp="1"/>
          </p:cNvSpPr>
          <p:nvPr>
            <p:ph type="body" sz="half" idx="2"/>
          </p:nvPr>
        </p:nvSpPr>
        <p:spPr>
          <a:xfrm>
            <a:off x="8337883" y="1332689"/>
            <a:ext cx="3092117" cy="5321029"/>
          </a:xfrm>
        </p:spPr>
        <p:txBody>
          <a:bodyPr>
            <a:normAutofit fontScale="92500" lnSpcReduction="10000"/>
          </a:bodyPr>
          <a:lstStyle/>
          <a:p>
            <a:pPr fontAlgn="base"/>
            <a:r>
              <a:rPr lang="en-GB" dirty="0"/>
              <a:t>The Costa Foundation is an independent charity that aims to relieve poverty in coffee-growing communities. </a:t>
            </a:r>
          </a:p>
          <a:p>
            <a:pPr fontAlgn="base"/>
            <a:r>
              <a:rPr lang="en-GB" dirty="0"/>
              <a:t>Its mission is to improve the life chances of boys and girls by providing them with the opportunity for a quality education. Foundation schools deliver both academic and extracurricular programs that enhance health, gender equality and environmental awareness.</a:t>
            </a:r>
          </a:p>
          <a:p>
            <a:pPr fontAlgn="base"/>
            <a:r>
              <a:rPr lang="en-GB" dirty="0"/>
              <a:t>In the same month that the Costa Foundation opened two new schools in remote coffee growing regions of Ethiopia, the charity has launched its own independent website, </a:t>
            </a:r>
          </a:p>
          <a:p>
            <a:pPr fontAlgn="base"/>
            <a:r>
              <a:rPr lang="en-GB" b="1" dirty="0">
                <a:hlinkClick r:id="rId2"/>
              </a:rPr>
              <a:t>www.costafoundation.com</a:t>
            </a:r>
            <a:endParaRPr lang="en-GB" dirty="0"/>
          </a:p>
          <a:p>
            <a:endParaRPr lang="en-GB" dirty="0"/>
          </a:p>
        </p:txBody>
      </p:sp>
      <p:pic>
        <p:nvPicPr>
          <p:cNvPr id="8194" name="Picture 2" descr="http://www.costa.co.uk/media/110591/FoundationHeader.jpg"/>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27769" r="2776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77432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23867" y="1323475"/>
            <a:ext cx="10178322" cy="3593591"/>
          </a:xfrm>
        </p:spPr>
        <p:txBody>
          <a:bodyPr>
            <a:normAutofit lnSpcReduction="10000"/>
          </a:bodyPr>
          <a:lstStyle/>
          <a:p>
            <a:pPr marL="0" indent="0">
              <a:buNone/>
            </a:pPr>
            <a:r>
              <a:rPr lang="en-GB" sz="2800" b="1" dirty="0"/>
              <a:t>Green &amp; Black’s </a:t>
            </a:r>
            <a:r>
              <a:rPr lang="en-GB" sz="2800" b="1" dirty="0" smtClean="0"/>
              <a:t>chocolate …</a:t>
            </a:r>
          </a:p>
          <a:p>
            <a:r>
              <a:rPr lang="en-GB" sz="2800" b="1" dirty="0" smtClean="0"/>
              <a:t>new ‘velvet’ range </a:t>
            </a:r>
            <a:r>
              <a:rPr lang="en-GB" sz="2800" b="1" dirty="0" smtClean="0"/>
              <a:t>is not </a:t>
            </a:r>
            <a:r>
              <a:rPr lang="en-GB" sz="2800" b="1" dirty="0" smtClean="0"/>
              <a:t>Fairtrade accredited or organic</a:t>
            </a:r>
          </a:p>
          <a:p>
            <a:r>
              <a:rPr lang="en-GB" sz="2800" b="1" dirty="0" smtClean="0"/>
              <a:t>on </a:t>
            </a:r>
            <a:r>
              <a:rPr lang="en-GB" sz="2800" b="1" dirty="0"/>
              <a:t>the Fairtrade backlash: ‘We have nothing to hide</a:t>
            </a:r>
            <a:r>
              <a:rPr lang="en-GB" sz="2800" b="1" dirty="0" smtClean="0"/>
              <a:t>’</a:t>
            </a:r>
          </a:p>
          <a:p>
            <a:r>
              <a:rPr lang="en-GB" sz="2800" b="1" dirty="0" smtClean="0"/>
              <a:t>Will use their own ‘Cocoa Life’ initiative</a:t>
            </a:r>
          </a:p>
          <a:p>
            <a:r>
              <a:rPr lang="en-GB" sz="1700" dirty="0">
                <a:hlinkClick r:id="rId2"/>
              </a:rPr>
              <a:t>https://www.marketingweek.com/2017/11/16/green-blacks-fairtrade-backlash/?</a:t>
            </a:r>
            <a:r>
              <a:rPr lang="en-GB" sz="1700" dirty="0" smtClean="0">
                <a:hlinkClick r:id="rId2"/>
              </a:rPr>
              <a:t>cmpid=em~newsletter~breaking_news~n~n&amp;utm_medium=em&amp;utm_source=newsletter&amp;utm_campaign=breaking_news&amp;eid=4302500&amp;sid=MW0001&amp;adg=08570191-B5E7-4A45-998E-565C81E0F8E8</a:t>
            </a:r>
            <a:r>
              <a:rPr lang="en-GB" sz="1700" dirty="0" smtClean="0"/>
              <a:t> </a:t>
            </a:r>
          </a:p>
          <a:p>
            <a:r>
              <a:rPr lang="en-GB" sz="2800" b="1" dirty="0" smtClean="0"/>
              <a:t>Make your own mind up!</a:t>
            </a:r>
            <a:endParaRPr lang="en-GB" sz="2800" b="1" dirty="0"/>
          </a:p>
        </p:txBody>
      </p:sp>
    </p:spTree>
    <p:extLst>
      <p:ext uri="{BB962C8B-B14F-4D97-AF65-F5344CB8AC3E}">
        <p14:creationId xmlns:p14="http://schemas.microsoft.com/office/powerpoint/2010/main" val="88861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02625" y="-12420086"/>
            <a:ext cx="37730867" cy="29643931"/>
          </a:xfrm>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7170" name="Picture 2" descr="Image result for marriott green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011" y="416689"/>
            <a:ext cx="11377914" cy="6111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4838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Marriott’s </a:t>
            </a:r>
            <a:r>
              <a:rPr lang="en-GB"/>
              <a:t>core values</a:t>
            </a:r>
          </a:p>
        </p:txBody>
      </p:sp>
      <p:sp>
        <p:nvSpPr>
          <p:cNvPr id="3" name="Content Placeholder 2"/>
          <p:cNvSpPr>
            <a:spLocks noGrp="1"/>
          </p:cNvSpPr>
          <p:nvPr>
            <p:ph idx="1"/>
          </p:nvPr>
        </p:nvSpPr>
        <p:spPr/>
        <p:txBody>
          <a:bodyPr/>
          <a:lstStyle/>
          <a:p>
            <a:r>
              <a:rPr lang="en-GB" dirty="0"/>
              <a:t>B</a:t>
            </a:r>
            <a:r>
              <a:rPr lang="en-GB" dirty="0" smtClean="0"/>
              <a:t>ackground to Marriott Hotels:</a:t>
            </a:r>
            <a:endParaRPr lang="en-GB" dirty="0" smtClean="0">
              <a:hlinkClick r:id="rId2"/>
            </a:endParaRPr>
          </a:p>
          <a:p>
            <a:r>
              <a:rPr lang="en-GB" dirty="0" smtClean="0">
                <a:hlinkClick r:id="rId2"/>
              </a:rPr>
              <a:t>Https</a:t>
            </a:r>
            <a:r>
              <a:rPr lang="en-GB" dirty="0">
                <a:hlinkClick r:id="rId2"/>
              </a:rPr>
              <a:t>://</a:t>
            </a:r>
            <a:r>
              <a:rPr lang="en-GB" dirty="0" smtClean="0">
                <a:hlinkClick r:id="rId2"/>
              </a:rPr>
              <a:t>youtu.be/gIyIl-A2zyY?list=PLu_CKZK3SEq84bIIoasZFPDWBUcnqC_NV</a:t>
            </a:r>
            <a:endParaRPr lang="en-GB" dirty="0" smtClean="0"/>
          </a:p>
          <a:p>
            <a:r>
              <a:rPr lang="en-GB" dirty="0" smtClean="0"/>
              <a:t>Corporate environmental responsibility:</a:t>
            </a:r>
          </a:p>
          <a:p>
            <a:r>
              <a:rPr lang="en-GB" dirty="0">
                <a:hlinkClick r:id="rId2"/>
              </a:rPr>
              <a:t>http://www.marriott.com/corporate-social-responsibility/corporate-environmental-responsibility.mi </a:t>
            </a:r>
            <a:endParaRPr lang="en-GB" dirty="0" smtClean="0">
              <a:hlinkClick r:id="rId2"/>
            </a:endParaRPr>
          </a:p>
          <a:p>
            <a:pPr marL="0" indent="0">
              <a:buNone/>
            </a:pPr>
            <a:endParaRPr lang="en-GB" dirty="0">
              <a:hlinkClick r:id="rId2"/>
            </a:endParaRPr>
          </a:p>
          <a:p>
            <a:pPr marL="0" indent="0">
              <a:buNone/>
            </a:pPr>
            <a:endParaRPr lang="en-GB" dirty="0"/>
          </a:p>
        </p:txBody>
      </p:sp>
    </p:spTree>
    <p:extLst>
      <p:ext uri="{BB962C8B-B14F-4D97-AF65-F5344CB8AC3E}">
        <p14:creationId xmlns:p14="http://schemas.microsoft.com/office/powerpoint/2010/main" val="1829975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98834"/>
            <a:ext cx="10178322" cy="894945"/>
          </a:xfrm>
        </p:spPr>
        <p:txBody>
          <a:bodyPr/>
          <a:lstStyle/>
          <a:p>
            <a:r>
              <a:rPr lang="en-GB" dirty="0"/>
              <a:t>Marriott Core Values </a:t>
            </a:r>
          </a:p>
        </p:txBody>
      </p:sp>
      <p:sp>
        <p:nvSpPr>
          <p:cNvPr id="3" name="Content Placeholder 2"/>
          <p:cNvSpPr>
            <a:spLocks noGrp="1"/>
          </p:cNvSpPr>
          <p:nvPr>
            <p:ph idx="1"/>
          </p:nvPr>
        </p:nvSpPr>
        <p:spPr>
          <a:xfrm>
            <a:off x="1251678" y="1556426"/>
            <a:ext cx="10178322" cy="5301573"/>
          </a:xfrm>
        </p:spPr>
        <p:txBody>
          <a:bodyPr>
            <a:normAutofit/>
          </a:bodyPr>
          <a:lstStyle/>
          <a:p>
            <a:r>
              <a:rPr lang="en-GB" dirty="0"/>
              <a:t>Putting people first – giving them opportunity </a:t>
            </a:r>
          </a:p>
          <a:p>
            <a:r>
              <a:rPr lang="en-GB" dirty="0" smtClean="0"/>
              <a:t>In </a:t>
            </a:r>
            <a:r>
              <a:rPr lang="en-GB" dirty="0"/>
              <a:t>the DNA of the company to provide a good product for the customer </a:t>
            </a:r>
          </a:p>
          <a:p>
            <a:r>
              <a:rPr lang="en-GB" dirty="0" smtClean="0"/>
              <a:t>Asking </a:t>
            </a:r>
            <a:r>
              <a:rPr lang="en-GB" dirty="0"/>
              <a:t>the Why? Where are we falling down and how can they fix it ?</a:t>
            </a:r>
          </a:p>
          <a:p>
            <a:r>
              <a:rPr lang="en-GB" dirty="0"/>
              <a:t>Success is never final – always looking for a better way to do things </a:t>
            </a:r>
          </a:p>
          <a:p>
            <a:r>
              <a:rPr lang="en-GB" dirty="0"/>
              <a:t>Marriott are change makers- always looking over the hill for the next opportunity</a:t>
            </a:r>
          </a:p>
          <a:p>
            <a:r>
              <a:rPr lang="en-GB" dirty="0"/>
              <a:t>Diverse customer base and a product that is universally appealing </a:t>
            </a:r>
          </a:p>
          <a:p>
            <a:r>
              <a:rPr lang="en-GB" dirty="0"/>
              <a:t>“Not too old to be Cool”!</a:t>
            </a:r>
          </a:p>
          <a:p>
            <a:r>
              <a:rPr lang="en-GB" dirty="0"/>
              <a:t>Integrity of the product – obeying the law and acting with honesty and integrity </a:t>
            </a:r>
          </a:p>
          <a:p>
            <a:r>
              <a:rPr lang="en-GB" dirty="0"/>
              <a:t>Investing in the community as the community gives back “Big Time”!</a:t>
            </a:r>
          </a:p>
        </p:txBody>
      </p:sp>
    </p:spTree>
    <p:extLst>
      <p:ext uri="{BB962C8B-B14F-4D97-AF65-F5344CB8AC3E}">
        <p14:creationId xmlns:p14="http://schemas.microsoft.com/office/powerpoint/2010/main" val="141059694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marriott's spirit to serve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962" y="613458"/>
            <a:ext cx="9919504" cy="577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740688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Image result for marriott's spirit to serve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962" y="439839"/>
            <a:ext cx="9793251" cy="5879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208272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Marriott Gives back </a:t>
            </a:r>
          </a:p>
        </p:txBody>
      </p:sp>
      <p:sp>
        <p:nvSpPr>
          <p:cNvPr id="3" name="Content Placeholder 2"/>
          <p:cNvSpPr>
            <a:spLocks noGrp="1"/>
          </p:cNvSpPr>
          <p:nvPr>
            <p:ph idx="1"/>
          </p:nvPr>
        </p:nvSpPr>
        <p:spPr>
          <a:xfrm>
            <a:off x="1251678" y="1352145"/>
            <a:ext cx="10178322" cy="5301574"/>
          </a:xfrm>
        </p:spPr>
        <p:txBody>
          <a:bodyPr/>
          <a:lstStyle/>
          <a:p>
            <a:r>
              <a:rPr lang="en-GB" sz="2400" dirty="0"/>
              <a:t>Marriott one of the pioneers in the lodging industry in changing their ways to become more sustainable </a:t>
            </a:r>
          </a:p>
          <a:p>
            <a:r>
              <a:rPr lang="en-GB" sz="2400" dirty="0"/>
              <a:t>Marriott has very high impacts all over the world with their corporate social and environmental responsibilities </a:t>
            </a:r>
          </a:p>
          <a:p>
            <a:r>
              <a:rPr lang="en-GB" sz="2400" dirty="0"/>
              <a:t>Marriott generously gives back to all the communities where they conduct business</a:t>
            </a:r>
          </a:p>
          <a:p>
            <a:r>
              <a:rPr lang="en-GB" sz="2400" dirty="0"/>
              <a:t>For the past 8 years Marriott has helped preserve the amazon rainforest and thanks to their support 96% of the Juma rainforest has been preserved </a:t>
            </a:r>
          </a:p>
          <a:p>
            <a:endParaRPr lang="en-GB" dirty="0"/>
          </a:p>
        </p:txBody>
      </p:sp>
    </p:spTree>
    <p:extLst>
      <p:ext uri="{BB962C8B-B14F-4D97-AF65-F5344CB8AC3E}">
        <p14:creationId xmlns:p14="http://schemas.microsoft.com/office/powerpoint/2010/main" val="133823442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trip advisors green leader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817123"/>
            <a:ext cx="6096000" cy="380726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365771" y="4912468"/>
            <a:ext cx="4844374" cy="17217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1800+ Marriott Hotels have earned the Trip Advisor’s Green Leaders Badge </a:t>
            </a:r>
          </a:p>
        </p:txBody>
      </p:sp>
    </p:spTree>
    <p:extLst>
      <p:ext uri="{BB962C8B-B14F-4D97-AF65-F5344CB8AC3E}">
        <p14:creationId xmlns:p14="http://schemas.microsoft.com/office/powerpoint/2010/main" val="238738817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133" y="959901"/>
            <a:ext cx="10178322" cy="1001247"/>
          </a:xfrm>
        </p:spPr>
        <p:txBody>
          <a:bodyPr/>
          <a:lstStyle/>
          <a:p>
            <a:r>
              <a:rPr lang="en-GB" dirty="0"/>
              <a:t>Marriott </a:t>
            </a:r>
            <a:r>
              <a:rPr lang="en-GB" dirty="0" smtClean="0"/>
              <a:t>initiatives:</a:t>
            </a:r>
            <a:endParaRPr lang="en-GB" dirty="0"/>
          </a:p>
        </p:txBody>
      </p:sp>
      <p:sp>
        <p:nvSpPr>
          <p:cNvPr id="3" name="Content Placeholder 2"/>
          <p:cNvSpPr>
            <a:spLocks noGrp="1"/>
          </p:cNvSpPr>
          <p:nvPr>
            <p:ph idx="1"/>
          </p:nvPr>
        </p:nvSpPr>
        <p:spPr>
          <a:xfrm>
            <a:off x="986589" y="2286001"/>
            <a:ext cx="10443411" cy="3593591"/>
          </a:xfrm>
        </p:spPr>
        <p:txBody>
          <a:bodyPr>
            <a:normAutofit/>
          </a:bodyPr>
          <a:lstStyle/>
          <a:p>
            <a:r>
              <a:rPr lang="en-GB" sz="2800" dirty="0">
                <a:hlinkClick r:id="rId2"/>
              </a:rPr>
              <a:t>https://</a:t>
            </a:r>
            <a:r>
              <a:rPr lang="en-GB" sz="2800" dirty="0" smtClean="0">
                <a:hlinkClick r:id="rId2"/>
              </a:rPr>
              <a:t>youtu.be/mdUdgwQz-T4</a:t>
            </a:r>
            <a:r>
              <a:rPr lang="en-GB" sz="2800" dirty="0" smtClean="0"/>
              <a:t>  - Marriott </a:t>
            </a:r>
            <a:r>
              <a:rPr lang="en-GB" sz="2800" dirty="0" err="1" smtClean="0"/>
              <a:t>Ecoevents</a:t>
            </a:r>
            <a:endParaRPr lang="en-GB" sz="2800" dirty="0" smtClean="0"/>
          </a:p>
          <a:p>
            <a:r>
              <a:rPr lang="en-GB" sz="2800" dirty="0">
                <a:hlinkClick r:id="rId3"/>
              </a:rPr>
              <a:t>https://</a:t>
            </a:r>
            <a:r>
              <a:rPr lang="en-GB" sz="2800" dirty="0" smtClean="0">
                <a:hlinkClick r:id="rId3"/>
              </a:rPr>
              <a:t>youtu.be/GHFnv7Ya6aE</a:t>
            </a:r>
            <a:r>
              <a:rPr lang="en-GB" sz="2800" dirty="0" smtClean="0"/>
              <a:t> - Marriott putting heads in green beds</a:t>
            </a:r>
            <a:endParaRPr lang="en-GB" sz="2800" dirty="0"/>
          </a:p>
        </p:txBody>
      </p:sp>
    </p:spTree>
    <p:extLst>
      <p:ext uri="{BB962C8B-B14F-4D97-AF65-F5344CB8AC3E}">
        <p14:creationId xmlns:p14="http://schemas.microsoft.com/office/powerpoint/2010/main" val="4230050272"/>
      </p:ext>
    </p:extLst>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docProps/app.xml><?xml version="1.0" encoding="utf-8"?>
<Properties xmlns="http://schemas.openxmlformats.org/officeDocument/2006/extended-properties" xmlns:vt="http://schemas.openxmlformats.org/officeDocument/2006/docPropsVTypes">
  <Template>TM10001106[[fn=Badge]]</Template>
  <TotalTime>896</TotalTime>
  <Words>1545</Words>
  <Application>Microsoft Office PowerPoint</Application>
  <PresentationFormat>Widescreen</PresentationFormat>
  <Paragraphs>150</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Gill Sans MT</vt:lpstr>
      <vt:lpstr>Impact</vt:lpstr>
      <vt:lpstr>Badge</vt:lpstr>
      <vt:lpstr>Sustainable  Tourism  7</vt:lpstr>
      <vt:lpstr>Costa Rica</vt:lpstr>
      <vt:lpstr>PowerPoint Presentation</vt:lpstr>
      <vt:lpstr>Costa Rica tourism </vt:lpstr>
      <vt:lpstr>The dark side of costa Rican tourism </vt:lpstr>
      <vt:lpstr>Negative Socio-cultural impacts of tourism </vt:lpstr>
      <vt:lpstr>Child Labour in tourism </vt:lpstr>
      <vt:lpstr>Perpetual cycle of poverty ?</vt:lpstr>
      <vt:lpstr>PowerPoint Presentation</vt:lpstr>
      <vt:lpstr>PowerPoint Presentation</vt:lpstr>
      <vt:lpstr>Thailand </vt:lpstr>
      <vt:lpstr>Thailand </vt:lpstr>
      <vt:lpstr>'Thailand is closed to sex trade', says country’s first female tourism minister </vt:lpstr>
      <vt:lpstr>Green certification</vt:lpstr>
      <vt:lpstr>The Green Frog </vt:lpstr>
      <vt:lpstr>The rainforest alliance </vt:lpstr>
      <vt:lpstr>Green Your Vacation </vt:lpstr>
      <vt:lpstr>Examples of Environmental issues </vt:lpstr>
      <vt:lpstr>The costa cup</vt:lpstr>
      <vt:lpstr>PowerPoint Presentation</vt:lpstr>
      <vt:lpstr>The machine </vt:lpstr>
      <vt:lpstr>recycling</vt:lpstr>
      <vt:lpstr>Grounds for ground project </vt:lpstr>
      <vt:lpstr>From Cow to Cup !</vt:lpstr>
      <vt:lpstr>Sustainable Support for our Farmers </vt:lpstr>
      <vt:lpstr>Costa foundation </vt:lpstr>
      <vt:lpstr>PowerPoint Presentation</vt:lpstr>
      <vt:lpstr>PowerPoint Presentation</vt:lpstr>
      <vt:lpstr>Marriott’s core values</vt:lpstr>
      <vt:lpstr>Marriott Core Values </vt:lpstr>
      <vt:lpstr>PowerPoint Presentation</vt:lpstr>
      <vt:lpstr>PowerPoint Presentation</vt:lpstr>
      <vt:lpstr>Marriott Gives back </vt:lpstr>
      <vt:lpstr>PowerPoint Presentation</vt:lpstr>
      <vt:lpstr>Marriott initiatives: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  7</dc:title>
  <dc:creator>Samantha Birdsell</dc:creator>
  <cp:lastModifiedBy>Huw Thomas (Business &amp; Management)</cp:lastModifiedBy>
  <cp:revision>43</cp:revision>
  <dcterms:created xsi:type="dcterms:W3CDTF">2017-03-20T21:16:17Z</dcterms:created>
  <dcterms:modified xsi:type="dcterms:W3CDTF">2017-11-17T11:55:44Z</dcterms:modified>
</cp:coreProperties>
</file>