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75" r:id="rId1"/>
    <p:sldMasterId id="2147483687" r:id="rId2"/>
  </p:sldMasterIdLst>
  <p:notesMasterIdLst>
    <p:notesMasterId r:id="rId44"/>
  </p:notesMasterIdLst>
  <p:sldIdLst>
    <p:sldId id="561" r:id="rId3"/>
    <p:sldId id="485" r:id="rId4"/>
    <p:sldId id="566" r:id="rId5"/>
    <p:sldId id="500" r:id="rId6"/>
    <p:sldId id="390" r:id="rId7"/>
    <p:sldId id="553" r:id="rId8"/>
    <p:sldId id="554" r:id="rId9"/>
    <p:sldId id="581" r:id="rId10"/>
    <p:sldId id="426" r:id="rId11"/>
    <p:sldId id="589" r:id="rId12"/>
    <p:sldId id="486" r:id="rId13"/>
    <p:sldId id="424" r:id="rId14"/>
    <p:sldId id="590" r:id="rId15"/>
    <p:sldId id="487" r:id="rId16"/>
    <p:sldId id="556" r:id="rId17"/>
    <p:sldId id="577" r:id="rId18"/>
    <p:sldId id="570" r:id="rId19"/>
    <p:sldId id="558" r:id="rId20"/>
    <p:sldId id="567" r:id="rId21"/>
    <p:sldId id="591" r:id="rId22"/>
    <p:sldId id="562" r:id="rId23"/>
    <p:sldId id="490" r:id="rId24"/>
    <p:sldId id="595" r:id="rId25"/>
    <p:sldId id="573" r:id="rId26"/>
    <p:sldId id="572" r:id="rId27"/>
    <p:sldId id="592" r:id="rId28"/>
    <p:sldId id="596" r:id="rId29"/>
    <p:sldId id="543" r:id="rId30"/>
    <p:sldId id="630" r:id="rId31"/>
    <p:sldId id="632" r:id="rId32"/>
    <p:sldId id="633" r:id="rId33"/>
    <p:sldId id="631" r:id="rId34"/>
    <p:sldId id="576" r:id="rId35"/>
    <p:sldId id="629" r:id="rId36"/>
    <p:sldId id="628" r:id="rId37"/>
    <p:sldId id="574" r:id="rId38"/>
    <p:sldId id="559" r:id="rId39"/>
    <p:sldId id="594" r:id="rId40"/>
    <p:sldId id="575" r:id="rId41"/>
    <p:sldId id="414" r:id="rId42"/>
    <p:sldId id="359" r:id="rId4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Higman, Josie" initials="HJ" lastIdx="1" clrIdx="0"/>
</p:cmAuthorLst>
</file>

<file path=ppt/presProps.xml><?xml version="1.0" encoding="utf-8"?>
<p:presentationPr xmlns:a="http://schemas.openxmlformats.org/drawingml/2006/main" xmlns:r="http://schemas.openxmlformats.org/officeDocument/2006/relationships" xmlns:p="http://schemas.openxmlformats.org/presentationml/2006/main">
  <p:showPr loop="1"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FF"/>
    <a:srgbClr val="007DC3"/>
    <a:srgbClr val="8A8AA3"/>
    <a:srgbClr val="ABE1FF"/>
    <a:srgbClr val="007BC1"/>
    <a:srgbClr val="DA0033"/>
    <a:srgbClr val="FF6600"/>
    <a:srgbClr val="FF9933"/>
    <a:srgbClr val="64AA7A"/>
    <a:srgbClr val="4D4D4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FDFB025-B4DF-4B41-85AE-8445C61467A6}" v="144" dt="2026-09-19T09:27:08.927"/>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2623" autoAdjust="0"/>
    <p:restoredTop sz="94664" autoAdjust="0"/>
  </p:normalViewPr>
  <p:slideViewPr>
    <p:cSldViewPr>
      <p:cViewPr varScale="1">
        <p:scale>
          <a:sx n="97" d="100"/>
          <a:sy n="97" d="100"/>
        </p:scale>
        <p:origin x="714" y="72"/>
      </p:cViewPr>
      <p:guideLst>
        <p:guide orient="horz" pos="2160"/>
        <p:guide pos="2880"/>
      </p:guideLst>
    </p:cSldViewPr>
  </p:slideViewPr>
  <p:notesTextViewPr>
    <p:cViewPr>
      <p:scale>
        <a:sx n="1" d="1"/>
        <a:sy n="1" d="1"/>
      </p:scale>
      <p:origin x="0" y="0"/>
    </p:cViewPr>
  </p:notesTextViewPr>
  <p:sorterViewPr>
    <p:cViewPr varScale="1">
      <p:scale>
        <a:sx n="100" d="100"/>
        <a:sy n="100" d="100"/>
      </p:scale>
      <p:origin x="0" y="-6708"/>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viewProps" Target="viewProps.xml"/><Relationship Id="rId50" Type="http://schemas.microsoft.com/office/2016/11/relationships/changesInfo" Target="changesInfos/changesInfo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commentAuthors" Target="commentAuthor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notesMaster" Target="notesMasters/notesMaster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theme" Target="theme/theme1.xml"/><Relationship Id="rId8" Type="http://schemas.openxmlformats.org/officeDocument/2006/relationships/slide" Target="slides/slide6.xml"/><Relationship Id="rId51" Type="http://schemas.microsoft.com/office/2015/10/relationships/revisionInfo" Target="revisionInfo.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presProps" Target="presProps.xml"/><Relationship Id="rId20" Type="http://schemas.openxmlformats.org/officeDocument/2006/relationships/slide" Target="slides/slide18.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Chung Lai Johnny Wan" userId="845dcd57-0ca4-421d-bce9-c9d046037f35" providerId="ADAL" clId="{476FECD9-7C13-4C1B-9749-0127A61482A8}"/>
    <pc:docChg chg="custSel addSld delSld modSld sldOrd">
      <pc:chgData name="Chung Lai Johnny Wan" userId="845dcd57-0ca4-421d-bce9-c9d046037f35" providerId="ADAL" clId="{476FECD9-7C13-4C1B-9749-0127A61482A8}" dt="2026-09-19T21:37:51.858" v="1057" actId="27636"/>
      <pc:docMkLst>
        <pc:docMk/>
      </pc:docMkLst>
      <pc:sldChg chg="modSp">
        <pc:chgData name="Chung Lai Johnny Wan" userId="845dcd57-0ca4-421d-bce9-c9d046037f35" providerId="ADAL" clId="{476FECD9-7C13-4C1B-9749-0127A61482A8}" dt="2026-09-18T21:49:05.830" v="250" actId="20577"/>
        <pc:sldMkLst>
          <pc:docMk/>
          <pc:sldMk cId="826095882" sldId="485"/>
        </pc:sldMkLst>
        <pc:spChg chg="mod">
          <ac:chgData name="Chung Lai Johnny Wan" userId="845dcd57-0ca4-421d-bce9-c9d046037f35" providerId="ADAL" clId="{476FECD9-7C13-4C1B-9749-0127A61482A8}" dt="2026-09-18T21:49:05.830" v="250" actId="20577"/>
          <ac:spMkLst>
            <pc:docMk/>
            <pc:sldMk cId="826095882" sldId="485"/>
            <ac:spMk id="3" creationId="{00000000-0000-0000-0000-000000000000}"/>
          </ac:spMkLst>
        </pc:spChg>
      </pc:sldChg>
      <pc:sldChg chg="addSp delSp modSp mod">
        <pc:chgData name="Chung Lai Johnny Wan" userId="845dcd57-0ca4-421d-bce9-c9d046037f35" providerId="ADAL" clId="{476FECD9-7C13-4C1B-9749-0127A61482A8}" dt="2026-09-18T22:53:43.565" v="943" actId="22"/>
        <pc:sldMkLst>
          <pc:docMk/>
          <pc:sldMk cId="787300860" sldId="561"/>
        </pc:sldMkLst>
        <pc:spChg chg="mod">
          <ac:chgData name="Chung Lai Johnny Wan" userId="845dcd57-0ca4-421d-bce9-c9d046037f35" providerId="ADAL" clId="{476FECD9-7C13-4C1B-9749-0127A61482A8}" dt="2026-09-18T21:48:39.730" v="242" actId="20577"/>
          <ac:spMkLst>
            <pc:docMk/>
            <pc:sldMk cId="787300860" sldId="561"/>
            <ac:spMk id="3" creationId="{69AA8BA0-5108-9234-90BF-060A90C6B9A3}"/>
          </ac:spMkLst>
        </pc:spChg>
        <pc:spChg chg="add">
          <ac:chgData name="Chung Lai Johnny Wan" userId="845dcd57-0ca4-421d-bce9-c9d046037f35" providerId="ADAL" clId="{476FECD9-7C13-4C1B-9749-0127A61482A8}" dt="2026-09-18T22:53:43.565" v="943" actId="22"/>
          <ac:spMkLst>
            <pc:docMk/>
            <pc:sldMk cId="787300860" sldId="561"/>
            <ac:spMk id="4" creationId="{432C35E1-D4A5-9D31-735E-459792AF888C}"/>
          </ac:spMkLst>
        </pc:spChg>
        <pc:picChg chg="del">
          <ac:chgData name="Chung Lai Johnny Wan" userId="845dcd57-0ca4-421d-bce9-c9d046037f35" providerId="ADAL" clId="{476FECD9-7C13-4C1B-9749-0127A61482A8}" dt="2026-09-18T22:53:41.882" v="942" actId="478"/>
          <ac:picMkLst>
            <pc:docMk/>
            <pc:sldMk cId="787300860" sldId="561"/>
            <ac:picMk id="5" creationId="{335F90D5-2B9F-D9D0-B7E7-D95D09EFCBED}"/>
          </ac:picMkLst>
        </pc:picChg>
      </pc:sldChg>
      <pc:sldChg chg="modSp mod modAnim">
        <pc:chgData name="Chung Lai Johnny Wan" userId="845dcd57-0ca4-421d-bce9-c9d046037f35" providerId="ADAL" clId="{476FECD9-7C13-4C1B-9749-0127A61482A8}" dt="2026-09-19T09:18:46.161" v="974" actId="20577"/>
        <pc:sldMkLst>
          <pc:docMk/>
          <pc:sldMk cId="2676113329" sldId="566"/>
        </pc:sldMkLst>
        <pc:spChg chg="mod">
          <ac:chgData name="Chung Lai Johnny Wan" userId="845dcd57-0ca4-421d-bce9-c9d046037f35" providerId="ADAL" clId="{476FECD9-7C13-4C1B-9749-0127A61482A8}" dt="2026-09-19T09:18:46.161" v="974" actId="20577"/>
          <ac:spMkLst>
            <pc:docMk/>
            <pc:sldMk cId="2676113329" sldId="566"/>
            <ac:spMk id="3" creationId="{C1570504-061A-BDB7-72F4-8ED7BA82A241}"/>
          </ac:spMkLst>
        </pc:spChg>
      </pc:sldChg>
      <pc:sldChg chg="del">
        <pc:chgData name="Chung Lai Johnny Wan" userId="845dcd57-0ca4-421d-bce9-c9d046037f35" providerId="ADAL" clId="{476FECD9-7C13-4C1B-9749-0127A61482A8}" dt="2026-09-18T21:38:22.846" v="192" actId="47"/>
        <pc:sldMkLst>
          <pc:docMk/>
          <pc:sldMk cId="3557116002" sldId="578"/>
        </pc:sldMkLst>
      </pc:sldChg>
      <pc:sldChg chg="del">
        <pc:chgData name="Chung Lai Johnny Wan" userId="845dcd57-0ca4-421d-bce9-c9d046037f35" providerId="ADAL" clId="{476FECD9-7C13-4C1B-9749-0127A61482A8}" dt="2026-09-18T21:38:22.846" v="192" actId="47"/>
        <pc:sldMkLst>
          <pc:docMk/>
          <pc:sldMk cId="1576427828" sldId="579"/>
        </pc:sldMkLst>
      </pc:sldChg>
      <pc:sldChg chg="del">
        <pc:chgData name="Chung Lai Johnny Wan" userId="845dcd57-0ca4-421d-bce9-c9d046037f35" providerId="ADAL" clId="{476FECD9-7C13-4C1B-9749-0127A61482A8}" dt="2026-09-18T21:38:22.846" v="192" actId="47"/>
        <pc:sldMkLst>
          <pc:docMk/>
          <pc:sldMk cId="590338129" sldId="582"/>
        </pc:sldMkLst>
      </pc:sldChg>
      <pc:sldChg chg="del">
        <pc:chgData name="Chung Lai Johnny Wan" userId="845dcd57-0ca4-421d-bce9-c9d046037f35" providerId="ADAL" clId="{476FECD9-7C13-4C1B-9749-0127A61482A8}" dt="2026-09-18T21:38:22.846" v="192" actId="47"/>
        <pc:sldMkLst>
          <pc:docMk/>
          <pc:sldMk cId="3641898317" sldId="583"/>
        </pc:sldMkLst>
      </pc:sldChg>
      <pc:sldChg chg="del">
        <pc:chgData name="Chung Lai Johnny Wan" userId="845dcd57-0ca4-421d-bce9-c9d046037f35" providerId="ADAL" clId="{476FECD9-7C13-4C1B-9749-0127A61482A8}" dt="2026-09-18T21:38:22.846" v="192" actId="47"/>
        <pc:sldMkLst>
          <pc:docMk/>
          <pc:sldMk cId="691373831" sldId="584"/>
        </pc:sldMkLst>
      </pc:sldChg>
      <pc:sldChg chg="del">
        <pc:chgData name="Chung Lai Johnny Wan" userId="845dcd57-0ca4-421d-bce9-c9d046037f35" providerId="ADAL" clId="{476FECD9-7C13-4C1B-9749-0127A61482A8}" dt="2026-09-18T21:38:22.846" v="192" actId="47"/>
        <pc:sldMkLst>
          <pc:docMk/>
          <pc:sldMk cId="202825591" sldId="585"/>
        </pc:sldMkLst>
      </pc:sldChg>
      <pc:sldChg chg="del">
        <pc:chgData name="Chung Lai Johnny Wan" userId="845dcd57-0ca4-421d-bce9-c9d046037f35" providerId="ADAL" clId="{476FECD9-7C13-4C1B-9749-0127A61482A8}" dt="2026-09-18T21:38:22.846" v="192" actId="47"/>
        <pc:sldMkLst>
          <pc:docMk/>
          <pc:sldMk cId="3955687007" sldId="586"/>
        </pc:sldMkLst>
      </pc:sldChg>
      <pc:sldChg chg="del">
        <pc:chgData name="Chung Lai Johnny Wan" userId="845dcd57-0ca4-421d-bce9-c9d046037f35" providerId="ADAL" clId="{476FECD9-7C13-4C1B-9749-0127A61482A8}" dt="2026-09-18T21:38:22.846" v="192" actId="47"/>
        <pc:sldMkLst>
          <pc:docMk/>
          <pc:sldMk cId="341768009" sldId="587"/>
        </pc:sldMkLst>
      </pc:sldChg>
      <pc:sldChg chg="del">
        <pc:chgData name="Chung Lai Johnny Wan" userId="845dcd57-0ca4-421d-bce9-c9d046037f35" providerId="ADAL" clId="{476FECD9-7C13-4C1B-9749-0127A61482A8}" dt="2026-09-18T21:38:22.846" v="192" actId="47"/>
        <pc:sldMkLst>
          <pc:docMk/>
          <pc:sldMk cId="349072202" sldId="588"/>
        </pc:sldMkLst>
      </pc:sldChg>
      <pc:sldChg chg="modSp mod modAnim">
        <pc:chgData name="Chung Lai Johnny Wan" userId="845dcd57-0ca4-421d-bce9-c9d046037f35" providerId="ADAL" clId="{476FECD9-7C13-4C1B-9749-0127A61482A8}" dt="2026-09-18T22:55:32.342" v="945" actId="113"/>
        <pc:sldMkLst>
          <pc:docMk/>
          <pc:sldMk cId="3876368857" sldId="594"/>
        </pc:sldMkLst>
        <pc:spChg chg="mod">
          <ac:chgData name="Chung Lai Johnny Wan" userId="845dcd57-0ca4-421d-bce9-c9d046037f35" providerId="ADAL" clId="{476FECD9-7C13-4C1B-9749-0127A61482A8}" dt="2026-09-18T22:55:32.342" v="945" actId="113"/>
          <ac:spMkLst>
            <pc:docMk/>
            <pc:sldMk cId="3876368857" sldId="594"/>
            <ac:spMk id="8" creationId="{D8BFCDF1-FDA4-04BF-2826-84EBF835F5D9}"/>
          </ac:spMkLst>
        </pc:spChg>
        <pc:picChg chg="mod">
          <ac:chgData name="Chung Lai Johnny Wan" userId="845dcd57-0ca4-421d-bce9-c9d046037f35" providerId="ADAL" clId="{476FECD9-7C13-4C1B-9749-0127A61482A8}" dt="2026-09-18T22:51:07.805" v="867" actId="1076"/>
          <ac:picMkLst>
            <pc:docMk/>
            <pc:sldMk cId="3876368857" sldId="594"/>
            <ac:picMk id="4" creationId="{D387DFD1-B4B6-0930-2334-A5D489A7457B}"/>
          </ac:picMkLst>
        </pc:picChg>
      </pc:sldChg>
      <pc:sldChg chg="modSp mod">
        <pc:chgData name="Chung Lai Johnny Wan" userId="845dcd57-0ca4-421d-bce9-c9d046037f35" providerId="ADAL" clId="{476FECD9-7C13-4C1B-9749-0127A61482A8}" dt="2026-09-18T22:52:32.732" v="941" actId="20577"/>
        <pc:sldMkLst>
          <pc:docMk/>
          <pc:sldMk cId="1993364609" sldId="596"/>
        </pc:sldMkLst>
        <pc:spChg chg="mod">
          <ac:chgData name="Chung Lai Johnny Wan" userId="845dcd57-0ca4-421d-bce9-c9d046037f35" providerId="ADAL" clId="{476FECD9-7C13-4C1B-9749-0127A61482A8}" dt="2026-09-18T22:52:32.732" v="941" actId="20577"/>
          <ac:spMkLst>
            <pc:docMk/>
            <pc:sldMk cId="1993364609" sldId="596"/>
            <ac:spMk id="3" creationId="{BC9A60C4-498B-0F51-E2BD-B46220046B71}"/>
          </ac:spMkLst>
        </pc:spChg>
      </pc:sldChg>
      <pc:sldChg chg="add del">
        <pc:chgData name="Chung Lai Johnny Wan" userId="845dcd57-0ca4-421d-bce9-c9d046037f35" providerId="ADAL" clId="{476FECD9-7C13-4C1B-9749-0127A61482A8}" dt="2026-09-18T21:37:48.668" v="191" actId="47"/>
        <pc:sldMkLst>
          <pc:docMk/>
          <pc:sldMk cId="2856442069" sldId="627"/>
        </pc:sldMkLst>
      </pc:sldChg>
      <pc:sldChg chg="modSp new mod">
        <pc:chgData name="Chung Lai Johnny Wan" userId="845dcd57-0ca4-421d-bce9-c9d046037f35" providerId="ADAL" clId="{476FECD9-7C13-4C1B-9749-0127A61482A8}" dt="2026-09-18T21:42:20.929" v="212" actId="1076"/>
        <pc:sldMkLst>
          <pc:docMk/>
          <pc:sldMk cId="2294148306" sldId="629"/>
        </pc:sldMkLst>
        <pc:spChg chg="mod">
          <ac:chgData name="Chung Lai Johnny Wan" userId="845dcd57-0ca4-421d-bce9-c9d046037f35" providerId="ADAL" clId="{476FECD9-7C13-4C1B-9749-0127A61482A8}" dt="2026-09-18T21:42:11.765" v="210" actId="404"/>
          <ac:spMkLst>
            <pc:docMk/>
            <pc:sldMk cId="2294148306" sldId="629"/>
            <ac:spMk id="2" creationId="{B70CCB4C-C060-F01E-2272-365A68D55F8B}"/>
          </ac:spMkLst>
        </pc:spChg>
        <pc:spChg chg="mod">
          <ac:chgData name="Chung Lai Johnny Wan" userId="845dcd57-0ca4-421d-bce9-c9d046037f35" providerId="ADAL" clId="{476FECD9-7C13-4C1B-9749-0127A61482A8}" dt="2026-09-18T21:42:20.929" v="212" actId="1076"/>
          <ac:spMkLst>
            <pc:docMk/>
            <pc:sldMk cId="2294148306" sldId="629"/>
            <ac:spMk id="3" creationId="{A72BDC8B-964A-367D-C612-1A68C1D43819}"/>
          </ac:spMkLst>
        </pc:spChg>
      </pc:sldChg>
      <pc:sldChg chg="modSp new mod">
        <pc:chgData name="Chung Lai Johnny Wan" userId="845dcd57-0ca4-421d-bce9-c9d046037f35" providerId="ADAL" clId="{476FECD9-7C13-4C1B-9749-0127A61482A8}" dt="2026-09-19T21:37:51.858" v="1057" actId="27636"/>
        <pc:sldMkLst>
          <pc:docMk/>
          <pc:sldMk cId="3728715575" sldId="630"/>
        </pc:sldMkLst>
        <pc:spChg chg="mod">
          <ac:chgData name="Chung Lai Johnny Wan" userId="845dcd57-0ca4-421d-bce9-c9d046037f35" providerId="ADAL" clId="{476FECD9-7C13-4C1B-9749-0127A61482A8}" dt="2026-09-18T22:35:35.637" v="303" actId="403"/>
          <ac:spMkLst>
            <pc:docMk/>
            <pc:sldMk cId="3728715575" sldId="630"/>
            <ac:spMk id="2" creationId="{ADDC982C-4550-32B1-DE89-78F85255F833}"/>
          </ac:spMkLst>
        </pc:spChg>
        <pc:spChg chg="mod">
          <ac:chgData name="Chung Lai Johnny Wan" userId="845dcd57-0ca4-421d-bce9-c9d046037f35" providerId="ADAL" clId="{476FECD9-7C13-4C1B-9749-0127A61482A8}" dt="2026-09-19T21:37:51.858" v="1057" actId="27636"/>
          <ac:spMkLst>
            <pc:docMk/>
            <pc:sldMk cId="3728715575" sldId="630"/>
            <ac:spMk id="3" creationId="{016D4795-6365-1C81-46EB-4335A9B92246}"/>
          </ac:spMkLst>
        </pc:spChg>
      </pc:sldChg>
      <pc:sldChg chg="addSp modSp new mod">
        <pc:chgData name="Chung Lai Johnny Wan" userId="845dcd57-0ca4-421d-bce9-c9d046037f35" providerId="ADAL" clId="{476FECD9-7C13-4C1B-9749-0127A61482A8}" dt="2026-09-18T22:41:10.398" v="611" actId="1076"/>
        <pc:sldMkLst>
          <pc:docMk/>
          <pc:sldMk cId="1194266613" sldId="631"/>
        </pc:sldMkLst>
        <pc:spChg chg="mod">
          <ac:chgData name="Chung Lai Johnny Wan" userId="845dcd57-0ca4-421d-bce9-c9d046037f35" providerId="ADAL" clId="{476FECD9-7C13-4C1B-9749-0127A61482A8}" dt="2026-09-18T22:39:40.365" v="560" actId="108"/>
          <ac:spMkLst>
            <pc:docMk/>
            <pc:sldMk cId="1194266613" sldId="631"/>
            <ac:spMk id="2" creationId="{BC6B5623-E64B-6F28-BFE2-FA02C59E049C}"/>
          </ac:spMkLst>
        </pc:spChg>
        <pc:spChg chg="mod">
          <ac:chgData name="Chung Lai Johnny Wan" userId="845dcd57-0ca4-421d-bce9-c9d046037f35" providerId="ADAL" clId="{476FECD9-7C13-4C1B-9749-0127A61482A8}" dt="2026-09-18T22:40:23.780" v="608" actId="20577"/>
          <ac:spMkLst>
            <pc:docMk/>
            <pc:sldMk cId="1194266613" sldId="631"/>
            <ac:spMk id="3" creationId="{42A0A7DA-E83F-8AA4-AD84-C0DA03DAE814}"/>
          </ac:spMkLst>
        </pc:spChg>
        <pc:picChg chg="add mod">
          <ac:chgData name="Chung Lai Johnny Wan" userId="845dcd57-0ca4-421d-bce9-c9d046037f35" providerId="ADAL" clId="{476FECD9-7C13-4C1B-9749-0127A61482A8}" dt="2026-09-18T22:41:10.398" v="611" actId="1076"/>
          <ac:picMkLst>
            <pc:docMk/>
            <pc:sldMk cId="1194266613" sldId="631"/>
            <ac:picMk id="6" creationId="{EEB712AB-5D0E-FA5D-5E67-5EE8A1A3C47D}"/>
          </ac:picMkLst>
        </pc:picChg>
      </pc:sldChg>
      <pc:sldChg chg="modSp new mod">
        <pc:chgData name="Chung Lai Johnny Wan" userId="845dcd57-0ca4-421d-bce9-c9d046037f35" providerId="ADAL" clId="{476FECD9-7C13-4C1B-9749-0127A61482A8}" dt="2026-09-19T09:20:54.788" v="1003" actId="20577"/>
        <pc:sldMkLst>
          <pc:docMk/>
          <pc:sldMk cId="25143384" sldId="632"/>
        </pc:sldMkLst>
        <pc:spChg chg="mod">
          <ac:chgData name="Chung Lai Johnny Wan" userId="845dcd57-0ca4-421d-bce9-c9d046037f35" providerId="ADAL" clId="{476FECD9-7C13-4C1B-9749-0127A61482A8}" dt="2026-09-18T22:45:35.536" v="722" actId="20577"/>
          <ac:spMkLst>
            <pc:docMk/>
            <pc:sldMk cId="25143384" sldId="632"/>
            <ac:spMk id="2" creationId="{AC765152-E8E5-336B-39B7-1380CC9C2A99}"/>
          </ac:spMkLst>
        </pc:spChg>
        <pc:spChg chg="mod">
          <ac:chgData name="Chung Lai Johnny Wan" userId="845dcd57-0ca4-421d-bce9-c9d046037f35" providerId="ADAL" clId="{476FECD9-7C13-4C1B-9749-0127A61482A8}" dt="2026-09-19T09:20:54.788" v="1003" actId="20577"/>
          <ac:spMkLst>
            <pc:docMk/>
            <pc:sldMk cId="25143384" sldId="632"/>
            <ac:spMk id="3" creationId="{12539BC4-23D4-FC54-946B-80415C1DE31D}"/>
          </ac:spMkLst>
        </pc:spChg>
      </pc:sldChg>
      <pc:sldChg chg="modSp new mod">
        <pc:chgData name="Chung Lai Johnny Wan" userId="845dcd57-0ca4-421d-bce9-c9d046037f35" providerId="ADAL" clId="{476FECD9-7C13-4C1B-9749-0127A61482A8}" dt="2026-09-19T09:24:00.386" v="1055" actId="20577"/>
        <pc:sldMkLst>
          <pc:docMk/>
          <pc:sldMk cId="1414364006" sldId="633"/>
        </pc:sldMkLst>
        <pc:spChg chg="mod">
          <ac:chgData name="Chung Lai Johnny Wan" userId="845dcd57-0ca4-421d-bce9-c9d046037f35" providerId="ADAL" clId="{476FECD9-7C13-4C1B-9749-0127A61482A8}" dt="2026-09-19T09:23:00.035" v="1009" actId="20577"/>
          <ac:spMkLst>
            <pc:docMk/>
            <pc:sldMk cId="1414364006" sldId="633"/>
            <ac:spMk id="2" creationId="{42FAE494-F2CA-0F53-EEE1-9E1ABFB03D7E}"/>
          </ac:spMkLst>
        </pc:spChg>
        <pc:spChg chg="mod">
          <ac:chgData name="Chung Lai Johnny Wan" userId="845dcd57-0ca4-421d-bce9-c9d046037f35" providerId="ADAL" clId="{476FECD9-7C13-4C1B-9749-0127A61482A8}" dt="2026-09-19T09:24:00.386" v="1055" actId="20577"/>
          <ac:spMkLst>
            <pc:docMk/>
            <pc:sldMk cId="1414364006" sldId="633"/>
            <ac:spMk id="3" creationId="{82100B23-9DFC-D4C9-B035-4B05CDBB2721}"/>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B7A126F7-C520-466E-8A08-C83A624AAD89}" type="datetimeFigureOut">
              <a:rPr lang="en-GB" smtClean="0"/>
              <a:pPr/>
              <a:t>19/09/2026</a:t>
            </a:fld>
            <a:endParaRPr lang="en-GB" dirty="0"/>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dirty="0"/>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D3BD075C-D0CD-4F41-93C9-0B6DF6D55B16}" type="slidenum">
              <a:rPr lang="en-GB" smtClean="0"/>
              <a:pPr/>
              <a:t>‹#›</a:t>
            </a:fld>
            <a:endParaRPr lang="en-GB" dirty="0"/>
          </a:p>
        </p:txBody>
      </p:sp>
    </p:spTree>
    <p:extLst>
      <p:ext uri="{BB962C8B-B14F-4D97-AF65-F5344CB8AC3E}">
        <p14:creationId xmlns:p14="http://schemas.microsoft.com/office/powerpoint/2010/main" val="122008448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988840"/>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69368" y="3744615"/>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395536" y="6525344"/>
            <a:ext cx="971128" cy="218522"/>
          </a:xfrm>
        </p:spPr>
        <p:txBody>
          <a:bodyPr/>
          <a:lstStyle/>
          <a:p>
            <a:fld id="{74B2F781-B445-4BD2-8B2A-689947A0B480}" type="datetime1">
              <a:rPr lang="en-GB" smtClean="0"/>
              <a:pPr/>
              <a:t>19/09/2026</a:t>
            </a:fld>
            <a:endParaRPr lang="en-GB" dirty="0"/>
          </a:p>
        </p:txBody>
      </p:sp>
      <p:sp>
        <p:nvSpPr>
          <p:cNvPr id="5" name="Footer Placeholder 4"/>
          <p:cNvSpPr>
            <a:spLocks noGrp="1"/>
          </p:cNvSpPr>
          <p:nvPr>
            <p:ph type="ftr" sz="quarter" idx="11"/>
          </p:nvPr>
        </p:nvSpPr>
        <p:spPr>
          <a:xfrm>
            <a:off x="4139952" y="6381328"/>
            <a:ext cx="2895600" cy="365125"/>
          </a:xfrm>
          <a:prstGeom prst="rect">
            <a:avLst/>
          </a:prstGeom>
        </p:spPr>
        <p:txBody>
          <a:bodyPr/>
          <a:lstStyle/>
          <a:p>
            <a:endParaRPr lang="en-GB" dirty="0"/>
          </a:p>
        </p:txBody>
      </p:sp>
      <p:sp>
        <p:nvSpPr>
          <p:cNvPr id="6" name="Slide Number Placeholder 5"/>
          <p:cNvSpPr>
            <a:spLocks noGrp="1"/>
          </p:cNvSpPr>
          <p:nvPr>
            <p:ph type="sldNum" sz="quarter" idx="12"/>
          </p:nvPr>
        </p:nvSpPr>
        <p:spPr/>
        <p:txBody>
          <a:bodyPr/>
          <a:lstStyle/>
          <a:p>
            <a:fld id="{C3F65BB1-9206-4D7F-97F9-47DCC7DC6334}" type="slidenum">
              <a:rPr lang="en-GB" smtClean="0"/>
              <a:pPr/>
              <a:t>‹#›</a:t>
            </a:fld>
            <a:endParaRPr lang="en-GB" dirty="0"/>
          </a:p>
        </p:txBody>
      </p:sp>
    </p:spTree>
    <p:extLst>
      <p:ext uri="{BB962C8B-B14F-4D97-AF65-F5344CB8AC3E}">
        <p14:creationId xmlns:p14="http://schemas.microsoft.com/office/powerpoint/2010/main" val="838188386"/>
      </p:ext>
    </p:extLst>
  </p:cSld>
  <p:clrMapOvr>
    <a:masterClrMapping/>
  </p:clrMapOvr>
  <p:transition>
    <p:dissolv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457200" y="1600201"/>
            <a:ext cx="8229600" cy="391703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D8E32E50-136A-4496-B4FF-7C83C21E682A}" type="datetime1">
              <a:rPr lang="en-GB" smtClean="0"/>
              <a:pPr/>
              <a:t>19/09/2026</a:t>
            </a:fld>
            <a:endParaRPr lang="en-GB" dirty="0"/>
          </a:p>
        </p:txBody>
      </p:sp>
      <p:sp>
        <p:nvSpPr>
          <p:cNvPr id="5" name="Footer Placeholder 4"/>
          <p:cNvSpPr>
            <a:spLocks noGrp="1"/>
          </p:cNvSpPr>
          <p:nvPr>
            <p:ph type="ftr" sz="quarter" idx="11"/>
          </p:nvPr>
        </p:nvSpPr>
        <p:spPr>
          <a:xfrm>
            <a:off x="3131840" y="6461780"/>
            <a:ext cx="2895600" cy="365125"/>
          </a:xfrm>
          <a:prstGeom prst="rect">
            <a:avLst/>
          </a:prstGeom>
        </p:spPr>
        <p:txBody>
          <a:bodyPr/>
          <a:lstStyle/>
          <a:p>
            <a:endParaRPr lang="en-GB" dirty="0"/>
          </a:p>
        </p:txBody>
      </p:sp>
      <p:sp>
        <p:nvSpPr>
          <p:cNvPr id="6" name="Slide Number Placeholder 5"/>
          <p:cNvSpPr>
            <a:spLocks noGrp="1"/>
          </p:cNvSpPr>
          <p:nvPr>
            <p:ph type="sldNum" sz="quarter" idx="12"/>
          </p:nvPr>
        </p:nvSpPr>
        <p:spPr/>
        <p:txBody>
          <a:bodyPr/>
          <a:lstStyle/>
          <a:p>
            <a:fld id="{C3F65BB1-9206-4D7F-97F9-47DCC7DC6334}" type="slidenum">
              <a:rPr lang="en-GB" smtClean="0"/>
              <a:pPr/>
              <a:t>‹#›</a:t>
            </a:fld>
            <a:endParaRPr lang="en-GB" dirty="0"/>
          </a:p>
        </p:txBody>
      </p:sp>
    </p:spTree>
    <p:extLst>
      <p:ext uri="{BB962C8B-B14F-4D97-AF65-F5344CB8AC3E}">
        <p14:creationId xmlns:p14="http://schemas.microsoft.com/office/powerpoint/2010/main" val="3612720440"/>
      </p:ext>
    </p:extLst>
  </p:cSld>
  <p:clrMapOvr>
    <a:masterClrMapping/>
  </p:clrMapOvr>
  <p:hf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3568" y="3993083"/>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683568" y="2492896"/>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E6D76745-32FB-4C91-A25B-63A85D072CAB}" type="datetime1">
              <a:rPr lang="en-GB" smtClean="0"/>
              <a:pPr/>
              <a:t>19/09/2026</a:t>
            </a:fld>
            <a:endParaRPr lang="en-GB" dirty="0"/>
          </a:p>
        </p:txBody>
      </p:sp>
      <p:sp>
        <p:nvSpPr>
          <p:cNvPr id="6" name="Slide Number Placeholder 5"/>
          <p:cNvSpPr>
            <a:spLocks noGrp="1"/>
          </p:cNvSpPr>
          <p:nvPr>
            <p:ph type="sldNum" sz="quarter" idx="12"/>
          </p:nvPr>
        </p:nvSpPr>
        <p:spPr/>
        <p:txBody>
          <a:bodyPr/>
          <a:lstStyle/>
          <a:p>
            <a:fld id="{C3F65BB1-9206-4D7F-97F9-47DCC7DC6334}" type="slidenum">
              <a:rPr lang="en-GB" smtClean="0"/>
              <a:pPr/>
              <a:t>‹#›</a:t>
            </a:fld>
            <a:endParaRPr lang="en-GB" dirty="0"/>
          </a:p>
        </p:txBody>
      </p:sp>
    </p:spTree>
    <p:extLst>
      <p:ext uri="{BB962C8B-B14F-4D97-AF65-F5344CB8AC3E}">
        <p14:creationId xmlns:p14="http://schemas.microsoft.com/office/powerpoint/2010/main" val="3520448319"/>
      </p:ext>
    </p:extLst>
  </p:cSld>
  <p:clrMapOvr>
    <a:masterClrMapping/>
  </p:clrMapOvr>
  <p:transition>
    <p:dissolv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D8E32E50-136A-4496-B4FF-7C83C21E682A}" type="datetime1">
              <a:rPr lang="en-GB" smtClean="0"/>
              <a:pPr/>
              <a:t>19/09/2026</a:t>
            </a:fld>
            <a:endParaRPr lang="en-GB" dirty="0"/>
          </a:p>
        </p:txBody>
      </p:sp>
      <p:sp>
        <p:nvSpPr>
          <p:cNvPr id="7" name="Slide Number Placeholder 6"/>
          <p:cNvSpPr>
            <a:spLocks noGrp="1"/>
          </p:cNvSpPr>
          <p:nvPr>
            <p:ph type="sldNum" sz="quarter" idx="12"/>
          </p:nvPr>
        </p:nvSpPr>
        <p:spPr/>
        <p:txBody>
          <a:bodyPr/>
          <a:lstStyle/>
          <a:p>
            <a:fld id="{C3F65BB1-9206-4D7F-97F9-47DCC7DC6334}" type="slidenum">
              <a:rPr lang="en-GB" smtClean="0"/>
              <a:pPr/>
              <a:t>‹#›</a:t>
            </a:fld>
            <a:endParaRPr lang="en-GB" dirty="0"/>
          </a:p>
        </p:txBody>
      </p:sp>
    </p:spTree>
    <p:extLst>
      <p:ext uri="{BB962C8B-B14F-4D97-AF65-F5344CB8AC3E}">
        <p14:creationId xmlns:p14="http://schemas.microsoft.com/office/powerpoint/2010/main" val="2438738303"/>
      </p:ext>
    </p:extLst>
  </p:cSld>
  <p:clrMapOvr>
    <a:masterClrMapping/>
  </p:clrMapOvr>
  <p:hf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457200" y="2174875"/>
            <a:ext cx="4040188"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45025" y="2174875"/>
            <a:ext cx="4041775"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D8E32E50-136A-4496-B4FF-7C83C21E682A}" type="datetime1">
              <a:rPr lang="en-GB" smtClean="0"/>
              <a:pPr/>
              <a:t>19/09/2026</a:t>
            </a:fld>
            <a:endParaRPr lang="en-GB" dirty="0"/>
          </a:p>
        </p:txBody>
      </p:sp>
      <p:sp>
        <p:nvSpPr>
          <p:cNvPr id="9" name="Slide Number Placeholder 8"/>
          <p:cNvSpPr>
            <a:spLocks noGrp="1"/>
          </p:cNvSpPr>
          <p:nvPr>
            <p:ph type="sldNum" sz="quarter" idx="12"/>
          </p:nvPr>
        </p:nvSpPr>
        <p:spPr/>
        <p:txBody>
          <a:bodyPr/>
          <a:lstStyle/>
          <a:p>
            <a:fld id="{C3F65BB1-9206-4D7F-97F9-47DCC7DC6334}" type="slidenum">
              <a:rPr lang="en-GB" smtClean="0"/>
              <a:pPr/>
              <a:t>‹#›</a:t>
            </a:fld>
            <a:endParaRPr lang="en-GB" dirty="0"/>
          </a:p>
        </p:txBody>
      </p:sp>
    </p:spTree>
    <p:extLst>
      <p:ext uri="{BB962C8B-B14F-4D97-AF65-F5344CB8AC3E}">
        <p14:creationId xmlns:p14="http://schemas.microsoft.com/office/powerpoint/2010/main" val="2736666351"/>
      </p:ext>
    </p:extLst>
  </p:cSld>
  <p:clrMapOvr>
    <a:masterClrMapping/>
  </p:clrMapOvr>
  <p:hf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54F9F918-2B10-433F-BEA4-607AFF3DC02D}" type="datetime1">
              <a:rPr lang="en-GB" smtClean="0"/>
              <a:pPr/>
              <a:t>19/09/2026</a:t>
            </a:fld>
            <a:endParaRPr lang="en-GB" dirty="0"/>
          </a:p>
        </p:txBody>
      </p:sp>
      <p:sp>
        <p:nvSpPr>
          <p:cNvPr id="5" name="Slide Number Placeholder 4"/>
          <p:cNvSpPr>
            <a:spLocks noGrp="1"/>
          </p:cNvSpPr>
          <p:nvPr>
            <p:ph type="sldNum" sz="quarter" idx="12"/>
          </p:nvPr>
        </p:nvSpPr>
        <p:spPr/>
        <p:txBody>
          <a:bodyPr/>
          <a:lstStyle/>
          <a:p>
            <a:fld id="{C3F65BB1-9206-4D7F-97F9-47DCC7DC6334}" type="slidenum">
              <a:rPr lang="en-GB" smtClean="0"/>
              <a:pPr/>
              <a:t>‹#›</a:t>
            </a:fld>
            <a:endParaRPr lang="en-GB" dirty="0"/>
          </a:p>
        </p:txBody>
      </p:sp>
    </p:spTree>
    <p:extLst>
      <p:ext uri="{BB962C8B-B14F-4D97-AF65-F5344CB8AC3E}">
        <p14:creationId xmlns:p14="http://schemas.microsoft.com/office/powerpoint/2010/main" val="873177553"/>
      </p:ext>
    </p:extLst>
  </p:cSld>
  <p:clrMapOvr>
    <a:masterClrMapping/>
  </p:clrMapOvr>
  <p:transition>
    <p:dissolv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F0F9558-83A0-44D4-8BB7-8012104B0C4B}" type="datetime1">
              <a:rPr lang="en-GB" smtClean="0"/>
              <a:pPr/>
              <a:t>19/09/2026</a:t>
            </a:fld>
            <a:endParaRPr lang="en-GB" dirty="0"/>
          </a:p>
        </p:txBody>
      </p:sp>
      <p:sp>
        <p:nvSpPr>
          <p:cNvPr id="4" name="Slide Number Placeholder 3"/>
          <p:cNvSpPr>
            <a:spLocks noGrp="1"/>
          </p:cNvSpPr>
          <p:nvPr>
            <p:ph type="sldNum" sz="quarter" idx="12"/>
          </p:nvPr>
        </p:nvSpPr>
        <p:spPr/>
        <p:txBody>
          <a:bodyPr/>
          <a:lstStyle/>
          <a:p>
            <a:fld id="{C3F65BB1-9206-4D7F-97F9-47DCC7DC6334}" type="slidenum">
              <a:rPr lang="en-GB" smtClean="0"/>
              <a:pPr/>
              <a:t>‹#›</a:t>
            </a:fld>
            <a:endParaRPr lang="en-GB" dirty="0"/>
          </a:p>
        </p:txBody>
      </p:sp>
    </p:spTree>
    <p:extLst>
      <p:ext uri="{BB962C8B-B14F-4D97-AF65-F5344CB8AC3E}">
        <p14:creationId xmlns:p14="http://schemas.microsoft.com/office/powerpoint/2010/main" val="3165703733"/>
      </p:ext>
    </p:extLst>
  </p:cSld>
  <p:clrMapOvr>
    <a:masterClrMapping/>
  </p:clrMapOvr>
  <p:transition>
    <p:dissolv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1F848E86-E565-4C1A-8FF6-FFBF881AFDA2}" type="datetime1">
              <a:rPr lang="en-GB" smtClean="0"/>
              <a:pPr/>
              <a:t>19/09/2026</a:t>
            </a:fld>
            <a:endParaRPr lang="en-GB" dirty="0"/>
          </a:p>
        </p:txBody>
      </p:sp>
      <p:sp>
        <p:nvSpPr>
          <p:cNvPr id="7" name="Slide Number Placeholder 6"/>
          <p:cNvSpPr>
            <a:spLocks noGrp="1"/>
          </p:cNvSpPr>
          <p:nvPr>
            <p:ph type="sldNum" sz="quarter" idx="12"/>
          </p:nvPr>
        </p:nvSpPr>
        <p:spPr/>
        <p:txBody>
          <a:bodyPr/>
          <a:lstStyle/>
          <a:p>
            <a:fld id="{C3F65BB1-9206-4D7F-97F9-47DCC7DC6334}" type="slidenum">
              <a:rPr lang="en-GB" smtClean="0"/>
              <a:pPr/>
              <a:t>‹#›</a:t>
            </a:fld>
            <a:endParaRPr lang="en-GB" dirty="0"/>
          </a:p>
        </p:txBody>
      </p:sp>
    </p:spTree>
    <p:extLst>
      <p:ext uri="{BB962C8B-B14F-4D97-AF65-F5344CB8AC3E}">
        <p14:creationId xmlns:p14="http://schemas.microsoft.com/office/powerpoint/2010/main" val="2091874486"/>
      </p:ext>
    </p:extLst>
  </p:cSld>
  <p:clrMapOvr>
    <a:masterClrMapping/>
  </p:clrMapOvr>
  <p:transition>
    <p:dissolv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509120"/>
            <a:ext cx="54864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1792288" y="612775"/>
            <a:ext cx="5486400" cy="382433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endParaRPr lang="en-GB" dirty="0"/>
          </a:p>
        </p:txBody>
      </p:sp>
      <p:sp>
        <p:nvSpPr>
          <p:cNvPr id="4" name="Text Placeholder 3"/>
          <p:cNvSpPr>
            <a:spLocks noGrp="1"/>
          </p:cNvSpPr>
          <p:nvPr>
            <p:ph type="body" sz="half" idx="2"/>
          </p:nvPr>
        </p:nvSpPr>
        <p:spPr>
          <a:xfrm>
            <a:off x="1792288" y="5157192"/>
            <a:ext cx="54864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A518400C-1BBB-4F63-8D87-0E7EEA0138C9}" type="datetime1">
              <a:rPr lang="en-GB" smtClean="0"/>
              <a:pPr/>
              <a:t>19/09/2026</a:t>
            </a:fld>
            <a:endParaRPr lang="en-GB" dirty="0"/>
          </a:p>
        </p:txBody>
      </p:sp>
      <p:sp>
        <p:nvSpPr>
          <p:cNvPr id="7" name="Slide Number Placeholder 6"/>
          <p:cNvSpPr>
            <a:spLocks noGrp="1"/>
          </p:cNvSpPr>
          <p:nvPr>
            <p:ph type="sldNum" sz="quarter" idx="12"/>
          </p:nvPr>
        </p:nvSpPr>
        <p:spPr/>
        <p:txBody>
          <a:bodyPr/>
          <a:lstStyle/>
          <a:p>
            <a:fld id="{C3F65BB1-9206-4D7F-97F9-47DCC7DC6334}" type="slidenum">
              <a:rPr lang="en-GB" smtClean="0"/>
              <a:pPr/>
              <a:t>‹#›</a:t>
            </a:fld>
            <a:endParaRPr lang="en-GB" dirty="0"/>
          </a:p>
        </p:txBody>
      </p:sp>
    </p:spTree>
    <p:extLst>
      <p:ext uri="{BB962C8B-B14F-4D97-AF65-F5344CB8AC3E}">
        <p14:creationId xmlns:p14="http://schemas.microsoft.com/office/powerpoint/2010/main" val="92637008"/>
      </p:ext>
    </p:extLst>
  </p:cSld>
  <p:clrMapOvr>
    <a:masterClrMapping/>
  </p:clrMapOvr>
  <p:transition>
    <p:dissolv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7CE307F9-FE9E-4ABC-95D4-B51194F73759}" type="datetime1">
              <a:rPr lang="en-GB" smtClean="0"/>
              <a:pPr/>
              <a:t>19/09/2026</a:t>
            </a:fld>
            <a:endParaRPr lang="en-GB" dirty="0"/>
          </a:p>
        </p:txBody>
      </p:sp>
      <p:sp>
        <p:nvSpPr>
          <p:cNvPr id="6" name="Slide Number Placeholder 5"/>
          <p:cNvSpPr>
            <a:spLocks noGrp="1"/>
          </p:cNvSpPr>
          <p:nvPr>
            <p:ph type="sldNum" sz="quarter" idx="12"/>
          </p:nvPr>
        </p:nvSpPr>
        <p:spPr/>
        <p:txBody>
          <a:bodyPr/>
          <a:lstStyle/>
          <a:p>
            <a:fld id="{C3F65BB1-9206-4D7F-97F9-47DCC7DC6334}" type="slidenum">
              <a:rPr lang="en-GB" smtClean="0"/>
              <a:pPr/>
              <a:t>‹#›</a:t>
            </a:fld>
            <a:endParaRPr lang="en-GB" dirty="0"/>
          </a:p>
        </p:txBody>
      </p:sp>
    </p:spTree>
    <p:extLst>
      <p:ext uri="{BB962C8B-B14F-4D97-AF65-F5344CB8AC3E}">
        <p14:creationId xmlns:p14="http://schemas.microsoft.com/office/powerpoint/2010/main" val="1249975525"/>
      </p:ext>
    </p:extLst>
  </p:cSld>
  <p:clrMapOvr>
    <a:masterClrMapping/>
  </p:clrMapOvr>
  <p:transition>
    <p:dissolv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9"/>
            <a:ext cx="6019800" cy="5242594"/>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FE25F774-4146-4C45-B3A5-262743FB5673}" type="datetime1">
              <a:rPr lang="en-GB" smtClean="0"/>
              <a:pPr/>
              <a:t>19/09/2026</a:t>
            </a:fld>
            <a:endParaRPr lang="en-GB" dirty="0"/>
          </a:p>
        </p:txBody>
      </p:sp>
      <p:sp>
        <p:nvSpPr>
          <p:cNvPr id="6" name="Slide Number Placeholder 5"/>
          <p:cNvSpPr>
            <a:spLocks noGrp="1"/>
          </p:cNvSpPr>
          <p:nvPr>
            <p:ph type="sldNum" sz="quarter" idx="12"/>
          </p:nvPr>
        </p:nvSpPr>
        <p:spPr/>
        <p:txBody>
          <a:bodyPr/>
          <a:lstStyle/>
          <a:p>
            <a:fld id="{C3F65BB1-9206-4D7F-97F9-47DCC7DC6334}" type="slidenum">
              <a:rPr lang="en-GB" smtClean="0"/>
              <a:pPr/>
              <a:t>‹#›</a:t>
            </a:fld>
            <a:endParaRPr lang="en-GB" dirty="0"/>
          </a:p>
        </p:txBody>
      </p:sp>
    </p:spTree>
    <p:extLst>
      <p:ext uri="{BB962C8B-B14F-4D97-AF65-F5344CB8AC3E}">
        <p14:creationId xmlns:p14="http://schemas.microsoft.com/office/powerpoint/2010/main" val="2153369918"/>
      </p:ext>
    </p:extLst>
  </p:cSld>
  <p:clrMapOvr>
    <a:masterClrMapping/>
  </p:clrMapOvr>
  <p:transition>
    <p:dissolv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4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lvl5pPr>
              <a:defRPr/>
            </a:lvl5pPr>
            <a:lvl6pPr>
              <a:defRPr/>
            </a:lvl6pPr>
            <a:lvl7pPr>
              <a:defRPr/>
            </a:lvl7pPr>
            <a:lvl8pPr>
              <a:defRPr/>
            </a:lvl8pPr>
            <a:lvl9pPr>
              <a:buFont typeface="Arial" pitchFamily="34" charset="0"/>
              <a:buChar char="•"/>
              <a:defRPr/>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05D5B1F-946A-4F5A-8AC8-B2FA636A70F2}" type="datetime1">
              <a:rPr lang="en-GB" smtClean="0"/>
              <a:pPr/>
              <a:t>19/09/2026</a:t>
            </a:fld>
            <a:endParaRPr lang="en-GB" dirty="0"/>
          </a:p>
        </p:txBody>
      </p:sp>
      <p:sp>
        <p:nvSpPr>
          <p:cNvPr id="5" name="Footer Placeholder 4"/>
          <p:cNvSpPr>
            <a:spLocks noGrp="1"/>
          </p:cNvSpPr>
          <p:nvPr>
            <p:ph type="ftr" sz="quarter" idx="11"/>
          </p:nvPr>
        </p:nvSpPr>
        <p:spPr>
          <a:xfrm>
            <a:off x="659165" y="6356350"/>
            <a:ext cx="2847975" cy="365125"/>
          </a:xfrm>
          <a:prstGeom prst="rect">
            <a:avLst/>
          </a:prstGeom>
        </p:spPr>
        <p:txBody>
          <a:bodyPr/>
          <a:lstStyle/>
          <a:p>
            <a:endParaRPr lang="en-GB" dirty="0"/>
          </a:p>
        </p:txBody>
      </p:sp>
      <p:sp>
        <p:nvSpPr>
          <p:cNvPr id="6" name="Slide Number Placeholder 5"/>
          <p:cNvSpPr>
            <a:spLocks noGrp="1"/>
          </p:cNvSpPr>
          <p:nvPr>
            <p:ph type="sldNum" sz="quarter" idx="12"/>
          </p:nvPr>
        </p:nvSpPr>
        <p:spPr>
          <a:xfrm>
            <a:off x="8582025" y="0"/>
            <a:ext cx="561975" cy="365125"/>
          </a:xfrm>
        </p:spPr>
        <p:txBody>
          <a:bodyPr/>
          <a:lstStyle>
            <a:lvl1pPr algn="r">
              <a:defRPr b="1">
                <a:solidFill>
                  <a:schemeClr val="tx2"/>
                </a:solidFill>
                <a:latin typeface="+mj-lt"/>
              </a:defRPr>
            </a:lvl1pPr>
          </a:lstStyle>
          <a:p>
            <a:fld id="{C3F65BB1-9206-4D7F-97F9-47DCC7DC6334}" type="slidenum">
              <a:rPr lang="en-GB" smtClean="0"/>
              <a:pPr/>
              <a:t>‹#›</a:t>
            </a:fld>
            <a:endParaRPr lang="en-GB" dirty="0"/>
          </a:p>
        </p:txBody>
      </p:sp>
      <p:sp>
        <p:nvSpPr>
          <p:cNvPr id="7" name="Title 2"/>
          <p:cNvSpPr txBox="1">
            <a:spLocks/>
          </p:cNvSpPr>
          <p:nvPr userDrawn="1"/>
        </p:nvSpPr>
        <p:spPr>
          <a:xfrm>
            <a:off x="467544" y="152400"/>
            <a:ext cx="8229600" cy="1600200"/>
          </a:xfrm>
          <a:prstGeom prst="rect">
            <a:avLst/>
          </a:prstGeom>
        </p:spPr>
        <p:txBody>
          <a:bodyPr/>
          <a:lstStyle>
            <a:lvl1pPr algn="ctr" defTabSz="914400" rtl="0" eaLnBrk="1" latinLnBrk="0" hangingPunct="1">
              <a:lnSpc>
                <a:spcPts val="5800"/>
              </a:lnSpc>
              <a:spcBef>
                <a:spcPct val="0"/>
              </a:spcBef>
              <a:buNone/>
              <a:defRPr sz="4000" b="1" kern="1200">
                <a:solidFill>
                  <a:schemeClr val="tx2"/>
                </a:solidFill>
                <a:effectLst>
                  <a:outerShdw blurRad="63500" dist="38100" dir="5400000" algn="t" rotWithShape="0">
                    <a:prstClr val="black">
                      <a:alpha val="25000"/>
                    </a:prstClr>
                  </a:outerShdw>
                </a:effectLst>
                <a:latin typeface="+mn-lt"/>
                <a:ea typeface="+mj-ea"/>
                <a:cs typeface="+mj-cs"/>
              </a:defRPr>
            </a:lvl1pPr>
          </a:lstStyle>
          <a:p>
            <a:endParaRPr lang="en-GB" sz="3600" dirty="0"/>
          </a:p>
        </p:txBody>
      </p:sp>
    </p:spTree>
    <p:extLst>
      <p:ext uri="{BB962C8B-B14F-4D97-AF65-F5344CB8AC3E}">
        <p14:creationId xmlns:p14="http://schemas.microsoft.com/office/powerpoint/2010/main" val="1817955075"/>
      </p:ext>
    </p:extLst>
  </p:cSld>
  <p:clrMapOvr>
    <a:masterClrMapping/>
  </p:clrMapOvr>
  <p:transition>
    <p:dissolve/>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988840"/>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69368" y="3744615"/>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395536" y="6525344"/>
            <a:ext cx="971128" cy="218522"/>
          </a:xfrm>
        </p:spPr>
        <p:txBody>
          <a:bodyPr/>
          <a:lstStyle/>
          <a:p>
            <a:fld id="{9C64F3F4-CE19-49F8-9EF4-FF4EE52031C2}" type="datetimeFigureOut">
              <a:rPr lang="en-GB" smtClean="0"/>
              <a:t>19/09/2026</a:t>
            </a:fld>
            <a:endParaRPr lang="en-GB"/>
          </a:p>
        </p:txBody>
      </p:sp>
      <p:sp>
        <p:nvSpPr>
          <p:cNvPr id="5" name="Footer Placeholder 4"/>
          <p:cNvSpPr>
            <a:spLocks noGrp="1"/>
          </p:cNvSpPr>
          <p:nvPr>
            <p:ph type="ftr" sz="quarter" idx="11"/>
          </p:nvPr>
        </p:nvSpPr>
        <p:spPr>
          <a:xfrm>
            <a:off x="4139952" y="6381328"/>
            <a:ext cx="28956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35628551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457200" y="1600201"/>
            <a:ext cx="82296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19/09/2026</a:t>
            </a:fld>
            <a:endParaRPr lang="en-GB"/>
          </a:p>
        </p:txBody>
      </p:sp>
      <p:sp>
        <p:nvSpPr>
          <p:cNvPr id="5" name="Footer Placeholder 4"/>
          <p:cNvSpPr>
            <a:spLocks noGrp="1"/>
          </p:cNvSpPr>
          <p:nvPr>
            <p:ph type="ftr" sz="quarter" idx="11"/>
          </p:nvPr>
        </p:nvSpPr>
        <p:spPr>
          <a:xfrm>
            <a:off x="3131840" y="6461780"/>
            <a:ext cx="2895600" cy="365125"/>
          </a:xfrm>
          <a:prstGeom prst="rect">
            <a:avLst/>
          </a:prstGeom>
        </p:spPr>
        <p:txBody>
          <a:bodyPr/>
          <a:lstStyle/>
          <a:p>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50413559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3568" y="3993083"/>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683568" y="2492896"/>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C64F3F4-CE19-49F8-9EF4-FF4EE52031C2}" type="datetimeFigureOut">
              <a:rPr lang="en-GB" smtClean="0"/>
              <a:t>19/09/2026</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424303619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9C64F3F4-CE19-49F8-9EF4-FF4EE52031C2}" type="datetimeFigureOut">
              <a:rPr lang="en-GB" smtClean="0"/>
              <a:t>19/09/2026</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419478521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9C64F3F4-CE19-49F8-9EF4-FF4EE52031C2}" type="datetimeFigureOut">
              <a:rPr lang="en-GB" smtClean="0"/>
              <a:t>19/09/2026</a:t>
            </a:fld>
            <a:endParaRPr lang="en-GB"/>
          </a:p>
        </p:txBody>
      </p:sp>
      <p:sp>
        <p:nvSpPr>
          <p:cNvPr id="9" name="Slide Number Placeholder 8"/>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70129902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9C64F3F4-CE19-49F8-9EF4-FF4EE52031C2}" type="datetimeFigureOut">
              <a:rPr lang="en-GB" smtClean="0"/>
              <a:t>19/09/2026</a:t>
            </a:fld>
            <a:endParaRPr lang="en-GB"/>
          </a:p>
        </p:txBody>
      </p:sp>
      <p:sp>
        <p:nvSpPr>
          <p:cNvPr id="5" name="Slide Number Placeholder 4"/>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57786417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64F3F4-CE19-49F8-9EF4-FF4EE52031C2}" type="datetimeFigureOut">
              <a:rPr lang="en-GB" smtClean="0"/>
              <a:t>19/09/2026</a:t>
            </a:fld>
            <a:endParaRPr lang="en-GB"/>
          </a:p>
        </p:txBody>
      </p:sp>
      <p:sp>
        <p:nvSpPr>
          <p:cNvPr id="4" name="Slide Number Placeholder 3"/>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42594092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19/09/2026</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73918529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509120"/>
            <a:ext cx="54864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1792288" y="612775"/>
            <a:ext cx="5486400" cy="382433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a:p>
        </p:txBody>
      </p:sp>
      <p:sp>
        <p:nvSpPr>
          <p:cNvPr id="4" name="Text Placeholder 3"/>
          <p:cNvSpPr>
            <a:spLocks noGrp="1"/>
          </p:cNvSpPr>
          <p:nvPr>
            <p:ph type="body" sz="half" idx="2"/>
          </p:nvPr>
        </p:nvSpPr>
        <p:spPr>
          <a:xfrm>
            <a:off x="1792288" y="5157192"/>
            <a:ext cx="54864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19/09/2026</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40182226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19/09/2026</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5780680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9"/>
            <a:ext cx="6019800" cy="524259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19/09/2026</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32890559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2.emf"/><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image" Target="../media/image4.jpg"/><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theme" Target="../theme/theme2.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cstate="print">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1"/>
            <a:ext cx="8229600" cy="3917032"/>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Date Placeholder 3"/>
          <p:cNvSpPr>
            <a:spLocks noGrp="1"/>
          </p:cNvSpPr>
          <p:nvPr>
            <p:ph type="dt" sz="half" idx="2"/>
          </p:nvPr>
        </p:nvSpPr>
        <p:spPr>
          <a:xfrm>
            <a:off x="251520" y="6525344"/>
            <a:ext cx="971128" cy="218522"/>
          </a:xfrm>
          <a:prstGeom prst="rect">
            <a:avLst/>
          </a:prstGeom>
        </p:spPr>
        <p:txBody>
          <a:bodyPr vert="horz" lIns="91440" tIns="45720" rIns="91440" bIns="45720" rtlCol="0" anchor="ctr"/>
          <a:lstStyle>
            <a:lvl1pPr algn="ctr">
              <a:defRPr sz="1050">
                <a:solidFill>
                  <a:schemeClr val="tx1">
                    <a:tint val="75000"/>
                  </a:schemeClr>
                </a:solidFill>
              </a:defRPr>
            </a:lvl1pPr>
          </a:lstStyle>
          <a:p>
            <a:fld id="{D8E32E50-136A-4496-B4FF-7C83C21E682A}" type="datetime1">
              <a:rPr lang="en-GB" smtClean="0"/>
              <a:pPr/>
              <a:t>19/09/2026</a:t>
            </a:fld>
            <a:endParaRPr lang="en-GB" dirty="0"/>
          </a:p>
        </p:txBody>
      </p:sp>
      <p:sp>
        <p:nvSpPr>
          <p:cNvPr id="6" name="Slide Number Placeholder 5"/>
          <p:cNvSpPr>
            <a:spLocks noGrp="1"/>
          </p:cNvSpPr>
          <p:nvPr>
            <p:ph type="sldNum" sz="quarter" idx="4"/>
          </p:nvPr>
        </p:nvSpPr>
        <p:spPr>
          <a:xfrm>
            <a:off x="7956376" y="6380972"/>
            <a:ext cx="730424" cy="340503"/>
          </a:xfrm>
          <a:prstGeom prst="rect">
            <a:avLst/>
          </a:prstGeom>
        </p:spPr>
        <p:txBody>
          <a:bodyPr vert="horz" lIns="91440" tIns="45720" rIns="91440" bIns="45720" rtlCol="0" anchor="ctr"/>
          <a:lstStyle>
            <a:lvl1pPr algn="r">
              <a:defRPr sz="1200">
                <a:solidFill>
                  <a:schemeClr val="tx1">
                    <a:tint val="75000"/>
                  </a:schemeClr>
                </a:solidFill>
              </a:defRPr>
            </a:lvl1pPr>
          </a:lstStyle>
          <a:p>
            <a:fld id="{C3F65BB1-9206-4D7F-97F9-47DCC7DC6334}" type="slidenum">
              <a:rPr lang="en-GB" smtClean="0"/>
              <a:pPr/>
              <a:t>‹#›</a:t>
            </a:fld>
            <a:endParaRPr lang="en-GB" dirty="0"/>
          </a:p>
        </p:txBody>
      </p:sp>
      <p:pic>
        <p:nvPicPr>
          <p:cNvPr id="7" name="Picture 6">
            <a:extLst>
              <a:ext uri="{FF2B5EF4-FFF2-40B4-BE49-F238E27FC236}">
                <a16:creationId xmlns:a16="http://schemas.microsoft.com/office/drawing/2014/main" id="{87736A3C-719A-48E3-9AF6-F6A04F7FDA46}"/>
              </a:ext>
            </a:extLst>
          </p:cNvPr>
          <p:cNvPicPr/>
          <p:nvPr userDrawn="1"/>
        </p:nvPicPr>
        <p:blipFill>
          <a:blip r:embed="rId15" cstate="print">
            <a:extLst>
              <a:ext uri="{28A0092B-C50C-407E-A947-70E740481C1C}">
                <a14:useLocalDpi xmlns:a14="http://schemas.microsoft.com/office/drawing/2010/main" val="0"/>
              </a:ext>
            </a:extLst>
          </a:blip>
          <a:srcRect/>
          <a:stretch>
            <a:fillRect/>
          </a:stretch>
        </p:blipFill>
        <p:spPr bwMode="auto">
          <a:xfrm>
            <a:off x="8388496" y="5913368"/>
            <a:ext cx="648000" cy="828000"/>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990025692"/>
      </p:ext>
    </p:extLst>
  </p:cSld>
  <p:clrMap bg1="lt1" tx1="dk1" bg2="lt2" tx2="dk2" accent1="accent1" accent2="accent2" accent3="accent3" accent4="accent4" accent5="accent5" accent6="accent6" hlink="hlink" folHlink="folHlink"/>
  <p:sldLayoutIdLst>
    <p:sldLayoutId id="2147483676" r:id="rId1"/>
    <p:sldLayoutId id="2147483677" r:id="rId2"/>
    <p:sldLayoutId id="2147483678" r:id="rId3"/>
    <p:sldLayoutId id="2147483679" r:id="rId4"/>
    <p:sldLayoutId id="2147483680" r:id="rId5"/>
    <p:sldLayoutId id="2147483681" r:id="rId6"/>
    <p:sldLayoutId id="2147483682" r:id="rId7"/>
    <p:sldLayoutId id="2147483683" r:id="rId8"/>
    <p:sldLayoutId id="2147483684" r:id="rId9"/>
    <p:sldLayoutId id="2147483685" r:id="rId10"/>
    <p:sldLayoutId id="2147483686" r:id="rId11"/>
    <p:sldLayoutId id="2147483674" r:id="rId12"/>
  </p:sldLayoutIdLst>
  <p:transition>
    <p:dissolve/>
  </p:transition>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1"/>
            <a:ext cx="8229600" cy="391703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Date Placeholder 3"/>
          <p:cNvSpPr>
            <a:spLocks noGrp="1"/>
          </p:cNvSpPr>
          <p:nvPr>
            <p:ph type="dt" sz="half" idx="2"/>
          </p:nvPr>
        </p:nvSpPr>
        <p:spPr>
          <a:xfrm>
            <a:off x="251520" y="6525344"/>
            <a:ext cx="971128" cy="218522"/>
          </a:xfrm>
          <a:prstGeom prst="rect">
            <a:avLst/>
          </a:prstGeom>
        </p:spPr>
        <p:txBody>
          <a:bodyPr vert="horz" lIns="91440" tIns="45720" rIns="91440" bIns="45720" rtlCol="0" anchor="ctr"/>
          <a:lstStyle>
            <a:lvl1pPr algn="ctr">
              <a:defRPr sz="1050">
                <a:solidFill>
                  <a:schemeClr val="tx1">
                    <a:tint val="75000"/>
                  </a:schemeClr>
                </a:solidFill>
              </a:defRPr>
            </a:lvl1pPr>
          </a:lstStyle>
          <a:p>
            <a:fld id="{9C64F3F4-CE19-49F8-9EF4-FF4EE52031C2}" type="datetimeFigureOut">
              <a:rPr lang="en-GB" smtClean="0"/>
              <a:pPr/>
              <a:t>19/09/2026</a:t>
            </a:fld>
            <a:endParaRPr lang="en-GB" dirty="0"/>
          </a:p>
        </p:txBody>
      </p:sp>
      <p:sp>
        <p:nvSpPr>
          <p:cNvPr id="6" name="Slide Number Placeholder 5"/>
          <p:cNvSpPr>
            <a:spLocks noGrp="1"/>
          </p:cNvSpPr>
          <p:nvPr>
            <p:ph type="sldNum" sz="quarter" idx="4"/>
          </p:nvPr>
        </p:nvSpPr>
        <p:spPr>
          <a:xfrm>
            <a:off x="7956376" y="6380972"/>
            <a:ext cx="730424" cy="340503"/>
          </a:xfrm>
          <a:prstGeom prst="rect">
            <a:avLst/>
          </a:prstGeom>
        </p:spPr>
        <p:txBody>
          <a:bodyPr vert="horz" lIns="91440" tIns="45720" rIns="91440" bIns="45720" rtlCol="0" anchor="ctr"/>
          <a:lstStyle>
            <a:lvl1pPr algn="r">
              <a:defRPr sz="1200">
                <a:solidFill>
                  <a:schemeClr val="tx1">
                    <a:tint val="75000"/>
                  </a:schemeClr>
                </a:solidFill>
              </a:defRPr>
            </a:lvl1pPr>
          </a:lstStyle>
          <a:p>
            <a:fld id="{AC82685A-BD3A-4230-8D85-804689F67293}" type="slidenum">
              <a:rPr lang="en-GB" smtClean="0"/>
              <a:t>‹#›</a:t>
            </a:fld>
            <a:endParaRPr lang="en-GB" dirty="0"/>
          </a:p>
        </p:txBody>
      </p:sp>
    </p:spTree>
    <p:extLst>
      <p:ext uri="{BB962C8B-B14F-4D97-AF65-F5344CB8AC3E}">
        <p14:creationId xmlns:p14="http://schemas.microsoft.com/office/powerpoint/2010/main" val="1442524996"/>
      </p:ext>
    </p:extLst>
  </p:cSld>
  <p:clrMap bg1="lt1" tx1="dk1" bg2="lt2" tx2="dk2" accent1="accent1" accent2="accent2" accent3="accent3" accent4="accent4" accent5="accent5" accent6="accent6" hlink="hlink" folHlink="folHlink"/>
  <p:sldLayoutIdLst>
    <p:sldLayoutId id="2147483688" r:id="rId1"/>
    <p:sldLayoutId id="2147483689" r:id="rId2"/>
    <p:sldLayoutId id="2147483690" r:id="rId3"/>
    <p:sldLayoutId id="2147483691" r:id="rId4"/>
    <p:sldLayoutId id="2147483692" r:id="rId5"/>
    <p:sldLayoutId id="2147483693" r:id="rId6"/>
    <p:sldLayoutId id="2147483694" r:id="rId7"/>
    <p:sldLayoutId id="2147483695" r:id="rId8"/>
    <p:sldLayoutId id="2147483696" r:id="rId9"/>
    <p:sldLayoutId id="2147483697" r:id="rId10"/>
    <p:sldLayoutId id="2147483698"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hyperlink" Target="https://uwtsd.hosted.panopto.com/Panopto/Pages/Viewer.aspx?id=0f0d5131-65d4-4479-afae-b4c8009f0851" TargetMode="Externa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0.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slideLayout" Target="../slideLayouts/slideLayout2.xml"/><Relationship Id="rId1" Type="http://schemas.openxmlformats.org/officeDocument/2006/relationships/video" Target="https://www.youtube.com/embed/iQmtT7BKlik?feature=oembed" TargetMode="External"/><Relationship Id="rId4" Type="http://schemas.openxmlformats.org/officeDocument/2006/relationships/hyperlink" Target="https://www.youtube.com/watch?v=iQmtT7BKlik" TargetMode="Externa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slideLayout" Target="../slideLayouts/slideLayout2.xml"/><Relationship Id="rId1" Type="http://schemas.openxmlformats.org/officeDocument/2006/relationships/video" Target="https://www.youtube.com/embed/oDGfs_PVhYU?feature=oembed" TargetMode="External"/><Relationship Id="rId4" Type="http://schemas.openxmlformats.org/officeDocument/2006/relationships/hyperlink" Target="https://www.youtube.com/watch?v=oDGfs_PVhYU" TargetMode="Externa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hyperlink" Target="https://www.cancerresearchuk.org/" TargetMode="External"/><Relationship Id="rId2" Type="http://schemas.openxmlformats.org/officeDocument/2006/relationships/hyperlink" Target="https://www.bhf.org.uk/" TargetMode="External"/><Relationship Id="rId1" Type="http://schemas.openxmlformats.org/officeDocument/2006/relationships/slideLayout" Target="../slideLayouts/slideLayout2.xml"/><Relationship Id="rId4" Type="http://schemas.openxmlformats.org/officeDocument/2006/relationships/hyperlink" Target="https://www.oxfam.org.uk/" TargetMode="External"/></Relationships>
</file>

<file path=ppt/slides/_rels/slide20.xml.rels><?xml version="1.0" encoding="UTF-8" standalone="yes"?>
<Relationships xmlns="http://schemas.openxmlformats.org/package/2006/relationships"><Relationship Id="rId2" Type="http://schemas.openxmlformats.org/officeDocument/2006/relationships/hyperlink" Target="https://www.gov.uk/set-up-a-social-enterprise" TargetMode="Externa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hyperlink" Target="https://www.bigissue.com/news/big-issue-launches-next-stage-of-our-journey-for-vendors-with-big-issue-changing-lives-community-interest-company/" TargetMode="External"/><Relationship Id="rId2" Type="http://schemas.openxmlformats.org/officeDocument/2006/relationships/hyperlink" Target="https://hillscafe.co.uk/" TargetMode="External"/><Relationship Id="rId1" Type="http://schemas.openxmlformats.org/officeDocument/2006/relationships/slideLayout" Target="../slideLayouts/slideLayout2.xml"/><Relationship Id="rId5" Type="http://schemas.openxmlformats.org/officeDocument/2006/relationships/hyperlink" Target="https://www.onioncollective.co.uk/" TargetMode="External"/><Relationship Id="rId4" Type="http://schemas.openxmlformats.org/officeDocument/2006/relationships/hyperlink" Target="https://littlefishtheatre.co.uk/" TargetMode="Externa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hyperlink" Target="https://www.gov.uk/guidance/charity-types-how-to-choose-a-structure" TargetMode="Externa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hyperlink" Target="https://www.gov.uk/setting-up-charity/register-your-charity" TargetMode="External"/><Relationship Id="rId2" Type="http://schemas.openxmlformats.org/officeDocument/2006/relationships/hyperlink" Target="https://www.gov.uk/government/publications/community-interest-companies-how-to-form-a-cic/community-interest-companies-guidance-chapters" TargetMode="Externa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hyperlink" Target="https://www.british-business-bank.co.uk/business-guidance/guidance-articles/sustainability/sustainable-business-ideas-for-small-businesses" TargetMode="External"/><Relationship Id="rId2" Type="http://schemas.openxmlformats.org/officeDocument/2006/relationships/hyperlink" Target="https://www.bbc.co.uk/bitesize/articles/zwjdkty#zw7wtcw" TargetMode="External"/><Relationship Id="rId1" Type="http://schemas.openxmlformats.org/officeDocument/2006/relationships/slideLayout" Target="../slideLayouts/slideLayout2.xml"/><Relationship Id="rId4" Type="http://schemas.openxmlformats.org/officeDocument/2006/relationships/hyperlink" Target="https://www.forbes.com/councils/forbesbusinesscouncil/2024/07/31/14-genuine-ways-smes-can-give-back-to-their-communities/" TargetMode="External"/></Relationships>
</file>

<file path=ppt/slides/_rels/slide28.xml.rels><?xml version="1.0" encoding="UTF-8" standalone="yes"?>
<Relationships xmlns="http://schemas.openxmlformats.org/package/2006/relationships"><Relationship Id="rId3" Type="http://schemas.openxmlformats.org/officeDocument/2006/relationships/hyperlink" Target="https://www.gov.uk/set-up-a-social-enterprise" TargetMode="External"/><Relationship Id="rId2" Type="http://schemas.openxmlformats.org/officeDocument/2006/relationships/hyperlink" Target="https://www.gov.uk/set-up-business" TargetMode="Externa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hyperlink" Target="https://digitalservices.uwtsd.ac.uk/library/" TargetMode="External"/><Relationship Id="rId2" Type="http://schemas.openxmlformats.org/officeDocument/2006/relationships/hyperlink" Target="https://whelf-uwtsd.alma.exlibrisgroup.com/leganto/public/44WHELF_UWTSD/lists/9286650030002421?auth=SAML" TargetMode="External"/><Relationship Id="rId1" Type="http://schemas.openxmlformats.org/officeDocument/2006/relationships/slideLayout" Target="../slideLayouts/slideLayout2.xml"/><Relationship Id="rId4" Type="http://schemas.openxmlformats.org/officeDocument/2006/relationships/hyperlink" Target="https://scholar.google.com/" TargetMode="External"/></Relationships>
</file>

<file path=ppt/slides/_rels/slide31.xml.rels><?xml version="1.0" encoding="UTF-8" standalone="yes"?>
<Relationships xmlns="http://schemas.openxmlformats.org/package/2006/relationships"><Relationship Id="rId3" Type="http://schemas.openxmlformats.org/officeDocument/2006/relationships/hyperlink" Target="https://www-citethemrightonline-com.uwtsd.idm.oclc.org/category-list?docid=CTRHarvard" TargetMode="External"/><Relationship Id="rId2" Type="http://schemas.openxmlformats.org/officeDocument/2006/relationships/hyperlink" Target="https://uowtsd.sharepoint.com/:v:/s/AcademicLiaison/IQBujfchRb0CT4DDa_IEl902Acj9LvgsRtpvG42j0YqL12Y?e=Z4sKvB&amp;nav=eyJyZWZlcnJhbEluZm8iOnsicmVmZXJyYWxBcHAiOiJTdHJlYW1XZWJBcHAiLCJyZWZlcnJhbFZpZXciOiJTaGFyZURpYWxvZy1MaW5rIiwicmVmZXJyYWxBcHBQbGF0Zm9ybSI6IldlYiIsInJlZmVycmFsTW9kZSI6InZpZXcifX0%3D" TargetMode="Externa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hyperlink" Target="https://uwtsd.hosted.panopto.com/Panopto/Pages/Viewer.aspx?id=fb288a37-0d09-4c90-8588-b45900cd2e8f" TargetMode="Externa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2B04BCD5-A62B-4FD2-884E-FF5F62D1504C}"/>
              </a:ext>
            </a:extLst>
          </p:cNvPr>
          <p:cNvSpPr/>
          <p:nvPr/>
        </p:nvSpPr>
        <p:spPr>
          <a:xfrm>
            <a:off x="467544" y="980728"/>
            <a:ext cx="8928992" cy="1077218"/>
          </a:xfrm>
          <a:prstGeom prst="rect">
            <a:avLst/>
          </a:prstGeom>
        </p:spPr>
        <p:txBody>
          <a:bodyPr wrap="square" anchor="t">
            <a:spAutoFit/>
          </a:bodyPr>
          <a:lstStyle/>
          <a:p>
            <a:pPr algn="ctr"/>
            <a:r>
              <a:rPr lang="en-GB" sz="3200" b="1" dirty="0">
                <a:highlight>
                  <a:srgbClr val="FFFF00"/>
                </a:highlight>
              </a:rPr>
              <a:t>LCLM4006: </a:t>
            </a:r>
          </a:p>
          <a:p>
            <a:pPr algn="ctr"/>
            <a:r>
              <a:rPr lang="en-GB" sz="3200" b="1" dirty="0">
                <a:highlight>
                  <a:srgbClr val="FFFF00"/>
                </a:highlight>
              </a:rPr>
              <a:t>Enterprise and Entrepreneurship</a:t>
            </a:r>
            <a:endParaRPr lang="en-US" sz="3200" dirty="0">
              <a:highlight>
                <a:srgbClr val="FFFF00"/>
              </a:highlight>
            </a:endParaRPr>
          </a:p>
        </p:txBody>
      </p:sp>
      <p:sp>
        <p:nvSpPr>
          <p:cNvPr id="3" name="TextBox 2">
            <a:extLst>
              <a:ext uri="{FF2B5EF4-FFF2-40B4-BE49-F238E27FC236}">
                <a16:creationId xmlns:a16="http://schemas.microsoft.com/office/drawing/2014/main" id="{69AA8BA0-5108-9234-90BF-060A90C6B9A3}"/>
              </a:ext>
            </a:extLst>
          </p:cNvPr>
          <p:cNvSpPr txBox="1"/>
          <p:nvPr/>
        </p:nvSpPr>
        <p:spPr>
          <a:xfrm>
            <a:off x="1691680" y="2204864"/>
            <a:ext cx="6984776" cy="1077218"/>
          </a:xfrm>
          <a:prstGeom prst="rect">
            <a:avLst/>
          </a:prstGeom>
          <a:noFill/>
        </p:spPr>
        <p:txBody>
          <a:bodyPr wrap="square">
            <a:spAutoFit/>
          </a:bodyPr>
          <a:lstStyle/>
          <a:p>
            <a:pPr algn="ctr"/>
            <a:r>
              <a:rPr lang="en-GB" sz="3200" b="1" dirty="0">
                <a:solidFill>
                  <a:schemeClr val="bg1"/>
                </a:solidFill>
              </a:rPr>
              <a:t>Legal Format of Enterprises &amp; </a:t>
            </a:r>
          </a:p>
          <a:p>
            <a:pPr algn="ctr"/>
            <a:r>
              <a:rPr lang="en-GB" sz="3200" b="1" dirty="0">
                <a:solidFill>
                  <a:schemeClr val="bg1"/>
                </a:solidFill>
              </a:rPr>
              <a:t>Building a Founding Team</a:t>
            </a:r>
            <a:endParaRPr lang="en-US" sz="1400" dirty="0">
              <a:solidFill>
                <a:schemeClr val="bg1"/>
              </a:solidFill>
            </a:endParaRPr>
          </a:p>
        </p:txBody>
      </p:sp>
      <p:sp>
        <p:nvSpPr>
          <p:cNvPr id="4" name="Rectangle 3">
            <a:extLst>
              <a:ext uri="{FF2B5EF4-FFF2-40B4-BE49-F238E27FC236}">
                <a16:creationId xmlns:a16="http://schemas.microsoft.com/office/drawing/2014/main" id="{432C35E1-D4A5-9D31-735E-459792AF888C}"/>
              </a:ext>
            </a:extLst>
          </p:cNvPr>
          <p:cNvSpPr/>
          <p:nvPr/>
        </p:nvSpPr>
        <p:spPr>
          <a:xfrm>
            <a:off x="2267744" y="3354735"/>
            <a:ext cx="5080665" cy="2554545"/>
          </a:xfrm>
          <a:prstGeom prst="rect">
            <a:avLst/>
          </a:prstGeom>
        </p:spPr>
        <p:txBody>
          <a:bodyPr wrap="square" anchor="t">
            <a:spAutoFit/>
          </a:bodyPr>
          <a:lstStyle/>
          <a:p>
            <a:pPr algn="ctr"/>
            <a:r>
              <a:rPr lang="en-HK" sz="2000" b="1" u="sng" dirty="0">
                <a:solidFill>
                  <a:schemeClr val="bg1"/>
                </a:solidFill>
              </a:rPr>
              <a:t>Teaching Team</a:t>
            </a:r>
          </a:p>
          <a:p>
            <a:pPr algn="ctr"/>
            <a:r>
              <a:rPr lang="en-HK" sz="2000" b="1" dirty="0">
                <a:solidFill>
                  <a:schemeClr val="bg1"/>
                </a:solidFill>
              </a:rPr>
              <a:t>Deji </a:t>
            </a:r>
            <a:r>
              <a:rPr lang="en-HK" sz="2000" b="1" dirty="0" err="1">
                <a:solidFill>
                  <a:schemeClr val="bg1"/>
                </a:solidFill>
              </a:rPr>
              <a:t>Olagboye</a:t>
            </a:r>
            <a:endParaRPr lang="en-HK" sz="2000" b="1" dirty="0">
              <a:solidFill>
                <a:schemeClr val="bg1"/>
              </a:solidFill>
            </a:endParaRPr>
          </a:p>
          <a:p>
            <a:pPr algn="ctr"/>
            <a:r>
              <a:rPr lang="en-HK" sz="2000" b="1" dirty="0">
                <a:solidFill>
                  <a:schemeClr val="bg1"/>
                </a:solidFill>
              </a:rPr>
              <a:t>Doreen Dai</a:t>
            </a:r>
          </a:p>
          <a:p>
            <a:pPr algn="ctr"/>
            <a:r>
              <a:rPr lang="en-HK" sz="2000" b="1" dirty="0" err="1">
                <a:solidFill>
                  <a:schemeClr val="bg1"/>
                </a:solidFill>
              </a:rPr>
              <a:t>Fouziya</a:t>
            </a:r>
            <a:r>
              <a:rPr lang="en-HK" sz="2000" b="1" dirty="0">
                <a:solidFill>
                  <a:schemeClr val="bg1"/>
                </a:solidFill>
              </a:rPr>
              <a:t> Farheen</a:t>
            </a:r>
          </a:p>
          <a:p>
            <a:pPr algn="ctr"/>
            <a:r>
              <a:rPr lang="en-HK" sz="2000" b="1" dirty="0">
                <a:solidFill>
                  <a:schemeClr val="bg1"/>
                </a:solidFill>
              </a:rPr>
              <a:t>Simon Chatterton</a:t>
            </a:r>
          </a:p>
          <a:p>
            <a:pPr algn="ctr"/>
            <a:r>
              <a:rPr lang="en-HK" sz="2000" b="1" dirty="0">
                <a:solidFill>
                  <a:schemeClr val="bg1"/>
                </a:solidFill>
              </a:rPr>
              <a:t>Sujeewa Herath</a:t>
            </a:r>
          </a:p>
          <a:p>
            <a:pPr algn="ctr"/>
            <a:r>
              <a:rPr lang="en-HK" sz="2000" b="1" dirty="0">
                <a:solidFill>
                  <a:schemeClr val="bg1"/>
                </a:solidFill>
              </a:rPr>
              <a:t>Chung Lai Johnny Wan (Module Lead)</a:t>
            </a:r>
            <a:br>
              <a:rPr lang="en-HK" sz="2000" b="1" dirty="0">
                <a:solidFill>
                  <a:schemeClr val="bg1"/>
                </a:solidFill>
              </a:rPr>
            </a:br>
            <a:endParaRPr lang="en-HK" sz="2000" b="1" dirty="0">
              <a:solidFill>
                <a:schemeClr val="bg1"/>
              </a:solidFill>
            </a:endParaRPr>
          </a:p>
        </p:txBody>
      </p:sp>
    </p:spTree>
    <p:extLst>
      <p:ext uri="{BB962C8B-B14F-4D97-AF65-F5344CB8AC3E}">
        <p14:creationId xmlns:p14="http://schemas.microsoft.com/office/powerpoint/2010/main" val="787300860"/>
      </p:ext>
    </p:extLst>
  </p:cSld>
  <p:clrMapOvr>
    <a:masterClrMapping/>
  </p:clrMapOvr>
  <p:transition>
    <p:dissolve/>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7504" y="981822"/>
            <a:ext cx="9036496" cy="4391394"/>
          </a:xfrm>
        </p:spPr>
        <p:txBody>
          <a:bodyPr>
            <a:normAutofit/>
          </a:bodyPr>
          <a:lstStyle/>
          <a:p>
            <a:pPr marL="0" indent="0">
              <a:lnSpc>
                <a:spcPct val="90000"/>
              </a:lnSpc>
              <a:buNone/>
            </a:pPr>
            <a:r>
              <a:rPr lang="en-GB" sz="2800" dirty="0"/>
              <a:t>We</a:t>
            </a:r>
          </a:p>
          <a:p>
            <a:pPr marL="0" indent="0">
              <a:lnSpc>
                <a:spcPct val="90000"/>
              </a:lnSpc>
              <a:buNone/>
            </a:pPr>
            <a:endParaRPr lang="en-GB" sz="2800" dirty="0"/>
          </a:p>
          <a:p>
            <a:pPr>
              <a:buClr>
                <a:srgbClr val="0070C0"/>
              </a:buClr>
              <a:buFont typeface="Wingdings" panose="05000000000000000000" pitchFamily="2" charset="2"/>
              <a:buChar char="q"/>
            </a:pPr>
            <a:r>
              <a:rPr lang="en-GB" sz="2800" dirty="0"/>
              <a:t>Explained the entrepreneurial process.</a:t>
            </a:r>
          </a:p>
          <a:p>
            <a:pPr marL="0" indent="0">
              <a:buClr>
                <a:srgbClr val="0070C0"/>
              </a:buClr>
              <a:buNone/>
            </a:pPr>
            <a:endParaRPr lang="en-GB" sz="2800" dirty="0"/>
          </a:p>
          <a:p>
            <a:pPr>
              <a:lnSpc>
                <a:spcPct val="90000"/>
              </a:lnSpc>
              <a:buClr>
                <a:srgbClr val="0070C0"/>
              </a:buClr>
              <a:buFont typeface="Wingdings" panose="05000000000000000000" pitchFamily="2" charset="2"/>
              <a:buChar char="q"/>
            </a:pPr>
            <a:r>
              <a:rPr lang="en-GB" sz="2800" dirty="0">
                <a:cs typeface="Calibri" panose="020F0502020204030204" pitchFamily="34" charset="0"/>
              </a:rPr>
              <a:t>Explained the business planning process by learning about business plans.</a:t>
            </a:r>
          </a:p>
          <a:p>
            <a:pPr marL="0" indent="0">
              <a:lnSpc>
                <a:spcPct val="90000"/>
              </a:lnSpc>
              <a:buClr>
                <a:srgbClr val="0070C0"/>
              </a:buClr>
              <a:buNone/>
            </a:pPr>
            <a:endParaRPr lang="en-GB" sz="2800" dirty="0"/>
          </a:p>
          <a:p>
            <a:pPr>
              <a:buClr>
                <a:srgbClr val="0070C0"/>
              </a:buClr>
              <a:buFont typeface="Wingdings" panose="05000000000000000000" pitchFamily="2" charset="2"/>
              <a:buChar char="q"/>
            </a:pPr>
            <a:r>
              <a:rPr lang="en-GB" sz="2800" dirty="0"/>
              <a:t>Explored your business ideas and worked on your overview through a practical activity.</a:t>
            </a:r>
          </a:p>
          <a:p>
            <a:pPr>
              <a:buClr>
                <a:srgbClr val="0070C0"/>
              </a:buClr>
              <a:buFont typeface="Wingdings" panose="05000000000000000000" pitchFamily="2" charset="2"/>
              <a:buChar char="q"/>
            </a:pPr>
            <a:endParaRPr lang="en-GB" sz="3000" dirty="0"/>
          </a:p>
          <a:p>
            <a:pPr marL="0" indent="0">
              <a:buClr>
                <a:srgbClr val="0070C0"/>
              </a:buClr>
              <a:buNone/>
            </a:pPr>
            <a:endParaRPr lang="en-GB" sz="3000" dirty="0"/>
          </a:p>
          <a:p>
            <a:pPr>
              <a:buClr>
                <a:srgbClr val="0070C0"/>
              </a:buClr>
              <a:buFont typeface="Wingdings" panose="05000000000000000000" pitchFamily="2" charset="2"/>
              <a:buChar char="q"/>
            </a:pPr>
            <a:endParaRPr lang="en-GB" sz="2800" i="1" dirty="0"/>
          </a:p>
          <a:p>
            <a:pPr marL="0" indent="0">
              <a:buNone/>
            </a:pPr>
            <a:endParaRPr lang="en-GB" dirty="0"/>
          </a:p>
        </p:txBody>
      </p:sp>
      <p:sp>
        <p:nvSpPr>
          <p:cNvPr id="2" name="Title 1">
            <a:extLst>
              <a:ext uri="{FF2B5EF4-FFF2-40B4-BE49-F238E27FC236}">
                <a16:creationId xmlns:a16="http://schemas.microsoft.com/office/drawing/2014/main" id="{56EA19EC-A7ED-32A4-7904-B7D59CDA7DBA}"/>
              </a:ext>
            </a:extLst>
          </p:cNvPr>
          <p:cNvSpPr txBox="1">
            <a:spLocks/>
          </p:cNvSpPr>
          <p:nvPr/>
        </p:nvSpPr>
        <p:spPr>
          <a:xfrm>
            <a:off x="457200" y="10306"/>
            <a:ext cx="8229600" cy="275838"/>
          </a:xfrm>
          <a:prstGeom prst="rect">
            <a:avLst/>
          </a:prstGeom>
        </p:spPr>
        <p:txBody>
          <a:bodyPr vert="horz" lIns="91440" tIns="45720" rIns="91440" bIns="45720" rtlCol="0" anchor="b">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spcBef>
                <a:spcPts val="0"/>
              </a:spcBef>
              <a:defRPr/>
            </a:pPr>
            <a:r>
              <a:rPr lang="en-GB" sz="1400" b="1" dirty="0">
                <a:solidFill>
                  <a:schemeClr val="accent1">
                    <a:lumMod val="50000"/>
                  </a:schemeClr>
                </a:solidFill>
                <a:ea typeface="+mn-ea"/>
                <a:cs typeface="+mn-cs"/>
              </a:rPr>
              <a:t>LCLM4006: Enterprise &amp; Entrepreneurship</a:t>
            </a:r>
            <a:endParaRPr lang="en-GB" sz="1400" dirty="0">
              <a:solidFill>
                <a:schemeClr val="accent1">
                  <a:lumMod val="50000"/>
                </a:schemeClr>
              </a:solidFill>
            </a:endParaRPr>
          </a:p>
        </p:txBody>
      </p:sp>
      <p:sp>
        <p:nvSpPr>
          <p:cNvPr id="4" name="TextBox 3">
            <a:extLst>
              <a:ext uri="{FF2B5EF4-FFF2-40B4-BE49-F238E27FC236}">
                <a16:creationId xmlns:a16="http://schemas.microsoft.com/office/drawing/2014/main" id="{A0B6E651-E7C8-6D20-D087-480AE61A779C}"/>
              </a:ext>
            </a:extLst>
          </p:cNvPr>
          <p:cNvSpPr txBox="1"/>
          <p:nvPr/>
        </p:nvSpPr>
        <p:spPr>
          <a:xfrm>
            <a:off x="0" y="397048"/>
            <a:ext cx="9144000" cy="584775"/>
          </a:xfrm>
          <a:prstGeom prst="rect">
            <a:avLst/>
          </a:prstGeom>
          <a:noFill/>
        </p:spPr>
        <p:txBody>
          <a:bodyPr wrap="square" rtlCol="0">
            <a:spAutoFit/>
          </a:bodyPr>
          <a:lstStyle/>
          <a:p>
            <a:pPr algn="ctr">
              <a:buNone/>
            </a:pPr>
            <a:r>
              <a:rPr lang="en-GB" sz="3200" b="1" dirty="0">
                <a:highlight>
                  <a:srgbClr val="FFFF00"/>
                </a:highlight>
              </a:rPr>
              <a:t>Recap of previous session….</a:t>
            </a:r>
            <a:endParaRPr lang="en-GB" sz="3600" b="1" dirty="0">
              <a:highlight>
                <a:srgbClr val="FFFF00"/>
              </a:highlight>
            </a:endParaRPr>
          </a:p>
        </p:txBody>
      </p:sp>
    </p:spTree>
    <p:extLst>
      <p:ext uri="{BB962C8B-B14F-4D97-AF65-F5344CB8AC3E}">
        <p14:creationId xmlns:p14="http://schemas.microsoft.com/office/powerpoint/2010/main" val="82609588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257461-DFE3-2459-70B5-73B3AACC6373}"/>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1570504-061A-BDB7-72F4-8ED7BA82A241}"/>
              </a:ext>
            </a:extLst>
          </p:cNvPr>
          <p:cNvSpPr>
            <a:spLocks noGrp="1"/>
          </p:cNvSpPr>
          <p:nvPr>
            <p:ph idx="1"/>
          </p:nvPr>
        </p:nvSpPr>
        <p:spPr>
          <a:xfrm>
            <a:off x="107504" y="981822"/>
            <a:ext cx="9036496" cy="4391394"/>
          </a:xfrm>
        </p:spPr>
        <p:txBody>
          <a:bodyPr>
            <a:normAutofit fontScale="92500" lnSpcReduction="10000"/>
          </a:bodyPr>
          <a:lstStyle/>
          <a:p>
            <a:pPr>
              <a:buClr>
                <a:srgbClr val="0070C0"/>
              </a:buClr>
              <a:buFont typeface="Wingdings" panose="05000000000000000000" pitchFamily="2" charset="2"/>
              <a:buChar char="q"/>
            </a:pPr>
            <a:endParaRPr lang="en-GB" sz="3000" dirty="0"/>
          </a:p>
          <a:p>
            <a:pPr>
              <a:buClr>
                <a:srgbClr val="0070C0"/>
              </a:buClr>
              <a:buFont typeface="Wingdings" panose="05000000000000000000" pitchFamily="2" charset="2"/>
              <a:buChar char="q"/>
            </a:pPr>
            <a:r>
              <a:rPr lang="en-GB" sz="3000" dirty="0"/>
              <a:t>Before we start our today’s sessions</a:t>
            </a:r>
          </a:p>
          <a:p>
            <a:pPr marL="0" indent="0">
              <a:buClr>
                <a:srgbClr val="0070C0"/>
              </a:buClr>
              <a:buNone/>
            </a:pPr>
            <a:endParaRPr lang="en-GB" sz="3000" dirty="0"/>
          </a:p>
          <a:p>
            <a:pPr>
              <a:buClr>
                <a:srgbClr val="0070C0"/>
              </a:buClr>
              <a:buFont typeface="Wingdings" panose="05000000000000000000" pitchFamily="2" charset="2"/>
              <a:buChar char="q"/>
            </a:pPr>
            <a:r>
              <a:rPr lang="en-GB" sz="3000" dirty="0"/>
              <a:t>Let’s have a look at the assessment brief and the assessment template</a:t>
            </a:r>
          </a:p>
          <a:p>
            <a:pPr>
              <a:buClr>
                <a:srgbClr val="0070C0"/>
              </a:buClr>
              <a:buFont typeface="Wingdings" panose="05000000000000000000" pitchFamily="2" charset="2"/>
              <a:buChar char="q"/>
            </a:pPr>
            <a:endParaRPr lang="en-GB" sz="3000" dirty="0"/>
          </a:p>
          <a:p>
            <a:pPr>
              <a:buClr>
                <a:srgbClr val="0070C0"/>
              </a:buClr>
              <a:buFont typeface="Wingdings" panose="05000000000000000000" pitchFamily="2" charset="2"/>
              <a:buChar char="q"/>
            </a:pPr>
            <a:r>
              <a:rPr lang="en-GB" sz="3000" dirty="0"/>
              <a:t>Do you have any questions?</a:t>
            </a:r>
          </a:p>
          <a:p>
            <a:pPr>
              <a:buClr>
                <a:srgbClr val="0070C0"/>
              </a:buClr>
              <a:buFont typeface="Wingdings" panose="05000000000000000000" pitchFamily="2" charset="2"/>
              <a:buChar char="q"/>
            </a:pPr>
            <a:endParaRPr lang="en-GB" sz="3000" dirty="0"/>
          </a:p>
          <a:p>
            <a:pPr>
              <a:buClr>
                <a:srgbClr val="0070C0"/>
              </a:buClr>
              <a:buFont typeface="Wingdings" panose="05000000000000000000" pitchFamily="2" charset="2"/>
              <a:buChar char="q"/>
            </a:pPr>
            <a:r>
              <a:rPr lang="en-GB" sz="3000" dirty="0"/>
              <a:t>Video explanation: </a:t>
            </a:r>
            <a:r>
              <a:rPr lang="en-GB" sz="3000" dirty="0">
                <a:hlinkClick r:id="rId2"/>
              </a:rPr>
              <a:t>Assessment Explanation</a:t>
            </a:r>
            <a:endParaRPr lang="en-GB" sz="3000" dirty="0"/>
          </a:p>
          <a:p>
            <a:pPr marL="0" indent="0">
              <a:buClr>
                <a:srgbClr val="0070C0"/>
              </a:buClr>
              <a:buNone/>
            </a:pPr>
            <a:endParaRPr lang="en-GB" sz="3000" dirty="0"/>
          </a:p>
          <a:p>
            <a:pPr>
              <a:buClr>
                <a:srgbClr val="0070C0"/>
              </a:buClr>
              <a:buFont typeface="Wingdings" panose="05000000000000000000" pitchFamily="2" charset="2"/>
              <a:buChar char="q"/>
            </a:pPr>
            <a:endParaRPr lang="en-GB" sz="2800" i="1" dirty="0"/>
          </a:p>
          <a:p>
            <a:pPr marL="0" indent="0">
              <a:buNone/>
            </a:pPr>
            <a:endParaRPr lang="en-GB" dirty="0"/>
          </a:p>
        </p:txBody>
      </p:sp>
      <p:sp>
        <p:nvSpPr>
          <p:cNvPr id="2" name="Title 1">
            <a:extLst>
              <a:ext uri="{FF2B5EF4-FFF2-40B4-BE49-F238E27FC236}">
                <a16:creationId xmlns:a16="http://schemas.microsoft.com/office/drawing/2014/main" id="{E0D895B2-C6FD-1F27-F29D-1B427C4206FF}"/>
              </a:ext>
            </a:extLst>
          </p:cNvPr>
          <p:cNvSpPr txBox="1">
            <a:spLocks/>
          </p:cNvSpPr>
          <p:nvPr/>
        </p:nvSpPr>
        <p:spPr>
          <a:xfrm>
            <a:off x="457200" y="10306"/>
            <a:ext cx="8229600" cy="275838"/>
          </a:xfrm>
          <a:prstGeom prst="rect">
            <a:avLst/>
          </a:prstGeom>
        </p:spPr>
        <p:txBody>
          <a:bodyPr vert="horz" lIns="91440" tIns="45720" rIns="91440" bIns="45720" rtlCol="0" anchor="b">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spcBef>
                <a:spcPts val="0"/>
              </a:spcBef>
              <a:defRPr/>
            </a:pPr>
            <a:r>
              <a:rPr lang="en-GB" sz="1400" b="1" dirty="0">
                <a:solidFill>
                  <a:schemeClr val="accent1">
                    <a:lumMod val="50000"/>
                  </a:schemeClr>
                </a:solidFill>
                <a:ea typeface="+mn-ea"/>
                <a:cs typeface="+mn-cs"/>
              </a:rPr>
              <a:t>LCLM4006: Enterprise &amp; Entrepreneurship</a:t>
            </a:r>
            <a:endParaRPr lang="en-GB" sz="1400" dirty="0">
              <a:solidFill>
                <a:schemeClr val="accent1">
                  <a:lumMod val="50000"/>
                </a:schemeClr>
              </a:solidFill>
            </a:endParaRPr>
          </a:p>
        </p:txBody>
      </p:sp>
      <p:sp>
        <p:nvSpPr>
          <p:cNvPr id="4" name="TextBox 3">
            <a:extLst>
              <a:ext uri="{FF2B5EF4-FFF2-40B4-BE49-F238E27FC236}">
                <a16:creationId xmlns:a16="http://schemas.microsoft.com/office/drawing/2014/main" id="{F33BE031-3AE7-06F0-BDE7-2ED206258AAE}"/>
              </a:ext>
            </a:extLst>
          </p:cNvPr>
          <p:cNvSpPr txBox="1"/>
          <p:nvPr/>
        </p:nvSpPr>
        <p:spPr>
          <a:xfrm>
            <a:off x="0" y="397048"/>
            <a:ext cx="9144000" cy="584775"/>
          </a:xfrm>
          <a:prstGeom prst="rect">
            <a:avLst/>
          </a:prstGeom>
          <a:noFill/>
        </p:spPr>
        <p:txBody>
          <a:bodyPr wrap="square" rtlCol="0">
            <a:spAutoFit/>
          </a:bodyPr>
          <a:lstStyle/>
          <a:p>
            <a:pPr algn="ctr">
              <a:buNone/>
            </a:pPr>
            <a:r>
              <a:rPr lang="en-GB" sz="3200" b="1" dirty="0">
                <a:highlight>
                  <a:srgbClr val="FFFF00"/>
                </a:highlight>
              </a:rPr>
              <a:t>Assessment brief &amp; support</a:t>
            </a:r>
            <a:endParaRPr lang="en-GB" sz="3600" b="1" dirty="0">
              <a:highlight>
                <a:srgbClr val="FFFF00"/>
              </a:highlight>
            </a:endParaRPr>
          </a:p>
        </p:txBody>
      </p:sp>
    </p:spTree>
    <p:extLst>
      <p:ext uri="{BB962C8B-B14F-4D97-AF65-F5344CB8AC3E}">
        <p14:creationId xmlns:p14="http://schemas.microsoft.com/office/powerpoint/2010/main" val="267611332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981822"/>
            <a:ext cx="9144000" cy="4823442"/>
          </a:xfrm>
        </p:spPr>
        <p:txBody>
          <a:bodyPr>
            <a:normAutofit/>
          </a:bodyPr>
          <a:lstStyle/>
          <a:p>
            <a:pPr marL="0" indent="0">
              <a:lnSpc>
                <a:spcPct val="90000"/>
              </a:lnSpc>
              <a:buNone/>
            </a:pPr>
            <a:r>
              <a:rPr lang="en-GB" sz="2800" dirty="0"/>
              <a:t>We will:</a:t>
            </a:r>
          </a:p>
          <a:p>
            <a:pPr marL="0" indent="0">
              <a:lnSpc>
                <a:spcPct val="90000"/>
              </a:lnSpc>
              <a:buNone/>
            </a:pPr>
            <a:endParaRPr lang="en-GB" sz="2800" dirty="0"/>
          </a:p>
          <a:p>
            <a:pPr>
              <a:lnSpc>
                <a:spcPct val="90000"/>
              </a:lnSpc>
              <a:buClr>
                <a:srgbClr val="0070C0"/>
              </a:buClr>
              <a:buFont typeface="Wingdings" panose="05000000000000000000" pitchFamily="2" charset="2"/>
              <a:buChar char="q"/>
            </a:pPr>
            <a:r>
              <a:rPr lang="en-GB" sz="2800" dirty="0"/>
              <a:t>Explore &amp; explain the different legal formats of UK small businesses</a:t>
            </a:r>
          </a:p>
          <a:p>
            <a:pPr marL="0" indent="0">
              <a:lnSpc>
                <a:spcPct val="90000"/>
              </a:lnSpc>
              <a:buClr>
                <a:srgbClr val="0070C0"/>
              </a:buClr>
              <a:buNone/>
            </a:pPr>
            <a:endParaRPr lang="en-GB" sz="2800" dirty="0"/>
          </a:p>
          <a:p>
            <a:pPr>
              <a:buClr>
                <a:srgbClr val="0070C0"/>
              </a:buClr>
              <a:buFont typeface="Wingdings" panose="05000000000000000000" pitchFamily="2" charset="2"/>
              <a:buChar char="q"/>
            </a:pPr>
            <a:r>
              <a:rPr lang="en-GB" sz="2800" dirty="0"/>
              <a:t>Have a practical activity</a:t>
            </a:r>
          </a:p>
          <a:p>
            <a:pPr marL="0" indent="0">
              <a:buClr>
                <a:srgbClr val="0070C0"/>
              </a:buClr>
              <a:buNone/>
            </a:pPr>
            <a:endParaRPr lang="en-GB" sz="2800" dirty="0"/>
          </a:p>
          <a:p>
            <a:pPr>
              <a:buClr>
                <a:srgbClr val="0070C0"/>
              </a:buClr>
              <a:buFont typeface="Wingdings" panose="05000000000000000000" pitchFamily="2" charset="2"/>
              <a:buChar char="q"/>
            </a:pPr>
            <a:r>
              <a:rPr lang="en-GB" sz="2800" dirty="0">
                <a:cs typeface="Calibri" panose="020F0502020204030204" pitchFamily="34" charset="0"/>
              </a:rPr>
              <a:t>Understand the importance of a founding team</a:t>
            </a:r>
          </a:p>
          <a:p>
            <a:pPr>
              <a:buClr>
                <a:srgbClr val="0070C0"/>
              </a:buClr>
              <a:buFont typeface="Wingdings" panose="05000000000000000000" pitchFamily="2" charset="2"/>
              <a:buChar char="q"/>
            </a:pPr>
            <a:endParaRPr lang="en-GB" sz="2800" i="1" dirty="0"/>
          </a:p>
          <a:p>
            <a:pPr marL="0" indent="0">
              <a:buNone/>
            </a:pPr>
            <a:endParaRPr lang="en-GB" dirty="0"/>
          </a:p>
        </p:txBody>
      </p:sp>
      <p:sp>
        <p:nvSpPr>
          <p:cNvPr id="2" name="Title 1">
            <a:extLst>
              <a:ext uri="{FF2B5EF4-FFF2-40B4-BE49-F238E27FC236}">
                <a16:creationId xmlns:a16="http://schemas.microsoft.com/office/drawing/2014/main" id="{56EA19EC-A7ED-32A4-7904-B7D59CDA7DBA}"/>
              </a:ext>
            </a:extLst>
          </p:cNvPr>
          <p:cNvSpPr txBox="1">
            <a:spLocks/>
          </p:cNvSpPr>
          <p:nvPr/>
        </p:nvSpPr>
        <p:spPr>
          <a:xfrm>
            <a:off x="457200" y="10306"/>
            <a:ext cx="8229600" cy="275838"/>
          </a:xfrm>
          <a:prstGeom prst="rect">
            <a:avLst/>
          </a:prstGeom>
        </p:spPr>
        <p:txBody>
          <a:bodyPr vert="horz" lIns="91440" tIns="45720" rIns="91440" bIns="45720" rtlCol="0" anchor="b">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spcBef>
                <a:spcPts val="0"/>
              </a:spcBef>
              <a:defRPr/>
            </a:pPr>
            <a:r>
              <a:rPr lang="en-GB" sz="1400" b="1" dirty="0">
                <a:solidFill>
                  <a:schemeClr val="accent1">
                    <a:lumMod val="50000"/>
                  </a:schemeClr>
                </a:solidFill>
                <a:ea typeface="+mn-ea"/>
                <a:cs typeface="+mn-cs"/>
              </a:rPr>
              <a:t>LCLM4006: Enterprise &amp; Entrepreneurship</a:t>
            </a:r>
            <a:endParaRPr lang="en-GB" sz="1400" dirty="0">
              <a:solidFill>
                <a:schemeClr val="accent1">
                  <a:lumMod val="50000"/>
                </a:schemeClr>
              </a:solidFill>
            </a:endParaRPr>
          </a:p>
        </p:txBody>
      </p:sp>
      <p:sp>
        <p:nvSpPr>
          <p:cNvPr id="4" name="TextBox 3">
            <a:extLst>
              <a:ext uri="{FF2B5EF4-FFF2-40B4-BE49-F238E27FC236}">
                <a16:creationId xmlns:a16="http://schemas.microsoft.com/office/drawing/2014/main" id="{A0B6E651-E7C8-6D20-D087-480AE61A779C}"/>
              </a:ext>
            </a:extLst>
          </p:cNvPr>
          <p:cNvSpPr txBox="1"/>
          <p:nvPr/>
        </p:nvSpPr>
        <p:spPr>
          <a:xfrm>
            <a:off x="0" y="397048"/>
            <a:ext cx="9144000" cy="584775"/>
          </a:xfrm>
          <a:prstGeom prst="rect">
            <a:avLst/>
          </a:prstGeom>
          <a:noFill/>
        </p:spPr>
        <p:txBody>
          <a:bodyPr wrap="square" rtlCol="0">
            <a:spAutoFit/>
          </a:bodyPr>
          <a:lstStyle/>
          <a:p>
            <a:pPr algn="ctr">
              <a:buNone/>
            </a:pPr>
            <a:r>
              <a:rPr lang="en-GB" sz="3200" b="1" dirty="0">
                <a:highlight>
                  <a:srgbClr val="FFFF00"/>
                </a:highlight>
              </a:rPr>
              <a:t>In today’s session….</a:t>
            </a:r>
            <a:endParaRPr lang="en-GB" sz="3600" b="1" dirty="0">
              <a:highlight>
                <a:srgbClr val="FFFF00"/>
              </a:highlight>
            </a:endParaRPr>
          </a:p>
        </p:txBody>
      </p:sp>
    </p:spTree>
    <p:extLst>
      <p:ext uri="{BB962C8B-B14F-4D97-AF65-F5344CB8AC3E}">
        <p14:creationId xmlns:p14="http://schemas.microsoft.com/office/powerpoint/2010/main" val="325940409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5496" y="1027938"/>
            <a:ext cx="9108504" cy="4633309"/>
          </a:xfrm>
        </p:spPr>
        <p:txBody>
          <a:bodyPr>
            <a:normAutofit/>
          </a:bodyPr>
          <a:lstStyle/>
          <a:p>
            <a:pPr>
              <a:buClr>
                <a:srgbClr val="007DC3"/>
              </a:buClr>
              <a:buFont typeface="Wingdings" panose="05000000000000000000" pitchFamily="2" charset="2"/>
              <a:buChar char="q"/>
            </a:pPr>
            <a:r>
              <a:rPr lang="en-GB" sz="2800" dirty="0"/>
              <a:t>Businesses not only vary in size and industry but also in their ownership</a:t>
            </a:r>
          </a:p>
          <a:p>
            <a:pPr marL="0" indent="0">
              <a:buClr>
                <a:srgbClr val="007DC3"/>
              </a:buClr>
              <a:buNone/>
            </a:pPr>
            <a:endParaRPr lang="en-GB" sz="2800" dirty="0"/>
          </a:p>
          <a:p>
            <a:pPr>
              <a:buClr>
                <a:srgbClr val="007DC3"/>
              </a:buClr>
              <a:buFont typeface="Wingdings" panose="05000000000000000000" pitchFamily="2" charset="2"/>
              <a:buChar char="q"/>
            </a:pPr>
            <a:r>
              <a:rPr lang="en-GB" sz="2800" dirty="0"/>
              <a:t>Different from country to country. In the United Kingdom the 3 most common legal forms of SMEs are</a:t>
            </a:r>
          </a:p>
          <a:p>
            <a:pPr marL="0" indent="0">
              <a:buClr>
                <a:srgbClr val="007DC3"/>
              </a:buClr>
              <a:buNone/>
            </a:pPr>
            <a:endParaRPr lang="en-GB" sz="2800" dirty="0"/>
          </a:p>
          <a:p>
            <a:pPr marL="457200" indent="-457200">
              <a:buClr>
                <a:srgbClr val="007DC3"/>
              </a:buClr>
              <a:buFont typeface="+mj-lt"/>
              <a:buAutoNum type="arabicPeriod"/>
            </a:pPr>
            <a:r>
              <a:rPr lang="en-GB" sz="2800" dirty="0"/>
              <a:t>Limited Company</a:t>
            </a:r>
          </a:p>
          <a:p>
            <a:pPr marL="457200" indent="-457200">
              <a:buClr>
                <a:srgbClr val="007DC3"/>
              </a:buClr>
              <a:buFont typeface="+mj-lt"/>
              <a:buAutoNum type="arabicPeriod"/>
            </a:pPr>
            <a:r>
              <a:rPr lang="en-GB" sz="2800" dirty="0"/>
              <a:t>Sole Trader</a:t>
            </a:r>
          </a:p>
          <a:p>
            <a:pPr marL="457200" indent="-457200">
              <a:buClr>
                <a:srgbClr val="007DC3"/>
              </a:buClr>
              <a:buFont typeface="+mj-lt"/>
              <a:buAutoNum type="arabicPeriod"/>
            </a:pPr>
            <a:r>
              <a:rPr lang="en-GB" sz="2800" dirty="0"/>
              <a:t>Partnerships</a:t>
            </a:r>
          </a:p>
          <a:p>
            <a:pPr marL="0" indent="0">
              <a:buNone/>
            </a:pPr>
            <a:endParaRPr lang="en-US" sz="3000" dirty="0">
              <a:latin typeface="+mn-lt"/>
            </a:endParaRPr>
          </a:p>
        </p:txBody>
      </p:sp>
      <p:sp>
        <p:nvSpPr>
          <p:cNvPr id="2" name="Title 1">
            <a:extLst>
              <a:ext uri="{FF2B5EF4-FFF2-40B4-BE49-F238E27FC236}">
                <a16:creationId xmlns:a16="http://schemas.microsoft.com/office/drawing/2014/main" id="{904C1368-6C15-9655-93D2-99891827A1B7}"/>
              </a:ext>
            </a:extLst>
          </p:cNvPr>
          <p:cNvSpPr>
            <a:spLocks noGrp="1"/>
          </p:cNvSpPr>
          <p:nvPr>
            <p:ph type="title"/>
          </p:nvPr>
        </p:nvSpPr>
        <p:spPr>
          <a:xfrm>
            <a:off x="-15824" y="377833"/>
            <a:ext cx="9159824" cy="634082"/>
          </a:xfrm>
        </p:spPr>
        <p:txBody>
          <a:bodyPr>
            <a:noAutofit/>
          </a:bodyPr>
          <a:lstStyle/>
          <a:p>
            <a:r>
              <a:rPr lang="en-US" sz="2200" dirty="0"/>
              <a:t> </a:t>
            </a:r>
            <a:r>
              <a:rPr lang="en-GB" sz="2800" b="1" dirty="0">
                <a:highlight>
                  <a:srgbClr val="FFFF00"/>
                </a:highlight>
              </a:rPr>
              <a:t>Ownership structures and legal forms of SMEs</a:t>
            </a:r>
            <a:endParaRPr lang="en-US" sz="2800" b="1" dirty="0">
              <a:highlight>
                <a:srgbClr val="FFFF00"/>
              </a:highlight>
            </a:endParaRPr>
          </a:p>
        </p:txBody>
      </p:sp>
      <p:sp>
        <p:nvSpPr>
          <p:cNvPr id="5" name="Title 1">
            <a:extLst>
              <a:ext uri="{FF2B5EF4-FFF2-40B4-BE49-F238E27FC236}">
                <a16:creationId xmlns:a16="http://schemas.microsoft.com/office/drawing/2014/main" id="{8BB90D66-7EAA-5360-622D-C55D31290F29}"/>
              </a:ext>
            </a:extLst>
          </p:cNvPr>
          <p:cNvSpPr txBox="1">
            <a:spLocks/>
          </p:cNvSpPr>
          <p:nvPr/>
        </p:nvSpPr>
        <p:spPr>
          <a:xfrm>
            <a:off x="457200" y="10306"/>
            <a:ext cx="8229600" cy="275838"/>
          </a:xfrm>
          <a:prstGeom prst="rect">
            <a:avLst/>
          </a:prstGeom>
        </p:spPr>
        <p:txBody>
          <a:bodyPr vert="horz" lIns="91440" tIns="45720" rIns="91440" bIns="45720" rtlCol="0" anchor="b">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spcBef>
                <a:spcPts val="0"/>
              </a:spcBef>
              <a:defRPr/>
            </a:pPr>
            <a:r>
              <a:rPr lang="en-GB" sz="1400" b="1" dirty="0">
                <a:solidFill>
                  <a:schemeClr val="accent1">
                    <a:lumMod val="50000"/>
                  </a:schemeClr>
                </a:solidFill>
                <a:ea typeface="+mn-ea"/>
                <a:cs typeface="+mn-cs"/>
              </a:rPr>
              <a:t>LCLM4006: Enterprise &amp; Entrepreneurship</a:t>
            </a:r>
            <a:endParaRPr lang="en-GB" sz="1400" dirty="0">
              <a:solidFill>
                <a:schemeClr val="accent1">
                  <a:lumMod val="50000"/>
                </a:schemeClr>
              </a:solidFill>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ntr" presetSubtype="8"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 calcmode="lin" valueType="num">
                                      <p:cBhvr additive="base">
                                        <p:cTn id="11" dur="500" fill="hold"/>
                                        <p:tgtEl>
                                          <p:spTgt spid="3">
                                            <p:txEl>
                                              <p:pRg st="0" end="0"/>
                                            </p:txEl>
                                          </p:spTgt>
                                        </p:tgtEl>
                                        <p:attrNameLst>
                                          <p:attrName>ppt_x</p:attrName>
                                        </p:attrNameLst>
                                      </p:cBhvr>
                                      <p:tavLst>
                                        <p:tav tm="0">
                                          <p:val>
                                            <p:strVal val="0-#ppt_w/2"/>
                                          </p:val>
                                        </p:tav>
                                        <p:tav tm="100000">
                                          <p:val>
                                            <p:strVal val="#ppt_x"/>
                                          </p:val>
                                        </p:tav>
                                      </p:tavLst>
                                    </p:anim>
                                    <p:anim calcmode="lin" valueType="num">
                                      <p:cBhvr additive="base">
                                        <p:cTn id="12" dur="500" fill="hold"/>
                                        <p:tgtEl>
                                          <p:spTgt spid="3">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8"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calcmode="lin" valueType="num">
                                      <p:cBhvr additive="base">
                                        <p:cTn id="17" dur="500" fill="hold"/>
                                        <p:tgtEl>
                                          <p:spTgt spid="3">
                                            <p:txEl>
                                              <p:pRg st="2" end="2"/>
                                            </p:txEl>
                                          </p:spTgt>
                                        </p:tgtEl>
                                        <p:attrNameLst>
                                          <p:attrName>ppt_x</p:attrName>
                                        </p:attrNameLst>
                                      </p:cBhvr>
                                      <p:tavLst>
                                        <p:tav tm="0">
                                          <p:val>
                                            <p:strVal val="0-#ppt_w/2"/>
                                          </p:val>
                                        </p:tav>
                                        <p:tav tm="100000">
                                          <p:val>
                                            <p:strVal val="#ppt_x"/>
                                          </p:val>
                                        </p:tav>
                                      </p:tavLst>
                                    </p:anim>
                                    <p:anim calcmode="lin" valueType="num">
                                      <p:cBhvr additive="base">
                                        <p:cTn id="18" dur="500" fill="hold"/>
                                        <p:tgtEl>
                                          <p:spTgt spid="3">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8"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 calcmode="lin" valueType="num">
                                      <p:cBhvr additive="base">
                                        <p:cTn id="23" dur="500" fill="hold"/>
                                        <p:tgtEl>
                                          <p:spTgt spid="3">
                                            <p:txEl>
                                              <p:pRg st="4" end="4"/>
                                            </p:txEl>
                                          </p:spTgt>
                                        </p:tgtEl>
                                        <p:attrNameLst>
                                          <p:attrName>ppt_x</p:attrName>
                                        </p:attrNameLst>
                                      </p:cBhvr>
                                      <p:tavLst>
                                        <p:tav tm="0">
                                          <p:val>
                                            <p:strVal val="0-#ppt_w/2"/>
                                          </p:val>
                                        </p:tav>
                                        <p:tav tm="100000">
                                          <p:val>
                                            <p:strVal val="#ppt_x"/>
                                          </p:val>
                                        </p:tav>
                                      </p:tavLst>
                                    </p:anim>
                                    <p:anim calcmode="lin" valueType="num">
                                      <p:cBhvr additive="base">
                                        <p:cTn id="24" dur="500" fill="hold"/>
                                        <p:tgtEl>
                                          <p:spTgt spid="3">
                                            <p:txEl>
                                              <p:pRg st="4" end="4"/>
                                            </p:txEl>
                                          </p:spTgt>
                                        </p:tgtEl>
                                        <p:attrNameLst>
                                          <p:attrName>ppt_y</p:attrName>
                                        </p:attrNameLst>
                                      </p:cBhvr>
                                      <p:tavLst>
                                        <p:tav tm="0">
                                          <p:val>
                                            <p:strVal val="#ppt_y"/>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8" fill="hold" grpId="0" nodeType="clickEffect">
                                  <p:stCondLst>
                                    <p:cond delay="0"/>
                                  </p:stCondLst>
                                  <p:childTnLst>
                                    <p:set>
                                      <p:cBhvr>
                                        <p:cTn id="28" dur="1" fill="hold">
                                          <p:stCondLst>
                                            <p:cond delay="0"/>
                                          </p:stCondLst>
                                        </p:cTn>
                                        <p:tgtEl>
                                          <p:spTgt spid="3">
                                            <p:txEl>
                                              <p:pRg st="5" end="5"/>
                                            </p:txEl>
                                          </p:spTgt>
                                        </p:tgtEl>
                                        <p:attrNameLst>
                                          <p:attrName>style.visibility</p:attrName>
                                        </p:attrNameLst>
                                      </p:cBhvr>
                                      <p:to>
                                        <p:strVal val="visible"/>
                                      </p:to>
                                    </p:set>
                                    <p:anim calcmode="lin" valueType="num">
                                      <p:cBhvr additive="base">
                                        <p:cTn id="29" dur="500" fill="hold"/>
                                        <p:tgtEl>
                                          <p:spTgt spid="3">
                                            <p:txEl>
                                              <p:pRg st="5" end="5"/>
                                            </p:txEl>
                                          </p:spTgt>
                                        </p:tgtEl>
                                        <p:attrNameLst>
                                          <p:attrName>ppt_x</p:attrName>
                                        </p:attrNameLst>
                                      </p:cBhvr>
                                      <p:tavLst>
                                        <p:tav tm="0">
                                          <p:val>
                                            <p:strVal val="0-#ppt_w/2"/>
                                          </p:val>
                                        </p:tav>
                                        <p:tav tm="100000">
                                          <p:val>
                                            <p:strVal val="#ppt_x"/>
                                          </p:val>
                                        </p:tav>
                                      </p:tavLst>
                                    </p:anim>
                                    <p:anim calcmode="lin" valueType="num">
                                      <p:cBhvr additive="base">
                                        <p:cTn id="30" dur="500" fill="hold"/>
                                        <p:tgtEl>
                                          <p:spTgt spid="3">
                                            <p:txEl>
                                              <p:pRg st="5" end="5"/>
                                            </p:txEl>
                                          </p:spTgt>
                                        </p:tgtEl>
                                        <p:attrNameLst>
                                          <p:attrName>ppt_y</p:attrName>
                                        </p:attrNameLst>
                                      </p:cBhvr>
                                      <p:tavLst>
                                        <p:tav tm="0">
                                          <p:val>
                                            <p:strVal val="#ppt_y"/>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8" fill="hold" grpId="0" nodeType="clickEffect">
                                  <p:stCondLst>
                                    <p:cond delay="0"/>
                                  </p:stCondLst>
                                  <p:childTnLst>
                                    <p:set>
                                      <p:cBhvr>
                                        <p:cTn id="34" dur="1" fill="hold">
                                          <p:stCondLst>
                                            <p:cond delay="0"/>
                                          </p:stCondLst>
                                        </p:cTn>
                                        <p:tgtEl>
                                          <p:spTgt spid="3">
                                            <p:txEl>
                                              <p:pRg st="6" end="6"/>
                                            </p:txEl>
                                          </p:spTgt>
                                        </p:tgtEl>
                                        <p:attrNameLst>
                                          <p:attrName>style.visibility</p:attrName>
                                        </p:attrNameLst>
                                      </p:cBhvr>
                                      <p:to>
                                        <p:strVal val="visible"/>
                                      </p:to>
                                    </p:set>
                                    <p:anim calcmode="lin" valueType="num">
                                      <p:cBhvr additive="base">
                                        <p:cTn id="35" dur="500" fill="hold"/>
                                        <p:tgtEl>
                                          <p:spTgt spid="3">
                                            <p:txEl>
                                              <p:pRg st="6" end="6"/>
                                            </p:txEl>
                                          </p:spTgt>
                                        </p:tgtEl>
                                        <p:attrNameLst>
                                          <p:attrName>ppt_x</p:attrName>
                                        </p:attrNameLst>
                                      </p:cBhvr>
                                      <p:tavLst>
                                        <p:tav tm="0">
                                          <p:val>
                                            <p:strVal val="0-#ppt_w/2"/>
                                          </p:val>
                                        </p:tav>
                                        <p:tav tm="100000">
                                          <p:val>
                                            <p:strVal val="#ppt_x"/>
                                          </p:val>
                                        </p:tav>
                                      </p:tavLst>
                                    </p:anim>
                                    <p:anim calcmode="lin" valueType="num">
                                      <p:cBhvr additive="base">
                                        <p:cTn id="36" dur="500" fill="hold"/>
                                        <p:tgtEl>
                                          <p:spTgt spid="3">
                                            <p:txEl>
                                              <p:pRg st="6" end="6"/>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1268760"/>
            <a:ext cx="9144000" cy="4464496"/>
          </a:xfrm>
        </p:spPr>
        <p:txBody>
          <a:bodyPr>
            <a:normAutofit fontScale="70000" lnSpcReduction="20000"/>
          </a:bodyPr>
          <a:lstStyle/>
          <a:p>
            <a:pPr>
              <a:buClr>
                <a:srgbClr val="007DC3"/>
              </a:buClr>
              <a:buFont typeface="Wingdings" panose="05000000000000000000" pitchFamily="2" charset="2"/>
              <a:buChar char="q"/>
            </a:pPr>
            <a:r>
              <a:rPr lang="en-GB" sz="2800" dirty="0"/>
              <a:t>The company is registered as a separate legal entity from the individuals who owns it.</a:t>
            </a:r>
          </a:p>
          <a:p>
            <a:pPr marL="0" indent="0">
              <a:buClr>
                <a:srgbClr val="007DC3"/>
              </a:buClr>
              <a:buNone/>
            </a:pPr>
            <a:endParaRPr lang="en-GB" sz="2800" dirty="0"/>
          </a:p>
          <a:p>
            <a:pPr>
              <a:buClr>
                <a:srgbClr val="007DC3"/>
              </a:buClr>
              <a:buFont typeface="Wingdings" panose="05000000000000000000" pitchFamily="2" charset="2"/>
              <a:buChar char="q"/>
            </a:pPr>
            <a:r>
              <a:rPr lang="en-GB" sz="2800" dirty="0"/>
              <a:t>Owners are not liable for the debts of the company (with some exceptions-fraud for example etc).</a:t>
            </a:r>
          </a:p>
          <a:p>
            <a:pPr marL="0" indent="0">
              <a:buClr>
                <a:srgbClr val="007DC3"/>
              </a:buClr>
              <a:buNone/>
            </a:pPr>
            <a:endParaRPr lang="en-GB" sz="2800" dirty="0"/>
          </a:p>
          <a:p>
            <a:pPr>
              <a:buClr>
                <a:srgbClr val="007DC3"/>
              </a:buClr>
              <a:buFont typeface="Wingdings" panose="05000000000000000000" pitchFamily="2" charset="2"/>
              <a:buChar char="q"/>
            </a:pPr>
            <a:r>
              <a:rPr lang="en-GB" sz="2800" dirty="0"/>
              <a:t>Limited companies can be owned and operated by one person (director/ shareholder).</a:t>
            </a:r>
          </a:p>
          <a:p>
            <a:pPr marL="0" indent="0">
              <a:buClr>
                <a:srgbClr val="007DC3"/>
              </a:buClr>
              <a:buNone/>
            </a:pPr>
            <a:endParaRPr lang="en-GB" sz="2800" dirty="0"/>
          </a:p>
          <a:p>
            <a:pPr>
              <a:buClr>
                <a:srgbClr val="007DC3"/>
              </a:buClr>
              <a:buFont typeface="Wingdings" panose="05000000000000000000" pitchFamily="2" charset="2"/>
              <a:buChar char="q"/>
            </a:pPr>
            <a:r>
              <a:rPr lang="en-GB" sz="2800" dirty="0">
                <a:solidFill>
                  <a:srgbClr val="0B0C0C"/>
                </a:solidFill>
              </a:rPr>
              <a:t>Must have at least one director/ shareholder. Directors are legally responsible for running the company and making sure all the company’s accounts and reports are properly prepared.</a:t>
            </a:r>
          </a:p>
          <a:p>
            <a:pPr marL="0" indent="0">
              <a:buClr>
                <a:srgbClr val="007DC3"/>
              </a:buClr>
              <a:buNone/>
            </a:pPr>
            <a:endParaRPr lang="en-GB" sz="2800" dirty="0">
              <a:solidFill>
                <a:srgbClr val="0B0C0C"/>
              </a:solidFill>
            </a:endParaRPr>
          </a:p>
          <a:p>
            <a:pPr>
              <a:buClr>
                <a:srgbClr val="007DC3"/>
              </a:buClr>
              <a:buFont typeface="Wingdings" panose="05000000000000000000" pitchFamily="2" charset="2"/>
              <a:buChar char="q"/>
            </a:pPr>
            <a:r>
              <a:rPr lang="en-GB" sz="2800" dirty="0">
                <a:solidFill>
                  <a:srgbClr val="0B0C0C"/>
                </a:solidFill>
              </a:rPr>
              <a:t>There is no restriction on how many directors a limited corporation may have; anyone who is 16 years of age or older may serve as a director.</a:t>
            </a:r>
            <a:endParaRPr lang="en-GB" dirty="0"/>
          </a:p>
        </p:txBody>
      </p:sp>
      <p:sp>
        <p:nvSpPr>
          <p:cNvPr id="2" name="Title 1">
            <a:extLst>
              <a:ext uri="{FF2B5EF4-FFF2-40B4-BE49-F238E27FC236}">
                <a16:creationId xmlns:a16="http://schemas.microsoft.com/office/drawing/2014/main" id="{56EA19EC-A7ED-32A4-7904-B7D59CDA7DBA}"/>
              </a:ext>
            </a:extLst>
          </p:cNvPr>
          <p:cNvSpPr txBox="1">
            <a:spLocks/>
          </p:cNvSpPr>
          <p:nvPr/>
        </p:nvSpPr>
        <p:spPr>
          <a:xfrm>
            <a:off x="457200" y="10306"/>
            <a:ext cx="8229600" cy="275838"/>
          </a:xfrm>
          <a:prstGeom prst="rect">
            <a:avLst/>
          </a:prstGeom>
        </p:spPr>
        <p:txBody>
          <a:bodyPr vert="horz" lIns="91440" tIns="45720" rIns="91440" bIns="45720" rtlCol="0" anchor="b">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spcBef>
                <a:spcPts val="0"/>
              </a:spcBef>
              <a:defRPr/>
            </a:pPr>
            <a:r>
              <a:rPr lang="en-GB" sz="1400" b="1" dirty="0">
                <a:solidFill>
                  <a:schemeClr val="accent1">
                    <a:lumMod val="50000"/>
                  </a:schemeClr>
                </a:solidFill>
                <a:ea typeface="+mn-ea"/>
                <a:cs typeface="+mn-cs"/>
              </a:rPr>
              <a:t>LCLM4006: Enterprise &amp; Entrepreneurship</a:t>
            </a:r>
            <a:endParaRPr lang="en-GB" sz="1400" dirty="0">
              <a:solidFill>
                <a:schemeClr val="accent1">
                  <a:lumMod val="50000"/>
                </a:schemeClr>
              </a:solidFill>
            </a:endParaRPr>
          </a:p>
        </p:txBody>
      </p:sp>
      <p:sp>
        <p:nvSpPr>
          <p:cNvPr id="4" name="TextBox 3">
            <a:extLst>
              <a:ext uri="{FF2B5EF4-FFF2-40B4-BE49-F238E27FC236}">
                <a16:creationId xmlns:a16="http://schemas.microsoft.com/office/drawing/2014/main" id="{A0B6E651-E7C8-6D20-D087-480AE61A779C}"/>
              </a:ext>
            </a:extLst>
          </p:cNvPr>
          <p:cNvSpPr txBox="1"/>
          <p:nvPr/>
        </p:nvSpPr>
        <p:spPr>
          <a:xfrm>
            <a:off x="0" y="388753"/>
            <a:ext cx="9144000" cy="584775"/>
          </a:xfrm>
          <a:prstGeom prst="rect">
            <a:avLst/>
          </a:prstGeom>
          <a:noFill/>
        </p:spPr>
        <p:txBody>
          <a:bodyPr wrap="square" rtlCol="0">
            <a:spAutoFit/>
          </a:bodyPr>
          <a:lstStyle/>
          <a:p>
            <a:pPr algn="ctr">
              <a:buNone/>
            </a:pPr>
            <a:r>
              <a:rPr lang="en-GB" sz="3200" b="1" dirty="0">
                <a:highlight>
                  <a:srgbClr val="FFFF00"/>
                </a:highlight>
              </a:rPr>
              <a:t>Limited Company-LTD</a:t>
            </a:r>
            <a:endParaRPr lang="en-GB" sz="3600" b="1" dirty="0">
              <a:highlight>
                <a:srgbClr val="FFFF00"/>
              </a:highlight>
            </a:endParaRPr>
          </a:p>
        </p:txBody>
      </p:sp>
    </p:spTree>
    <p:extLst>
      <p:ext uri="{BB962C8B-B14F-4D97-AF65-F5344CB8AC3E}">
        <p14:creationId xmlns:p14="http://schemas.microsoft.com/office/powerpoint/2010/main" val="81204608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719" y="865256"/>
            <a:ext cx="9144000" cy="4873143"/>
          </a:xfrm>
        </p:spPr>
        <p:txBody>
          <a:bodyPr>
            <a:noAutofit/>
          </a:bodyPr>
          <a:lstStyle/>
          <a:p>
            <a:pPr>
              <a:buClr>
                <a:srgbClr val="007DC3"/>
              </a:buClr>
              <a:buFont typeface="Wingdings" panose="05000000000000000000" pitchFamily="2" charset="2"/>
              <a:buChar char="q"/>
            </a:pPr>
            <a:r>
              <a:rPr lang="en-GB" sz="2000" dirty="0"/>
              <a:t>Limited companies must choose a trading name &amp; it must usually end in either ‘Limited’ or ‘Ltd’. For example: Vasilios Ltd or Vasilios Limited.</a:t>
            </a:r>
          </a:p>
          <a:p>
            <a:pPr marL="0" indent="0">
              <a:buClr>
                <a:srgbClr val="007DC3"/>
              </a:buClr>
              <a:buNone/>
            </a:pPr>
            <a:endParaRPr lang="en-GB" sz="2000" dirty="0"/>
          </a:p>
          <a:p>
            <a:pPr>
              <a:buClr>
                <a:srgbClr val="007DC3"/>
              </a:buClr>
              <a:buFont typeface="Wingdings" panose="05000000000000000000" pitchFamily="2" charset="2"/>
              <a:buChar char="q"/>
            </a:pPr>
            <a:r>
              <a:rPr lang="en-GB" sz="2000" dirty="0"/>
              <a:t>The trading name must be checked against the Companies House database.</a:t>
            </a:r>
          </a:p>
          <a:p>
            <a:pPr>
              <a:buClr>
                <a:srgbClr val="007DC3"/>
              </a:buClr>
              <a:buFont typeface="Wingdings" panose="05000000000000000000" pitchFamily="2" charset="2"/>
              <a:buChar char="q"/>
            </a:pPr>
            <a:endParaRPr lang="en-GB" sz="2000" dirty="0"/>
          </a:p>
          <a:p>
            <a:pPr>
              <a:buClr>
                <a:srgbClr val="007DC3"/>
              </a:buClr>
              <a:buFont typeface="Wingdings" panose="05000000000000000000" pitchFamily="2" charset="2"/>
              <a:buChar char="q"/>
            </a:pPr>
            <a:r>
              <a:rPr lang="en-GB" sz="2000" dirty="0"/>
              <a:t>Company House must approve the trading name of the company since it cannot be the same as another legally existing UK-based company. </a:t>
            </a:r>
          </a:p>
          <a:p>
            <a:pPr marL="0" indent="0">
              <a:buClr>
                <a:srgbClr val="007DC3"/>
              </a:buClr>
              <a:buNone/>
            </a:pPr>
            <a:endParaRPr lang="en-GB" sz="2000" dirty="0"/>
          </a:p>
          <a:p>
            <a:pPr>
              <a:buClr>
                <a:srgbClr val="007DC3"/>
              </a:buClr>
              <a:buFont typeface="Wingdings" panose="05000000000000000000" pitchFamily="2" charset="2"/>
              <a:buChar char="q"/>
            </a:pPr>
            <a:r>
              <a:rPr lang="en-GB" sz="2000" dirty="0"/>
              <a:t>Any limited company can be a company either ‘limited by shares’ or ‘limited by guarantee’.</a:t>
            </a:r>
          </a:p>
          <a:p>
            <a:pPr>
              <a:buClr>
                <a:srgbClr val="007DC3"/>
              </a:buClr>
              <a:buFont typeface="Wingdings" panose="05000000000000000000" pitchFamily="2" charset="2"/>
              <a:buChar char="q"/>
            </a:pPr>
            <a:endParaRPr lang="en-GB" sz="2000" dirty="0"/>
          </a:p>
          <a:p>
            <a:pPr>
              <a:buClr>
                <a:srgbClr val="007DC3"/>
              </a:buClr>
              <a:buFont typeface="Wingdings" panose="05000000000000000000" pitchFamily="2" charset="2"/>
              <a:buChar char="q"/>
            </a:pPr>
            <a:r>
              <a:rPr lang="en-GB" sz="2000" dirty="0"/>
              <a:t>Most limited companies are ‘limited by shares and each shareholder has a number of shares- John 25%- Mary 75%. The lower value of a single share could be £1.</a:t>
            </a:r>
          </a:p>
        </p:txBody>
      </p:sp>
      <p:sp>
        <p:nvSpPr>
          <p:cNvPr id="2" name="Title 1">
            <a:extLst>
              <a:ext uri="{FF2B5EF4-FFF2-40B4-BE49-F238E27FC236}">
                <a16:creationId xmlns:a16="http://schemas.microsoft.com/office/drawing/2014/main" id="{56EA19EC-A7ED-32A4-7904-B7D59CDA7DBA}"/>
              </a:ext>
            </a:extLst>
          </p:cNvPr>
          <p:cNvSpPr txBox="1">
            <a:spLocks/>
          </p:cNvSpPr>
          <p:nvPr/>
        </p:nvSpPr>
        <p:spPr>
          <a:xfrm>
            <a:off x="457200" y="10306"/>
            <a:ext cx="8229600" cy="275838"/>
          </a:xfrm>
          <a:prstGeom prst="rect">
            <a:avLst/>
          </a:prstGeom>
        </p:spPr>
        <p:txBody>
          <a:bodyPr vert="horz" lIns="91440" tIns="45720" rIns="91440" bIns="45720" rtlCol="0" anchor="b">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spcBef>
                <a:spcPts val="0"/>
              </a:spcBef>
              <a:defRPr/>
            </a:pPr>
            <a:r>
              <a:rPr lang="en-GB" sz="1400" b="1" dirty="0">
                <a:solidFill>
                  <a:schemeClr val="accent1">
                    <a:lumMod val="50000"/>
                  </a:schemeClr>
                </a:solidFill>
                <a:ea typeface="+mn-ea"/>
                <a:cs typeface="+mn-cs"/>
              </a:rPr>
              <a:t>LCLM4006: Enterprise &amp; Entrepreneurship</a:t>
            </a:r>
            <a:endParaRPr lang="en-GB" sz="1400" dirty="0">
              <a:solidFill>
                <a:schemeClr val="accent1">
                  <a:lumMod val="50000"/>
                </a:schemeClr>
              </a:solidFill>
            </a:endParaRPr>
          </a:p>
        </p:txBody>
      </p:sp>
      <p:sp>
        <p:nvSpPr>
          <p:cNvPr id="4" name="TextBox 3">
            <a:extLst>
              <a:ext uri="{FF2B5EF4-FFF2-40B4-BE49-F238E27FC236}">
                <a16:creationId xmlns:a16="http://schemas.microsoft.com/office/drawing/2014/main" id="{A0B6E651-E7C8-6D20-D087-480AE61A779C}"/>
              </a:ext>
            </a:extLst>
          </p:cNvPr>
          <p:cNvSpPr txBox="1"/>
          <p:nvPr/>
        </p:nvSpPr>
        <p:spPr>
          <a:xfrm>
            <a:off x="-22733" y="291974"/>
            <a:ext cx="9144000" cy="584775"/>
          </a:xfrm>
          <a:prstGeom prst="rect">
            <a:avLst/>
          </a:prstGeom>
          <a:noFill/>
        </p:spPr>
        <p:txBody>
          <a:bodyPr wrap="square" rtlCol="0">
            <a:spAutoFit/>
          </a:bodyPr>
          <a:lstStyle/>
          <a:p>
            <a:pPr algn="ctr">
              <a:buNone/>
            </a:pPr>
            <a:r>
              <a:rPr lang="en-GB" sz="3200" b="1" dirty="0">
                <a:highlight>
                  <a:srgbClr val="FFFF00"/>
                </a:highlight>
              </a:rPr>
              <a:t>Limited Company-LTD</a:t>
            </a:r>
            <a:endParaRPr lang="en-GB" sz="3600" b="1" dirty="0">
              <a:highlight>
                <a:srgbClr val="FFFF00"/>
              </a:highlight>
            </a:endParaRPr>
          </a:p>
        </p:txBody>
      </p:sp>
    </p:spTree>
    <p:extLst>
      <p:ext uri="{BB962C8B-B14F-4D97-AF65-F5344CB8AC3E}">
        <p14:creationId xmlns:p14="http://schemas.microsoft.com/office/powerpoint/2010/main" val="241583693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FACCB1B-8A9A-0670-1A48-B622834F9DA4}"/>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EF0431C-39DF-EDAC-9871-137BA6C160AC}"/>
              </a:ext>
            </a:extLst>
          </p:cNvPr>
          <p:cNvSpPr>
            <a:spLocks noGrp="1"/>
          </p:cNvSpPr>
          <p:nvPr>
            <p:ph idx="1"/>
          </p:nvPr>
        </p:nvSpPr>
        <p:spPr>
          <a:xfrm>
            <a:off x="-22733" y="1340768"/>
            <a:ext cx="9144000" cy="4524803"/>
          </a:xfrm>
        </p:spPr>
        <p:txBody>
          <a:bodyPr>
            <a:noAutofit/>
          </a:bodyPr>
          <a:lstStyle/>
          <a:p>
            <a:pPr>
              <a:buClr>
                <a:srgbClr val="007DC3"/>
              </a:buClr>
              <a:buFont typeface="Wingdings" panose="05000000000000000000" pitchFamily="2" charset="2"/>
              <a:buChar char="q"/>
            </a:pPr>
            <a:r>
              <a:rPr lang="en-GB" sz="2000" dirty="0"/>
              <a:t>Shareholders own the company by owning its shares and are often referred to as 'members'. Directors on the other hand, manage the business and its operations.</a:t>
            </a:r>
          </a:p>
          <a:p>
            <a:pPr marL="0" indent="0">
              <a:buClr>
                <a:srgbClr val="007DC3"/>
              </a:buClr>
              <a:buNone/>
            </a:pPr>
            <a:endParaRPr lang="en-GB" sz="2000" dirty="0"/>
          </a:p>
          <a:p>
            <a:pPr>
              <a:buClr>
                <a:srgbClr val="007DC3"/>
              </a:buClr>
              <a:buFont typeface="Wingdings" panose="05000000000000000000" pitchFamily="2" charset="2"/>
              <a:buChar char="q"/>
            </a:pPr>
            <a:r>
              <a:rPr lang="en-GB" sz="2000" dirty="0"/>
              <a:t>Shareholders must vote and agree for any changes to the company. An individual can be the director and shareholder at the same time .</a:t>
            </a:r>
          </a:p>
          <a:p>
            <a:pPr marL="0" indent="0">
              <a:buClr>
                <a:srgbClr val="007DC3"/>
              </a:buClr>
              <a:buNone/>
            </a:pPr>
            <a:endParaRPr lang="en-GB" sz="2000" dirty="0"/>
          </a:p>
        </p:txBody>
      </p:sp>
      <p:sp>
        <p:nvSpPr>
          <p:cNvPr id="2" name="Title 1">
            <a:extLst>
              <a:ext uri="{FF2B5EF4-FFF2-40B4-BE49-F238E27FC236}">
                <a16:creationId xmlns:a16="http://schemas.microsoft.com/office/drawing/2014/main" id="{A33BFD0A-BF5C-A733-A9B8-6187BF0F700C}"/>
              </a:ext>
            </a:extLst>
          </p:cNvPr>
          <p:cNvSpPr txBox="1">
            <a:spLocks/>
          </p:cNvSpPr>
          <p:nvPr/>
        </p:nvSpPr>
        <p:spPr>
          <a:xfrm>
            <a:off x="457200" y="10306"/>
            <a:ext cx="8229600" cy="275838"/>
          </a:xfrm>
          <a:prstGeom prst="rect">
            <a:avLst/>
          </a:prstGeom>
        </p:spPr>
        <p:txBody>
          <a:bodyPr vert="horz" lIns="91440" tIns="45720" rIns="91440" bIns="45720" rtlCol="0" anchor="b">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srgbClr val="00B0F0">
                    <a:lumMod val="50000"/>
                  </a:srgbClr>
                </a:solidFill>
                <a:effectLst/>
                <a:uLnTx/>
                <a:uFillTx/>
                <a:latin typeface="Myriad Pro"/>
                <a:ea typeface="+mj-ea"/>
                <a:cs typeface="+mj-cs"/>
              </a:rPr>
              <a:t>LCLM4006: Enterprise &amp; Entrepreneurship</a:t>
            </a:r>
            <a:endParaRPr kumimoji="0" lang="en-GB" sz="1400" b="0" i="0" u="none" strike="noStrike" kern="1200" cap="none" spc="0" normalizeH="0" baseline="0" noProof="0" dirty="0">
              <a:ln>
                <a:noFill/>
              </a:ln>
              <a:solidFill>
                <a:srgbClr val="00B0F0">
                  <a:lumMod val="50000"/>
                </a:srgbClr>
              </a:solidFill>
              <a:effectLst/>
              <a:uLnTx/>
              <a:uFillTx/>
              <a:latin typeface="Myriad Pro"/>
              <a:ea typeface="+mj-ea"/>
              <a:cs typeface="+mj-cs"/>
            </a:endParaRPr>
          </a:p>
        </p:txBody>
      </p:sp>
      <p:sp>
        <p:nvSpPr>
          <p:cNvPr id="4" name="TextBox 3">
            <a:extLst>
              <a:ext uri="{FF2B5EF4-FFF2-40B4-BE49-F238E27FC236}">
                <a16:creationId xmlns:a16="http://schemas.microsoft.com/office/drawing/2014/main" id="{6298D15B-B247-9CDA-9350-24B65A05CB02}"/>
              </a:ext>
            </a:extLst>
          </p:cNvPr>
          <p:cNvSpPr txBox="1"/>
          <p:nvPr/>
        </p:nvSpPr>
        <p:spPr>
          <a:xfrm>
            <a:off x="0" y="388753"/>
            <a:ext cx="9144000"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200" b="1" i="0" u="none" strike="noStrike" kern="1200" cap="none" spc="0" normalizeH="0" baseline="0" noProof="0" dirty="0">
                <a:ln>
                  <a:noFill/>
                </a:ln>
                <a:solidFill>
                  <a:prstClr val="black"/>
                </a:solidFill>
                <a:effectLst/>
                <a:highlight>
                  <a:srgbClr val="FFFF00"/>
                </a:highlight>
                <a:uLnTx/>
                <a:uFillTx/>
                <a:latin typeface="Myriad Pro"/>
                <a:ea typeface="+mn-ea"/>
                <a:cs typeface="+mn-cs"/>
              </a:rPr>
              <a:t>Limited Company-LTD</a:t>
            </a:r>
            <a:endParaRPr kumimoji="0" lang="en-GB" sz="3600" b="1" i="0" u="none" strike="noStrike" kern="1200" cap="none" spc="0" normalizeH="0" baseline="0" noProof="0" dirty="0">
              <a:ln>
                <a:noFill/>
              </a:ln>
              <a:solidFill>
                <a:prstClr val="black"/>
              </a:solidFill>
              <a:effectLst/>
              <a:highlight>
                <a:srgbClr val="FFFF00"/>
              </a:highlight>
              <a:uLnTx/>
              <a:uFillTx/>
              <a:latin typeface="Myriad Pro"/>
              <a:ea typeface="+mn-ea"/>
              <a:cs typeface="+mn-cs"/>
            </a:endParaRPr>
          </a:p>
        </p:txBody>
      </p:sp>
    </p:spTree>
    <p:extLst>
      <p:ext uri="{BB962C8B-B14F-4D97-AF65-F5344CB8AC3E}">
        <p14:creationId xmlns:p14="http://schemas.microsoft.com/office/powerpoint/2010/main" val="239178670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2" grpId="0"/>
      <p:bldP spid="4"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Placeholder 5">
            <a:extLst>
              <a:ext uri="{FF2B5EF4-FFF2-40B4-BE49-F238E27FC236}">
                <a16:creationId xmlns:a16="http://schemas.microsoft.com/office/drawing/2014/main" id="{6A8822F1-7E8B-4559-9E82-8E84F8256A48}"/>
              </a:ext>
            </a:extLst>
          </p:cNvPr>
          <p:cNvSpPr>
            <a:spLocks noGrp="1"/>
          </p:cNvSpPr>
          <p:nvPr>
            <p:ph type="body" idx="1"/>
          </p:nvPr>
        </p:nvSpPr>
        <p:spPr>
          <a:xfrm>
            <a:off x="518988" y="1248923"/>
            <a:ext cx="4040188" cy="523893"/>
          </a:xfrm>
        </p:spPr>
        <p:txBody>
          <a:bodyPr>
            <a:normAutofit/>
          </a:bodyPr>
          <a:lstStyle/>
          <a:p>
            <a:pPr algn="ctr"/>
            <a:r>
              <a:rPr lang="en-GB" sz="2600" dirty="0">
                <a:solidFill>
                  <a:srgbClr val="007DC3"/>
                </a:solidFill>
              </a:rPr>
              <a:t>Advantages</a:t>
            </a:r>
            <a:endParaRPr lang="en-GB" dirty="0">
              <a:solidFill>
                <a:srgbClr val="007DC3"/>
              </a:solidFill>
            </a:endParaRPr>
          </a:p>
        </p:txBody>
      </p:sp>
      <p:sp>
        <p:nvSpPr>
          <p:cNvPr id="7" name="Content Placeholder 6">
            <a:extLst>
              <a:ext uri="{FF2B5EF4-FFF2-40B4-BE49-F238E27FC236}">
                <a16:creationId xmlns:a16="http://schemas.microsoft.com/office/drawing/2014/main" id="{358F321E-5EBF-409F-952B-BECF28E8B0CD}"/>
              </a:ext>
            </a:extLst>
          </p:cNvPr>
          <p:cNvSpPr>
            <a:spLocks noGrp="1"/>
          </p:cNvSpPr>
          <p:nvPr>
            <p:ph sz="half" idx="2"/>
          </p:nvPr>
        </p:nvSpPr>
        <p:spPr>
          <a:xfrm>
            <a:off x="107504" y="2060848"/>
            <a:ext cx="4451672" cy="3700555"/>
          </a:xfrm>
        </p:spPr>
        <p:txBody>
          <a:bodyPr>
            <a:noAutofit/>
          </a:bodyPr>
          <a:lstStyle/>
          <a:p>
            <a:pPr>
              <a:buClr>
                <a:srgbClr val="007DC3"/>
              </a:buClr>
              <a:buFont typeface="Wingdings" panose="05000000000000000000" pitchFamily="2" charset="2"/>
              <a:buChar char="q"/>
            </a:pPr>
            <a:r>
              <a:rPr lang="en-US" altLang="en-US" dirty="0">
                <a:latin typeface="+mj-lt"/>
                <a:cs typeface="Arial" panose="020B0604020202020204" pitchFamily="34" charset="0"/>
              </a:rPr>
              <a:t>Tax efficient.</a:t>
            </a:r>
            <a:endParaRPr kumimoji="0" lang="en-US" altLang="en-US" i="0" u="none" strike="noStrike" kern="1200" cap="none" spc="0" normalizeH="0" baseline="0" noProof="0" dirty="0">
              <a:ln>
                <a:noFill/>
              </a:ln>
              <a:effectLst/>
              <a:uLnTx/>
              <a:uFillTx/>
              <a:latin typeface="+mj-lt"/>
              <a:ea typeface="+mn-ea"/>
              <a:cs typeface="Arial" panose="020B0604020202020204" pitchFamily="34" charset="0"/>
            </a:endParaRPr>
          </a:p>
          <a:p>
            <a:pPr>
              <a:buClr>
                <a:srgbClr val="007DC3"/>
              </a:buClr>
              <a:buFont typeface="Wingdings" panose="05000000000000000000" pitchFamily="2" charset="2"/>
              <a:buChar char="q"/>
            </a:pPr>
            <a:r>
              <a:rPr kumimoji="0" lang="en-US" altLang="en-US" i="0" u="none" strike="noStrike" kern="1200" cap="none" spc="0" normalizeH="0" baseline="0" noProof="0" dirty="0">
                <a:ln>
                  <a:noFill/>
                </a:ln>
                <a:effectLst/>
                <a:uLnTx/>
                <a:uFillTx/>
                <a:latin typeface="+mj-lt"/>
                <a:ea typeface="+mn-ea"/>
                <a:cs typeface="Arial" panose="020B0604020202020204" pitchFamily="34" charset="0"/>
              </a:rPr>
              <a:t>Limited liability- separate entity in </a:t>
            </a:r>
            <a:r>
              <a:rPr kumimoji="0" lang="en-GB" altLang="en-US" i="0" u="none" strike="noStrike" kern="1200" cap="none" spc="0" normalizeH="0" baseline="0" noProof="0" dirty="0">
                <a:ln>
                  <a:noFill/>
                </a:ln>
                <a:effectLst/>
                <a:uLnTx/>
                <a:uFillTx/>
                <a:latin typeface="+mj-lt"/>
                <a:ea typeface="+mn-ea"/>
                <a:cs typeface="Arial" panose="020B0604020202020204" pitchFamily="34" charset="0"/>
              </a:rPr>
              <a:t>the eyes of the law.</a:t>
            </a:r>
          </a:p>
          <a:p>
            <a:pPr>
              <a:buClr>
                <a:srgbClr val="007DC3"/>
              </a:buClr>
              <a:buFont typeface="Wingdings" panose="05000000000000000000" pitchFamily="2" charset="2"/>
              <a:buChar char="q"/>
            </a:pPr>
            <a:r>
              <a:rPr kumimoji="0" lang="en-US" altLang="en-US" i="0" u="none" strike="noStrike" kern="1200" cap="none" spc="0" normalizeH="0" baseline="0" noProof="0" dirty="0">
                <a:ln>
                  <a:noFill/>
                </a:ln>
                <a:effectLst/>
                <a:uLnTx/>
                <a:uFillTx/>
                <a:latin typeface="+mj-lt"/>
                <a:ea typeface="+mn-ea"/>
                <a:cs typeface="Arial" panose="020B0604020202020204" pitchFamily="34" charset="0"/>
              </a:rPr>
              <a:t>Professional status.</a:t>
            </a:r>
          </a:p>
          <a:p>
            <a:pPr>
              <a:buClr>
                <a:srgbClr val="007DC3"/>
              </a:buClr>
              <a:buFont typeface="Wingdings" panose="05000000000000000000" pitchFamily="2" charset="2"/>
              <a:buChar char="q"/>
            </a:pPr>
            <a:r>
              <a:rPr lang="en-GB" i="0" dirty="0">
                <a:effectLst/>
                <a:latin typeface="+mj-lt"/>
              </a:rPr>
              <a:t>Company pension.</a:t>
            </a:r>
            <a:endParaRPr lang="en-GB" dirty="0">
              <a:latin typeface="+mj-lt"/>
            </a:endParaRPr>
          </a:p>
        </p:txBody>
      </p:sp>
      <p:sp>
        <p:nvSpPr>
          <p:cNvPr id="8" name="Text Placeholder 7">
            <a:extLst>
              <a:ext uri="{FF2B5EF4-FFF2-40B4-BE49-F238E27FC236}">
                <a16:creationId xmlns:a16="http://schemas.microsoft.com/office/drawing/2014/main" id="{1E9E0A6E-2AF7-4BD5-B69B-76F0B9F9697A}"/>
              </a:ext>
            </a:extLst>
          </p:cNvPr>
          <p:cNvSpPr>
            <a:spLocks noGrp="1"/>
          </p:cNvSpPr>
          <p:nvPr>
            <p:ph type="body" sz="quarter" idx="3"/>
          </p:nvPr>
        </p:nvSpPr>
        <p:spPr>
          <a:xfrm>
            <a:off x="4620964" y="1248923"/>
            <a:ext cx="4041775" cy="546796"/>
          </a:xfrm>
        </p:spPr>
        <p:txBody>
          <a:bodyPr>
            <a:normAutofit/>
          </a:bodyPr>
          <a:lstStyle/>
          <a:p>
            <a:pPr algn="ctr"/>
            <a:r>
              <a:rPr lang="en-GB" dirty="0">
                <a:solidFill>
                  <a:srgbClr val="007DC3"/>
                </a:solidFill>
              </a:rPr>
              <a:t>Disadvantages</a:t>
            </a:r>
          </a:p>
        </p:txBody>
      </p:sp>
      <p:sp>
        <p:nvSpPr>
          <p:cNvPr id="9" name="Content Placeholder 8">
            <a:extLst>
              <a:ext uri="{FF2B5EF4-FFF2-40B4-BE49-F238E27FC236}">
                <a16:creationId xmlns:a16="http://schemas.microsoft.com/office/drawing/2014/main" id="{8EC62612-BAB5-4185-8BD7-1474BE1334AE}"/>
              </a:ext>
            </a:extLst>
          </p:cNvPr>
          <p:cNvSpPr>
            <a:spLocks noGrp="1"/>
          </p:cNvSpPr>
          <p:nvPr>
            <p:ph sz="quarter" idx="4"/>
          </p:nvPr>
        </p:nvSpPr>
        <p:spPr>
          <a:xfrm>
            <a:off x="4645025" y="1888685"/>
            <a:ext cx="4391471" cy="3700555"/>
          </a:xfrm>
        </p:spPr>
        <p:txBody>
          <a:bodyPr>
            <a:normAutofit/>
          </a:bodyPr>
          <a:lstStyle/>
          <a:p>
            <a:pPr>
              <a:buClr>
                <a:srgbClr val="007DC3"/>
              </a:buClr>
              <a:buFont typeface="Wingdings" panose="05000000000000000000" pitchFamily="2" charset="2"/>
              <a:buChar char="q"/>
            </a:pPr>
            <a:r>
              <a:rPr lang="en-GB" dirty="0"/>
              <a:t>Complicated to set up.</a:t>
            </a:r>
          </a:p>
          <a:p>
            <a:pPr>
              <a:buClr>
                <a:srgbClr val="007DC3"/>
              </a:buClr>
              <a:buFont typeface="Wingdings" panose="05000000000000000000" pitchFamily="2" charset="2"/>
              <a:buChar char="q"/>
            </a:pPr>
            <a:r>
              <a:rPr lang="en-GB" dirty="0"/>
              <a:t>Complex accounts.</a:t>
            </a:r>
          </a:p>
          <a:p>
            <a:pPr>
              <a:buClr>
                <a:srgbClr val="007DC3"/>
              </a:buClr>
              <a:buFont typeface="Wingdings" panose="05000000000000000000" pitchFamily="2" charset="2"/>
              <a:buChar char="q"/>
            </a:pPr>
            <a:r>
              <a:rPr lang="en-GB" dirty="0"/>
              <a:t>Accountancy costs.</a:t>
            </a:r>
          </a:p>
          <a:p>
            <a:pPr>
              <a:buClr>
                <a:srgbClr val="007DC3"/>
              </a:buClr>
              <a:buFont typeface="Wingdings" panose="05000000000000000000" pitchFamily="2" charset="2"/>
              <a:buChar char="q"/>
            </a:pPr>
            <a:r>
              <a:rPr lang="en-GB" dirty="0"/>
              <a:t>Public records.</a:t>
            </a:r>
          </a:p>
          <a:p>
            <a:pPr>
              <a:buClr>
                <a:srgbClr val="007DC3"/>
              </a:buClr>
              <a:buFont typeface="Wingdings" panose="05000000000000000000" pitchFamily="2" charset="2"/>
              <a:buChar char="q"/>
            </a:pPr>
            <a:r>
              <a:rPr lang="en-GB" dirty="0"/>
              <a:t>Ownership- if there are more than one shareholders then they have a say of how the company operates.</a:t>
            </a:r>
          </a:p>
        </p:txBody>
      </p:sp>
      <p:sp>
        <p:nvSpPr>
          <p:cNvPr id="4" name="TextBox 3">
            <a:extLst>
              <a:ext uri="{FF2B5EF4-FFF2-40B4-BE49-F238E27FC236}">
                <a16:creationId xmlns:a16="http://schemas.microsoft.com/office/drawing/2014/main" id="{B1E5B37B-002E-04FA-2B04-8441ADE25F8A}"/>
              </a:ext>
            </a:extLst>
          </p:cNvPr>
          <p:cNvSpPr txBox="1"/>
          <p:nvPr/>
        </p:nvSpPr>
        <p:spPr>
          <a:xfrm>
            <a:off x="0" y="388753"/>
            <a:ext cx="9144000" cy="584775"/>
          </a:xfrm>
          <a:prstGeom prst="rect">
            <a:avLst/>
          </a:prstGeom>
          <a:noFill/>
        </p:spPr>
        <p:txBody>
          <a:bodyPr wrap="square" rtlCol="0">
            <a:spAutoFit/>
          </a:bodyPr>
          <a:lstStyle/>
          <a:p>
            <a:pPr algn="ctr">
              <a:buNone/>
            </a:pPr>
            <a:r>
              <a:rPr lang="en-GB" sz="3200" b="1" dirty="0">
                <a:highlight>
                  <a:srgbClr val="FFFF00"/>
                </a:highlight>
              </a:rPr>
              <a:t>Limited Company-LTD</a:t>
            </a:r>
            <a:endParaRPr lang="en-GB" sz="3600" b="1" dirty="0">
              <a:highlight>
                <a:srgbClr val="FFFF00"/>
              </a:highlight>
            </a:endParaRPr>
          </a:p>
        </p:txBody>
      </p:sp>
      <p:sp>
        <p:nvSpPr>
          <p:cNvPr id="5" name="Title 1">
            <a:extLst>
              <a:ext uri="{FF2B5EF4-FFF2-40B4-BE49-F238E27FC236}">
                <a16:creationId xmlns:a16="http://schemas.microsoft.com/office/drawing/2014/main" id="{538B13B9-B2DA-D7F6-44A4-2B734108FA88}"/>
              </a:ext>
            </a:extLst>
          </p:cNvPr>
          <p:cNvSpPr txBox="1">
            <a:spLocks/>
          </p:cNvSpPr>
          <p:nvPr/>
        </p:nvSpPr>
        <p:spPr>
          <a:xfrm>
            <a:off x="457200" y="10306"/>
            <a:ext cx="8229600" cy="275838"/>
          </a:xfrm>
          <a:prstGeom prst="rect">
            <a:avLst/>
          </a:prstGeom>
        </p:spPr>
        <p:txBody>
          <a:bodyPr vert="horz" lIns="91440" tIns="45720" rIns="91440" bIns="45720" rtlCol="0" anchor="b">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spcBef>
                <a:spcPts val="0"/>
              </a:spcBef>
              <a:defRPr/>
            </a:pPr>
            <a:r>
              <a:rPr lang="en-GB" sz="1400" b="1" dirty="0">
                <a:solidFill>
                  <a:schemeClr val="accent1">
                    <a:lumMod val="50000"/>
                  </a:schemeClr>
                </a:solidFill>
                <a:ea typeface="+mn-ea"/>
                <a:cs typeface="+mn-cs"/>
              </a:rPr>
              <a:t>LCLM4006: Enterprise &amp; Entrepreneurship</a:t>
            </a:r>
            <a:endParaRPr lang="en-GB" sz="1400" dirty="0">
              <a:solidFill>
                <a:schemeClr val="accent1">
                  <a:lumMod val="50000"/>
                </a:schemeClr>
              </a:solidFill>
            </a:endParaRPr>
          </a:p>
        </p:txBody>
      </p:sp>
    </p:spTree>
    <p:extLst>
      <p:ext uri="{BB962C8B-B14F-4D97-AF65-F5344CB8AC3E}">
        <p14:creationId xmlns:p14="http://schemas.microsoft.com/office/powerpoint/2010/main" val="26953428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42" presetClass="entr" presetSubtype="0" fill="hold" nodeType="clickEffect">
                                  <p:stCondLst>
                                    <p:cond delay="0"/>
                                  </p:stCondLst>
                                  <p:childTnLst>
                                    <p:set>
                                      <p:cBhvr>
                                        <p:cTn id="14" dur="1" fill="hold">
                                          <p:stCondLst>
                                            <p:cond delay="0"/>
                                          </p:stCondLst>
                                        </p:cTn>
                                        <p:tgtEl>
                                          <p:spTgt spid="7">
                                            <p:txEl>
                                              <p:pRg st="0" end="0"/>
                                            </p:txEl>
                                          </p:spTgt>
                                        </p:tgtEl>
                                        <p:attrNameLst>
                                          <p:attrName>style.visibility</p:attrName>
                                        </p:attrNameLst>
                                      </p:cBhvr>
                                      <p:to>
                                        <p:strVal val="visible"/>
                                      </p:to>
                                    </p:set>
                                    <p:animEffect transition="in" filter="fade">
                                      <p:cBhvr>
                                        <p:cTn id="15" dur="1000"/>
                                        <p:tgtEl>
                                          <p:spTgt spid="7">
                                            <p:txEl>
                                              <p:pRg st="0" end="0"/>
                                            </p:txEl>
                                          </p:spTgt>
                                        </p:tgtEl>
                                      </p:cBhvr>
                                    </p:animEffect>
                                    <p:anim calcmode="lin" valueType="num">
                                      <p:cBhvr>
                                        <p:cTn id="16" dur="1000" fill="hold"/>
                                        <p:tgtEl>
                                          <p:spTgt spid="7">
                                            <p:txEl>
                                              <p:pRg st="0" end="0"/>
                                            </p:txEl>
                                          </p:spTgt>
                                        </p:tgtEl>
                                        <p:attrNameLst>
                                          <p:attrName>ppt_x</p:attrName>
                                        </p:attrNameLst>
                                      </p:cBhvr>
                                      <p:tavLst>
                                        <p:tav tm="0">
                                          <p:val>
                                            <p:strVal val="#ppt_x"/>
                                          </p:val>
                                        </p:tav>
                                        <p:tav tm="100000">
                                          <p:val>
                                            <p:strVal val="#ppt_x"/>
                                          </p:val>
                                        </p:tav>
                                      </p:tavLst>
                                    </p:anim>
                                    <p:anim calcmode="lin" valueType="num">
                                      <p:cBhvr>
                                        <p:cTn id="17" dur="1000" fill="hold"/>
                                        <p:tgtEl>
                                          <p:spTgt spid="7">
                                            <p:txEl>
                                              <p:pRg st="0" end="0"/>
                                            </p:txEl>
                                          </p:spTgt>
                                        </p:tgtEl>
                                        <p:attrNameLst>
                                          <p:attrName>ppt_y</p:attrName>
                                        </p:attrNameLst>
                                      </p:cBhvr>
                                      <p:tavLst>
                                        <p:tav tm="0">
                                          <p:val>
                                            <p:strVal val="#ppt_y+.1"/>
                                          </p:val>
                                        </p:tav>
                                        <p:tav tm="100000">
                                          <p:val>
                                            <p:strVal val="#ppt_y"/>
                                          </p:val>
                                        </p:tav>
                                      </p:tavLst>
                                    </p:anim>
                                  </p:childTnLst>
                                </p:cTn>
                              </p:par>
                              <p:par>
                                <p:cTn id="18" presetID="42" presetClass="entr" presetSubtype="0" fill="hold" nodeType="withEffect">
                                  <p:stCondLst>
                                    <p:cond delay="0"/>
                                  </p:stCondLst>
                                  <p:childTnLst>
                                    <p:set>
                                      <p:cBhvr>
                                        <p:cTn id="19" dur="1" fill="hold">
                                          <p:stCondLst>
                                            <p:cond delay="0"/>
                                          </p:stCondLst>
                                        </p:cTn>
                                        <p:tgtEl>
                                          <p:spTgt spid="7">
                                            <p:txEl>
                                              <p:pRg st="1" end="1"/>
                                            </p:txEl>
                                          </p:spTgt>
                                        </p:tgtEl>
                                        <p:attrNameLst>
                                          <p:attrName>style.visibility</p:attrName>
                                        </p:attrNameLst>
                                      </p:cBhvr>
                                      <p:to>
                                        <p:strVal val="visible"/>
                                      </p:to>
                                    </p:set>
                                    <p:animEffect transition="in" filter="fade">
                                      <p:cBhvr>
                                        <p:cTn id="20" dur="1000"/>
                                        <p:tgtEl>
                                          <p:spTgt spid="7">
                                            <p:txEl>
                                              <p:pRg st="1" end="1"/>
                                            </p:txEl>
                                          </p:spTgt>
                                        </p:tgtEl>
                                      </p:cBhvr>
                                    </p:animEffect>
                                    <p:anim calcmode="lin" valueType="num">
                                      <p:cBhvr>
                                        <p:cTn id="21" dur="1000" fill="hold"/>
                                        <p:tgtEl>
                                          <p:spTgt spid="7">
                                            <p:txEl>
                                              <p:pRg st="1" end="1"/>
                                            </p:txEl>
                                          </p:spTgt>
                                        </p:tgtEl>
                                        <p:attrNameLst>
                                          <p:attrName>ppt_x</p:attrName>
                                        </p:attrNameLst>
                                      </p:cBhvr>
                                      <p:tavLst>
                                        <p:tav tm="0">
                                          <p:val>
                                            <p:strVal val="#ppt_x"/>
                                          </p:val>
                                        </p:tav>
                                        <p:tav tm="100000">
                                          <p:val>
                                            <p:strVal val="#ppt_x"/>
                                          </p:val>
                                        </p:tav>
                                      </p:tavLst>
                                    </p:anim>
                                    <p:anim calcmode="lin" valueType="num">
                                      <p:cBhvr>
                                        <p:cTn id="22" dur="1000" fill="hold"/>
                                        <p:tgtEl>
                                          <p:spTgt spid="7">
                                            <p:txEl>
                                              <p:pRg st="1" end="1"/>
                                            </p:txEl>
                                          </p:spTgt>
                                        </p:tgtEl>
                                        <p:attrNameLst>
                                          <p:attrName>ppt_y</p:attrName>
                                        </p:attrNameLst>
                                      </p:cBhvr>
                                      <p:tavLst>
                                        <p:tav tm="0">
                                          <p:val>
                                            <p:strVal val="#ppt_y+.1"/>
                                          </p:val>
                                        </p:tav>
                                        <p:tav tm="100000">
                                          <p:val>
                                            <p:strVal val="#ppt_y"/>
                                          </p:val>
                                        </p:tav>
                                      </p:tavLst>
                                    </p:anim>
                                  </p:childTnLst>
                                </p:cTn>
                              </p:par>
                              <p:par>
                                <p:cTn id="23" presetID="42" presetClass="entr" presetSubtype="0" fill="hold" nodeType="withEffect">
                                  <p:stCondLst>
                                    <p:cond delay="0"/>
                                  </p:stCondLst>
                                  <p:childTnLst>
                                    <p:set>
                                      <p:cBhvr>
                                        <p:cTn id="24" dur="1" fill="hold">
                                          <p:stCondLst>
                                            <p:cond delay="0"/>
                                          </p:stCondLst>
                                        </p:cTn>
                                        <p:tgtEl>
                                          <p:spTgt spid="7">
                                            <p:txEl>
                                              <p:pRg st="2" end="2"/>
                                            </p:txEl>
                                          </p:spTgt>
                                        </p:tgtEl>
                                        <p:attrNameLst>
                                          <p:attrName>style.visibility</p:attrName>
                                        </p:attrNameLst>
                                      </p:cBhvr>
                                      <p:to>
                                        <p:strVal val="visible"/>
                                      </p:to>
                                    </p:set>
                                    <p:animEffect transition="in" filter="fade">
                                      <p:cBhvr>
                                        <p:cTn id="25" dur="1000"/>
                                        <p:tgtEl>
                                          <p:spTgt spid="7">
                                            <p:txEl>
                                              <p:pRg st="2" end="2"/>
                                            </p:txEl>
                                          </p:spTgt>
                                        </p:tgtEl>
                                      </p:cBhvr>
                                    </p:animEffect>
                                    <p:anim calcmode="lin" valueType="num">
                                      <p:cBhvr>
                                        <p:cTn id="26" dur="1000" fill="hold"/>
                                        <p:tgtEl>
                                          <p:spTgt spid="7">
                                            <p:txEl>
                                              <p:pRg st="2" end="2"/>
                                            </p:txEl>
                                          </p:spTgt>
                                        </p:tgtEl>
                                        <p:attrNameLst>
                                          <p:attrName>ppt_x</p:attrName>
                                        </p:attrNameLst>
                                      </p:cBhvr>
                                      <p:tavLst>
                                        <p:tav tm="0">
                                          <p:val>
                                            <p:strVal val="#ppt_x"/>
                                          </p:val>
                                        </p:tav>
                                        <p:tav tm="100000">
                                          <p:val>
                                            <p:strVal val="#ppt_x"/>
                                          </p:val>
                                        </p:tav>
                                      </p:tavLst>
                                    </p:anim>
                                    <p:anim calcmode="lin" valueType="num">
                                      <p:cBhvr>
                                        <p:cTn id="27" dur="1000" fill="hold"/>
                                        <p:tgtEl>
                                          <p:spTgt spid="7">
                                            <p:txEl>
                                              <p:pRg st="2" end="2"/>
                                            </p:txEl>
                                          </p:spTgt>
                                        </p:tgtEl>
                                        <p:attrNameLst>
                                          <p:attrName>ppt_y</p:attrName>
                                        </p:attrNameLst>
                                      </p:cBhvr>
                                      <p:tavLst>
                                        <p:tav tm="0">
                                          <p:val>
                                            <p:strVal val="#ppt_y+.1"/>
                                          </p:val>
                                        </p:tav>
                                        <p:tav tm="100000">
                                          <p:val>
                                            <p:strVal val="#ppt_y"/>
                                          </p:val>
                                        </p:tav>
                                      </p:tavLst>
                                    </p:anim>
                                  </p:childTnLst>
                                </p:cTn>
                              </p:par>
                              <p:par>
                                <p:cTn id="28" presetID="42" presetClass="entr" presetSubtype="0" fill="hold" nodeType="withEffect">
                                  <p:stCondLst>
                                    <p:cond delay="0"/>
                                  </p:stCondLst>
                                  <p:childTnLst>
                                    <p:set>
                                      <p:cBhvr>
                                        <p:cTn id="29" dur="1" fill="hold">
                                          <p:stCondLst>
                                            <p:cond delay="0"/>
                                          </p:stCondLst>
                                        </p:cTn>
                                        <p:tgtEl>
                                          <p:spTgt spid="7">
                                            <p:txEl>
                                              <p:pRg st="3" end="3"/>
                                            </p:txEl>
                                          </p:spTgt>
                                        </p:tgtEl>
                                        <p:attrNameLst>
                                          <p:attrName>style.visibility</p:attrName>
                                        </p:attrNameLst>
                                      </p:cBhvr>
                                      <p:to>
                                        <p:strVal val="visible"/>
                                      </p:to>
                                    </p:set>
                                    <p:animEffect transition="in" filter="fade">
                                      <p:cBhvr>
                                        <p:cTn id="30" dur="1000"/>
                                        <p:tgtEl>
                                          <p:spTgt spid="7">
                                            <p:txEl>
                                              <p:pRg st="3" end="3"/>
                                            </p:txEl>
                                          </p:spTgt>
                                        </p:tgtEl>
                                      </p:cBhvr>
                                    </p:animEffect>
                                    <p:anim calcmode="lin" valueType="num">
                                      <p:cBhvr>
                                        <p:cTn id="31" dur="1000" fill="hold"/>
                                        <p:tgtEl>
                                          <p:spTgt spid="7">
                                            <p:txEl>
                                              <p:pRg st="3" end="3"/>
                                            </p:txEl>
                                          </p:spTgt>
                                        </p:tgtEl>
                                        <p:attrNameLst>
                                          <p:attrName>ppt_x</p:attrName>
                                        </p:attrNameLst>
                                      </p:cBhvr>
                                      <p:tavLst>
                                        <p:tav tm="0">
                                          <p:val>
                                            <p:strVal val="#ppt_x"/>
                                          </p:val>
                                        </p:tav>
                                        <p:tav tm="100000">
                                          <p:val>
                                            <p:strVal val="#ppt_x"/>
                                          </p:val>
                                        </p:tav>
                                      </p:tavLst>
                                    </p:anim>
                                    <p:anim calcmode="lin" valueType="num">
                                      <p:cBhvr>
                                        <p:cTn id="32" dur="1000" fill="hold"/>
                                        <p:tgtEl>
                                          <p:spTgt spid="7">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grpId="0" nodeType="clickEffect">
                                  <p:stCondLst>
                                    <p:cond delay="0"/>
                                  </p:stCondLst>
                                  <p:childTnLst>
                                    <p:set>
                                      <p:cBhvr>
                                        <p:cTn id="36" dur="1" fill="hold">
                                          <p:stCondLst>
                                            <p:cond delay="0"/>
                                          </p:stCondLst>
                                        </p:cTn>
                                        <p:tgtEl>
                                          <p:spTgt spid="8">
                                            <p:txEl>
                                              <p:pRg st="0" end="0"/>
                                            </p:txEl>
                                          </p:spTgt>
                                        </p:tgtEl>
                                        <p:attrNameLst>
                                          <p:attrName>style.visibility</p:attrName>
                                        </p:attrNameLst>
                                      </p:cBhvr>
                                      <p:to>
                                        <p:strVal val="visible"/>
                                      </p:to>
                                    </p:set>
                                  </p:childTnLst>
                                </p:cTn>
                              </p:par>
                            </p:childTnLst>
                          </p:cTn>
                        </p:par>
                      </p:childTnLst>
                    </p:cTn>
                  </p:par>
                  <p:par>
                    <p:cTn id="37" fill="hold">
                      <p:stCondLst>
                        <p:cond delay="indefinite"/>
                      </p:stCondLst>
                      <p:childTnLst>
                        <p:par>
                          <p:cTn id="38" fill="hold">
                            <p:stCondLst>
                              <p:cond delay="0"/>
                            </p:stCondLst>
                            <p:childTnLst>
                              <p:par>
                                <p:cTn id="39" presetID="42" presetClass="entr" presetSubtype="0" fill="hold" nodeType="clickEffect">
                                  <p:stCondLst>
                                    <p:cond delay="0"/>
                                  </p:stCondLst>
                                  <p:childTnLst>
                                    <p:set>
                                      <p:cBhvr>
                                        <p:cTn id="40" dur="1" fill="hold">
                                          <p:stCondLst>
                                            <p:cond delay="0"/>
                                          </p:stCondLst>
                                        </p:cTn>
                                        <p:tgtEl>
                                          <p:spTgt spid="9">
                                            <p:txEl>
                                              <p:pRg st="0" end="0"/>
                                            </p:txEl>
                                          </p:spTgt>
                                        </p:tgtEl>
                                        <p:attrNameLst>
                                          <p:attrName>style.visibility</p:attrName>
                                        </p:attrNameLst>
                                      </p:cBhvr>
                                      <p:to>
                                        <p:strVal val="visible"/>
                                      </p:to>
                                    </p:set>
                                    <p:animEffect transition="in" filter="fade">
                                      <p:cBhvr>
                                        <p:cTn id="41" dur="1000"/>
                                        <p:tgtEl>
                                          <p:spTgt spid="9">
                                            <p:txEl>
                                              <p:pRg st="0" end="0"/>
                                            </p:txEl>
                                          </p:spTgt>
                                        </p:tgtEl>
                                      </p:cBhvr>
                                    </p:animEffect>
                                    <p:anim calcmode="lin" valueType="num">
                                      <p:cBhvr>
                                        <p:cTn id="42" dur="1000" fill="hold"/>
                                        <p:tgtEl>
                                          <p:spTgt spid="9">
                                            <p:txEl>
                                              <p:pRg st="0" end="0"/>
                                            </p:txEl>
                                          </p:spTgt>
                                        </p:tgtEl>
                                        <p:attrNameLst>
                                          <p:attrName>ppt_x</p:attrName>
                                        </p:attrNameLst>
                                      </p:cBhvr>
                                      <p:tavLst>
                                        <p:tav tm="0">
                                          <p:val>
                                            <p:strVal val="#ppt_x"/>
                                          </p:val>
                                        </p:tav>
                                        <p:tav tm="100000">
                                          <p:val>
                                            <p:strVal val="#ppt_x"/>
                                          </p:val>
                                        </p:tav>
                                      </p:tavLst>
                                    </p:anim>
                                    <p:anim calcmode="lin" valueType="num">
                                      <p:cBhvr>
                                        <p:cTn id="43" dur="1000" fill="hold"/>
                                        <p:tgtEl>
                                          <p:spTgt spid="9">
                                            <p:txEl>
                                              <p:pRg st="0" end="0"/>
                                            </p:txEl>
                                          </p:spTgt>
                                        </p:tgtEl>
                                        <p:attrNameLst>
                                          <p:attrName>ppt_y</p:attrName>
                                        </p:attrNameLst>
                                      </p:cBhvr>
                                      <p:tavLst>
                                        <p:tav tm="0">
                                          <p:val>
                                            <p:strVal val="#ppt_y+.1"/>
                                          </p:val>
                                        </p:tav>
                                        <p:tav tm="100000">
                                          <p:val>
                                            <p:strVal val="#ppt_y"/>
                                          </p:val>
                                        </p:tav>
                                      </p:tavLst>
                                    </p:anim>
                                  </p:childTnLst>
                                </p:cTn>
                              </p:par>
                              <p:par>
                                <p:cTn id="44" presetID="42" presetClass="entr" presetSubtype="0" fill="hold" nodeType="withEffect">
                                  <p:stCondLst>
                                    <p:cond delay="0"/>
                                  </p:stCondLst>
                                  <p:childTnLst>
                                    <p:set>
                                      <p:cBhvr>
                                        <p:cTn id="45" dur="1" fill="hold">
                                          <p:stCondLst>
                                            <p:cond delay="0"/>
                                          </p:stCondLst>
                                        </p:cTn>
                                        <p:tgtEl>
                                          <p:spTgt spid="9">
                                            <p:txEl>
                                              <p:pRg st="1" end="1"/>
                                            </p:txEl>
                                          </p:spTgt>
                                        </p:tgtEl>
                                        <p:attrNameLst>
                                          <p:attrName>style.visibility</p:attrName>
                                        </p:attrNameLst>
                                      </p:cBhvr>
                                      <p:to>
                                        <p:strVal val="visible"/>
                                      </p:to>
                                    </p:set>
                                    <p:animEffect transition="in" filter="fade">
                                      <p:cBhvr>
                                        <p:cTn id="46" dur="1000"/>
                                        <p:tgtEl>
                                          <p:spTgt spid="9">
                                            <p:txEl>
                                              <p:pRg st="1" end="1"/>
                                            </p:txEl>
                                          </p:spTgt>
                                        </p:tgtEl>
                                      </p:cBhvr>
                                    </p:animEffect>
                                    <p:anim calcmode="lin" valueType="num">
                                      <p:cBhvr>
                                        <p:cTn id="47" dur="1000" fill="hold"/>
                                        <p:tgtEl>
                                          <p:spTgt spid="9">
                                            <p:txEl>
                                              <p:pRg st="1" end="1"/>
                                            </p:txEl>
                                          </p:spTgt>
                                        </p:tgtEl>
                                        <p:attrNameLst>
                                          <p:attrName>ppt_x</p:attrName>
                                        </p:attrNameLst>
                                      </p:cBhvr>
                                      <p:tavLst>
                                        <p:tav tm="0">
                                          <p:val>
                                            <p:strVal val="#ppt_x"/>
                                          </p:val>
                                        </p:tav>
                                        <p:tav tm="100000">
                                          <p:val>
                                            <p:strVal val="#ppt_x"/>
                                          </p:val>
                                        </p:tav>
                                      </p:tavLst>
                                    </p:anim>
                                    <p:anim calcmode="lin" valueType="num">
                                      <p:cBhvr>
                                        <p:cTn id="48" dur="1000" fill="hold"/>
                                        <p:tgtEl>
                                          <p:spTgt spid="9">
                                            <p:txEl>
                                              <p:pRg st="1" end="1"/>
                                            </p:txEl>
                                          </p:spTgt>
                                        </p:tgtEl>
                                        <p:attrNameLst>
                                          <p:attrName>ppt_y</p:attrName>
                                        </p:attrNameLst>
                                      </p:cBhvr>
                                      <p:tavLst>
                                        <p:tav tm="0">
                                          <p:val>
                                            <p:strVal val="#ppt_y+.1"/>
                                          </p:val>
                                        </p:tav>
                                        <p:tav tm="100000">
                                          <p:val>
                                            <p:strVal val="#ppt_y"/>
                                          </p:val>
                                        </p:tav>
                                      </p:tavLst>
                                    </p:anim>
                                  </p:childTnLst>
                                </p:cTn>
                              </p:par>
                              <p:par>
                                <p:cTn id="49" presetID="42" presetClass="entr" presetSubtype="0" fill="hold" nodeType="withEffect">
                                  <p:stCondLst>
                                    <p:cond delay="0"/>
                                  </p:stCondLst>
                                  <p:childTnLst>
                                    <p:set>
                                      <p:cBhvr>
                                        <p:cTn id="50" dur="1" fill="hold">
                                          <p:stCondLst>
                                            <p:cond delay="0"/>
                                          </p:stCondLst>
                                        </p:cTn>
                                        <p:tgtEl>
                                          <p:spTgt spid="9">
                                            <p:txEl>
                                              <p:pRg st="2" end="2"/>
                                            </p:txEl>
                                          </p:spTgt>
                                        </p:tgtEl>
                                        <p:attrNameLst>
                                          <p:attrName>style.visibility</p:attrName>
                                        </p:attrNameLst>
                                      </p:cBhvr>
                                      <p:to>
                                        <p:strVal val="visible"/>
                                      </p:to>
                                    </p:set>
                                    <p:animEffect transition="in" filter="fade">
                                      <p:cBhvr>
                                        <p:cTn id="51" dur="1000"/>
                                        <p:tgtEl>
                                          <p:spTgt spid="9">
                                            <p:txEl>
                                              <p:pRg st="2" end="2"/>
                                            </p:txEl>
                                          </p:spTgt>
                                        </p:tgtEl>
                                      </p:cBhvr>
                                    </p:animEffect>
                                    <p:anim calcmode="lin" valueType="num">
                                      <p:cBhvr>
                                        <p:cTn id="52" dur="1000" fill="hold"/>
                                        <p:tgtEl>
                                          <p:spTgt spid="9">
                                            <p:txEl>
                                              <p:pRg st="2" end="2"/>
                                            </p:txEl>
                                          </p:spTgt>
                                        </p:tgtEl>
                                        <p:attrNameLst>
                                          <p:attrName>ppt_x</p:attrName>
                                        </p:attrNameLst>
                                      </p:cBhvr>
                                      <p:tavLst>
                                        <p:tav tm="0">
                                          <p:val>
                                            <p:strVal val="#ppt_x"/>
                                          </p:val>
                                        </p:tav>
                                        <p:tav tm="100000">
                                          <p:val>
                                            <p:strVal val="#ppt_x"/>
                                          </p:val>
                                        </p:tav>
                                      </p:tavLst>
                                    </p:anim>
                                    <p:anim calcmode="lin" valueType="num">
                                      <p:cBhvr>
                                        <p:cTn id="53" dur="1000" fill="hold"/>
                                        <p:tgtEl>
                                          <p:spTgt spid="9">
                                            <p:txEl>
                                              <p:pRg st="2" end="2"/>
                                            </p:txEl>
                                          </p:spTgt>
                                        </p:tgtEl>
                                        <p:attrNameLst>
                                          <p:attrName>ppt_y</p:attrName>
                                        </p:attrNameLst>
                                      </p:cBhvr>
                                      <p:tavLst>
                                        <p:tav tm="0">
                                          <p:val>
                                            <p:strVal val="#ppt_y+.1"/>
                                          </p:val>
                                        </p:tav>
                                        <p:tav tm="100000">
                                          <p:val>
                                            <p:strVal val="#ppt_y"/>
                                          </p:val>
                                        </p:tav>
                                      </p:tavLst>
                                    </p:anim>
                                  </p:childTnLst>
                                </p:cTn>
                              </p:par>
                              <p:par>
                                <p:cTn id="54" presetID="42" presetClass="entr" presetSubtype="0" fill="hold" nodeType="withEffect">
                                  <p:stCondLst>
                                    <p:cond delay="0"/>
                                  </p:stCondLst>
                                  <p:childTnLst>
                                    <p:set>
                                      <p:cBhvr>
                                        <p:cTn id="55" dur="1" fill="hold">
                                          <p:stCondLst>
                                            <p:cond delay="0"/>
                                          </p:stCondLst>
                                        </p:cTn>
                                        <p:tgtEl>
                                          <p:spTgt spid="9">
                                            <p:txEl>
                                              <p:pRg st="3" end="3"/>
                                            </p:txEl>
                                          </p:spTgt>
                                        </p:tgtEl>
                                        <p:attrNameLst>
                                          <p:attrName>style.visibility</p:attrName>
                                        </p:attrNameLst>
                                      </p:cBhvr>
                                      <p:to>
                                        <p:strVal val="visible"/>
                                      </p:to>
                                    </p:set>
                                    <p:animEffect transition="in" filter="fade">
                                      <p:cBhvr>
                                        <p:cTn id="56" dur="1000"/>
                                        <p:tgtEl>
                                          <p:spTgt spid="9">
                                            <p:txEl>
                                              <p:pRg st="3" end="3"/>
                                            </p:txEl>
                                          </p:spTgt>
                                        </p:tgtEl>
                                      </p:cBhvr>
                                    </p:animEffect>
                                    <p:anim calcmode="lin" valueType="num">
                                      <p:cBhvr>
                                        <p:cTn id="57" dur="1000" fill="hold"/>
                                        <p:tgtEl>
                                          <p:spTgt spid="9">
                                            <p:txEl>
                                              <p:pRg st="3" end="3"/>
                                            </p:txEl>
                                          </p:spTgt>
                                        </p:tgtEl>
                                        <p:attrNameLst>
                                          <p:attrName>ppt_x</p:attrName>
                                        </p:attrNameLst>
                                      </p:cBhvr>
                                      <p:tavLst>
                                        <p:tav tm="0">
                                          <p:val>
                                            <p:strVal val="#ppt_x"/>
                                          </p:val>
                                        </p:tav>
                                        <p:tav tm="100000">
                                          <p:val>
                                            <p:strVal val="#ppt_x"/>
                                          </p:val>
                                        </p:tav>
                                      </p:tavLst>
                                    </p:anim>
                                    <p:anim calcmode="lin" valueType="num">
                                      <p:cBhvr>
                                        <p:cTn id="58" dur="1000" fill="hold"/>
                                        <p:tgtEl>
                                          <p:spTgt spid="9">
                                            <p:txEl>
                                              <p:pRg st="3" end="3"/>
                                            </p:txEl>
                                          </p:spTgt>
                                        </p:tgtEl>
                                        <p:attrNameLst>
                                          <p:attrName>ppt_y</p:attrName>
                                        </p:attrNameLst>
                                      </p:cBhvr>
                                      <p:tavLst>
                                        <p:tav tm="0">
                                          <p:val>
                                            <p:strVal val="#ppt_y+.1"/>
                                          </p:val>
                                        </p:tav>
                                        <p:tav tm="100000">
                                          <p:val>
                                            <p:strVal val="#ppt_y"/>
                                          </p:val>
                                        </p:tav>
                                      </p:tavLst>
                                    </p:anim>
                                  </p:childTnLst>
                                </p:cTn>
                              </p:par>
                              <p:par>
                                <p:cTn id="59" presetID="42" presetClass="entr" presetSubtype="0" fill="hold" nodeType="withEffect">
                                  <p:stCondLst>
                                    <p:cond delay="0"/>
                                  </p:stCondLst>
                                  <p:childTnLst>
                                    <p:set>
                                      <p:cBhvr>
                                        <p:cTn id="60" dur="1" fill="hold">
                                          <p:stCondLst>
                                            <p:cond delay="0"/>
                                          </p:stCondLst>
                                        </p:cTn>
                                        <p:tgtEl>
                                          <p:spTgt spid="9">
                                            <p:txEl>
                                              <p:pRg st="4" end="4"/>
                                            </p:txEl>
                                          </p:spTgt>
                                        </p:tgtEl>
                                        <p:attrNameLst>
                                          <p:attrName>style.visibility</p:attrName>
                                        </p:attrNameLst>
                                      </p:cBhvr>
                                      <p:to>
                                        <p:strVal val="visible"/>
                                      </p:to>
                                    </p:set>
                                    <p:animEffect transition="in" filter="fade">
                                      <p:cBhvr>
                                        <p:cTn id="61" dur="1000"/>
                                        <p:tgtEl>
                                          <p:spTgt spid="9">
                                            <p:txEl>
                                              <p:pRg st="4" end="4"/>
                                            </p:txEl>
                                          </p:spTgt>
                                        </p:tgtEl>
                                      </p:cBhvr>
                                    </p:animEffect>
                                    <p:anim calcmode="lin" valueType="num">
                                      <p:cBhvr>
                                        <p:cTn id="62" dur="1000" fill="hold"/>
                                        <p:tgtEl>
                                          <p:spTgt spid="9">
                                            <p:txEl>
                                              <p:pRg st="4" end="4"/>
                                            </p:txEl>
                                          </p:spTgt>
                                        </p:tgtEl>
                                        <p:attrNameLst>
                                          <p:attrName>ppt_x</p:attrName>
                                        </p:attrNameLst>
                                      </p:cBhvr>
                                      <p:tavLst>
                                        <p:tav tm="0">
                                          <p:val>
                                            <p:strVal val="#ppt_x"/>
                                          </p:val>
                                        </p:tav>
                                        <p:tav tm="100000">
                                          <p:val>
                                            <p:strVal val="#ppt_x"/>
                                          </p:val>
                                        </p:tav>
                                      </p:tavLst>
                                    </p:anim>
                                    <p:anim calcmode="lin" valueType="num">
                                      <p:cBhvr>
                                        <p:cTn id="63" dur="1000" fill="hold"/>
                                        <p:tgtEl>
                                          <p:spTgt spid="9">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bldP spid="8" grpId="0" build="p"/>
      <p:bldP spid="4"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494BB64-C0B5-19D9-5BA1-C4763022951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5664121-8B0B-9BDB-EDE0-9E6500173A28}"/>
              </a:ext>
            </a:extLst>
          </p:cNvPr>
          <p:cNvSpPr>
            <a:spLocks noGrp="1"/>
          </p:cNvSpPr>
          <p:nvPr>
            <p:ph type="title"/>
          </p:nvPr>
        </p:nvSpPr>
        <p:spPr>
          <a:xfrm>
            <a:off x="-252536" y="272519"/>
            <a:ext cx="9649072" cy="461824"/>
          </a:xfrm>
        </p:spPr>
        <p:txBody>
          <a:bodyPr>
            <a:normAutofit fontScale="90000"/>
          </a:bodyPr>
          <a:lstStyle/>
          <a:p>
            <a:pPr marL="342900" marR="0" lvl="0" indent="-342900" defTabSz="914400" rtl="0" eaLnBrk="1" fontAlgn="auto" latinLnBrk="0" hangingPunct="1">
              <a:lnSpc>
                <a:spcPct val="100000"/>
              </a:lnSpc>
              <a:spcBef>
                <a:spcPct val="20000"/>
              </a:spcBef>
              <a:spcAft>
                <a:spcPts val="0"/>
              </a:spcAft>
              <a:tabLst/>
              <a:defRPr/>
            </a:pPr>
            <a:br>
              <a:rPr kumimoji="0" lang="en-GB" sz="2400" b="1" i="0" u="none" strike="noStrike" kern="1200" cap="none" spc="0" normalizeH="0" baseline="0" noProof="0" dirty="0">
                <a:ln>
                  <a:noFill/>
                </a:ln>
                <a:solidFill>
                  <a:prstClr val="black"/>
                </a:solidFill>
                <a:effectLst/>
                <a:highlight>
                  <a:srgbClr val="FFFF00"/>
                </a:highlight>
                <a:uLnTx/>
                <a:uFillTx/>
                <a:latin typeface="Myriad Pro"/>
                <a:ea typeface="+mn-ea"/>
                <a:cs typeface="+mn-cs"/>
              </a:rPr>
            </a:br>
            <a:br>
              <a:rPr kumimoji="0" lang="en-GB" sz="2400" b="1" i="0" u="none" strike="noStrike" kern="1200" cap="none" spc="0" normalizeH="0" baseline="0" noProof="0" dirty="0">
                <a:ln>
                  <a:noFill/>
                </a:ln>
                <a:solidFill>
                  <a:prstClr val="black"/>
                </a:solidFill>
                <a:effectLst/>
                <a:highlight>
                  <a:srgbClr val="FFFF00"/>
                </a:highlight>
                <a:uLnTx/>
                <a:uFillTx/>
                <a:latin typeface="Myriad Pro"/>
                <a:ea typeface="+mn-ea"/>
                <a:cs typeface="+mn-cs"/>
              </a:rPr>
            </a:br>
            <a:r>
              <a:rPr kumimoji="0" lang="en-GB" sz="3100" b="1" i="0" u="none" strike="noStrike" kern="1200" cap="none" spc="0" normalizeH="0" baseline="0" noProof="0" dirty="0">
                <a:ln>
                  <a:noFill/>
                </a:ln>
                <a:solidFill>
                  <a:prstClr val="black"/>
                </a:solidFill>
                <a:effectLst/>
                <a:highlight>
                  <a:srgbClr val="FFFF00"/>
                </a:highlight>
                <a:uLnTx/>
                <a:uFillTx/>
                <a:latin typeface="Myriad Pro"/>
                <a:ea typeface="+mn-ea"/>
                <a:cs typeface="+mn-cs"/>
              </a:rPr>
              <a:t>Limited</a:t>
            </a:r>
            <a:r>
              <a:rPr kumimoji="0" lang="en-GB" sz="3100" b="1" i="0" u="none" strike="noStrike" kern="1200" cap="none" spc="0" normalizeH="0" noProof="0" dirty="0">
                <a:ln>
                  <a:noFill/>
                </a:ln>
                <a:solidFill>
                  <a:prstClr val="black"/>
                </a:solidFill>
                <a:effectLst/>
                <a:highlight>
                  <a:srgbClr val="FFFF00"/>
                </a:highlight>
                <a:uLnTx/>
                <a:uFillTx/>
                <a:latin typeface="Myriad Pro"/>
                <a:ea typeface="+mn-ea"/>
                <a:cs typeface="+mn-cs"/>
              </a:rPr>
              <a:t> company</a:t>
            </a:r>
            <a:r>
              <a:rPr lang="en-GB" sz="3100" b="1" dirty="0">
                <a:solidFill>
                  <a:prstClr val="black"/>
                </a:solidFill>
                <a:highlight>
                  <a:srgbClr val="FFFF00"/>
                </a:highlight>
                <a:latin typeface="Myriad Pro"/>
                <a:ea typeface="+mn-ea"/>
                <a:cs typeface="+mn-cs"/>
              </a:rPr>
              <a:t>- LTD</a:t>
            </a:r>
            <a:br>
              <a:rPr kumimoji="0" lang="en-GB" sz="2400" b="1" i="0" u="none" strike="noStrike" kern="1200" cap="none" spc="0" normalizeH="0" baseline="0" noProof="0" dirty="0">
                <a:ln>
                  <a:noFill/>
                </a:ln>
                <a:solidFill>
                  <a:prstClr val="black"/>
                </a:solidFill>
                <a:effectLst/>
                <a:highlight>
                  <a:srgbClr val="FFFF00"/>
                </a:highlight>
                <a:uLnTx/>
                <a:uFillTx/>
                <a:latin typeface="Myriad Pro"/>
                <a:ea typeface="+mn-ea"/>
                <a:cs typeface="+mn-cs"/>
              </a:rPr>
            </a:br>
            <a:endParaRPr lang="en-GB" dirty="0"/>
          </a:p>
        </p:txBody>
      </p:sp>
      <p:sp>
        <p:nvSpPr>
          <p:cNvPr id="3" name="Content Placeholder 2">
            <a:extLst>
              <a:ext uri="{FF2B5EF4-FFF2-40B4-BE49-F238E27FC236}">
                <a16:creationId xmlns:a16="http://schemas.microsoft.com/office/drawing/2014/main" id="{5F6364C0-9F8F-A105-0FBB-5EEA44D0A999}"/>
              </a:ext>
            </a:extLst>
          </p:cNvPr>
          <p:cNvSpPr>
            <a:spLocks noGrp="1"/>
          </p:cNvSpPr>
          <p:nvPr>
            <p:ph idx="1"/>
          </p:nvPr>
        </p:nvSpPr>
        <p:spPr>
          <a:xfrm>
            <a:off x="143508" y="846137"/>
            <a:ext cx="8856984" cy="4176464"/>
          </a:xfrm>
        </p:spPr>
        <p:txBody>
          <a:bodyPr>
            <a:noAutofit/>
          </a:bodyPr>
          <a:lstStyle/>
          <a:p>
            <a:pPr marL="0" lvl="0" indent="0">
              <a:lnSpc>
                <a:spcPct val="107000"/>
              </a:lnSpc>
              <a:spcAft>
                <a:spcPts val="800"/>
              </a:spcAft>
              <a:buClr>
                <a:srgbClr val="0070C0"/>
              </a:buClr>
              <a:buNone/>
            </a:pPr>
            <a:r>
              <a:rPr lang="en-GB" sz="2000" dirty="0">
                <a:solidFill>
                  <a:prstClr val="black"/>
                </a:solidFill>
                <a:ea typeface="Calibri" panose="020F0502020204030204" pitchFamily="34" charset="0"/>
                <a:cs typeface="Times New Roman" panose="02020603050405020304" pitchFamily="18" charset="0"/>
              </a:rPr>
              <a:t>Let's watch a video…………..</a:t>
            </a:r>
          </a:p>
          <a:p>
            <a:pPr lvl="0" algn="ctr">
              <a:lnSpc>
                <a:spcPct val="107000"/>
              </a:lnSpc>
              <a:spcAft>
                <a:spcPts val="800"/>
              </a:spcAft>
              <a:buClr>
                <a:srgbClr val="0070C0"/>
              </a:buClr>
              <a:buFont typeface="Wingdings" panose="05000000000000000000" pitchFamily="2" charset="2"/>
              <a:buChar char="q"/>
            </a:pPr>
            <a:endParaRPr lang="en-GB" sz="2800" dirty="0">
              <a:solidFill>
                <a:prstClr val="black"/>
              </a:solidFill>
              <a:ea typeface="Calibri" panose="020F0502020204030204" pitchFamily="34" charset="0"/>
              <a:cs typeface="Times New Roman" panose="02020603050405020304" pitchFamily="18" charset="0"/>
            </a:endParaRPr>
          </a:p>
          <a:p>
            <a:pPr marL="0" lvl="0" indent="0" algn="ctr">
              <a:lnSpc>
                <a:spcPct val="107000"/>
              </a:lnSpc>
              <a:spcAft>
                <a:spcPts val="800"/>
              </a:spcAft>
              <a:buClr>
                <a:srgbClr val="0070C0"/>
              </a:buClr>
              <a:buNone/>
            </a:pPr>
            <a:endParaRPr lang="en-GB" sz="2800" dirty="0">
              <a:solidFill>
                <a:prstClr val="black"/>
              </a:solidFill>
              <a:ea typeface="Calibri" panose="020F0502020204030204" pitchFamily="34" charset="0"/>
              <a:cs typeface="Times New Roman" panose="02020603050405020304" pitchFamily="18" charset="0"/>
            </a:endParaRPr>
          </a:p>
          <a:p>
            <a:pPr lvl="0">
              <a:lnSpc>
                <a:spcPct val="107000"/>
              </a:lnSpc>
              <a:spcAft>
                <a:spcPts val="800"/>
              </a:spcAft>
              <a:buClr>
                <a:srgbClr val="0070C0"/>
              </a:buClr>
              <a:buFont typeface="Wingdings" panose="05000000000000000000" pitchFamily="2" charset="2"/>
              <a:buChar char="q"/>
            </a:pPr>
            <a:endParaRPr lang="en-GB" sz="2400" dirty="0"/>
          </a:p>
        </p:txBody>
      </p:sp>
      <p:sp>
        <p:nvSpPr>
          <p:cNvPr id="4" name="Title 1">
            <a:extLst>
              <a:ext uri="{FF2B5EF4-FFF2-40B4-BE49-F238E27FC236}">
                <a16:creationId xmlns:a16="http://schemas.microsoft.com/office/drawing/2014/main" id="{B8349908-FE52-71A9-A2DC-3A3F77F3D2BB}"/>
              </a:ext>
            </a:extLst>
          </p:cNvPr>
          <p:cNvSpPr txBox="1">
            <a:spLocks/>
          </p:cNvSpPr>
          <p:nvPr/>
        </p:nvSpPr>
        <p:spPr>
          <a:xfrm>
            <a:off x="457200" y="10306"/>
            <a:ext cx="8229600" cy="275838"/>
          </a:xfrm>
          <a:prstGeom prst="rect">
            <a:avLst/>
          </a:prstGeom>
        </p:spPr>
        <p:txBody>
          <a:bodyPr vert="horz" lIns="91440" tIns="45720" rIns="91440" bIns="45720" rtlCol="0" anchor="b">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spcBef>
                <a:spcPts val="0"/>
              </a:spcBef>
              <a:defRPr/>
            </a:pPr>
            <a:r>
              <a:rPr lang="en-GB" sz="1400" b="1" dirty="0">
                <a:solidFill>
                  <a:schemeClr val="accent1">
                    <a:lumMod val="50000"/>
                  </a:schemeClr>
                </a:solidFill>
                <a:ea typeface="+mn-ea"/>
                <a:cs typeface="+mn-cs"/>
              </a:rPr>
              <a:t>LCLM4006: Enterprise &amp; Entrepreneurship</a:t>
            </a:r>
            <a:endParaRPr lang="en-GB" sz="1400" dirty="0">
              <a:solidFill>
                <a:schemeClr val="accent1">
                  <a:lumMod val="50000"/>
                </a:schemeClr>
              </a:solidFill>
            </a:endParaRPr>
          </a:p>
        </p:txBody>
      </p:sp>
      <p:pic>
        <p:nvPicPr>
          <p:cNvPr id="5" name="Online Media 4" title="What is a Limited Company?">
            <a:hlinkClick r:id="" action="ppaction://media"/>
            <a:extLst>
              <a:ext uri="{FF2B5EF4-FFF2-40B4-BE49-F238E27FC236}">
                <a16:creationId xmlns:a16="http://schemas.microsoft.com/office/drawing/2014/main" id="{F954EC21-3C17-AB43-48CB-E80E90D01173}"/>
              </a:ext>
            </a:extLst>
          </p:cNvPr>
          <p:cNvPicPr>
            <a:picLocks noRot="1" noChangeAspect="1"/>
          </p:cNvPicPr>
          <p:nvPr>
            <a:videoFile r:link="rId1"/>
          </p:nvPr>
        </p:nvPicPr>
        <p:blipFill>
          <a:blip r:embed="rId3"/>
          <a:stretch>
            <a:fillRect/>
          </a:stretch>
        </p:blipFill>
        <p:spPr>
          <a:xfrm>
            <a:off x="143508" y="1268760"/>
            <a:ext cx="8856984" cy="4032448"/>
          </a:xfrm>
          <a:prstGeom prst="rect">
            <a:avLst/>
          </a:prstGeom>
        </p:spPr>
      </p:pic>
      <p:sp>
        <p:nvSpPr>
          <p:cNvPr id="7" name="TextBox 6">
            <a:extLst>
              <a:ext uri="{FF2B5EF4-FFF2-40B4-BE49-F238E27FC236}">
                <a16:creationId xmlns:a16="http://schemas.microsoft.com/office/drawing/2014/main" id="{E02D2316-B679-B1AD-BC67-037FB13A36C6}"/>
              </a:ext>
            </a:extLst>
          </p:cNvPr>
          <p:cNvSpPr txBox="1"/>
          <p:nvPr/>
        </p:nvSpPr>
        <p:spPr>
          <a:xfrm>
            <a:off x="1834763" y="5301208"/>
            <a:ext cx="6840760" cy="584775"/>
          </a:xfrm>
          <a:prstGeom prst="rect">
            <a:avLst/>
          </a:prstGeom>
          <a:noFill/>
        </p:spPr>
        <p:txBody>
          <a:bodyPr wrap="square" rtlCol="0">
            <a:spAutoFit/>
          </a:bodyPr>
          <a:lstStyle/>
          <a:p>
            <a:r>
              <a:rPr lang="en-GB" sz="1400" dirty="0"/>
              <a:t>Video link: </a:t>
            </a:r>
            <a:r>
              <a:rPr lang="en-GB" sz="1400" dirty="0">
                <a:hlinkClick r:id="rId4"/>
              </a:rPr>
              <a:t>https://www.youtube.com/watch?v=iQmtT7BKlik</a:t>
            </a:r>
            <a:endParaRPr lang="en-GB" sz="1400" dirty="0"/>
          </a:p>
          <a:p>
            <a:endParaRPr lang="en-GB" dirty="0"/>
          </a:p>
        </p:txBody>
      </p:sp>
    </p:spTree>
    <p:extLst>
      <p:ext uri="{BB962C8B-B14F-4D97-AF65-F5344CB8AC3E}">
        <p14:creationId xmlns:p14="http://schemas.microsoft.com/office/powerpoint/2010/main" val="41051108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mediacall" presetSubtype="0" fill="hold" nodeType="clickEffect">
                                  <p:stCondLst>
                                    <p:cond delay="0"/>
                                  </p:stCondLst>
                                  <p:childTnLst>
                                    <p:cmd type="call" cmd="playFrom(0.0)">
                                      <p:cBhvr>
                                        <p:cTn id="14"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15" fill="hold" display="0">
                  <p:stCondLst>
                    <p:cond delay="indefinite"/>
                  </p:stCondLst>
                </p:cTn>
                <p:tgtEl>
                  <p:spTgt spid="5"/>
                </p:tgtEl>
              </p:cMediaNode>
            </p:video>
            <p:seq concurrent="1" nextAc="seek">
              <p:cTn id="16" restart="whenNotActive" fill="hold" evtFilter="cancelBubble" nodeType="interactiveSeq">
                <p:stCondLst>
                  <p:cond evt="onClick" delay="0">
                    <p:tgtEl>
                      <p:spTgt spid="5"/>
                    </p:tgtEl>
                  </p:cond>
                </p:stCondLst>
                <p:endSync evt="end" delay="0">
                  <p:rtn val="all"/>
                </p:endSync>
                <p:childTnLst>
                  <p:par>
                    <p:cTn id="17" fill="hold">
                      <p:stCondLst>
                        <p:cond delay="0"/>
                      </p:stCondLst>
                      <p:childTnLst>
                        <p:par>
                          <p:cTn id="18" fill="hold">
                            <p:stCondLst>
                              <p:cond delay="0"/>
                            </p:stCondLst>
                            <p:childTnLst>
                              <p:par>
                                <p:cTn id="19" presetID="2" presetClass="mediacall" presetSubtype="0" fill="hold" nodeType="clickEffect">
                                  <p:stCondLst>
                                    <p:cond delay="0"/>
                                  </p:stCondLst>
                                  <p:childTnLst>
                                    <p:cmd type="call" cmd="togglePause">
                                      <p:cBhvr>
                                        <p:cTn id="20" dur="1" fill="hold"/>
                                        <p:tgtEl>
                                          <p:spTgt spid="5"/>
                                        </p:tgtEl>
                                      </p:cBhvr>
                                    </p:cmd>
                                  </p:childTnLst>
                                </p:cTn>
                              </p:par>
                            </p:childTnLst>
                          </p:cTn>
                        </p:par>
                      </p:childTnLst>
                    </p:cTn>
                  </p:par>
                </p:childTnLst>
              </p:cTn>
              <p:nextCondLst>
                <p:cond evt="onClick" delay="0">
                  <p:tgtEl>
                    <p:spTgt spid="5"/>
                  </p:tgtEl>
                </p:cond>
              </p:nextCondLst>
            </p:seq>
          </p:childTnLst>
        </p:cTn>
      </p:par>
    </p:tnLst>
    <p:bldLst>
      <p:bldP spid="2" grpId="0"/>
      <p:bldP spid="3"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734FDB-04CA-BA26-74C9-DBB56AD5DECF}"/>
              </a:ext>
            </a:extLst>
          </p:cNvPr>
          <p:cNvSpPr>
            <a:spLocks noGrp="1"/>
          </p:cNvSpPr>
          <p:nvPr>
            <p:ph type="title"/>
          </p:nvPr>
        </p:nvSpPr>
        <p:spPr>
          <a:xfrm>
            <a:off x="-324544" y="533792"/>
            <a:ext cx="9649072" cy="461824"/>
          </a:xfrm>
        </p:spPr>
        <p:txBody>
          <a:bodyPr>
            <a:normAutofit fontScale="90000"/>
          </a:bodyPr>
          <a:lstStyle/>
          <a:p>
            <a:pPr marL="342900" marR="0" lvl="0" indent="-342900" defTabSz="914400" rtl="0" eaLnBrk="1" fontAlgn="auto" latinLnBrk="0" hangingPunct="1">
              <a:lnSpc>
                <a:spcPct val="100000"/>
              </a:lnSpc>
              <a:spcBef>
                <a:spcPct val="20000"/>
              </a:spcBef>
              <a:spcAft>
                <a:spcPts val="0"/>
              </a:spcAft>
              <a:tabLst/>
              <a:defRPr/>
            </a:pPr>
            <a:br>
              <a:rPr kumimoji="0" lang="en-GB" sz="2400" b="1" i="0" u="none" strike="noStrike" kern="1200" cap="none" spc="0" normalizeH="0" baseline="0" noProof="0" dirty="0">
                <a:ln>
                  <a:noFill/>
                </a:ln>
                <a:solidFill>
                  <a:prstClr val="black"/>
                </a:solidFill>
                <a:effectLst/>
                <a:highlight>
                  <a:srgbClr val="FFFF00"/>
                </a:highlight>
                <a:uLnTx/>
                <a:uFillTx/>
                <a:latin typeface="Myriad Pro"/>
                <a:ea typeface="+mn-ea"/>
                <a:cs typeface="+mn-cs"/>
              </a:rPr>
            </a:br>
            <a:br>
              <a:rPr kumimoji="0" lang="en-GB" sz="2400" b="1" i="0" u="none" strike="noStrike" kern="1200" cap="none" spc="0" normalizeH="0" baseline="0" noProof="0" dirty="0">
                <a:ln>
                  <a:noFill/>
                </a:ln>
                <a:solidFill>
                  <a:prstClr val="black"/>
                </a:solidFill>
                <a:effectLst/>
                <a:highlight>
                  <a:srgbClr val="FFFF00"/>
                </a:highlight>
                <a:uLnTx/>
                <a:uFillTx/>
                <a:latin typeface="Myriad Pro"/>
                <a:ea typeface="+mn-ea"/>
                <a:cs typeface="+mn-cs"/>
              </a:rPr>
            </a:br>
            <a:r>
              <a:rPr kumimoji="0" lang="en-GB" sz="3600" b="1" i="0" u="none" strike="noStrike" kern="1200" cap="none" spc="0" normalizeH="0" baseline="0" noProof="0" dirty="0">
                <a:ln>
                  <a:noFill/>
                </a:ln>
                <a:solidFill>
                  <a:prstClr val="black"/>
                </a:solidFill>
                <a:effectLst/>
                <a:highlight>
                  <a:srgbClr val="FFFF00"/>
                </a:highlight>
                <a:uLnTx/>
                <a:uFillTx/>
                <a:latin typeface="Myriad Pro"/>
                <a:ea typeface="+mn-ea"/>
                <a:cs typeface="+mn-cs"/>
              </a:rPr>
              <a:t>Sole Trader </a:t>
            </a:r>
            <a:br>
              <a:rPr kumimoji="0" lang="en-GB" sz="2400" b="1" i="0" u="none" strike="noStrike" kern="1200" cap="none" spc="0" normalizeH="0" baseline="0" noProof="0" dirty="0">
                <a:ln>
                  <a:noFill/>
                </a:ln>
                <a:solidFill>
                  <a:prstClr val="black"/>
                </a:solidFill>
                <a:effectLst/>
                <a:highlight>
                  <a:srgbClr val="FFFF00"/>
                </a:highlight>
                <a:uLnTx/>
                <a:uFillTx/>
                <a:latin typeface="Myriad Pro"/>
                <a:ea typeface="+mn-ea"/>
                <a:cs typeface="+mn-cs"/>
              </a:rPr>
            </a:br>
            <a:endParaRPr lang="en-GB" dirty="0"/>
          </a:p>
        </p:txBody>
      </p:sp>
      <p:sp>
        <p:nvSpPr>
          <p:cNvPr id="3" name="Content Placeholder 2">
            <a:extLst>
              <a:ext uri="{FF2B5EF4-FFF2-40B4-BE49-F238E27FC236}">
                <a16:creationId xmlns:a16="http://schemas.microsoft.com/office/drawing/2014/main" id="{5C26EBC3-0665-9096-9D3A-11A888BD995A}"/>
              </a:ext>
            </a:extLst>
          </p:cNvPr>
          <p:cNvSpPr>
            <a:spLocks noGrp="1"/>
          </p:cNvSpPr>
          <p:nvPr>
            <p:ph idx="1"/>
          </p:nvPr>
        </p:nvSpPr>
        <p:spPr>
          <a:xfrm>
            <a:off x="0" y="1268760"/>
            <a:ext cx="9144000" cy="4824536"/>
          </a:xfrm>
        </p:spPr>
        <p:txBody>
          <a:bodyPr>
            <a:noAutofit/>
          </a:bodyPr>
          <a:lstStyle/>
          <a:p>
            <a:pPr lvl="0">
              <a:lnSpc>
                <a:spcPct val="107000"/>
              </a:lnSpc>
              <a:spcAft>
                <a:spcPts val="800"/>
              </a:spcAft>
              <a:buClr>
                <a:srgbClr val="0070C0"/>
              </a:buClr>
              <a:buFont typeface="Wingdings" panose="05000000000000000000" pitchFamily="2" charset="2"/>
              <a:buChar char="q"/>
            </a:pPr>
            <a:r>
              <a:rPr lang="en-GB" sz="2200" dirty="0">
                <a:solidFill>
                  <a:prstClr val="black"/>
                </a:solidFill>
                <a:ea typeface="Calibri" panose="020F0502020204030204" pitchFamily="34" charset="0"/>
                <a:cs typeface="Times New Roman" panose="02020603050405020304" pitchFamily="18" charset="0"/>
              </a:rPr>
              <a:t>A firm that is owned and operated by one person/self-employment.</a:t>
            </a:r>
          </a:p>
          <a:p>
            <a:pPr lvl="0">
              <a:lnSpc>
                <a:spcPct val="107000"/>
              </a:lnSpc>
              <a:spcAft>
                <a:spcPts val="800"/>
              </a:spcAft>
              <a:buClr>
                <a:srgbClr val="0070C0"/>
              </a:buClr>
              <a:buFont typeface="Wingdings" panose="05000000000000000000" pitchFamily="2" charset="2"/>
              <a:buChar char="q"/>
            </a:pPr>
            <a:r>
              <a:rPr lang="en-GB" sz="2200" dirty="0">
                <a:solidFill>
                  <a:prstClr val="black"/>
                </a:solidFill>
                <a:ea typeface="Calibri" panose="020F0502020204030204" pitchFamily="34" charset="0"/>
                <a:cs typeface="Times New Roman" panose="02020603050405020304" pitchFamily="18" charset="0"/>
              </a:rPr>
              <a:t>Receives the profits and incurs any losses. Sole traders are personally liable for any debts of the firm.</a:t>
            </a:r>
          </a:p>
          <a:p>
            <a:pPr lvl="0">
              <a:lnSpc>
                <a:spcPct val="107000"/>
              </a:lnSpc>
              <a:spcAft>
                <a:spcPts val="800"/>
              </a:spcAft>
              <a:buClr>
                <a:srgbClr val="0070C0"/>
              </a:buClr>
              <a:buFont typeface="Wingdings" panose="05000000000000000000" pitchFamily="2" charset="2"/>
              <a:buChar char="q"/>
            </a:pPr>
            <a:r>
              <a:rPr lang="en-GB" sz="2200" dirty="0">
                <a:solidFill>
                  <a:prstClr val="black"/>
                </a:solidFill>
                <a:ea typeface="Calibri" panose="020F0502020204030204" pitchFamily="34" charset="0"/>
                <a:cs typeface="Times New Roman" panose="02020603050405020304" pitchFamily="18" charset="0"/>
              </a:rPr>
              <a:t>Sole traders register and p</a:t>
            </a:r>
            <a:r>
              <a:rPr lang="en-GB" sz="2200" dirty="0"/>
              <a:t>ay tax through the self-assessment process &amp; they must file a tax return every year.</a:t>
            </a:r>
          </a:p>
          <a:p>
            <a:pPr>
              <a:lnSpc>
                <a:spcPct val="107000"/>
              </a:lnSpc>
              <a:spcAft>
                <a:spcPts val="800"/>
              </a:spcAft>
              <a:buClr>
                <a:srgbClr val="0070C0"/>
              </a:buClr>
              <a:buFont typeface="Wingdings" panose="05000000000000000000" pitchFamily="2" charset="2"/>
              <a:buChar char="q"/>
            </a:pPr>
            <a:r>
              <a:rPr lang="en-GB" sz="2200" dirty="0"/>
              <a:t>Sole trader must keep and declare all financial records.</a:t>
            </a:r>
          </a:p>
          <a:p>
            <a:pPr>
              <a:lnSpc>
                <a:spcPct val="107000"/>
              </a:lnSpc>
              <a:spcAft>
                <a:spcPts val="800"/>
              </a:spcAft>
              <a:buClr>
                <a:srgbClr val="0070C0"/>
              </a:buClr>
              <a:buFont typeface="Wingdings" panose="05000000000000000000" pitchFamily="2" charset="2"/>
              <a:buChar char="q"/>
            </a:pPr>
            <a:r>
              <a:rPr lang="en-GB" sz="2200" dirty="0">
                <a:solidFill>
                  <a:prstClr val="black"/>
                </a:solidFill>
                <a:ea typeface="Calibri" panose="020F0502020204030204" pitchFamily="34" charset="0"/>
                <a:cs typeface="Times New Roman" panose="02020603050405020304" pitchFamily="18" charset="0"/>
              </a:rPr>
              <a:t>Do not need to register their name and can trade under their own name or any other name they wish.</a:t>
            </a:r>
          </a:p>
          <a:p>
            <a:pPr>
              <a:lnSpc>
                <a:spcPct val="107000"/>
              </a:lnSpc>
              <a:spcAft>
                <a:spcPts val="800"/>
              </a:spcAft>
              <a:buClr>
                <a:srgbClr val="0070C0"/>
              </a:buClr>
              <a:buFont typeface="Wingdings" panose="05000000000000000000" pitchFamily="2" charset="2"/>
              <a:buChar char="q"/>
            </a:pPr>
            <a:r>
              <a:rPr lang="en-GB" sz="2200" dirty="0">
                <a:solidFill>
                  <a:prstClr val="black"/>
                </a:solidFill>
                <a:ea typeface="Calibri" panose="020F0502020204030204" pitchFamily="34" charset="0"/>
                <a:cs typeface="Times New Roman" panose="02020603050405020304" pitchFamily="18" charset="0"/>
              </a:rPr>
              <a:t>Sole traders can have employees. i.e. be an employer</a:t>
            </a:r>
            <a:endParaRPr lang="en-GB" sz="2400" dirty="0"/>
          </a:p>
        </p:txBody>
      </p:sp>
      <p:sp>
        <p:nvSpPr>
          <p:cNvPr id="4" name="Title 1">
            <a:extLst>
              <a:ext uri="{FF2B5EF4-FFF2-40B4-BE49-F238E27FC236}">
                <a16:creationId xmlns:a16="http://schemas.microsoft.com/office/drawing/2014/main" id="{A97159AD-7F9E-2AAE-D48E-0F277FC3FBBB}"/>
              </a:ext>
            </a:extLst>
          </p:cNvPr>
          <p:cNvSpPr txBox="1">
            <a:spLocks/>
          </p:cNvSpPr>
          <p:nvPr/>
        </p:nvSpPr>
        <p:spPr>
          <a:xfrm>
            <a:off x="457200" y="10306"/>
            <a:ext cx="8229600" cy="275838"/>
          </a:xfrm>
          <a:prstGeom prst="rect">
            <a:avLst/>
          </a:prstGeom>
        </p:spPr>
        <p:txBody>
          <a:bodyPr vert="horz" lIns="91440" tIns="45720" rIns="91440" bIns="45720" rtlCol="0" anchor="b">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spcBef>
                <a:spcPts val="0"/>
              </a:spcBef>
              <a:defRPr/>
            </a:pPr>
            <a:r>
              <a:rPr lang="en-GB" sz="1400" b="1" dirty="0">
                <a:solidFill>
                  <a:schemeClr val="accent1">
                    <a:lumMod val="50000"/>
                  </a:schemeClr>
                </a:solidFill>
                <a:ea typeface="+mn-ea"/>
                <a:cs typeface="+mn-cs"/>
              </a:rPr>
              <a:t>LCLM4006: Enterprise &amp; Entrepreneurship</a:t>
            </a:r>
            <a:endParaRPr lang="en-GB" sz="1400" dirty="0">
              <a:solidFill>
                <a:schemeClr val="accent1">
                  <a:lumMod val="50000"/>
                </a:schemeClr>
              </a:solidFill>
            </a:endParaRPr>
          </a:p>
        </p:txBody>
      </p:sp>
    </p:spTree>
    <p:extLst>
      <p:ext uri="{BB962C8B-B14F-4D97-AF65-F5344CB8AC3E}">
        <p14:creationId xmlns:p14="http://schemas.microsoft.com/office/powerpoint/2010/main" val="23221634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ntr" presetSubtype="8" fill="hold"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 calcmode="lin" valueType="num">
                                      <p:cBhvr additive="base">
                                        <p:cTn id="11" dur="500" fill="hold"/>
                                        <p:tgtEl>
                                          <p:spTgt spid="3">
                                            <p:txEl>
                                              <p:pRg st="0" end="0"/>
                                            </p:txEl>
                                          </p:spTgt>
                                        </p:tgtEl>
                                        <p:attrNameLst>
                                          <p:attrName>ppt_x</p:attrName>
                                        </p:attrNameLst>
                                      </p:cBhvr>
                                      <p:tavLst>
                                        <p:tav tm="0">
                                          <p:val>
                                            <p:strVal val="0-#ppt_w/2"/>
                                          </p:val>
                                        </p:tav>
                                        <p:tav tm="100000">
                                          <p:val>
                                            <p:strVal val="#ppt_x"/>
                                          </p:val>
                                        </p:tav>
                                      </p:tavLst>
                                    </p:anim>
                                    <p:anim calcmode="lin" valueType="num">
                                      <p:cBhvr additive="base">
                                        <p:cTn id="12" dur="500" fill="hold"/>
                                        <p:tgtEl>
                                          <p:spTgt spid="3">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8" fill="hold"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 calcmode="lin" valueType="num">
                                      <p:cBhvr additive="base">
                                        <p:cTn id="17" dur="500" fill="hold"/>
                                        <p:tgtEl>
                                          <p:spTgt spid="3">
                                            <p:txEl>
                                              <p:pRg st="1" end="1"/>
                                            </p:txEl>
                                          </p:spTgt>
                                        </p:tgtEl>
                                        <p:attrNameLst>
                                          <p:attrName>ppt_x</p:attrName>
                                        </p:attrNameLst>
                                      </p:cBhvr>
                                      <p:tavLst>
                                        <p:tav tm="0">
                                          <p:val>
                                            <p:strVal val="0-#ppt_w/2"/>
                                          </p:val>
                                        </p:tav>
                                        <p:tav tm="100000">
                                          <p:val>
                                            <p:strVal val="#ppt_x"/>
                                          </p:val>
                                        </p:tav>
                                      </p:tavLst>
                                    </p:anim>
                                    <p:anim calcmode="lin" valueType="num">
                                      <p:cBhvr additive="base">
                                        <p:cTn id="18" dur="500" fill="hold"/>
                                        <p:tgtEl>
                                          <p:spTgt spid="3">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8" fill="hold" nodeType="clickEffect">
                                  <p:stCondLst>
                                    <p:cond delay="0"/>
                                  </p:stCondLst>
                                  <p:childTnLst>
                                    <p:set>
                                      <p:cBhvr>
                                        <p:cTn id="22" dur="1" fill="hold">
                                          <p:stCondLst>
                                            <p:cond delay="0"/>
                                          </p:stCondLst>
                                        </p:cTn>
                                        <p:tgtEl>
                                          <p:spTgt spid="3">
                                            <p:txEl>
                                              <p:pRg st="2" end="2"/>
                                            </p:txEl>
                                          </p:spTgt>
                                        </p:tgtEl>
                                        <p:attrNameLst>
                                          <p:attrName>style.visibility</p:attrName>
                                        </p:attrNameLst>
                                      </p:cBhvr>
                                      <p:to>
                                        <p:strVal val="visible"/>
                                      </p:to>
                                    </p:set>
                                    <p:anim calcmode="lin" valueType="num">
                                      <p:cBhvr additive="base">
                                        <p:cTn id="23" dur="500" fill="hold"/>
                                        <p:tgtEl>
                                          <p:spTgt spid="3">
                                            <p:txEl>
                                              <p:pRg st="2" end="2"/>
                                            </p:txEl>
                                          </p:spTgt>
                                        </p:tgtEl>
                                        <p:attrNameLst>
                                          <p:attrName>ppt_x</p:attrName>
                                        </p:attrNameLst>
                                      </p:cBhvr>
                                      <p:tavLst>
                                        <p:tav tm="0">
                                          <p:val>
                                            <p:strVal val="0-#ppt_w/2"/>
                                          </p:val>
                                        </p:tav>
                                        <p:tav tm="100000">
                                          <p:val>
                                            <p:strVal val="#ppt_x"/>
                                          </p:val>
                                        </p:tav>
                                      </p:tavLst>
                                    </p:anim>
                                    <p:anim calcmode="lin" valueType="num">
                                      <p:cBhvr additive="base">
                                        <p:cTn id="24" dur="500" fill="hold"/>
                                        <p:tgtEl>
                                          <p:spTgt spid="3">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8" fill="hold" nodeType="clickEffect">
                                  <p:stCondLst>
                                    <p:cond delay="0"/>
                                  </p:stCondLst>
                                  <p:childTnLst>
                                    <p:set>
                                      <p:cBhvr>
                                        <p:cTn id="28" dur="1" fill="hold">
                                          <p:stCondLst>
                                            <p:cond delay="0"/>
                                          </p:stCondLst>
                                        </p:cTn>
                                        <p:tgtEl>
                                          <p:spTgt spid="3">
                                            <p:txEl>
                                              <p:pRg st="3" end="3"/>
                                            </p:txEl>
                                          </p:spTgt>
                                        </p:tgtEl>
                                        <p:attrNameLst>
                                          <p:attrName>style.visibility</p:attrName>
                                        </p:attrNameLst>
                                      </p:cBhvr>
                                      <p:to>
                                        <p:strVal val="visible"/>
                                      </p:to>
                                    </p:set>
                                    <p:anim calcmode="lin" valueType="num">
                                      <p:cBhvr additive="base">
                                        <p:cTn id="29" dur="500" fill="hold"/>
                                        <p:tgtEl>
                                          <p:spTgt spid="3">
                                            <p:txEl>
                                              <p:pRg st="3" end="3"/>
                                            </p:txEl>
                                          </p:spTgt>
                                        </p:tgtEl>
                                        <p:attrNameLst>
                                          <p:attrName>ppt_x</p:attrName>
                                        </p:attrNameLst>
                                      </p:cBhvr>
                                      <p:tavLst>
                                        <p:tav tm="0">
                                          <p:val>
                                            <p:strVal val="0-#ppt_w/2"/>
                                          </p:val>
                                        </p:tav>
                                        <p:tav tm="100000">
                                          <p:val>
                                            <p:strVal val="#ppt_x"/>
                                          </p:val>
                                        </p:tav>
                                      </p:tavLst>
                                    </p:anim>
                                    <p:anim calcmode="lin" valueType="num">
                                      <p:cBhvr additive="base">
                                        <p:cTn id="30" dur="500" fill="hold"/>
                                        <p:tgtEl>
                                          <p:spTgt spid="3">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8" fill="hold" nodeType="clickEffect">
                                  <p:stCondLst>
                                    <p:cond delay="0"/>
                                  </p:stCondLst>
                                  <p:childTnLst>
                                    <p:set>
                                      <p:cBhvr>
                                        <p:cTn id="34" dur="1" fill="hold">
                                          <p:stCondLst>
                                            <p:cond delay="0"/>
                                          </p:stCondLst>
                                        </p:cTn>
                                        <p:tgtEl>
                                          <p:spTgt spid="3">
                                            <p:txEl>
                                              <p:pRg st="4" end="4"/>
                                            </p:txEl>
                                          </p:spTgt>
                                        </p:tgtEl>
                                        <p:attrNameLst>
                                          <p:attrName>style.visibility</p:attrName>
                                        </p:attrNameLst>
                                      </p:cBhvr>
                                      <p:to>
                                        <p:strVal val="visible"/>
                                      </p:to>
                                    </p:set>
                                    <p:anim calcmode="lin" valueType="num">
                                      <p:cBhvr additive="base">
                                        <p:cTn id="35" dur="500" fill="hold"/>
                                        <p:tgtEl>
                                          <p:spTgt spid="3">
                                            <p:txEl>
                                              <p:pRg st="4" end="4"/>
                                            </p:txEl>
                                          </p:spTgt>
                                        </p:tgtEl>
                                        <p:attrNameLst>
                                          <p:attrName>ppt_x</p:attrName>
                                        </p:attrNameLst>
                                      </p:cBhvr>
                                      <p:tavLst>
                                        <p:tav tm="0">
                                          <p:val>
                                            <p:strVal val="0-#ppt_w/2"/>
                                          </p:val>
                                        </p:tav>
                                        <p:tav tm="100000">
                                          <p:val>
                                            <p:strVal val="#ppt_x"/>
                                          </p:val>
                                        </p:tav>
                                      </p:tavLst>
                                    </p:anim>
                                    <p:anim calcmode="lin" valueType="num">
                                      <p:cBhvr additive="base">
                                        <p:cTn id="36" dur="500" fill="hold"/>
                                        <p:tgtEl>
                                          <p:spTgt spid="3">
                                            <p:txEl>
                                              <p:pRg st="4" end="4"/>
                                            </p:txEl>
                                          </p:spTgt>
                                        </p:tgtEl>
                                        <p:attrNameLst>
                                          <p:attrName>ppt_y</p:attrName>
                                        </p:attrNameLst>
                                      </p:cBhvr>
                                      <p:tavLst>
                                        <p:tav tm="0">
                                          <p:val>
                                            <p:strVal val="#ppt_y"/>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8" fill="hold" nodeType="clickEffect">
                                  <p:stCondLst>
                                    <p:cond delay="0"/>
                                  </p:stCondLst>
                                  <p:childTnLst>
                                    <p:set>
                                      <p:cBhvr>
                                        <p:cTn id="40" dur="1" fill="hold">
                                          <p:stCondLst>
                                            <p:cond delay="0"/>
                                          </p:stCondLst>
                                        </p:cTn>
                                        <p:tgtEl>
                                          <p:spTgt spid="3">
                                            <p:txEl>
                                              <p:pRg st="5" end="5"/>
                                            </p:txEl>
                                          </p:spTgt>
                                        </p:tgtEl>
                                        <p:attrNameLst>
                                          <p:attrName>style.visibility</p:attrName>
                                        </p:attrNameLst>
                                      </p:cBhvr>
                                      <p:to>
                                        <p:strVal val="visible"/>
                                      </p:to>
                                    </p:set>
                                    <p:anim calcmode="lin" valueType="num">
                                      <p:cBhvr additive="base">
                                        <p:cTn id="41" dur="500" fill="hold"/>
                                        <p:tgtEl>
                                          <p:spTgt spid="3">
                                            <p:txEl>
                                              <p:pRg st="5" end="5"/>
                                            </p:txEl>
                                          </p:spTgt>
                                        </p:tgtEl>
                                        <p:attrNameLst>
                                          <p:attrName>ppt_x</p:attrName>
                                        </p:attrNameLst>
                                      </p:cBhvr>
                                      <p:tavLst>
                                        <p:tav tm="0">
                                          <p:val>
                                            <p:strVal val="0-#ppt_w/2"/>
                                          </p:val>
                                        </p:tav>
                                        <p:tav tm="100000">
                                          <p:val>
                                            <p:strVal val="#ppt_x"/>
                                          </p:val>
                                        </p:tav>
                                      </p:tavLst>
                                    </p:anim>
                                    <p:anim calcmode="lin" valueType="num">
                                      <p:cBhvr additive="base">
                                        <p:cTn id="42" dur="500" fill="hold"/>
                                        <p:tgtEl>
                                          <p:spTgt spid="3">
                                            <p:txEl>
                                              <p:pRg st="5" end="5"/>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Placeholder 5">
            <a:extLst>
              <a:ext uri="{FF2B5EF4-FFF2-40B4-BE49-F238E27FC236}">
                <a16:creationId xmlns:a16="http://schemas.microsoft.com/office/drawing/2014/main" id="{6A8822F1-7E8B-4559-9E82-8E84F8256A48}"/>
              </a:ext>
            </a:extLst>
          </p:cNvPr>
          <p:cNvSpPr>
            <a:spLocks noGrp="1"/>
          </p:cNvSpPr>
          <p:nvPr>
            <p:ph type="body" idx="1"/>
          </p:nvPr>
        </p:nvSpPr>
        <p:spPr>
          <a:xfrm>
            <a:off x="444376" y="1057609"/>
            <a:ext cx="4040188" cy="490066"/>
          </a:xfrm>
        </p:spPr>
        <p:txBody>
          <a:bodyPr>
            <a:normAutofit/>
          </a:bodyPr>
          <a:lstStyle/>
          <a:p>
            <a:pPr algn="ctr"/>
            <a:r>
              <a:rPr lang="en-GB" sz="2600" dirty="0">
                <a:solidFill>
                  <a:srgbClr val="007DC3"/>
                </a:solidFill>
              </a:rPr>
              <a:t>Advantages</a:t>
            </a:r>
            <a:endParaRPr lang="en-GB" dirty="0">
              <a:solidFill>
                <a:srgbClr val="007DC3"/>
              </a:solidFill>
            </a:endParaRPr>
          </a:p>
        </p:txBody>
      </p:sp>
      <p:sp>
        <p:nvSpPr>
          <p:cNvPr id="7" name="Content Placeholder 6">
            <a:extLst>
              <a:ext uri="{FF2B5EF4-FFF2-40B4-BE49-F238E27FC236}">
                <a16:creationId xmlns:a16="http://schemas.microsoft.com/office/drawing/2014/main" id="{358F321E-5EBF-409F-952B-BECF28E8B0CD}"/>
              </a:ext>
            </a:extLst>
          </p:cNvPr>
          <p:cNvSpPr>
            <a:spLocks noGrp="1"/>
          </p:cNvSpPr>
          <p:nvPr>
            <p:ph sz="half" idx="2"/>
          </p:nvPr>
        </p:nvSpPr>
        <p:spPr>
          <a:xfrm>
            <a:off x="258395" y="1758618"/>
            <a:ext cx="4592311" cy="4017628"/>
          </a:xfrm>
        </p:spPr>
        <p:txBody>
          <a:bodyPr>
            <a:noAutofit/>
          </a:bodyPr>
          <a:lstStyle/>
          <a:p>
            <a:pPr>
              <a:buClr>
                <a:srgbClr val="007DC3"/>
              </a:buClr>
              <a:buFont typeface="Wingdings" panose="05000000000000000000" pitchFamily="2" charset="2"/>
              <a:buChar char="q"/>
            </a:pPr>
            <a:r>
              <a:rPr lang="en-US" altLang="en-US" dirty="0">
                <a:cs typeface="Arial" panose="020B0604020202020204" pitchFamily="34" charset="0"/>
              </a:rPr>
              <a:t>Easy</a:t>
            </a:r>
            <a:r>
              <a:rPr kumimoji="0" lang="en-US" altLang="en-US" i="0" u="none" strike="noStrike" kern="1200" cap="none" spc="0" normalizeH="0" baseline="0" noProof="0" dirty="0">
                <a:ln>
                  <a:noFill/>
                </a:ln>
                <a:effectLst/>
                <a:uLnTx/>
                <a:uFillTx/>
                <a:ea typeface="+mn-ea"/>
                <a:cs typeface="Arial" panose="020B0604020202020204" pitchFamily="34" charset="0"/>
              </a:rPr>
              <a:t> and inexpensive to create.</a:t>
            </a:r>
          </a:p>
          <a:p>
            <a:pPr>
              <a:buClr>
                <a:srgbClr val="007DC3"/>
              </a:buClr>
              <a:buFont typeface="Wingdings" panose="05000000000000000000" pitchFamily="2" charset="2"/>
              <a:buChar char="q"/>
            </a:pPr>
            <a:r>
              <a:rPr kumimoji="0" lang="en-US" altLang="en-US" i="0" u="none" strike="noStrike" kern="1200" cap="none" spc="0" normalizeH="0" baseline="0" noProof="0" dirty="0">
                <a:ln>
                  <a:noFill/>
                </a:ln>
                <a:effectLst/>
                <a:uLnTx/>
                <a:uFillTx/>
                <a:ea typeface="+mn-ea"/>
                <a:cs typeface="Arial" panose="020B0604020202020204" pitchFamily="34" charset="0"/>
              </a:rPr>
              <a:t>Complete authority over all business activities.</a:t>
            </a:r>
          </a:p>
          <a:p>
            <a:pPr>
              <a:buClr>
                <a:srgbClr val="007DC3"/>
              </a:buClr>
              <a:buFont typeface="Wingdings" panose="05000000000000000000" pitchFamily="2" charset="2"/>
              <a:buChar char="q"/>
            </a:pPr>
            <a:r>
              <a:rPr kumimoji="0" lang="en-US" altLang="en-US" i="0" u="none" strike="noStrike" kern="1200" cap="none" spc="0" normalizeH="0" baseline="0" noProof="0" dirty="0">
                <a:ln>
                  <a:noFill/>
                </a:ln>
                <a:effectLst/>
                <a:uLnTx/>
                <a:uFillTx/>
                <a:ea typeface="+mn-ea"/>
                <a:cs typeface="Arial" panose="020B0604020202020204" pitchFamily="34" charset="0"/>
              </a:rPr>
              <a:t>It is the least regulated form of business ownership.</a:t>
            </a:r>
          </a:p>
          <a:p>
            <a:pPr>
              <a:buClr>
                <a:srgbClr val="007DC3"/>
              </a:buClr>
              <a:buFont typeface="Wingdings" panose="05000000000000000000" pitchFamily="2" charset="2"/>
              <a:buChar char="q"/>
            </a:pPr>
            <a:r>
              <a:rPr lang="en-GB" i="0" dirty="0">
                <a:effectLst/>
              </a:rPr>
              <a:t>Tax on business profits- owner must file an annual self-assessment tax return every year.</a:t>
            </a:r>
            <a:endParaRPr lang="en-GB" dirty="0"/>
          </a:p>
        </p:txBody>
      </p:sp>
      <p:sp>
        <p:nvSpPr>
          <p:cNvPr id="8" name="Text Placeholder 7">
            <a:extLst>
              <a:ext uri="{FF2B5EF4-FFF2-40B4-BE49-F238E27FC236}">
                <a16:creationId xmlns:a16="http://schemas.microsoft.com/office/drawing/2014/main" id="{1E9E0A6E-2AF7-4BD5-B69B-76F0B9F9697A}"/>
              </a:ext>
            </a:extLst>
          </p:cNvPr>
          <p:cNvSpPr>
            <a:spLocks noGrp="1"/>
          </p:cNvSpPr>
          <p:nvPr>
            <p:ph type="body" sz="quarter" idx="3"/>
          </p:nvPr>
        </p:nvSpPr>
        <p:spPr>
          <a:xfrm>
            <a:off x="4559176" y="1055636"/>
            <a:ext cx="4041775" cy="490066"/>
          </a:xfrm>
        </p:spPr>
        <p:txBody>
          <a:bodyPr>
            <a:normAutofit/>
          </a:bodyPr>
          <a:lstStyle/>
          <a:p>
            <a:pPr algn="ctr"/>
            <a:r>
              <a:rPr lang="en-GB" dirty="0">
                <a:solidFill>
                  <a:srgbClr val="007DC3"/>
                </a:solidFill>
              </a:rPr>
              <a:t>Disadvantages</a:t>
            </a:r>
          </a:p>
        </p:txBody>
      </p:sp>
      <p:sp>
        <p:nvSpPr>
          <p:cNvPr id="9" name="Content Placeholder 8">
            <a:extLst>
              <a:ext uri="{FF2B5EF4-FFF2-40B4-BE49-F238E27FC236}">
                <a16:creationId xmlns:a16="http://schemas.microsoft.com/office/drawing/2014/main" id="{8EC62612-BAB5-4185-8BD7-1474BE1334AE}"/>
              </a:ext>
            </a:extLst>
          </p:cNvPr>
          <p:cNvSpPr>
            <a:spLocks noGrp="1"/>
          </p:cNvSpPr>
          <p:nvPr>
            <p:ph sz="quarter" idx="4"/>
          </p:nvPr>
        </p:nvSpPr>
        <p:spPr>
          <a:xfrm>
            <a:off x="4843830" y="1758618"/>
            <a:ext cx="4041775" cy="3700555"/>
          </a:xfrm>
        </p:spPr>
        <p:txBody>
          <a:bodyPr>
            <a:normAutofit lnSpcReduction="10000"/>
          </a:bodyPr>
          <a:lstStyle/>
          <a:p>
            <a:pPr>
              <a:buClr>
                <a:srgbClr val="007DC3"/>
              </a:buClr>
              <a:buFont typeface="Wingdings" panose="05000000000000000000" pitchFamily="2" charset="2"/>
              <a:buChar char="q"/>
            </a:pPr>
            <a:r>
              <a:rPr lang="en-GB" dirty="0"/>
              <a:t>The owner has unlimited liability (can get insurance but still liable).</a:t>
            </a:r>
          </a:p>
          <a:p>
            <a:pPr>
              <a:buClr>
                <a:srgbClr val="007DC3"/>
              </a:buClr>
              <a:buFont typeface="Wingdings" panose="05000000000000000000" pitchFamily="2" charset="2"/>
              <a:buChar char="q"/>
            </a:pPr>
            <a:r>
              <a:rPr lang="en-GB" dirty="0"/>
              <a:t>Raising funding can be challenging.</a:t>
            </a:r>
          </a:p>
          <a:p>
            <a:pPr>
              <a:buClr>
                <a:srgbClr val="007DC3"/>
              </a:buClr>
              <a:buFont typeface="Wingdings" panose="05000000000000000000" pitchFamily="2" charset="2"/>
              <a:buChar char="q"/>
            </a:pPr>
            <a:r>
              <a:rPr lang="en-GB" dirty="0"/>
              <a:t>Retaining high-calibre employees can be difficult.</a:t>
            </a:r>
          </a:p>
          <a:p>
            <a:pPr>
              <a:buClr>
                <a:srgbClr val="007DC3"/>
              </a:buClr>
              <a:buFont typeface="Wingdings" panose="05000000000000000000" pitchFamily="2" charset="2"/>
              <a:buChar char="q"/>
            </a:pPr>
            <a:r>
              <a:rPr lang="en-GB" dirty="0"/>
              <a:t>One person has the full control.</a:t>
            </a:r>
          </a:p>
          <a:p>
            <a:pPr>
              <a:buFont typeface="Wingdings" panose="05000000000000000000" pitchFamily="2" charset="2"/>
              <a:buChar char="v"/>
            </a:pPr>
            <a:endParaRPr lang="en-GB" sz="1800" dirty="0"/>
          </a:p>
        </p:txBody>
      </p:sp>
      <p:sp>
        <p:nvSpPr>
          <p:cNvPr id="11" name="Title 1">
            <a:extLst>
              <a:ext uri="{FF2B5EF4-FFF2-40B4-BE49-F238E27FC236}">
                <a16:creationId xmlns:a16="http://schemas.microsoft.com/office/drawing/2014/main" id="{B0E1F61A-C6F9-8A77-A608-A32ECEF0D41F}"/>
              </a:ext>
            </a:extLst>
          </p:cNvPr>
          <p:cNvSpPr>
            <a:spLocks noGrp="1"/>
          </p:cNvSpPr>
          <p:nvPr>
            <p:ph type="title"/>
          </p:nvPr>
        </p:nvSpPr>
        <p:spPr>
          <a:xfrm>
            <a:off x="-339972" y="317270"/>
            <a:ext cx="9649072" cy="461824"/>
          </a:xfrm>
        </p:spPr>
        <p:txBody>
          <a:bodyPr>
            <a:normAutofit fontScale="90000"/>
          </a:bodyPr>
          <a:lstStyle/>
          <a:p>
            <a:pPr marL="342900" marR="0" lvl="0" indent="-342900" defTabSz="914400" rtl="0" eaLnBrk="1" fontAlgn="auto" latinLnBrk="0" hangingPunct="1">
              <a:lnSpc>
                <a:spcPct val="100000"/>
              </a:lnSpc>
              <a:spcBef>
                <a:spcPct val="20000"/>
              </a:spcBef>
              <a:spcAft>
                <a:spcPts val="0"/>
              </a:spcAft>
              <a:tabLst/>
              <a:defRPr/>
            </a:pPr>
            <a:br>
              <a:rPr kumimoji="0" lang="en-GB" sz="2400" b="1" i="0" u="none" strike="noStrike" kern="1200" cap="none" spc="0" normalizeH="0" baseline="0" noProof="0" dirty="0">
                <a:ln>
                  <a:noFill/>
                </a:ln>
                <a:solidFill>
                  <a:prstClr val="black"/>
                </a:solidFill>
                <a:effectLst/>
                <a:highlight>
                  <a:srgbClr val="FFFF00"/>
                </a:highlight>
                <a:uLnTx/>
                <a:uFillTx/>
                <a:latin typeface="Myriad Pro"/>
                <a:ea typeface="+mn-ea"/>
                <a:cs typeface="+mn-cs"/>
              </a:rPr>
            </a:br>
            <a:br>
              <a:rPr kumimoji="0" lang="en-GB" sz="2400" b="1" i="0" u="none" strike="noStrike" kern="1200" cap="none" spc="0" normalizeH="0" baseline="0" noProof="0" dirty="0">
                <a:ln>
                  <a:noFill/>
                </a:ln>
                <a:solidFill>
                  <a:prstClr val="black"/>
                </a:solidFill>
                <a:effectLst/>
                <a:highlight>
                  <a:srgbClr val="FFFF00"/>
                </a:highlight>
                <a:uLnTx/>
                <a:uFillTx/>
                <a:latin typeface="Myriad Pro"/>
                <a:ea typeface="+mn-ea"/>
                <a:cs typeface="+mn-cs"/>
              </a:rPr>
            </a:br>
            <a:r>
              <a:rPr kumimoji="0" lang="en-GB" sz="3600" b="1" i="0" u="none" strike="noStrike" kern="1200" cap="none" spc="0" normalizeH="0" baseline="0" noProof="0" dirty="0">
                <a:ln>
                  <a:noFill/>
                </a:ln>
                <a:solidFill>
                  <a:prstClr val="black"/>
                </a:solidFill>
                <a:effectLst/>
                <a:highlight>
                  <a:srgbClr val="FFFF00"/>
                </a:highlight>
                <a:uLnTx/>
                <a:uFillTx/>
                <a:latin typeface="Myriad Pro"/>
                <a:ea typeface="+mn-ea"/>
                <a:cs typeface="+mn-cs"/>
              </a:rPr>
              <a:t>Sole Trader</a:t>
            </a:r>
            <a:br>
              <a:rPr kumimoji="0" lang="en-GB" sz="2400" b="1" i="0" u="none" strike="noStrike" kern="1200" cap="none" spc="0" normalizeH="0" baseline="0" noProof="0" dirty="0">
                <a:ln>
                  <a:noFill/>
                </a:ln>
                <a:solidFill>
                  <a:prstClr val="black"/>
                </a:solidFill>
                <a:effectLst/>
                <a:highlight>
                  <a:srgbClr val="FFFF00"/>
                </a:highlight>
                <a:uLnTx/>
                <a:uFillTx/>
                <a:latin typeface="Myriad Pro"/>
                <a:ea typeface="+mn-ea"/>
                <a:cs typeface="+mn-cs"/>
              </a:rPr>
            </a:br>
            <a:endParaRPr lang="en-GB" dirty="0"/>
          </a:p>
        </p:txBody>
      </p:sp>
      <p:sp>
        <p:nvSpPr>
          <p:cNvPr id="2" name="Title 1">
            <a:extLst>
              <a:ext uri="{FF2B5EF4-FFF2-40B4-BE49-F238E27FC236}">
                <a16:creationId xmlns:a16="http://schemas.microsoft.com/office/drawing/2014/main" id="{C95E0708-8850-1F02-D7AF-5F39E09B2E5A}"/>
              </a:ext>
            </a:extLst>
          </p:cNvPr>
          <p:cNvSpPr txBox="1">
            <a:spLocks/>
          </p:cNvSpPr>
          <p:nvPr/>
        </p:nvSpPr>
        <p:spPr>
          <a:xfrm>
            <a:off x="457200" y="10306"/>
            <a:ext cx="8229600" cy="275838"/>
          </a:xfrm>
          <a:prstGeom prst="rect">
            <a:avLst/>
          </a:prstGeom>
        </p:spPr>
        <p:txBody>
          <a:bodyPr vert="horz" lIns="91440" tIns="45720" rIns="91440" bIns="45720" rtlCol="0" anchor="b">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spcBef>
                <a:spcPts val="0"/>
              </a:spcBef>
              <a:defRPr/>
            </a:pPr>
            <a:r>
              <a:rPr lang="en-GB" sz="1400" b="1" dirty="0">
                <a:solidFill>
                  <a:schemeClr val="accent1">
                    <a:lumMod val="50000"/>
                  </a:schemeClr>
                </a:solidFill>
                <a:ea typeface="+mn-ea"/>
                <a:cs typeface="+mn-cs"/>
              </a:rPr>
              <a:t>LCLM4006: Enterprise &amp; Entrepreneurship</a:t>
            </a:r>
            <a:endParaRPr lang="en-GB" sz="1400" dirty="0">
              <a:solidFill>
                <a:schemeClr val="accent1">
                  <a:lumMod val="50000"/>
                </a:schemeClr>
              </a:solidFill>
            </a:endParaRPr>
          </a:p>
        </p:txBody>
      </p:sp>
    </p:spTree>
    <p:extLst>
      <p:ext uri="{BB962C8B-B14F-4D97-AF65-F5344CB8AC3E}">
        <p14:creationId xmlns:p14="http://schemas.microsoft.com/office/powerpoint/2010/main" val="13932966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42" presetClass="entr" presetSubtype="0" fill="hold" nodeType="clickEffect">
                                  <p:stCondLst>
                                    <p:cond delay="0"/>
                                  </p:stCondLst>
                                  <p:childTnLst>
                                    <p:set>
                                      <p:cBhvr>
                                        <p:cTn id="14" dur="1" fill="hold">
                                          <p:stCondLst>
                                            <p:cond delay="0"/>
                                          </p:stCondLst>
                                        </p:cTn>
                                        <p:tgtEl>
                                          <p:spTgt spid="7">
                                            <p:txEl>
                                              <p:pRg st="0" end="0"/>
                                            </p:txEl>
                                          </p:spTgt>
                                        </p:tgtEl>
                                        <p:attrNameLst>
                                          <p:attrName>style.visibility</p:attrName>
                                        </p:attrNameLst>
                                      </p:cBhvr>
                                      <p:to>
                                        <p:strVal val="visible"/>
                                      </p:to>
                                    </p:set>
                                    <p:animEffect transition="in" filter="fade">
                                      <p:cBhvr>
                                        <p:cTn id="15" dur="1000"/>
                                        <p:tgtEl>
                                          <p:spTgt spid="7">
                                            <p:txEl>
                                              <p:pRg st="0" end="0"/>
                                            </p:txEl>
                                          </p:spTgt>
                                        </p:tgtEl>
                                      </p:cBhvr>
                                    </p:animEffect>
                                    <p:anim calcmode="lin" valueType="num">
                                      <p:cBhvr>
                                        <p:cTn id="16" dur="1000" fill="hold"/>
                                        <p:tgtEl>
                                          <p:spTgt spid="7">
                                            <p:txEl>
                                              <p:pRg st="0" end="0"/>
                                            </p:txEl>
                                          </p:spTgt>
                                        </p:tgtEl>
                                        <p:attrNameLst>
                                          <p:attrName>ppt_x</p:attrName>
                                        </p:attrNameLst>
                                      </p:cBhvr>
                                      <p:tavLst>
                                        <p:tav tm="0">
                                          <p:val>
                                            <p:strVal val="#ppt_x"/>
                                          </p:val>
                                        </p:tav>
                                        <p:tav tm="100000">
                                          <p:val>
                                            <p:strVal val="#ppt_x"/>
                                          </p:val>
                                        </p:tav>
                                      </p:tavLst>
                                    </p:anim>
                                    <p:anim calcmode="lin" valueType="num">
                                      <p:cBhvr>
                                        <p:cTn id="17" dur="1000" fill="hold"/>
                                        <p:tgtEl>
                                          <p:spTgt spid="7">
                                            <p:txEl>
                                              <p:pRg st="0" end="0"/>
                                            </p:txEl>
                                          </p:spTgt>
                                        </p:tgtEl>
                                        <p:attrNameLst>
                                          <p:attrName>ppt_y</p:attrName>
                                        </p:attrNameLst>
                                      </p:cBhvr>
                                      <p:tavLst>
                                        <p:tav tm="0">
                                          <p:val>
                                            <p:strVal val="#ppt_y+.1"/>
                                          </p:val>
                                        </p:tav>
                                        <p:tav tm="100000">
                                          <p:val>
                                            <p:strVal val="#ppt_y"/>
                                          </p:val>
                                        </p:tav>
                                      </p:tavLst>
                                    </p:anim>
                                  </p:childTnLst>
                                </p:cTn>
                              </p:par>
                              <p:par>
                                <p:cTn id="18" presetID="42" presetClass="entr" presetSubtype="0" fill="hold" nodeType="withEffect">
                                  <p:stCondLst>
                                    <p:cond delay="0"/>
                                  </p:stCondLst>
                                  <p:childTnLst>
                                    <p:set>
                                      <p:cBhvr>
                                        <p:cTn id="19" dur="1" fill="hold">
                                          <p:stCondLst>
                                            <p:cond delay="0"/>
                                          </p:stCondLst>
                                        </p:cTn>
                                        <p:tgtEl>
                                          <p:spTgt spid="7">
                                            <p:txEl>
                                              <p:pRg st="1" end="1"/>
                                            </p:txEl>
                                          </p:spTgt>
                                        </p:tgtEl>
                                        <p:attrNameLst>
                                          <p:attrName>style.visibility</p:attrName>
                                        </p:attrNameLst>
                                      </p:cBhvr>
                                      <p:to>
                                        <p:strVal val="visible"/>
                                      </p:to>
                                    </p:set>
                                    <p:animEffect transition="in" filter="fade">
                                      <p:cBhvr>
                                        <p:cTn id="20" dur="1000"/>
                                        <p:tgtEl>
                                          <p:spTgt spid="7">
                                            <p:txEl>
                                              <p:pRg st="1" end="1"/>
                                            </p:txEl>
                                          </p:spTgt>
                                        </p:tgtEl>
                                      </p:cBhvr>
                                    </p:animEffect>
                                    <p:anim calcmode="lin" valueType="num">
                                      <p:cBhvr>
                                        <p:cTn id="21" dur="1000" fill="hold"/>
                                        <p:tgtEl>
                                          <p:spTgt spid="7">
                                            <p:txEl>
                                              <p:pRg st="1" end="1"/>
                                            </p:txEl>
                                          </p:spTgt>
                                        </p:tgtEl>
                                        <p:attrNameLst>
                                          <p:attrName>ppt_x</p:attrName>
                                        </p:attrNameLst>
                                      </p:cBhvr>
                                      <p:tavLst>
                                        <p:tav tm="0">
                                          <p:val>
                                            <p:strVal val="#ppt_x"/>
                                          </p:val>
                                        </p:tav>
                                        <p:tav tm="100000">
                                          <p:val>
                                            <p:strVal val="#ppt_x"/>
                                          </p:val>
                                        </p:tav>
                                      </p:tavLst>
                                    </p:anim>
                                    <p:anim calcmode="lin" valueType="num">
                                      <p:cBhvr>
                                        <p:cTn id="22" dur="1000" fill="hold"/>
                                        <p:tgtEl>
                                          <p:spTgt spid="7">
                                            <p:txEl>
                                              <p:pRg st="1" end="1"/>
                                            </p:txEl>
                                          </p:spTgt>
                                        </p:tgtEl>
                                        <p:attrNameLst>
                                          <p:attrName>ppt_y</p:attrName>
                                        </p:attrNameLst>
                                      </p:cBhvr>
                                      <p:tavLst>
                                        <p:tav tm="0">
                                          <p:val>
                                            <p:strVal val="#ppt_y+.1"/>
                                          </p:val>
                                        </p:tav>
                                        <p:tav tm="100000">
                                          <p:val>
                                            <p:strVal val="#ppt_y"/>
                                          </p:val>
                                        </p:tav>
                                      </p:tavLst>
                                    </p:anim>
                                  </p:childTnLst>
                                </p:cTn>
                              </p:par>
                              <p:par>
                                <p:cTn id="23" presetID="42" presetClass="entr" presetSubtype="0" fill="hold" nodeType="withEffect">
                                  <p:stCondLst>
                                    <p:cond delay="0"/>
                                  </p:stCondLst>
                                  <p:childTnLst>
                                    <p:set>
                                      <p:cBhvr>
                                        <p:cTn id="24" dur="1" fill="hold">
                                          <p:stCondLst>
                                            <p:cond delay="0"/>
                                          </p:stCondLst>
                                        </p:cTn>
                                        <p:tgtEl>
                                          <p:spTgt spid="7">
                                            <p:txEl>
                                              <p:pRg st="2" end="2"/>
                                            </p:txEl>
                                          </p:spTgt>
                                        </p:tgtEl>
                                        <p:attrNameLst>
                                          <p:attrName>style.visibility</p:attrName>
                                        </p:attrNameLst>
                                      </p:cBhvr>
                                      <p:to>
                                        <p:strVal val="visible"/>
                                      </p:to>
                                    </p:set>
                                    <p:animEffect transition="in" filter="fade">
                                      <p:cBhvr>
                                        <p:cTn id="25" dur="1000"/>
                                        <p:tgtEl>
                                          <p:spTgt spid="7">
                                            <p:txEl>
                                              <p:pRg st="2" end="2"/>
                                            </p:txEl>
                                          </p:spTgt>
                                        </p:tgtEl>
                                      </p:cBhvr>
                                    </p:animEffect>
                                    <p:anim calcmode="lin" valueType="num">
                                      <p:cBhvr>
                                        <p:cTn id="26" dur="1000" fill="hold"/>
                                        <p:tgtEl>
                                          <p:spTgt spid="7">
                                            <p:txEl>
                                              <p:pRg st="2" end="2"/>
                                            </p:txEl>
                                          </p:spTgt>
                                        </p:tgtEl>
                                        <p:attrNameLst>
                                          <p:attrName>ppt_x</p:attrName>
                                        </p:attrNameLst>
                                      </p:cBhvr>
                                      <p:tavLst>
                                        <p:tav tm="0">
                                          <p:val>
                                            <p:strVal val="#ppt_x"/>
                                          </p:val>
                                        </p:tav>
                                        <p:tav tm="100000">
                                          <p:val>
                                            <p:strVal val="#ppt_x"/>
                                          </p:val>
                                        </p:tav>
                                      </p:tavLst>
                                    </p:anim>
                                    <p:anim calcmode="lin" valueType="num">
                                      <p:cBhvr>
                                        <p:cTn id="27" dur="1000" fill="hold"/>
                                        <p:tgtEl>
                                          <p:spTgt spid="7">
                                            <p:txEl>
                                              <p:pRg st="2" end="2"/>
                                            </p:txEl>
                                          </p:spTgt>
                                        </p:tgtEl>
                                        <p:attrNameLst>
                                          <p:attrName>ppt_y</p:attrName>
                                        </p:attrNameLst>
                                      </p:cBhvr>
                                      <p:tavLst>
                                        <p:tav tm="0">
                                          <p:val>
                                            <p:strVal val="#ppt_y+.1"/>
                                          </p:val>
                                        </p:tav>
                                        <p:tav tm="100000">
                                          <p:val>
                                            <p:strVal val="#ppt_y"/>
                                          </p:val>
                                        </p:tav>
                                      </p:tavLst>
                                    </p:anim>
                                  </p:childTnLst>
                                </p:cTn>
                              </p:par>
                              <p:par>
                                <p:cTn id="28" presetID="42" presetClass="entr" presetSubtype="0" fill="hold" nodeType="withEffect">
                                  <p:stCondLst>
                                    <p:cond delay="0"/>
                                  </p:stCondLst>
                                  <p:childTnLst>
                                    <p:set>
                                      <p:cBhvr>
                                        <p:cTn id="29" dur="1" fill="hold">
                                          <p:stCondLst>
                                            <p:cond delay="0"/>
                                          </p:stCondLst>
                                        </p:cTn>
                                        <p:tgtEl>
                                          <p:spTgt spid="7">
                                            <p:txEl>
                                              <p:pRg st="3" end="3"/>
                                            </p:txEl>
                                          </p:spTgt>
                                        </p:tgtEl>
                                        <p:attrNameLst>
                                          <p:attrName>style.visibility</p:attrName>
                                        </p:attrNameLst>
                                      </p:cBhvr>
                                      <p:to>
                                        <p:strVal val="visible"/>
                                      </p:to>
                                    </p:set>
                                    <p:animEffect transition="in" filter="fade">
                                      <p:cBhvr>
                                        <p:cTn id="30" dur="1000"/>
                                        <p:tgtEl>
                                          <p:spTgt spid="7">
                                            <p:txEl>
                                              <p:pRg st="3" end="3"/>
                                            </p:txEl>
                                          </p:spTgt>
                                        </p:tgtEl>
                                      </p:cBhvr>
                                    </p:animEffect>
                                    <p:anim calcmode="lin" valueType="num">
                                      <p:cBhvr>
                                        <p:cTn id="31" dur="1000" fill="hold"/>
                                        <p:tgtEl>
                                          <p:spTgt spid="7">
                                            <p:txEl>
                                              <p:pRg st="3" end="3"/>
                                            </p:txEl>
                                          </p:spTgt>
                                        </p:tgtEl>
                                        <p:attrNameLst>
                                          <p:attrName>ppt_x</p:attrName>
                                        </p:attrNameLst>
                                      </p:cBhvr>
                                      <p:tavLst>
                                        <p:tav tm="0">
                                          <p:val>
                                            <p:strVal val="#ppt_x"/>
                                          </p:val>
                                        </p:tav>
                                        <p:tav tm="100000">
                                          <p:val>
                                            <p:strVal val="#ppt_x"/>
                                          </p:val>
                                        </p:tav>
                                      </p:tavLst>
                                    </p:anim>
                                    <p:anim calcmode="lin" valueType="num">
                                      <p:cBhvr>
                                        <p:cTn id="32" dur="1000" fill="hold"/>
                                        <p:tgtEl>
                                          <p:spTgt spid="7">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grpId="0" nodeType="clickEffect">
                                  <p:stCondLst>
                                    <p:cond delay="0"/>
                                  </p:stCondLst>
                                  <p:childTnLst>
                                    <p:set>
                                      <p:cBhvr>
                                        <p:cTn id="36" dur="1" fill="hold">
                                          <p:stCondLst>
                                            <p:cond delay="0"/>
                                          </p:stCondLst>
                                        </p:cTn>
                                        <p:tgtEl>
                                          <p:spTgt spid="8">
                                            <p:txEl>
                                              <p:pRg st="0" end="0"/>
                                            </p:txEl>
                                          </p:spTgt>
                                        </p:tgtEl>
                                        <p:attrNameLst>
                                          <p:attrName>style.visibility</p:attrName>
                                        </p:attrNameLst>
                                      </p:cBhvr>
                                      <p:to>
                                        <p:strVal val="visible"/>
                                      </p:to>
                                    </p:set>
                                  </p:childTnLst>
                                </p:cTn>
                              </p:par>
                            </p:childTnLst>
                          </p:cTn>
                        </p:par>
                      </p:childTnLst>
                    </p:cTn>
                  </p:par>
                  <p:par>
                    <p:cTn id="37" fill="hold">
                      <p:stCondLst>
                        <p:cond delay="indefinite"/>
                      </p:stCondLst>
                      <p:childTnLst>
                        <p:par>
                          <p:cTn id="38" fill="hold">
                            <p:stCondLst>
                              <p:cond delay="0"/>
                            </p:stCondLst>
                            <p:childTnLst>
                              <p:par>
                                <p:cTn id="39" presetID="42" presetClass="entr" presetSubtype="0" fill="hold" nodeType="clickEffect">
                                  <p:stCondLst>
                                    <p:cond delay="0"/>
                                  </p:stCondLst>
                                  <p:childTnLst>
                                    <p:set>
                                      <p:cBhvr>
                                        <p:cTn id="40" dur="1" fill="hold">
                                          <p:stCondLst>
                                            <p:cond delay="0"/>
                                          </p:stCondLst>
                                        </p:cTn>
                                        <p:tgtEl>
                                          <p:spTgt spid="9">
                                            <p:txEl>
                                              <p:pRg st="0" end="0"/>
                                            </p:txEl>
                                          </p:spTgt>
                                        </p:tgtEl>
                                        <p:attrNameLst>
                                          <p:attrName>style.visibility</p:attrName>
                                        </p:attrNameLst>
                                      </p:cBhvr>
                                      <p:to>
                                        <p:strVal val="visible"/>
                                      </p:to>
                                    </p:set>
                                    <p:animEffect transition="in" filter="fade">
                                      <p:cBhvr>
                                        <p:cTn id="41" dur="1000"/>
                                        <p:tgtEl>
                                          <p:spTgt spid="9">
                                            <p:txEl>
                                              <p:pRg st="0" end="0"/>
                                            </p:txEl>
                                          </p:spTgt>
                                        </p:tgtEl>
                                      </p:cBhvr>
                                    </p:animEffect>
                                    <p:anim calcmode="lin" valueType="num">
                                      <p:cBhvr>
                                        <p:cTn id="42" dur="1000" fill="hold"/>
                                        <p:tgtEl>
                                          <p:spTgt spid="9">
                                            <p:txEl>
                                              <p:pRg st="0" end="0"/>
                                            </p:txEl>
                                          </p:spTgt>
                                        </p:tgtEl>
                                        <p:attrNameLst>
                                          <p:attrName>ppt_x</p:attrName>
                                        </p:attrNameLst>
                                      </p:cBhvr>
                                      <p:tavLst>
                                        <p:tav tm="0">
                                          <p:val>
                                            <p:strVal val="#ppt_x"/>
                                          </p:val>
                                        </p:tav>
                                        <p:tav tm="100000">
                                          <p:val>
                                            <p:strVal val="#ppt_x"/>
                                          </p:val>
                                        </p:tav>
                                      </p:tavLst>
                                    </p:anim>
                                    <p:anim calcmode="lin" valueType="num">
                                      <p:cBhvr>
                                        <p:cTn id="43" dur="1000" fill="hold"/>
                                        <p:tgtEl>
                                          <p:spTgt spid="9">
                                            <p:txEl>
                                              <p:pRg st="0" end="0"/>
                                            </p:txEl>
                                          </p:spTgt>
                                        </p:tgtEl>
                                        <p:attrNameLst>
                                          <p:attrName>ppt_y</p:attrName>
                                        </p:attrNameLst>
                                      </p:cBhvr>
                                      <p:tavLst>
                                        <p:tav tm="0">
                                          <p:val>
                                            <p:strVal val="#ppt_y+.1"/>
                                          </p:val>
                                        </p:tav>
                                        <p:tav tm="100000">
                                          <p:val>
                                            <p:strVal val="#ppt_y"/>
                                          </p:val>
                                        </p:tav>
                                      </p:tavLst>
                                    </p:anim>
                                  </p:childTnLst>
                                </p:cTn>
                              </p:par>
                              <p:par>
                                <p:cTn id="44" presetID="42" presetClass="entr" presetSubtype="0" fill="hold" nodeType="withEffect">
                                  <p:stCondLst>
                                    <p:cond delay="0"/>
                                  </p:stCondLst>
                                  <p:childTnLst>
                                    <p:set>
                                      <p:cBhvr>
                                        <p:cTn id="45" dur="1" fill="hold">
                                          <p:stCondLst>
                                            <p:cond delay="0"/>
                                          </p:stCondLst>
                                        </p:cTn>
                                        <p:tgtEl>
                                          <p:spTgt spid="9">
                                            <p:txEl>
                                              <p:pRg st="1" end="1"/>
                                            </p:txEl>
                                          </p:spTgt>
                                        </p:tgtEl>
                                        <p:attrNameLst>
                                          <p:attrName>style.visibility</p:attrName>
                                        </p:attrNameLst>
                                      </p:cBhvr>
                                      <p:to>
                                        <p:strVal val="visible"/>
                                      </p:to>
                                    </p:set>
                                    <p:animEffect transition="in" filter="fade">
                                      <p:cBhvr>
                                        <p:cTn id="46" dur="1000"/>
                                        <p:tgtEl>
                                          <p:spTgt spid="9">
                                            <p:txEl>
                                              <p:pRg st="1" end="1"/>
                                            </p:txEl>
                                          </p:spTgt>
                                        </p:tgtEl>
                                      </p:cBhvr>
                                    </p:animEffect>
                                    <p:anim calcmode="lin" valueType="num">
                                      <p:cBhvr>
                                        <p:cTn id="47" dur="1000" fill="hold"/>
                                        <p:tgtEl>
                                          <p:spTgt spid="9">
                                            <p:txEl>
                                              <p:pRg st="1" end="1"/>
                                            </p:txEl>
                                          </p:spTgt>
                                        </p:tgtEl>
                                        <p:attrNameLst>
                                          <p:attrName>ppt_x</p:attrName>
                                        </p:attrNameLst>
                                      </p:cBhvr>
                                      <p:tavLst>
                                        <p:tav tm="0">
                                          <p:val>
                                            <p:strVal val="#ppt_x"/>
                                          </p:val>
                                        </p:tav>
                                        <p:tav tm="100000">
                                          <p:val>
                                            <p:strVal val="#ppt_x"/>
                                          </p:val>
                                        </p:tav>
                                      </p:tavLst>
                                    </p:anim>
                                    <p:anim calcmode="lin" valueType="num">
                                      <p:cBhvr>
                                        <p:cTn id="48" dur="1000" fill="hold"/>
                                        <p:tgtEl>
                                          <p:spTgt spid="9">
                                            <p:txEl>
                                              <p:pRg st="1" end="1"/>
                                            </p:txEl>
                                          </p:spTgt>
                                        </p:tgtEl>
                                        <p:attrNameLst>
                                          <p:attrName>ppt_y</p:attrName>
                                        </p:attrNameLst>
                                      </p:cBhvr>
                                      <p:tavLst>
                                        <p:tav tm="0">
                                          <p:val>
                                            <p:strVal val="#ppt_y+.1"/>
                                          </p:val>
                                        </p:tav>
                                        <p:tav tm="100000">
                                          <p:val>
                                            <p:strVal val="#ppt_y"/>
                                          </p:val>
                                        </p:tav>
                                      </p:tavLst>
                                    </p:anim>
                                  </p:childTnLst>
                                </p:cTn>
                              </p:par>
                              <p:par>
                                <p:cTn id="49" presetID="42" presetClass="entr" presetSubtype="0" fill="hold" nodeType="withEffect">
                                  <p:stCondLst>
                                    <p:cond delay="0"/>
                                  </p:stCondLst>
                                  <p:childTnLst>
                                    <p:set>
                                      <p:cBhvr>
                                        <p:cTn id="50" dur="1" fill="hold">
                                          <p:stCondLst>
                                            <p:cond delay="0"/>
                                          </p:stCondLst>
                                        </p:cTn>
                                        <p:tgtEl>
                                          <p:spTgt spid="9">
                                            <p:txEl>
                                              <p:pRg st="2" end="2"/>
                                            </p:txEl>
                                          </p:spTgt>
                                        </p:tgtEl>
                                        <p:attrNameLst>
                                          <p:attrName>style.visibility</p:attrName>
                                        </p:attrNameLst>
                                      </p:cBhvr>
                                      <p:to>
                                        <p:strVal val="visible"/>
                                      </p:to>
                                    </p:set>
                                    <p:animEffect transition="in" filter="fade">
                                      <p:cBhvr>
                                        <p:cTn id="51" dur="1000"/>
                                        <p:tgtEl>
                                          <p:spTgt spid="9">
                                            <p:txEl>
                                              <p:pRg st="2" end="2"/>
                                            </p:txEl>
                                          </p:spTgt>
                                        </p:tgtEl>
                                      </p:cBhvr>
                                    </p:animEffect>
                                    <p:anim calcmode="lin" valueType="num">
                                      <p:cBhvr>
                                        <p:cTn id="52" dur="1000" fill="hold"/>
                                        <p:tgtEl>
                                          <p:spTgt spid="9">
                                            <p:txEl>
                                              <p:pRg st="2" end="2"/>
                                            </p:txEl>
                                          </p:spTgt>
                                        </p:tgtEl>
                                        <p:attrNameLst>
                                          <p:attrName>ppt_x</p:attrName>
                                        </p:attrNameLst>
                                      </p:cBhvr>
                                      <p:tavLst>
                                        <p:tav tm="0">
                                          <p:val>
                                            <p:strVal val="#ppt_x"/>
                                          </p:val>
                                        </p:tav>
                                        <p:tav tm="100000">
                                          <p:val>
                                            <p:strVal val="#ppt_x"/>
                                          </p:val>
                                        </p:tav>
                                      </p:tavLst>
                                    </p:anim>
                                    <p:anim calcmode="lin" valueType="num">
                                      <p:cBhvr>
                                        <p:cTn id="53" dur="1000" fill="hold"/>
                                        <p:tgtEl>
                                          <p:spTgt spid="9">
                                            <p:txEl>
                                              <p:pRg st="2" end="2"/>
                                            </p:txEl>
                                          </p:spTgt>
                                        </p:tgtEl>
                                        <p:attrNameLst>
                                          <p:attrName>ppt_y</p:attrName>
                                        </p:attrNameLst>
                                      </p:cBhvr>
                                      <p:tavLst>
                                        <p:tav tm="0">
                                          <p:val>
                                            <p:strVal val="#ppt_y+.1"/>
                                          </p:val>
                                        </p:tav>
                                        <p:tav tm="100000">
                                          <p:val>
                                            <p:strVal val="#ppt_y"/>
                                          </p:val>
                                        </p:tav>
                                      </p:tavLst>
                                    </p:anim>
                                  </p:childTnLst>
                                </p:cTn>
                              </p:par>
                              <p:par>
                                <p:cTn id="54" presetID="42" presetClass="entr" presetSubtype="0" fill="hold" nodeType="withEffect">
                                  <p:stCondLst>
                                    <p:cond delay="0"/>
                                  </p:stCondLst>
                                  <p:childTnLst>
                                    <p:set>
                                      <p:cBhvr>
                                        <p:cTn id="55" dur="1" fill="hold">
                                          <p:stCondLst>
                                            <p:cond delay="0"/>
                                          </p:stCondLst>
                                        </p:cTn>
                                        <p:tgtEl>
                                          <p:spTgt spid="9">
                                            <p:txEl>
                                              <p:pRg st="3" end="3"/>
                                            </p:txEl>
                                          </p:spTgt>
                                        </p:tgtEl>
                                        <p:attrNameLst>
                                          <p:attrName>style.visibility</p:attrName>
                                        </p:attrNameLst>
                                      </p:cBhvr>
                                      <p:to>
                                        <p:strVal val="visible"/>
                                      </p:to>
                                    </p:set>
                                    <p:animEffect transition="in" filter="fade">
                                      <p:cBhvr>
                                        <p:cTn id="56" dur="1000"/>
                                        <p:tgtEl>
                                          <p:spTgt spid="9">
                                            <p:txEl>
                                              <p:pRg st="3" end="3"/>
                                            </p:txEl>
                                          </p:spTgt>
                                        </p:tgtEl>
                                      </p:cBhvr>
                                    </p:animEffect>
                                    <p:anim calcmode="lin" valueType="num">
                                      <p:cBhvr>
                                        <p:cTn id="57" dur="1000" fill="hold"/>
                                        <p:tgtEl>
                                          <p:spTgt spid="9">
                                            <p:txEl>
                                              <p:pRg st="3" end="3"/>
                                            </p:txEl>
                                          </p:spTgt>
                                        </p:tgtEl>
                                        <p:attrNameLst>
                                          <p:attrName>ppt_x</p:attrName>
                                        </p:attrNameLst>
                                      </p:cBhvr>
                                      <p:tavLst>
                                        <p:tav tm="0">
                                          <p:val>
                                            <p:strVal val="#ppt_x"/>
                                          </p:val>
                                        </p:tav>
                                        <p:tav tm="100000">
                                          <p:val>
                                            <p:strVal val="#ppt_x"/>
                                          </p:val>
                                        </p:tav>
                                      </p:tavLst>
                                    </p:anim>
                                    <p:anim calcmode="lin" valueType="num">
                                      <p:cBhvr>
                                        <p:cTn id="58" dur="1000" fill="hold"/>
                                        <p:tgtEl>
                                          <p:spTgt spid="9">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bldP spid="8" grpId="0" build="p"/>
      <p:bldP spid="11"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51F1AF-3316-C57C-7EC6-BBD564B445B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4EA9EAF-B999-AA36-8850-898EB123372D}"/>
              </a:ext>
            </a:extLst>
          </p:cNvPr>
          <p:cNvSpPr>
            <a:spLocks noGrp="1"/>
          </p:cNvSpPr>
          <p:nvPr>
            <p:ph type="title"/>
          </p:nvPr>
        </p:nvSpPr>
        <p:spPr>
          <a:xfrm>
            <a:off x="-288540" y="378398"/>
            <a:ext cx="9649072" cy="461824"/>
          </a:xfrm>
        </p:spPr>
        <p:txBody>
          <a:bodyPr>
            <a:normAutofit fontScale="90000"/>
          </a:bodyPr>
          <a:lstStyle/>
          <a:p>
            <a:pPr marL="342900" marR="0" lvl="0" indent="-342900" defTabSz="914400" rtl="0" eaLnBrk="1" fontAlgn="auto" latinLnBrk="0" hangingPunct="1">
              <a:lnSpc>
                <a:spcPct val="100000"/>
              </a:lnSpc>
              <a:spcBef>
                <a:spcPct val="20000"/>
              </a:spcBef>
              <a:spcAft>
                <a:spcPts val="0"/>
              </a:spcAft>
              <a:tabLst/>
              <a:defRPr/>
            </a:pPr>
            <a:br>
              <a:rPr kumimoji="0" lang="en-GB" sz="2400" b="1" i="0" u="none" strike="noStrike" kern="1200" cap="none" spc="0" normalizeH="0" baseline="0" noProof="0" dirty="0">
                <a:ln>
                  <a:noFill/>
                </a:ln>
                <a:solidFill>
                  <a:prstClr val="black"/>
                </a:solidFill>
                <a:effectLst/>
                <a:highlight>
                  <a:srgbClr val="FFFF00"/>
                </a:highlight>
                <a:uLnTx/>
                <a:uFillTx/>
                <a:latin typeface="Myriad Pro"/>
                <a:ea typeface="+mn-ea"/>
                <a:cs typeface="+mn-cs"/>
              </a:rPr>
            </a:br>
            <a:br>
              <a:rPr kumimoji="0" lang="en-GB" sz="2400" b="1" i="0" u="none" strike="noStrike" kern="1200" cap="none" spc="0" normalizeH="0" baseline="0" noProof="0" dirty="0">
                <a:ln>
                  <a:noFill/>
                </a:ln>
                <a:solidFill>
                  <a:prstClr val="black"/>
                </a:solidFill>
                <a:effectLst/>
                <a:highlight>
                  <a:srgbClr val="FFFF00"/>
                </a:highlight>
                <a:uLnTx/>
                <a:uFillTx/>
                <a:latin typeface="Myriad Pro"/>
                <a:ea typeface="+mn-ea"/>
                <a:cs typeface="+mn-cs"/>
              </a:rPr>
            </a:br>
            <a:r>
              <a:rPr kumimoji="0" lang="en-GB" sz="3600" b="1" i="0" u="none" strike="noStrike" kern="1200" cap="none" spc="0" normalizeH="0" baseline="0" noProof="0" dirty="0">
                <a:ln>
                  <a:noFill/>
                </a:ln>
                <a:solidFill>
                  <a:prstClr val="black"/>
                </a:solidFill>
                <a:effectLst/>
                <a:highlight>
                  <a:srgbClr val="FFFF00"/>
                </a:highlight>
                <a:uLnTx/>
                <a:uFillTx/>
                <a:latin typeface="Myriad Pro"/>
                <a:ea typeface="+mn-ea"/>
                <a:cs typeface="+mn-cs"/>
              </a:rPr>
              <a:t>Sole Trader</a:t>
            </a:r>
            <a:br>
              <a:rPr kumimoji="0" lang="en-GB" sz="2400" b="1" i="0" u="none" strike="noStrike" kern="1200" cap="none" spc="0" normalizeH="0" baseline="0" noProof="0" dirty="0">
                <a:ln>
                  <a:noFill/>
                </a:ln>
                <a:solidFill>
                  <a:prstClr val="black"/>
                </a:solidFill>
                <a:effectLst/>
                <a:highlight>
                  <a:srgbClr val="FFFF00"/>
                </a:highlight>
                <a:uLnTx/>
                <a:uFillTx/>
                <a:latin typeface="Myriad Pro"/>
                <a:ea typeface="+mn-ea"/>
                <a:cs typeface="+mn-cs"/>
              </a:rPr>
            </a:br>
            <a:endParaRPr lang="en-GB" dirty="0"/>
          </a:p>
        </p:txBody>
      </p:sp>
      <p:sp>
        <p:nvSpPr>
          <p:cNvPr id="3" name="Content Placeholder 2">
            <a:extLst>
              <a:ext uri="{FF2B5EF4-FFF2-40B4-BE49-F238E27FC236}">
                <a16:creationId xmlns:a16="http://schemas.microsoft.com/office/drawing/2014/main" id="{37A5486D-44C0-BA49-A6E5-8A43A1ECB1EB}"/>
              </a:ext>
            </a:extLst>
          </p:cNvPr>
          <p:cNvSpPr>
            <a:spLocks noGrp="1"/>
          </p:cNvSpPr>
          <p:nvPr>
            <p:ph idx="1"/>
          </p:nvPr>
        </p:nvSpPr>
        <p:spPr>
          <a:xfrm>
            <a:off x="107504" y="836712"/>
            <a:ext cx="8856984" cy="4536504"/>
          </a:xfrm>
        </p:spPr>
        <p:txBody>
          <a:bodyPr>
            <a:noAutofit/>
          </a:bodyPr>
          <a:lstStyle/>
          <a:p>
            <a:pPr marL="0" lvl="0" indent="0">
              <a:lnSpc>
                <a:spcPct val="107000"/>
              </a:lnSpc>
              <a:spcAft>
                <a:spcPts val="800"/>
              </a:spcAft>
              <a:buClr>
                <a:srgbClr val="0070C0"/>
              </a:buClr>
              <a:buNone/>
            </a:pPr>
            <a:r>
              <a:rPr lang="en-GB" sz="2000" dirty="0">
                <a:solidFill>
                  <a:prstClr val="black"/>
                </a:solidFill>
                <a:ea typeface="Calibri" panose="020F0502020204030204" pitchFamily="34" charset="0"/>
                <a:cs typeface="Times New Roman" panose="02020603050405020304" pitchFamily="18" charset="0"/>
              </a:rPr>
              <a:t>Let's watch a video…………..</a:t>
            </a:r>
          </a:p>
          <a:p>
            <a:pPr lvl="0" algn="ctr">
              <a:lnSpc>
                <a:spcPct val="107000"/>
              </a:lnSpc>
              <a:spcAft>
                <a:spcPts val="800"/>
              </a:spcAft>
              <a:buClr>
                <a:srgbClr val="0070C0"/>
              </a:buClr>
              <a:buFont typeface="Wingdings" panose="05000000000000000000" pitchFamily="2" charset="2"/>
              <a:buChar char="q"/>
            </a:pPr>
            <a:endParaRPr lang="en-GB" sz="2800" dirty="0">
              <a:solidFill>
                <a:prstClr val="black"/>
              </a:solidFill>
              <a:ea typeface="Calibri" panose="020F0502020204030204" pitchFamily="34" charset="0"/>
              <a:cs typeface="Times New Roman" panose="02020603050405020304" pitchFamily="18" charset="0"/>
            </a:endParaRPr>
          </a:p>
          <a:p>
            <a:pPr marL="0" lvl="0" indent="0" algn="ctr">
              <a:lnSpc>
                <a:spcPct val="107000"/>
              </a:lnSpc>
              <a:spcAft>
                <a:spcPts val="800"/>
              </a:spcAft>
              <a:buClr>
                <a:srgbClr val="0070C0"/>
              </a:buClr>
              <a:buNone/>
            </a:pPr>
            <a:endParaRPr lang="en-GB" sz="2800" dirty="0">
              <a:solidFill>
                <a:prstClr val="black"/>
              </a:solidFill>
              <a:ea typeface="Calibri" panose="020F0502020204030204" pitchFamily="34" charset="0"/>
              <a:cs typeface="Times New Roman" panose="02020603050405020304" pitchFamily="18" charset="0"/>
            </a:endParaRPr>
          </a:p>
          <a:p>
            <a:pPr lvl="0">
              <a:lnSpc>
                <a:spcPct val="107000"/>
              </a:lnSpc>
              <a:spcAft>
                <a:spcPts val="800"/>
              </a:spcAft>
              <a:buClr>
                <a:srgbClr val="0070C0"/>
              </a:buClr>
              <a:buFont typeface="Wingdings" panose="05000000000000000000" pitchFamily="2" charset="2"/>
              <a:buChar char="q"/>
            </a:pPr>
            <a:endParaRPr lang="en-GB" sz="2400" dirty="0"/>
          </a:p>
        </p:txBody>
      </p:sp>
      <p:sp>
        <p:nvSpPr>
          <p:cNvPr id="4" name="Title 1">
            <a:extLst>
              <a:ext uri="{FF2B5EF4-FFF2-40B4-BE49-F238E27FC236}">
                <a16:creationId xmlns:a16="http://schemas.microsoft.com/office/drawing/2014/main" id="{E04EADF3-2354-58C9-84FA-B37792DC0060}"/>
              </a:ext>
            </a:extLst>
          </p:cNvPr>
          <p:cNvSpPr txBox="1">
            <a:spLocks/>
          </p:cNvSpPr>
          <p:nvPr/>
        </p:nvSpPr>
        <p:spPr>
          <a:xfrm>
            <a:off x="457200" y="10306"/>
            <a:ext cx="8229600" cy="275838"/>
          </a:xfrm>
          <a:prstGeom prst="rect">
            <a:avLst/>
          </a:prstGeom>
        </p:spPr>
        <p:txBody>
          <a:bodyPr vert="horz" lIns="91440" tIns="45720" rIns="91440" bIns="45720" rtlCol="0" anchor="b">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spcBef>
                <a:spcPts val="0"/>
              </a:spcBef>
              <a:defRPr/>
            </a:pPr>
            <a:r>
              <a:rPr lang="en-GB" sz="1400" b="1" dirty="0">
                <a:solidFill>
                  <a:schemeClr val="accent1">
                    <a:lumMod val="50000"/>
                  </a:schemeClr>
                </a:solidFill>
                <a:ea typeface="+mn-ea"/>
                <a:cs typeface="+mn-cs"/>
              </a:rPr>
              <a:t>LCLM4006: Enterprise &amp; Entrepreneurship</a:t>
            </a:r>
            <a:endParaRPr lang="en-GB" sz="1400" dirty="0">
              <a:solidFill>
                <a:schemeClr val="accent1">
                  <a:lumMod val="50000"/>
                </a:schemeClr>
              </a:solidFill>
            </a:endParaRPr>
          </a:p>
        </p:txBody>
      </p:sp>
      <p:pic>
        <p:nvPicPr>
          <p:cNvPr id="5" name="Online Media 4" title="How to become a sole trader">
            <a:hlinkClick r:id="" action="ppaction://media"/>
            <a:extLst>
              <a:ext uri="{FF2B5EF4-FFF2-40B4-BE49-F238E27FC236}">
                <a16:creationId xmlns:a16="http://schemas.microsoft.com/office/drawing/2014/main" id="{7BB53EE1-767E-E3BA-008D-47533CFB6194}"/>
              </a:ext>
            </a:extLst>
          </p:cNvPr>
          <p:cNvPicPr>
            <a:picLocks noRot="1" noChangeAspect="1"/>
          </p:cNvPicPr>
          <p:nvPr>
            <a:videoFile r:link="rId1"/>
          </p:nvPr>
        </p:nvPicPr>
        <p:blipFill>
          <a:blip r:embed="rId3"/>
          <a:stretch>
            <a:fillRect/>
          </a:stretch>
        </p:blipFill>
        <p:spPr>
          <a:xfrm>
            <a:off x="179512" y="1298536"/>
            <a:ext cx="8856984" cy="4074314"/>
          </a:xfrm>
          <a:prstGeom prst="rect">
            <a:avLst/>
          </a:prstGeom>
        </p:spPr>
      </p:pic>
      <p:sp>
        <p:nvSpPr>
          <p:cNvPr id="6" name="TextBox 5">
            <a:extLst>
              <a:ext uri="{FF2B5EF4-FFF2-40B4-BE49-F238E27FC236}">
                <a16:creationId xmlns:a16="http://schemas.microsoft.com/office/drawing/2014/main" id="{F6DAE0D9-F9DB-643B-D2DF-A3AA80D365A9}"/>
              </a:ext>
            </a:extLst>
          </p:cNvPr>
          <p:cNvSpPr txBox="1"/>
          <p:nvPr/>
        </p:nvSpPr>
        <p:spPr>
          <a:xfrm>
            <a:off x="1860998" y="5372850"/>
            <a:ext cx="6840760" cy="800219"/>
          </a:xfrm>
          <a:prstGeom prst="rect">
            <a:avLst/>
          </a:prstGeom>
          <a:noFill/>
        </p:spPr>
        <p:txBody>
          <a:bodyPr wrap="square" rtlCol="0">
            <a:spAutoFit/>
          </a:bodyPr>
          <a:lstStyle/>
          <a:p>
            <a:r>
              <a:rPr lang="en-GB" sz="1400" dirty="0"/>
              <a:t>Video link: </a:t>
            </a:r>
            <a:r>
              <a:rPr lang="en-GB" sz="1400" dirty="0">
                <a:hlinkClick r:id="rId4"/>
              </a:rPr>
              <a:t>https://www.youtube.com/watch?v=oDGfs_PVhYU</a:t>
            </a:r>
            <a:endParaRPr lang="en-GB" sz="1400" dirty="0"/>
          </a:p>
          <a:p>
            <a:endParaRPr lang="en-GB" sz="1400" dirty="0"/>
          </a:p>
          <a:p>
            <a:endParaRPr lang="en-GB" dirty="0"/>
          </a:p>
        </p:txBody>
      </p:sp>
    </p:spTree>
    <p:extLst>
      <p:ext uri="{BB962C8B-B14F-4D97-AF65-F5344CB8AC3E}">
        <p14:creationId xmlns:p14="http://schemas.microsoft.com/office/powerpoint/2010/main" val="22091288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mediacall" presetSubtype="0" fill="hold" nodeType="clickEffect">
                                  <p:stCondLst>
                                    <p:cond delay="0"/>
                                  </p:stCondLst>
                                  <p:childTnLst>
                                    <p:cmd type="call" cmd="playFrom(0.0)">
                                      <p:cBhvr>
                                        <p:cTn id="14"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15" fill="hold" display="0">
                  <p:stCondLst>
                    <p:cond delay="indefinite"/>
                  </p:stCondLst>
                </p:cTn>
                <p:tgtEl>
                  <p:spTgt spid="5"/>
                </p:tgtEl>
              </p:cMediaNode>
            </p:video>
            <p:seq concurrent="1" nextAc="seek">
              <p:cTn id="16" restart="whenNotActive" fill="hold" evtFilter="cancelBubble" nodeType="interactiveSeq">
                <p:stCondLst>
                  <p:cond evt="onClick" delay="0">
                    <p:tgtEl>
                      <p:spTgt spid="5"/>
                    </p:tgtEl>
                  </p:cond>
                </p:stCondLst>
                <p:endSync evt="end" delay="0">
                  <p:rtn val="all"/>
                </p:endSync>
                <p:childTnLst>
                  <p:par>
                    <p:cTn id="17" fill="hold">
                      <p:stCondLst>
                        <p:cond delay="0"/>
                      </p:stCondLst>
                      <p:childTnLst>
                        <p:par>
                          <p:cTn id="18" fill="hold">
                            <p:stCondLst>
                              <p:cond delay="0"/>
                            </p:stCondLst>
                            <p:childTnLst>
                              <p:par>
                                <p:cTn id="19" presetID="2" presetClass="mediacall" presetSubtype="0" fill="hold" nodeType="clickEffect">
                                  <p:stCondLst>
                                    <p:cond delay="0"/>
                                  </p:stCondLst>
                                  <p:childTnLst>
                                    <p:cmd type="call" cmd="togglePause">
                                      <p:cBhvr>
                                        <p:cTn id="20" dur="1" fill="hold"/>
                                        <p:tgtEl>
                                          <p:spTgt spid="5"/>
                                        </p:tgtEl>
                                      </p:cBhvr>
                                    </p:cmd>
                                  </p:childTnLst>
                                </p:cTn>
                              </p:par>
                            </p:childTnLst>
                          </p:cTn>
                        </p:par>
                      </p:childTnLst>
                    </p:cTn>
                  </p:par>
                </p:childTnLst>
              </p:cTn>
              <p:nextCondLst>
                <p:cond evt="onClick" delay="0">
                  <p:tgtEl>
                    <p:spTgt spid="5"/>
                  </p:tgtEl>
                </p:cond>
              </p:nextCondLst>
            </p:seq>
          </p:childTnLst>
        </p:cTn>
      </p:par>
    </p:tnLst>
    <p:bldLst>
      <p:bldP spid="2"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734FDB-04CA-BA26-74C9-DBB56AD5DECF}"/>
              </a:ext>
            </a:extLst>
          </p:cNvPr>
          <p:cNvSpPr>
            <a:spLocks noGrp="1"/>
          </p:cNvSpPr>
          <p:nvPr>
            <p:ph type="title"/>
          </p:nvPr>
        </p:nvSpPr>
        <p:spPr>
          <a:xfrm>
            <a:off x="0" y="402524"/>
            <a:ext cx="9144000" cy="461824"/>
          </a:xfrm>
        </p:spPr>
        <p:txBody>
          <a:bodyPr>
            <a:normAutofit fontScale="90000"/>
          </a:bodyPr>
          <a:lstStyle/>
          <a:p>
            <a:pPr marL="342900" indent="-342900">
              <a:spcBef>
                <a:spcPct val="20000"/>
              </a:spcBef>
              <a:defRPr/>
            </a:pPr>
            <a:br>
              <a:rPr kumimoji="0" lang="en-GB" sz="2400" b="1" i="0" u="none" strike="noStrike" kern="1200" cap="none" spc="0" normalizeH="0" baseline="0" noProof="0" dirty="0">
                <a:ln>
                  <a:noFill/>
                </a:ln>
                <a:solidFill>
                  <a:prstClr val="black"/>
                </a:solidFill>
                <a:effectLst/>
                <a:highlight>
                  <a:srgbClr val="FFFF00"/>
                </a:highlight>
                <a:uLnTx/>
                <a:uFillTx/>
                <a:latin typeface="Myriad Pro"/>
                <a:ea typeface="+mn-ea"/>
                <a:cs typeface="+mn-cs"/>
              </a:rPr>
            </a:br>
            <a:br>
              <a:rPr lang="en-GB" sz="2400" dirty="0">
                <a:solidFill>
                  <a:prstClr val="black"/>
                </a:solidFill>
                <a:highlight>
                  <a:srgbClr val="FFFF00"/>
                </a:highlight>
                <a:ea typeface="Calibri" panose="020F0502020204030204" pitchFamily="34" charset="0"/>
                <a:cs typeface="Times New Roman" panose="02020603050405020304" pitchFamily="18" charset="0"/>
              </a:rPr>
            </a:br>
            <a:r>
              <a:rPr kumimoji="0" lang="en-GB" sz="3600" b="1" i="0" u="none" strike="noStrike" kern="1200" cap="none" spc="0" normalizeH="0" baseline="0" noProof="0" dirty="0">
                <a:ln>
                  <a:noFill/>
                </a:ln>
                <a:solidFill>
                  <a:prstClr val="black"/>
                </a:solidFill>
                <a:effectLst/>
                <a:highlight>
                  <a:srgbClr val="FFFF00"/>
                </a:highlight>
                <a:uLnTx/>
                <a:uFillTx/>
                <a:latin typeface="Myriad Pro"/>
                <a:ea typeface="+mn-ea"/>
                <a:cs typeface="+mn-cs"/>
              </a:rPr>
              <a:t>Partnerships</a:t>
            </a:r>
            <a:br>
              <a:rPr kumimoji="0" lang="en-GB" sz="2400" b="1" i="0" u="none" strike="noStrike" kern="1200" cap="none" spc="0" normalizeH="0" baseline="0" noProof="0" dirty="0">
                <a:ln>
                  <a:noFill/>
                </a:ln>
                <a:solidFill>
                  <a:prstClr val="black"/>
                </a:solidFill>
                <a:effectLst/>
                <a:highlight>
                  <a:srgbClr val="FFFF00"/>
                </a:highlight>
                <a:uLnTx/>
                <a:uFillTx/>
                <a:latin typeface="Myriad Pro"/>
                <a:ea typeface="+mn-ea"/>
                <a:cs typeface="+mn-cs"/>
              </a:rPr>
            </a:br>
            <a:endParaRPr lang="en-GB" dirty="0"/>
          </a:p>
        </p:txBody>
      </p:sp>
      <p:sp>
        <p:nvSpPr>
          <p:cNvPr id="3" name="Content Placeholder 2">
            <a:extLst>
              <a:ext uri="{FF2B5EF4-FFF2-40B4-BE49-F238E27FC236}">
                <a16:creationId xmlns:a16="http://schemas.microsoft.com/office/drawing/2014/main" id="{5C26EBC3-0665-9096-9D3A-11A888BD995A}"/>
              </a:ext>
            </a:extLst>
          </p:cNvPr>
          <p:cNvSpPr>
            <a:spLocks noGrp="1"/>
          </p:cNvSpPr>
          <p:nvPr>
            <p:ph idx="1"/>
          </p:nvPr>
        </p:nvSpPr>
        <p:spPr>
          <a:xfrm>
            <a:off x="107504" y="1196752"/>
            <a:ext cx="9036496" cy="4680520"/>
          </a:xfrm>
        </p:spPr>
        <p:txBody>
          <a:bodyPr>
            <a:noAutofit/>
          </a:bodyPr>
          <a:lstStyle/>
          <a:p>
            <a:pPr lvl="0">
              <a:lnSpc>
                <a:spcPct val="107000"/>
              </a:lnSpc>
              <a:spcAft>
                <a:spcPts val="800"/>
              </a:spcAft>
              <a:buClr>
                <a:srgbClr val="0070C0"/>
              </a:buClr>
              <a:buFont typeface="Wingdings" panose="05000000000000000000" pitchFamily="2" charset="2"/>
              <a:buChar char="q"/>
            </a:pPr>
            <a:r>
              <a:rPr lang="en-GB" sz="2200" dirty="0">
                <a:solidFill>
                  <a:prstClr val="black"/>
                </a:solidFill>
                <a:ea typeface="Calibri" panose="020F0502020204030204" pitchFamily="34" charset="0"/>
                <a:cs typeface="Times New Roman" panose="02020603050405020304" pitchFamily="18" charset="0"/>
              </a:rPr>
              <a:t>In a partnership, the partners personally share responsibility, for example for any losses, stock, equipment etc.</a:t>
            </a:r>
          </a:p>
          <a:p>
            <a:pPr lvl="0">
              <a:lnSpc>
                <a:spcPct val="107000"/>
              </a:lnSpc>
              <a:spcAft>
                <a:spcPts val="800"/>
              </a:spcAft>
              <a:buClr>
                <a:srgbClr val="0070C0"/>
              </a:buClr>
              <a:buFont typeface="Wingdings" panose="05000000000000000000" pitchFamily="2" charset="2"/>
              <a:buChar char="q"/>
            </a:pPr>
            <a:r>
              <a:rPr lang="en-GB" sz="2200" dirty="0">
                <a:solidFill>
                  <a:prstClr val="black"/>
                </a:solidFill>
                <a:ea typeface="Calibri" panose="020F0502020204030204" pitchFamily="34" charset="0"/>
                <a:cs typeface="Times New Roman" panose="02020603050405020304" pitchFamily="18" charset="0"/>
              </a:rPr>
              <a:t>Partners share the firm’s profits, and each partner pays tax on their share.</a:t>
            </a:r>
          </a:p>
          <a:p>
            <a:pPr lvl="0">
              <a:lnSpc>
                <a:spcPct val="107000"/>
              </a:lnSpc>
              <a:spcAft>
                <a:spcPts val="800"/>
              </a:spcAft>
              <a:buClr>
                <a:srgbClr val="0070C0"/>
              </a:buClr>
              <a:buFont typeface="Wingdings" panose="05000000000000000000" pitchFamily="2" charset="2"/>
              <a:buChar char="q"/>
            </a:pPr>
            <a:r>
              <a:rPr lang="en-GB" sz="2200" dirty="0">
                <a:solidFill>
                  <a:prstClr val="black"/>
                </a:solidFill>
                <a:ea typeface="Calibri" panose="020F0502020204030204" pitchFamily="34" charset="0"/>
                <a:cs typeface="Times New Roman" panose="02020603050405020304" pitchFamily="18" charset="0"/>
              </a:rPr>
              <a:t>A partner does not have to be an actual person. For example, a limited company counts as a ‘legal person’ and can also be a partner.</a:t>
            </a:r>
          </a:p>
          <a:p>
            <a:pPr lvl="0">
              <a:lnSpc>
                <a:spcPct val="107000"/>
              </a:lnSpc>
              <a:spcAft>
                <a:spcPts val="800"/>
              </a:spcAft>
              <a:buClr>
                <a:srgbClr val="0070C0"/>
              </a:buClr>
              <a:buFont typeface="Wingdings" panose="05000000000000000000" pitchFamily="2" charset="2"/>
              <a:buChar char="q"/>
            </a:pPr>
            <a:r>
              <a:rPr lang="en-GB" sz="2200" dirty="0">
                <a:solidFill>
                  <a:prstClr val="black"/>
                </a:solidFill>
                <a:ea typeface="Calibri" panose="020F0502020204030204" pitchFamily="34" charset="0"/>
                <a:cs typeface="Times New Roman" panose="02020603050405020304" pitchFamily="18" charset="0"/>
              </a:rPr>
              <a:t>Two or more people set up a partnership together (lawyers, doctors). </a:t>
            </a:r>
          </a:p>
          <a:p>
            <a:pPr lvl="0">
              <a:lnSpc>
                <a:spcPct val="107000"/>
              </a:lnSpc>
              <a:spcAft>
                <a:spcPts val="800"/>
              </a:spcAft>
              <a:buClr>
                <a:srgbClr val="0070C0"/>
              </a:buClr>
              <a:buFont typeface="Wingdings" panose="05000000000000000000" pitchFamily="2" charset="2"/>
              <a:buChar char="q"/>
            </a:pPr>
            <a:r>
              <a:rPr lang="en-GB" sz="2200" dirty="0">
                <a:solidFill>
                  <a:prstClr val="black"/>
                </a:solidFill>
                <a:ea typeface="Calibri" panose="020F0502020204030204" pitchFamily="34" charset="0"/>
                <a:cs typeface="Times New Roman" panose="02020603050405020304" pitchFamily="18" charset="0"/>
              </a:rPr>
              <a:t>Depending on the type of partnership, some partners might have limited liability while other that involved in the day-to-day operation, share the liability.</a:t>
            </a:r>
          </a:p>
          <a:p>
            <a:pPr marL="0" lvl="0" indent="0">
              <a:lnSpc>
                <a:spcPct val="107000"/>
              </a:lnSpc>
              <a:spcAft>
                <a:spcPts val="800"/>
              </a:spcAft>
              <a:buClr>
                <a:srgbClr val="0070C0"/>
              </a:buClr>
              <a:buNone/>
            </a:pPr>
            <a:endParaRPr lang="en-GB" sz="2200" dirty="0">
              <a:solidFill>
                <a:prstClr val="black"/>
              </a:solidFill>
              <a:ea typeface="Calibri" panose="020F0502020204030204" pitchFamily="34" charset="0"/>
              <a:cs typeface="Times New Roman" panose="02020603050405020304" pitchFamily="18" charset="0"/>
            </a:endParaRPr>
          </a:p>
          <a:p>
            <a:pPr lvl="0">
              <a:lnSpc>
                <a:spcPct val="107000"/>
              </a:lnSpc>
              <a:spcAft>
                <a:spcPts val="800"/>
              </a:spcAft>
              <a:buClr>
                <a:srgbClr val="0070C0"/>
              </a:buClr>
              <a:buFont typeface="Wingdings" panose="05000000000000000000" pitchFamily="2" charset="2"/>
              <a:buChar char="q"/>
            </a:pPr>
            <a:endParaRPr lang="en-GB" sz="2400" dirty="0"/>
          </a:p>
        </p:txBody>
      </p:sp>
      <p:sp>
        <p:nvSpPr>
          <p:cNvPr id="4" name="Title 1">
            <a:extLst>
              <a:ext uri="{FF2B5EF4-FFF2-40B4-BE49-F238E27FC236}">
                <a16:creationId xmlns:a16="http://schemas.microsoft.com/office/drawing/2014/main" id="{DAD0D6B5-CEB1-888C-F53F-B85B4C1E71CF}"/>
              </a:ext>
            </a:extLst>
          </p:cNvPr>
          <p:cNvSpPr txBox="1">
            <a:spLocks/>
          </p:cNvSpPr>
          <p:nvPr/>
        </p:nvSpPr>
        <p:spPr>
          <a:xfrm>
            <a:off x="457200" y="10306"/>
            <a:ext cx="8229600" cy="275838"/>
          </a:xfrm>
          <a:prstGeom prst="rect">
            <a:avLst/>
          </a:prstGeom>
        </p:spPr>
        <p:txBody>
          <a:bodyPr vert="horz" lIns="91440" tIns="45720" rIns="91440" bIns="45720" rtlCol="0" anchor="b">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spcBef>
                <a:spcPts val="0"/>
              </a:spcBef>
              <a:defRPr/>
            </a:pPr>
            <a:r>
              <a:rPr lang="en-GB" sz="1400" b="1" dirty="0">
                <a:solidFill>
                  <a:schemeClr val="accent1">
                    <a:lumMod val="50000"/>
                  </a:schemeClr>
                </a:solidFill>
                <a:ea typeface="+mn-ea"/>
                <a:cs typeface="+mn-cs"/>
              </a:rPr>
              <a:t>LCLM4006: Enterprise &amp; Entrepreneurship</a:t>
            </a:r>
            <a:endParaRPr lang="en-GB" sz="1400" dirty="0">
              <a:solidFill>
                <a:schemeClr val="accent1">
                  <a:lumMod val="50000"/>
                </a:schemeClr>
              </a:solidFill>
            </a:endParaRPr>
          </a:p>
        </p:txBody>
      </p:sp>
    </p:spTree>
    <p:extLst>
      <p:ext uri="{BB962C8B-B14F-4D97-AF65-F5344CB8AC3E}">
        <p14:creationId xmlns:p14="http://schemas.microsoft.com/office/powerpoint/2010/main" val="8107637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ntr" presetSubtype="8" fill="hold"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 calcmode="lin" valueType="num">
                                      <p:cBhvr additive="base">
                                        <p:cTn id="11" dur="500" fill="hold"/>
                                        <p:tgtEl>
                                          <p:spTgt spid="3">
                                            <p:txEl>
                                              <p:pRg st="0" end="0"/>
                                            </p:txEl>
                                          </p:spTgt>
                                        </p:tgtEl>
                                        <p:attrNameLst>
                                          <p:attrName>ppt_x</p:attrName>
                                        </p:attrNameLst>
                                      </p:cBhvr>
                                      <p:tavLst>
                                        <p:tav tm="0">
                                          <p:val>
                                            <p:strVal val="0-#ppt_w/2"/>
                                          </p:val>
                                        </p:tav>
                                        <p:tav tm="100000">
                                          <p:val>
                                            <p:strVal val="#ppt_x"/>
                                          </p:val>
                                        </p:tav>
                                      </p:tavLst>
                                    </p:anim>
                                    <p:anim calcmode="lin" valueType="num">
                                      <p:cBhvr additive="base">
                                        <p:cTn id="12" dur="500" fill="hold"/>
                                        <p:tgtEl>
                                          <p:spTgt spid="3">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8" fill="hold"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 calcmode="lin" valueType="num">
                                      <p:cBhvr additive="base">
                                        <p:cTn id="17" dur="500" fill="hold"/>
                                        <p:tgtEl>
                                          <p:spTgt spid="3">
                                            <p:txEl>
                                              <p:pRg st="1" end="1"/>
                                            </p:txEl>
                                          </p:spTgt>
                                        </p:tgtEl>
                                        <p:attrNameLst>
                                          <p:attrName>ppt_x</p:attrName>
                                        </p:attrNameLst>
                                      </p:cBhvr>
                                      <p:tavLst>
                                        <p:tav tm="0">
                                          <p:val>
                                            <p:strVal val="0-#ppt_w/2"/>
                                          </p:val>
                                        </p:tav>
                                        <p:tav tm="100000">
                                          <p:val>
                                            <p:strVal val="#ppt_x"/>
                                          </p:val>
                                        </p:tav>
                                      </p:tavLst>
                                    </p:anim>
                                    <p:anim calcmode="lin" valueType="num">
                                      <p:cBhvr additive="base">
                                        <p:cTn id="18" dur="500" fill="hold"/>
                                        <p:tgtEl>
                                          <p:spTgt spid="3">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8" fill="hold" nodeType="clickEffect">
                                  <p:stCondLst>
                                    <p:cond delay="0"/>
                                  </p:stCondLst>
                                  <p:childTnLst>
                                    <p:set>
                                      <p:cBhvr>
                                        <p:cTn id="22" dur="1" fill="hold">
                                          <p:stCondLst>
                                            <p:cond delay="0"/>
                                          </p:stCondLst>
                                        </p:cTn>
                                        <p:tgtEl>
                                          <p:spTgt spid="3">
                                            <p:txEl>
                                              <p:pRg st="2" end="2"/>
                                            </p:txEl>
                                          </p:spTgt>
                                        </p:tgtEl>
                                        <p:attrNameLst>
                                          <p:attrName>style.visibility</p:attrName>
                                        </p:attrNameLst>
                                      </p:cBhvr>
                                      <p:to>
                                        <p:strVal val="visible"/>
                                      </p:to>
                                    </p:set>
                                    <p:anim calcmode="lin" valueType="num">
                                      <p:cBhvr additive="base">
                                        <p:cTn id="23" dur="500" fill="hold"/>
                                        <p:tgtEl>
                                          <p:spTgt spid="3">
                                            <p:txEl>
                                              <p:pRg st="2" end="2"/>
                                            </p:txEl>
                                          </p:spTgt>
                                        </p:tgtEl>
                                        <p:attrNameLst>
                                          <p:attrName>ppt_x</p:attrName>
                                        </p:attrNameLst>
                                      </p:cBhvr>
                                      <p:tavLst>
                                        <p:tav tm="0">
                                          <p:val>
                                            <p:strVal val="0-#ppt_w/2"/>
                                          </p:val>
                                        </p:tav>
                                        <p:tav tm="100000">
                                          <p:val>
                                            <p:strVal val="#ppt_x"/>
                                          </p:val>
                                        </p:tav>
                                      </p:tavLst>
                                    </p:anim>
                                    <p:anim calcmode="lin" valueType="num">
                                      <p:cBhvr additive="base">
                                        <p:cTn id="24" dur="500" fill="hold"/>
                                        <p:tgtEl>
                                          <p:spTgt spid="3">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8" fill="hold" nodeType="clickEffect">
                                  <p:stCondLst>
                                    <p:cond delay="0"/>
                                  </p:stCondLst>
                                  <p:childTnLst>
                                    <p:set>
                                      <p:cBhvr>
                                        <p:cTn id="28" dur="1" fill="hold">
                                          <p:stCondLst>
                                            <p:cond delay="0"/>
                                          </p:stCondLst>
                                        </p:cTn>
                                        <p:tgtEl>
                                          <p:spTgt spid="3">
                                            <p:txEl>
                                              <p:pRg st="3" end="3"/>
                                            </p:txEl>
                                          </p:spTgt>
                                        </p:tgtEl>
                                        <p:attrNameLst>
                                          <p:attrName>style.visibility</p:attrName>
                                        </p:attrNameLst>
                                      </p:cBhvr>
                                      <p:to>
                                        <p:strVal val="visible"/>
                                      </p:to>
                                    </p:set>
                                    <p:anim calcmode="lin" valueType="num">
                                      <p:cBhvr additive="base">
                                        <p:cTn id="29" dur="500" fill="hold"/>
                                        <p:tgtEl>
                                          <p:spTgt spid="3">
                                            <p:txEl>
                                              <p:pRg st="3" end="3"/>
                                            </p:txEl>
                                          </p:spTgt>
                                        </p:tgtEl>
                                        <p:attrNameLst>
                                          <p:attrName>ppt_x</p:attrName>
                                        </p:attrNameLst>
                                      </p:cBhvr>
                                      <p:tavLst>
                                        <p:tav tm="0">
                                          <p:val>
                                            <p:strVal val="0-#ppt_w/2"/>
                                          </p:val>
                                        </p:tav>
                                        <p:tav tm="100000">
                                          <p:val>
                                            <p:strVal val="#ppt_x"/>
                                          </p:val>
                                        </p:tav>
                                      </p:tavLst>
                                    </p:anim>
                                    <p:anim calcmode="lin" valueType="num">
                                      <p:cBhvr additive="base">
                                        <p:cTn id="30" dur="500" fill="hold"/>
                                        <p:tgtEl>
                                          <p:spTgt spid="3">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8" fill="hold" nodeType="clickEffect">
                                  <p:stCondLst>
                                    <p:cond delay="0"/>
                                  </p:stCondLst>
                                  <p:childTnLst>
                                    <p:set>
                                      <p:cBhvr>
                                        <p:cTn id="34" dur="1" fill="hold">
                                          <p:stCondLst>
                                            <p:cond delay="0"/>
                                          </p:stCondLst>
                                        </p:cTn>
                                        <p:tgtEl>
                                          <p:spTgt spid="3">
                                            <p:txEl>
                                              <p:pRg st="4" end="4"/>
                                            </p:txEl>
                                          </p:spTgt>
                                        </p:tgtEl>
                                        <p:attrNameLst>
                                          <p:attrName>style.visibility</p:attrName>
                                        </p:attrNameLst>
                                      </p:cBhvr>
                                      <p:to>
                                        <p:strVal val="visible"/>
                                      </p:to>
                                    </p:set>
                                    <p:anim calcmode="lin" valueType="num">
                                      <p:cBhvr additive="base">
                                        <p:cTn id="35" dur="500" fill="hold"/>
                                        <p:tgtEl>
                                          <p:spTgt spid="3">
                                            <p:txEl>
                                              <p:pRg st="4" end="4"/>
                                            </p:txEl>
                                          </p:spTgt>
                                        </p:tgtEl>
                                        <p:attrNameLst>
                                          <p:attrName>ppt_x</p:attrName>
                                        </p:attrNameLst>
                                      </p:cBhvr>
                                      <p:tavLst>
                                        <p:tav tm="0">
                                          <p:val>
                                            <p:strVal val="0-#ppt_w/2"/>
                                          </p:val>
                                        </p:tav>
                                        <p:tav tm="100000">
                                          <p:val>
                                            <p:strVal val="#ppt_x"/>
                                          </p:val>
                                        </p:tav>
                                      </p:tavLst>
                                    </p:anim>
                                    <p:anim calcmode="lin" valueType="num">
                                      <p:cBhvr additive="base">
                                        <p:cTn id="36" dur="500" fill="hold"/>
                                        <p:tgtEl>
                                          <p:spTgt spid="3">
                                            <p:txEl>
                                              <p:pRg st="4" end="4"/>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734FDB-04CA-BA26-74C9-DBB56AD5DECF}"/>
              </a:ext>
            </a:extLst>
          </p:cNvPr>
          <p:cNvSpPr>
            <a:spLocks noGrp="1"/>
          </p:cNvSpPr>
          <p:nvPr>
            <p:ph type="title"/>
          </p:nvPr>
        </p:nvSpPr>
        <p:spPr>
          <a:xfrm>
            <a:off x="0" y="402524"/>
            <a:ext cx="9144000" cy="461824"/>
          </a:xfrm>
        </p:spPr>
        <p:txBody>
          <a:bodyPr>
            <a:normAutofit fontScale="90000"/>
          </a:bodyPr>
          <a:lstStyle/>
          <a:p>
            <a:pPr marL="342900" indent="-342900">
              <a:spcBef>
                <a:spcPct val="20000"/>
              </a:spcBef>
              <a:defRPr/>
            </a:pPr>
            <a:br>
              <a:rPr kumimoji="0" lang="en-GB" sz="2400" b="1" i="0" u="none" strike="noStrike" kern="1200" cap="none" spc="0" normalizeH="0" baseline="0" noProof="0" dirty="0">
                <a:ln>
                  <a:noFill/>
                </a:ln>
                <a:solidFill>
                  <a:prstClr val="black"/>
                </a:solidFill>
                <a:effectLst/>
                <a:highlight>
                  <a:srgbClr val="FFFF00"/>
                </a:highlight>
                <a:uLnTx/>
                <a:uFillTx/>
                <a:latin typeface="Myriad Pro"/>
                <a:ea typeface="+mn-ea"/>
                <a:cs typeface="+mn-cs"/>
              </a:rPr>
            </a:br>
            <a:br>
              <a:rPr lang="en-GB" sz="2400" dirty="0">
                <a:solidFill>
                  <a:prstClr val="black"/>
                </a:solidFill>
                <a:highlight>
                  <a:srgbClr val="FFFF00"/>
                </a:highlight>
                <a:ea typeface="Calibri" panose="020F0502020204030204" pitchFamily="34" charset="0"/>
                <a:cs typeface="Times New Roman" panose="02020603050405020304" pitchFamily="18" charset="0"/>
              </a:rPr>
            </a:br>
            <a:r>
              <a:rPr kumimoji="0" lang="en-GB" sz="3600" b="1" i="0" u="none" strike="noStrike" kern="1200" cap="none" spc="0" normalizeH="0" baseline="0" noProof="0" dirty="0">
                <a:ln>
                  <a:noFill/>
                </a:ln>
                <a:solidFill>
                  <a:prstClr val="black"/>
                </a:solidFill>
                <a:effectLst/>
                <a:highlight>
                  <a:srgbClr val="FFFF00"/>
                </a:highlight>
                <a:uLnTx/>
                <a:uFillTx/>
                <a:latin typeface="Myriad Pro"/>
                <a:ea typeface="+mn-ea"/>
                <a:cs typeface="+mn-cs"/>
              </a:rPr>
              <a:t>Partnerships</a:t>
            </a:r>
            <a:br>
              <a:rPr kumimoji="0" lang="en-GB" sz="2400" b="1" i="0" u="none" strike="noStrike" kern="1200" cap="none" spc="0" normalizeH="0" baseline="0" noProof="0" dirty="0">
                <a:ln>
                  <a:noFill/>
                </a:ln>
                <a:solidFill>
                  <a:prstClr val="black"/>
                </a:solidFill>
                <a:effectLst/>
                <a:highlight>
                  <a:srgbClr val="FFFF00"/>
                </a:highlight>
                <a:uLnTx/>
                <a:uFillTx/>
                <a:latin typeface="Myriad Pro"/>
                <a:ea typeface="+mn-ea"/>
                <a:cs typeface="+mn-cs"/>
              </a:rPr>
            </a:br>
            <a:endParaRPr lang="en-GB" dirty="0"/>
          </a:p>
        </p:txBody>
      </p:sp>
      <p:sp>
        <p:nvSpPr>
          <p:cNvPr id="3" name="Content Placeholder 2">
            <a:extLst>
              <a:ext uri="{FF2B5EF4-FFF2-40B4-BE49-F238E27FC236}">
                <a16:creationId xmlns:a16="http://schemas.microsoft.com/office/drawing/2014/main" id="{5C26EBC3-0665-9096-9D3A-11A888BD995A}"/>
              </a:ext>
            </a:extLst>
          </p:cNvPr>
          <p:cNvSpPr>
            <a:spLocks noGrp="1"/>
          </p:cNvSpPr>
          <p:nvPr>
            <p:ph idx="1"/>
          </p:nvPr>
        </p:nvSpPr>
        <p:spPr>
          <a:xfrm>
            <a:off x="107504" y="1124744"/>
            <a:ext cx="9036496" cy="4608512"/>
          </a:xfrm>
        </p:spPr>
        <p:txBody>
          <a:bodyPr>
            <a:noAutofit/>
          </a:bodyPr>
          <a:lstStyle/>
          <a:p>
            <a:pPr>
              <a:lnSpc>
                <a:spcPct val="107000"/>
              </a:lnSpc>
              <a:spcAft>
                <a:spcPts val="800"/>
              </a:spcAft>
              <a:buClr>
                <a:srgbClr val="0070C0"/>
              </a:buClr>
              <a:buFont typeface="Wingdings" panose="05000000000000000000" pitchFamily="2" charset="2"/>
              <a:buChar char="q"/>
            </a:pPr>
            <a:r>
              <a:rPr lang="en-GB" sz="1800" b="1" dirty="0"/>
              <a:t>Ordinary Partnership</a:t>
            </a:r>
          </a:p>
          <a:p>
            <a:pPr>
              <a:lnSpc>
                <a:spcPct val="107000"/>
              </a:lnSpc>
              <a:spcAft>
                <a:spcPts val="800"/>
              </a:spcAft>
              <a:buClr>
                <a:srgbClr val="0070C0"/>
              </a:buClr>
              <a:buFont typeface="Wingdings" panose="05000000000000000000" pitchFamily="2" charset="2"/>
              <a:buChar char="q"/>
            </a:pPr>
            <a:r>
              <a:rPr lang="en-GB" sz="1800" dirty="0"/>
              <a:t>Both partners personally share responsibility for the firm.</a:t>
            </a:r>
            <a:endParaRPr lang="en-GB" sz="1800" b="1" dirty="0"/>
          </a:p>
          <a:p>
            <a:pPr>
              <a:lnSpc>
                <a:spcPct val="107000"/>
              </a:lnSpc>
              <a:spcAft>
                <a:spcPts val="800"/>
              </a:spcAft>
              <a:buClr>
                <a:srgbClr val="0070C0"/>
              </a:buClr>
              <a:buFont typeface="Wingdings" panose="05000000000000000000" pitchFamily="2" charset="2"/>
              <a:buChar char="q"/>
            </a:pPr>
            <a:r>
              <a:rPr lang="en-GB" sz="1800" b="1" dirty="0"/>
              <a:t>Limited partnership</a:t>
            </a:r>
          </a:p>
          <a:p>
            <a:pPr lvl="0">
              <a:lnSpc>
                <a:spcPct val="107000"/>
              </a:lnSpc>
              <a:spcAft>
                <a:spcPts val="800"/>
              </a:spcAft>
              <a:buClr>
                <a:srgbClr val="0070C0"/>
              </a:buClr>
              <a:buFont typeface="Wingdings" panose="05000000000000000000" pitchFamily="2" charset="2"/>
              <a:buChar char="q"/>
            </a:pPr>
            <a:r>
              <a:rPr lang="en-GB" sz="1800" dirty="0"/>
              <a:t>one ‘general partner’ and one ‘limited partner’. General and limited partners have different responsibilities and levels of liability for any debts the firm can’t pay. All partners pay tax on their share of the profits.</a:t>
            </a:r>
          </a:p>
          <a:p>
            <a:pPr lvl="0">
              <a:lnSpc>
                <a:spcPct val="107000"/>
              </a:lnSpc>
              <a:spcAft>
                <a:spcPts val="800"/>
              </a:spcAft>
              <a:buClr>
                <a:srgbClr val="0070C0"/>
              </a:buClr>
              <a:buFont typeface="Wingdings" panose="05000000000000000000" pitchFamily="2" charset="2"/>
              <a:buChar char="q"/>
            </a:pPr>
            <a:r>
              <a:rPr lang="en-GB" sz="1800" b="1" dirty="0"/>
              <a:t>Limited liability partnership (LLP)</a:t>
            </a:r>
          </a:p>
          <a:p>
            <a:pPr lvl="0">
              <a:lnSpc>
                <a:spcPct val="107000"/>
              </a:lnSpc>
              <a:spcAft>
                <a:spcPts val="800"/>
              </a:spcAft>
              <a:buClr>
                <a:srgbClr val="0070C0"/>
              </a:buClr>
              <a:buFont typeface="Wingdings" panose="05000000000000000000" pitchFamily="2" charset="2"/>
              <a:buChar char="q"/>
            </a:pPr>
            <a:r>
              <a:rPr lang="en-GB" sz="1800" dirty="0">
                <a:solidFill>
                  <a:prstClr val="black"/>
                </a:solidFill>
                <a:ea typeface="Calibri" panose="020F0502020204030204" pitchFamily="34" charset="0"/>
                <a:cs typeface="Times New Roman" panose="02020603050405020304" pitchFamily="18" charset="0"/>
              </a:rPr>
              <a:t>You can set up (‘incorporate’) a limited liability partnership (LLP) to run a business with 2 or more members. A member can be a person or a company, known as a ‘corporate member’.</a:t>
            </a:r>
          </a:p>
          <a:p>
            <a:pPr lvl="0">
              <a:lnSpc>
                <a:spcPct val="107000"/>
              </a:lnSpc>
              <a:spcAft>
                <a:spcPts val="800"/>
              </a:spcAft>
              <a:buClr>
                <a:srgbClr val="0070C0"/>
              </a:buClr>
              <a:buFont typeface="Wingdings" panose="05000000000000000000" pitchFamily="2" charset="2"/>
              <a:buChar char="q"/>
            </a:pPr>
            <a:r>
              <a:rPr lang="en-GB" sz="1800" dirty="0">
                <a:solidFill>
                  <a:prstClr val="black"/>
                </a:solidFill>
                <a:ea typeface="Calibri" panose="020F0502020204030204" pitchFamily="34" charset="0"/>
                <a:cs typeface="Times New Roman" panose="02020603050405020304" pitchFamily="18" charset="0"/>
              </a:rPr>
              <a:t>Each member pays tax on their share of the profits, as in an ‘ordinary’ business partnership, but isn’t personally liable for any debts the business can’t pay.</a:t>
            </a:r>
          </a:p>
          <a:p>
            <a:pPr lvl="0">
              <a:lnSpc>
                <a:spcPct val="107000"/>
              </a:lnSpc>
              <a:spcAft>
                <a:spcPts val="800"/>
              </a:spcAft>
              <a:buClr>
                <a:srgbClr val="0070C0"/>
              </a:buClr>
              <a:buFont typeface="Wingdings" panose="05000000000000000000" pitchFamily="2" charset="2"/>
              <a:buChar char="q"/>
            </a:pPr>
            <a:endParaRPr lang="en-GB" sz="2400" dirty="0"/>
          </a:p>
        </p:txBody>
      </p:sp>
      <p:sp>
        <p:nvSpPr>
          <p:cNvPr id="4" name="Title 1">
            <a:extLst>
              <a:ext uri="{FF2B5EF4-FFF2-40B4-BE49-F238E27FC236}">
                <a16:creationId xmlns:a16="http://schemas.microsoft.com/office/drawing/2014/main" id="{DAD0D6B5-CEB1-888C-F53F-B85B4C1E71CF}"/>
              </a:ext>
            </a:extLst>
          </p:cNvPr>
          <p:cNvSpPr txBox="1">
            <a:spLocks/>
          </p:cNvSpPr>
          <p:nvPr/>
        </p:nvSpPr>
        <p:spPr>
          <a:xfrm>
            <a:off x="457200" y="10306"/>
            <a:ext cx="8229600" cy="275838"/>
          </a:xfrm>
          <a:prstGeom prst="rect">
            <a:avLst/>
          </a:prstGeom>
        </p:spPr>
        <p:txBody>
          <a:bodyPr vert="horz" lIns="91440" tIns="45720" rIns="91440" bIns="45720" rtlCol="0" anchor="b">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spcBef>
                <a:spcPts val="0"/>
              </a:spcBef>
              <a:defRPr/>
            </a:pPr>
            <a:r>
              <a:rPr lang="en-GB" sz="1400" b="1" dirty="0">
                <a:solidFill>
                  <a:schemeClr val="accent1">
                    <a:lumMod val="50000"/>
                  </a:schemeClr>
                </a:solidFill>
                <a:ea typeface="+mn-ea"/>
                <a:cs typeface="+mn-cs"/>
              </a:rPr>
              <a:t>LCLM4006: Enterprise &amp; Entrepreneurship</a:t>
            </a:r>
            <a:endParaRPr lang="en-GB" sz="1400" dirty="0">
              <a:solidFill>
                <a:schemeClr val="accent1">
                  <a:lumMod val="50000"/>
                </a:schemeClr>
              </a:solidFill>
            </a:endParaRPr>
          </a:p>
        </p:txBody>
      </p:sp>
    </p:spTree>
    <p:extLst>
      <p:ext uri="{BB962C8B-B14F-4D97-AF65-F5344CB8AC3E}">
        <p14:creationId xmlns:p14="http://schemas.microsoft.com/office/powerpoint/2010/main" val="9186846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ntr" presetSubtype="8" fill="hold"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 calcmode="lin" valueType="num">
                                      <p:cBhvr additive="base">
                                        <p:cTn id="11" dur="500" fill="hold"/>
                                        <p:tgtEl>
                                          <p:spTgt spid="3">
                                            <p:txEl>
                                              <p:pRg st="0" end="0"/>
                                            </p:txEl>
                                          </p:spTgt>
                                        </p:tgtEl>
                                        <p:attrNameLst>
                                          <p:attrName>ppt_x</p:attrName>
                                        </p:attrNameLst>
                                      </p:cBhvr>
                                      <p:tavLst>
                                        <p:tav tm="0">
                                          <p:val>
                                            <p:strVal val="0-#ppt_w/2"/>
                                          </p:val>
                                        </p:tav>
                                        <p:tav tm="100000">
                                          <p:val>
                                            <p:strVal val="#ppt_x"/>
                                          </p:val>
                                        </p:tav>
                                      </p:tavLst>
                                    </p:anim>
                                    <p:anim calcmode="lin" valueType="num">
                                      <p:cBhvr additive="base">
                                        <p:cTn id="12" dur="500" fill="hold"/>
                                        <p:tgtEl>
                                          <p:spTgt spid="3">
                                            <p:txEl>
                                              <p:pRg st="0" end="0"/>
                                            </p:txEl>
                                          </p:spTgt>
                                        </p:tgtEl>
                                        <p:attrNameLst>
                                          <p:attrName>ppt_y</p:attrName>
                                        </p:attrNameLst>
                                      </p:cBhvr>
                                      <p:tavLst>
                                        <p:tav tm="0">
                                          <p:val>
                                            <p:strVal val="#ppt_y"/>
                                          </p:val>
                                        </p:tav>
                                        <p:tav tm="100000">
                                          <p:val>
                                            <p:strVal val="#ppt_y"/>
                                          </p:val>
                                        </p:tav>
                                      </p:tavLst>
                                    </p:anim>
                                  </p:childTnLst>
                                </p:cTn>
                              </p:par>
                              <p:par>
                                <p:cTn id="13" presetID="2" presetClass="entr" presetSubtype="8" fill="hold" nodeType="with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 calcmode="lin" valueType="num">
                                      <p:cBhvr additive="base">
                                        <p:cTn id="15" dur="500" fill="hold"/>
                                        <p:tgtEl>
                                          <p:spTgt spid="3">
                                            <p:txEl>
                                              <p:pRg st="1" end="1"/>
                                            </p:txEl>
                                          </p:spTgt>
                                        </p:tgtEl>
                                        <p:attrNameLst>
                                          <p:attrName>ppt_x</p:attrName>
                                        </p:attrNameLst>
                                      </p:cBhvr>
                                      <p:tavLst>
                                        <p:tav tm="0">
                                          <p:val>
                                            <p:strVal val="0-#ppt_w/2"/>
                                          </p:val>
                                        </p:tav>
                                        <p:tav tm="100000">
                                          <p:val>
                                            <p:strVal val="#ppt_x"/>
                                          </p:val>
                                        </p:tav>
                                      </p:tavLst>
                                    </p:anim>
                                    <p:anim calcmode="lin" valueType="num">
                                      <p:cBhvr additive="base">
                                        <p:cTn id="16" dur="500" fill="hold"/>
                                        <p:tgtEl>
                                          <p:spTgt spid="3">
                                            <p:txEl>
                                              <p:pRg st="1" end="1"/>
                                            </p:txEl>
                                          </p:spTgt>
                                        </p:tgtEl>
                                        <p:attrNameLst>
                                          <p:attrName>ppt_y</p:attrName>
                                        </p:attrNameLst>
                                      </p:cBhvr>
                                      <p:tavLst>
                                        <p:tav tm="0">
                                          <p:val>
                                            <p:strVal val="#ppt_y"/>
                                          </p:val>
                                        </p:tav>
                                        <p:tav tm="100000">
                                          <p:val>
                                            <p:strVal val="#ppt_y"/>
                                          </p:val>
                                        </p:tav>
                                      </p:tavLst>
                                    </p:anim>
                                  </p:childTnLst>
                                </p:cTn>
                              </p:par>
                              <p:par>
                                <p:cTn id="17" presetID="2" presetClass="entr" presetSubtype="8" fill="hold" nodeType="with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ppt_y"/>
                                          </p:val>
                                        </p:tav>
                                        <p:tav tm="100000">
                                          <p:val>
                                            <p:strVal val="#ppt_y"/>
                                          </p:val>
                                        </p:tav>
                                      </p:tavLst>
                                    </p:anim>
                                  </p:childTnLst>
                                </p:cTn>
                              </p:par>
                              <p:par>
                                <p:cTn id="21" presetID="2" presetClass="entr" presetSubtype="8" fill="hold" nodeType="with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anim calcmode="lin" valueType="num">
                                      <p:cBhvr additive="base">
                                        <p:cTn id="23" dur="500" fill="hold"/>
                                        <p:tgtEl>
                                          <p:spTgt spid="3">
                                            <p:txEl>
                                              <p:pRg st="3" end="3"/>
                                            </p:txEl>
                                          </p:spTgt>
                                        </p:tgtEl>
                                        <p:attrNameLst>
                                          <p:attrName>ppt_x</p:attrName>
                                        </p:attrNameLst>
                                      </p:cBhvr>
                                      <p:tavLst>
                                        <p:tav tm="0">
                                          <p:val>
                                            <p:strVal val="0-#ppt_w/2"/>
                                          </p:val>
                                        </p:tav>
                                        <p:tav tm="100000">
                                          <p:val>
                                            <p:strVal val="#ppt_x"/>
                                          </p:val>
                                        </p:tav>
                                      </p:tavLst>
                                    </p:anim>
                                    <p:anim calcmode="lin" valueType="num">
                                      <p:cBhvr additive="base">
                                        <p:cTn id="24" dur="500" fill="hold"/>
                                        <p:tgtEl>
                                          <p:spTgt spid="3">
                                            <p:txEl>
                                              <p:pRg st="3" end="3"/>
                                            </p:txEl>
                                          </p:spTgt>
                                        </p:tgtEl>
                                        <p:attrNameLst>
                                          <p:attrName>ppt_y</p:attrName>
                                        </p:attrNameLst>
                                      </p:cBhvr>
                                      <p:tavLst>
                                        <p:tav tm="0">
                                          <p:val>
                                            <p:strVal val="#ppt_y"/>
                                          </p:val>
                                        </p:tav>
                                        <p:tav tm="100000">
                                          <p:val>
                                            <p:strVal val="#ppt_y"/>
                                          </p:val>
                                        </p:tav>
                                      </p:tavLst>
                                    </p:anim>
                                  </p:childTnLst>
                                </p:cTn>
                              </p:par>
                              <p:par>
                                <p:cTn id="25" presetID="2" presetClass="entr" presetSubtype="8" fill="hold" nodeType="with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 calcmode="lin" valueType="num">
                                      <p:cBhvr additive="base">
                                        <p:cTn id="27" dur="500" fill="hold"/>
                                        <p:tgtEl>
                                          <p:spTgt spid="3">
                                            <p:txEl>
                                              <p:pRg st="4" end="4"/>
                                            </p:txEl>
                                          </p:spTgt>
                                        </p:tgtEl>
                                        <p:attrNameLst>
                                          <p:attrName>ppt_x</p:attrName>
                                        </p:attrNameLst>
                                      </p:cBhvr>
                                      <p:tavLst>
                                        <p:tav tm="0">
                                          <p:val>
                                            <p:strVal val="0-#ppt_w/2"/>
                                          </p:val>
                                        </p:tav>
                                        <p:tav tm="100000">
                                          <p:val>
                                            <p:strVal val="#ppt_x"/>
                                          </p:val>
                                        </p:tav>
                                      </p:tavLst>
                                    </p:anim>
                                    <p:anim calcmode="lin" valueType="num">
                                      <p:cBhvr additive="base">
                                        <p:cTn id="28" dur="500" fill="hold"/>
                                        <p:tgtEl>
                                          <p:spTgt spid="3">
                                            <p:txEl>
                                              <p:pRg st="4" end="4"/>
                                            </p:txEl>
                                          </p:spTgt>
                                        </p:tgtEl>
                                        <p:attrNameLst>
                                          <p:attrName>ppt_y</p:attrName>
                                        </p:attrNameLst>
                                      </p:cBhvr>
                                      <p:tavLst>
                                        <p:tav tm="0">
                                          <p:val>
                                            <p:strVal val="#ppt_y"/>
                                          </p:val>
                                        </p:tav>
                                        <p:tav tm="100000">
                                          <p:val>
                                            <p:strVal val="#ppt_y"/>
                                          </p:val>
                                        </p:tav>
                                      </p:tavLst>
                                    </p:anim>
                                  </p:childTnLst>
                                </p:cTn>
                              </p:par>
                              <p:par>
                                <p:cTn id="29" presetID="2" presetClass="entr" presetSubtype="8" fill="hold" nodeType="with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anim calcmode="lin" valueType="num">
                                      <p:cBhvr additive="base">
                                        <p:cTn id="31" dur="500" fill="hold"/>
                                        <p:tgtEl>
                                          <p:spTgt spid="3">
                                            <p:txEl>
                                              <p:pRg st="5" end="5"/>
                                            </p:txEl>
                                          </p:spTgt>
                                        </p:tgtEl>
                                        <p:attrNameLst>
                                          <p:attrName>ppt_x</p:attrName>
                                        </p:attrNameLst>
                                      </p:cBhvr>
                                      <p:tavLst>
                                        <p:tav tm="0">
                                          <p:val>
                                            <p:strVal val="0-#ppt_w/2"/>
                                          </p:val>
                                        </p:tav>
                                        <p:tav tm="100000">
                                          <p:val>
                                            <p:strVal val="#ppt_x"/>
                                          </p:val>
                                        </p:tav>
                                      </p:tavLst>
                                    </p:anim>
                                    <p:anim calcmode="lin" valueType="num">
                                      <p:cBhvr additive="base">
                                        <p:cTn id="32" dur="500" fill="hold"/>
                                        <p:tgtEl>
                                          <p:spTgt spid="3">
                                            <p:txEl>
                                              <p:pRg st="5" end="5"/>
                                            </p:txEl>
                                          </p:spTgt>
                                        </p:tgtEl>
                                        <p:attrNameLst>
                                          <p:attrName>ppt_y</p:attrName>
                                        </p:attrNameLst>
                                      </p:cBhvr>
                                      <p:tavLst>
                                        <p:tav tm="0">
                                          <p:val>
                                            <p:strVal val="#ppt_y"/>
                                          </p:val>
                                        </p:tav>
                                        <p:tav tm="100000">
                                          <p:val>
                                            <p:strVal val="#ppt_y"/>
                                          </p:val>
                                        </p:tav>
                                      </p:tavLst>
                                    </p:anim>
                                  </p:childTnLst>
                                </p:cTn>
                              </p:par>
                              <p:par>
                                <p:cTn id="33" presetID="2" presetClass="entr" presetSubtype="8" fill="hold" nodeType="withEffect">
                                  <p:stCondLst>
                                    <p:cond delay="0"/>
                                  </p:stCondLst>
                                  <p:childTnLst>
                                    <p:set>
                                      <p:cBhvr>
                                        <p:cTn id="34" dur="1" fill="hold">
                                          <p:stCondLst>
                                            <p:cond delay="0"/>
                                          </p:stCondLst>
                                        </p:cTn>
                                        <p:tgtEl>
                                          <p:spTgt spid="3">
                                            <p:txEl>
                                              <p:pRg st="6" end="6"/>
                                            </p:txEl>
                                          </p:spTgt>
                                        </p:tgtEl>
                                        <p:attrNameLst>
                                          <p:attrName>style.visibility</p:attrName>
                                        </p:attrNameLst>
                                      </p:cBhvr>
                                      <p:to>
                                        <p:strVal val="visible"/>
                                      </p:to>
                                    </p:set>
                                    <p:anim calcmode="lin" valueType="num">
                                      <p:cBhvr additive="base">
                                        <p:cTn id="35" dur="500" fill="hold"/>
                                        <p:tgtEl>
                                          <p:spTgt spid="3">
                                            <p:txEl>
                                              <p:pRg st="6" end="6"/>
                                            </p:txEl>
                                          </p:spTgt>
                                        </p:tgtEl>
                                        <p:attrNameLst>
                                          <p:attrName>ppt_x</p:attrName>
                                        </p:attrNameLst>
                                      </p:cBhvr>
                                      <p:tavLst>
                                        <p:tav tm="0">
                                          <p:val>
                                            <p:strVal val="0-#ppt_w/2"/>
                                          </p:val>
                                        </p:tav>
                                        <p:tav tm="100000">
                                          <p:val>
                                            <p:strVal val="#ppt_x"/>
                                          </p:val>
                                        </p:tav>
                                      </p:tavLst>
                                    </p:anim>
                                    <p:anim calcmode="lin" valueType="num">
                                      <p:cBhvr additive="base">
                                        <p:cTn id="36" dur="500" fill="hold"/>
                                        <p:tgtEl>
                                          <p:spTgt spid="3">
                                            <p:txEl>
                                              <p:pRg st="6" end="6"/>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F5C7FA3-BDC6-99EE-8C79-F37DC040E65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45CB9B7-231D-D56F-5DD5-24CEB6636A3D}"/>
              </a:ext>
            </a:extLst>
          </p:cNvPr>
          <p:cNvSpPr>
            <a:spLocks noGrp="1"/>
          </p:cNvSpPr>
          <p:nvPr>
            <p:ph type="title"/>
          </p:nvPr>
        </p:nvSpPr>
        <p:spPr>
          <a:xfrm>
            <a:off x="457200" y="548680"/>
            <a:ext cx="8229600" cy="864096"/>
          </a:xfrm>
        </p:spPr>
        <p:txBody>
          <a:bodyPr>
            <a:noAutofit/>
          </a:bodyPr>
          <a:lstStyle/>
          <a:p>
            <a:br>
              <a:rPr lang="en-GB" sz="3200" b="1" dirty="0">
                <a:solidFill>
                  <a:srgbClr val="007DC3"/>
                </a:solidFill>
              </a:rPr>
            </a:br>
            <a:r>
              <a:rPr lang="en-GB" sz="3200" b="1" dirty="0">
                <a:highlight>
                  <a:srgbClr val="FFFF00"/>
                </a:highlight>
              </a:rPr>
              <a:t>Do you have any ……</a:t>
            </a:r>
            <a:br>
              <a:rPr lang="en-GB" sz="3200" b="1" dirty="0">
                <a:highlight>
                  <a:srgbClr val="FFFF00"/>
                </a:highlight>
              </a:rPr>
            </a:br>
            <a:endParaRPr lang="en-GB" sz="3200" b="1" dirty="0">
              <a:highlight>
                <a:srgbClr val="FFFF00"/>
              </a:highlight>
            </a:endParaRPr>
          </a:p>
        </p:txBody>
      </p:sp>
      <p:sp>
        <p:nvSpPr>
          <p:cNvPr id="4" name="Slide Number Placeholder 3">
            <a:extLst>
              <a:ext uri="{FF2B5EF4-FFF2-40B4-BE49-F238E27FC236}">
                <a16:creationId xmlns:a16="http://schemas.microsoft.com/office/drawing/2014/main" id="{C988F018-182E-25FB-7A1B-10B1FA90DE41}"/>
              </a:ext>
            </a:extLst>
          </p:cNvPr>
          <p:cNvSpPr>
            <a:spLocks noGrp="1"/>
          </p:cNvSpPr>
          <p:nvPr>
            <p:ph type="sldNum" sz="quarter" idx="12"/>
          </p:nvPr>
        </p:nvSpPr>
        <p:spPr/>
        <p:txBody>
          <a:bodyPr/>
          <a:lstStyle/>
          <a:p>
            <a:fld id="{C3F65BB1-9206-4D7F-97F9-47DCC7DC6334}" type="slidenum">
              <a:rPr lang="en-GB" smtClean="0"/>
              <a:pPr/>
              <a:t>16</a:t>
            </a:fld>
            <a:endParaRPr lang="en-GB" dirty="0"/>
          </a:p>
        </p:txBody>
      </p:sp>
      <p:pic>
        <p:nvPicPr>
          <p:cNvPr id="8" name="Picture 7" descr="Icon&#10;&#10;Description automatically generated">
            <a:extLst>
              <a:ext uri="{FF2B5EF4-FFF2-40B4-BE49-F238E27FC236}">
                <a16:creationId xmlns:a16="http://schemas.microsoft.com/office/drawing/2014/main" id="{FA22E3A9-C293-8175-B8A9-7EBE845B9DA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619672" y="1556792"/>
            <a:ext cx="6120680" cy="3456384"/>
          </a:xfrm>
          <a:prstGeom prst="rect">
            <a:avLst/>
          </a:prstGeom>
        </p:spPr>
      </p:pic>
      <p:sp>
        <p:nvSpPr>
          <p:cNvPr id="3" name="Title 1">
            <a:extLst>
              <a:ext uri="{FF2B5EF4-FFF2-40B4-BE49-F238E27FC236}">
                <a16:creationId xmlns:a16="http://schemas.microsoft.com/office/drawing/2014/main" id="{CE179889-DD38-E04B-02A2-01347C84DB00}"/>
              </a:ext>
            </a:extLst>
          </p:cNvPr>
          <p:cNvSpPr txBox="1">
            <a:spLocks/>
          </p:cNvSpPr>
          <p:nvPr/>
        </p:nvSpPr>
        <p:spPr>
          <a:xfrm>
            <a:off x="457200" y="10306"/>
            <a:ext cx="8229600" cy="275838"/>
          </a:xfrm>
          <a:prstGeom prst="rect">
            <a:avLst/>
          </a:prstGeom>
        </p:spPr>
        <p:txBody>
          <a:bodyPr vert="horz" lIns="91440" tIns="45720" rIns="91440" bIns="45720" rtlCol="0" anchor="b">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spcBef>
                <a:spcPts val="0"/>
              </a:spcBef>
              <a:defRPr/>
            </a:pPr>
            <a:r>
              <a:rPr lang="en-GB" sz="1400" b="1" dirty="0">
                <a:solidFill>
                  <a:schemeClr val="accent1">
                    <a:lumMod val="50000"/>
                  </a:schemeClr>
                </a:solidFill>
                <a:ea typeface="+mn-ea"/>
                <a:cs typeface="+mn-cs"/>
              </a:rPr>
              <a:t>LCLM4006: Enterprise &amp; Entrepreneurship</a:t>
            </a:r>
            <a:endParaRPr lang="en-GB" sz="1400" dirty="0">
              <a:solidFill>
                <a:schemeClr val="accent1">
                  <a:lumMod val="50000"/>
                </a:schemeClr>
              </a:solidFill>
            </a:endParaRPr>
          </a:p>
        </p:txBody>
      </p:sp>
    </p:spTree>
    <p:extLst>
      <p:ext uri="{BB962C8B-B14F-4D97-AF65-F5344CB8AC3E}">
        <p14:creationId xmlns:p14="http://schemas.microsoft.com/office/powerpoint/2010/main" val="250916594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5FBB2D8-E4A8-4994-2DA7-251965F5BF8C}"/>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ED0FE883-C27D-DF4A-755F-26744C1F0D8E}"/>
              </a:ext>
            </a:extLst>
          </p:cNvPr>
          <p:cNvSpPr/>
          <p:nvPr/>
        </p:nvSpPr>
        <p:spPr>
          <a:xfrm>
            <a:off x="467544" y="980728"/>
            <a:ext cx="8928992" cy="1077218"/>
          </a:xfrm>
          <a:prstGeom prst="rect">
            <a:avLst/>
          </a:prstGeom>
        </p:spPr>
        <p:txBody>
          <a:bodyPr wrap="square" anchor="t">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200" b="1" i="0" u="none" strike="noStrike" kern="1200" cap="none" spc="0" normalizeH="0" baseline="0" noProof="0" dirty="0">
                <a:ln>
                  <a:noFill/>
                </a:ln>
                <a:solidFill>
                  <a:prstClr val="black"/>
                </a:solidFill>
                <a:effectLst/>
                <a:highlight>
                  <a:srgbClr val="FFFF00"/>
                </a:highlight>
                <a:uLnTx/>
                <a:uFillTx/>
                <a:latin typeface="Myriad Pro"/>
                <a:ea typeface="+mn-ea"/>
                <a:cs typeface="+mn-cs"/>
              </a:rPr>
              <a:t>LCLM4006: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200" b="1" i="0" u="none" strike="noStrike" kern="1200" cap="none" spc="0" normalizeH="0" baseline="0" noProof="0" dirty="0">
                <a:ln>
                  <a:noFill/>
                </a:ln>
                <a:solidFill>
                  <a:prstClr val="black"/>
                </a:solidFill>
                <a:effectLst/>
                <a:highlight>
                  <a:srgbClr val="FFFF00"/>
                </a:highlight>
                <a:uLnTx/>
                <a:uFillTx/>
                <a:latin typeface="Myriad Pro"/>
                <a:ea typeface="+mn-ea"/>
                <a:cs typeface="+mn-cs"/>
              </a:rPr>
              <a:t>Enterprise and Entrepreneurship</a:t>
            </a:r>
            <a:endParaRPr kumimoji="0" lang="en-US" sz="3200" b="0" i="0" u="none" strike="noStrike" kern="1200" cap="none" spc="0" normalizeH="0" baseline="0" noProof="0" dirty="0">
              <a:ln>
                <a:noFill/>
              </a:ln>
              <a:solidFill>
                <a:prstClr val="black"/>
              </a:solidFill>
              <a:effectLst/>
              <a:highlight>
                <a:srgbClr val="FFFF00"/>
              </a:highlight>
              <a:uLnTx/>
              <a:uFillTx/>
              <a:latin typeface="Myriad Pro"/>
              <a:ea typeface="+mn-ea"/>
              <a:cs typeface="+mn-cs"/>
            </a:endParaRPr>
          </a:p>
        </p:txBody>
      </p:sp>
      <p:sp>
        <p:nvSpPr>
          <p:cNvPr id="3" name="TextBox 2">
            <a:extLst>
              <a:ext uri="{FF2B5EF4-FFF2-40B4-BE49-F238E27FC236}">
                <a16:creationId xmlns:a16="http://schemas.microsoft.com/office/drawing/2014/main" id="{53A9E2AA-AF8A-D409-A964-E1DBA72D5600}"/>
              </a:ext>
            </a:extLst>
          </p:cNvPr>
          <p:cNvSpPr txBox="1"/>
          <p:nvPr/>
        </p:nvSpPr>
        <p:spPr>
          <a:xfrm>
            <a:off x="1907704" y="2521230"/>
            <a:ext cx="6984776" cy="584775"/>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200" b="1" i="0" u="none" strike="noStrike" kern="1200" cap="none" spc="0" normalizeH="0" baseline="0" noProof="0" dirty="0">
                <a:ln>
                  <a:noFill/>
                </a:ln>
                <a:solidFill>
                  <a:prstClr val="white"/>
                </a:solidFill>
                <a:effectLst/>
                <a:uLnTx/>
                <a:uFillTx/>
                <a:latin typeface="Myriad Pro"/>
                <a:ea typeface="+mn-ea"/>
                <a:cs typeface="+mn-cs"/>
              </a:rPr>
              <a:t>Social Enterprise</a:t>
            </a:r>
            <a:endParaRPr kumimoji="0" lang="en-US" sz="1400" b="0" i="0" u="none" strike="noStrike" kern="1200" cap="none" spc="0" normalizeH="0" baseline="0" noProof="0" dirty="0">
              <a:ln>
                <a:noFill/>
              </a:ln>
              <a:solidFill>
                <a:prstClr val="white"/>
              </a:solidFill>
              <a:effectLst/>
              <a:uLnTx/>
              <a:uFillTx/>
              <a:latin typeface="Myriad Pro"/>
              <a:ea typeface="+mn-ea"/>
              <a:cs typeface="+mn-cs"/>
            </a:endParaRPr>
          </a:p>
        </p:txBody>
      </p:sp>
    </p:spTree>
    <p:extLst>
      <p:ext uri="{BB962C8B-B14F-4D97-AF65-F5344CB8AC3E}">
        <p14:creationId xmlns:p14="http://schemas.microsoft.com/office/powerpoint/2010/main" val="2699927802"/>
      </p:ext>
    </p:extLst>
  </p:cSld>
  <p:clrMapOvr>
    <a:masterClrMapping/>
  </p:clrMapOvr>
  <p:transition>
    <p:dissolve/>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734FDB-04CA-BA26-74C9-DBB56AD5DECF}"/>
              </a:ext>
            </a:extLst>
          </p:cNvPr>
          <p:cNvSpPr>
            <a:spLocks noGrp="1"/>
          </p:cNvSpPr>
          <p:nvPr>
            <p:ph type="title"/>
          </p:nvPr>
        </p:nvSpPr>
        <p:spPr>
          <a:xfrm>
            <a:off x="0" y="336618"/>
            <a:ext cx="9144000" cy="461824"/>
          </a:xfrm>
        </p:spPr>
        <p:txBody>
          <a:bodyPr>
            <a:normAutofit fontScale="90000"/>
          </a:bodyPr>
          <a:lstStyle/>
          <a:p>
            <a:pPr marL="342900" marR="0" lvl="0" indent="-342900" defTabSz="914400" rtl="0" eaLnBrk="1" fontAlgn="auto" latinLnBrk="0" hangingPunct="1">
              <a:lnSpc>
                <a:spcPct val="100000"/>
              </a:lnSpc>
              <a:spcBef>
                <a:spcPct val="20000"/>
              </a:spcBef>
              <a:spcAft>
                <a:spcPts val="0"/>
              </a:spcAft>
              <a:tabLst/>
              <a:defRPr/>
            </a:pPr>
            <a:br>
              <a:rPr kumimoji="0" lang="en-GB" sz="2400" b="1" i="0" u="none" strike="noStrike" kern="1200" cap="none" spc="0" normalizeH="0" baseline="0" noProof="0" dirty="0">
                <a:ln>
                  <a:noFill/>
                </a:ln>
                <a:solidFill>
                  <a:prstClr val="black"/>
                </a:solidFill>
                <a:effectLst/>
                <a:highlight>
                  <a:srgbClr val="FFFF00"/>
                </a:highlight>
                <a:uLnTx/>
                <a:uFillTx/>
                <a:latin typeface="Myriad Pro"/>
                <a:ea typeface="+mn-ea"/>
                <a:cs typeface="+mn-cs"/>
              </a:rPr>
            </a:br>
            <a:br>
              <a:rPr kumimoji="0" lang="en-GB" sz="2400" b="1" i="0" u="none" strike="noStrike" kern="1200" cap="none" spc="0" normalizeH="0" baseline="0" noProof="0" dirty="0">
                <a:ln>
                  <a:noFill/>
                </a:ln>
                <a:solidFill>
                  <a:prstClr val="black"/>
                </a:solidFill>
                <a:effectLst/>
                <a:highlight>
                  <a:srgbClr val="FFFF00"/>
                </a:highlight>
                <a:uLnTx/>
                <a:uFillTx/>
                <a:latin typeface="Myriad Pro"/>
                <a:ea typeface="+mn-ea"/>
                <a:cs typeface="+mn-cs"/>
              </a:rPr>
            </a:br>
            <a:r>
              <a:rPr kumimoji="0" lang="en-GB" sz="3600" b="1" i="0" u="none" strike="noStrike" kern="1200" cap="none" spc="0" normalizeH="0" baseline="0" noProof="0" dirty="0">
                <a:ln>
                  <a:noFill/>
                </a:ln>
                <a:solidFill>
                  <a:prstClr val="black"/>
                </a:solidFill>
                <a:effectLst/>
                <a:highlight>
                  <a:srgbClr val="FFFF00"/>
                </a:highlight>
                <a:uLnTx/>
                <a:uFillTx/>
                <a:latin typeface="Myriad Pro"/>
                <a:ea typeface="+mn-ea"/>
                <a:cs typeface="+mn-cs"/>
              </a:rPr>
              <a:t>Social Enterprise</a:t>
            </a:r>
            <a:br>
              <a:rPr kumimoji="0" lang="en-GB" sz="2400" b="1" i="0" u="none" strike="noStrike" kern="1200" cap="none" spc="0" normalizeH="0" baseline="0" noProof="0" dirty="0">
                <a:ln>
                  <a:noFill/>
                </a:ln>
                <a:solidFill>
                  <a:prstClr val="black"/>
                </a:solidFill>
                <a:effectLst/>
                <a:highlight>
                  <a:srgbClr val="FFFF00"/>
                </a:highlight>
                <a:uLnTx/>
                <a:uFillTx/>
                <a:latin typeface="Myriad Pro"/>
                <a:ea typeface="+mn-ea"/>
                <a:cs typeface="+mn-cs"/>
              </a:rPr>
            </a:br>
            <a:endParaRPr lang="en-GB" dirty="0"/>
          </a:p>
        </p:txBody>
      </p:sp>
      <p:sp>
        <p:nvSpPr>
          <p:cNvPr id="3" name="Content Placeholder 2">
            <a:extLst>
              <a:ext uri="{FF2B5EF4-FFF2-40B4-BE49-F238E27FC236}">
                <a16:creationId xmlns:a16="http://schemas.microsoft.com/office/drawing/2014/main" id="{5C26EBC3-0665-9096-9D3A-11A888BD995A}"/>
              </a:ext>
            </a:extLst>
          </p:cNvPr>
          <p:cNvSpPr>
            <a:spLocks noGrp="1"/>
          </p:cNvSpPr>
          <p:nvPr>
            <p:ph idx="1"/>
          </p:nvPr>
        </p:nvSpPr>
        <p:spPr>
          <a:xfrm>
            <a:off x="0" y="908720"/>
            <a:ext cx="9144000" cy="4608512"/>
          </a:xfrm>
        </p:spPr>
        <p:txBody>
          <a:bodyPr>
            <a:noAutofit/>
          </a:bodyPr>
          <a:lstStyle/>
          <a:p>
            <a:pPr lvl="0">
              <a:lnSpc>
                <a:spcPct val="107000"/>
              </a:lnSpc>
              <a:spcAft>
                <a:spcPts val="800"/>
              </a:spcAft>
              <a:buClr>
                <a:srgbClr val="0070C0"/>
              </a:buClr>
              <a:buFont typeface="Wingdings" panose="05000000000000000000" pitchFamily="2" charset="2"/>
              <a:buChar char="q"/>
            </a:pPr>
            <a:r>
              <a:rPr lang="en-GB" sz="2400" dirty="0">
                <a:solidFill>
                  <a:prstClr val="black"/>
                </a:solidFill>
                <a:ea typeface="Calibri" panose="020F0502020204030204" pitchFamily="34" charset="0"/>
                <a:cs typeface="Times New Roman" panose="02020603050405020304" pitchFamily="18" charset="0"/>
              </a:rPr>
              <a:t>Social enterprises are companies that their primary focus is on addressing a social or environmental cause for the benefit of others.</a:t>
            </a:r>
          </a:p>
          <a:p>
            <a:pPr>
              <a:lnSpc>
                <a:spcPct val="107000"/>
              </a:lnSpc>
              <a:spcAft>
                <a:spcPts val="800"/>
              </a:spcAft>
              <a:buClr>
                <a:srgbClr val="0070C0"/>
              </a:buClr>
              <a:buFont typeface="Wingdings" panose="05000000000000000000" pitchFamily="2" charset="2"/>
              <a:buChar char="q"/>
            </a:pPr>
            <a:r>
              <a:rPr lang="en-GB" sz="2400" dirty="0">
                <a:solidFill>
                  <a:prstClr val="black"/>
                </a:solidFill>
                <a:ea typeface="Calibri" panose="020F0502020204030204" pitchFamily="34" charset="0"/>
                <a:cs typeface="Times New Roman" panose="02020603050405020304" pitchFamily="18" charset="0"/>
              </a:rPr>
              <a:t>Not for profit but for social impact. No shareholders or owners. Any surplus of funding or profit is reinvested to address the cause or is kept aside for future use.</a:t>
            </a:r>
          </a:p>
          <a:p>
            <a:pPr lvl="0">
              <a:lnSpc>
                <a:spcPct val="107000"/>
              </a:lnSpc>
              <a:spcAft>
                <a:spcPts val="800"/>
              </a:spcAft>
              <a:buClr>
                <a:srgbClr val="0070C0"/>
              </a:buClr>
              <a:buFont typeface="Wingdings" panose="05000000000000000000" pitchFamily="2" charset="2"/>
              <a:buChar char="q"/>
            </a:pPr>
            <a:r>
              <a:rPr lang="en-GB" sz="2400" dirty="0">
                <a:solidFill>
                  <a:prstClr val="black"/>
                </a:solidFill>
                <a:ea typeface="Calibri" panose="020F0502020204030204" pitchFamily="34" charset="0"/>
                <a:cs typeface="Times New Roman" panose="02020603050405020304" pitchFamily="18" charset="0"/>
              </a:rPr>
              <a:t>Rely on volunteering, grants and donations to survive but also many social enterprises sell products and services.</a:t>
            </a:r>
          </a:p>
          <a:p>
            <a:pPr lvl="0">
              <a:lnSpc>
                <a:spcPct val="107000"/>
              </a:lnSpc>
              <a:spcAft>
                <a:spcPts val="800"/>
              </a:spcAft>
              <a:buClr>
                <a:srgbClr val="0070C0"/>
              </a:buClr>
              <a:buFont typeface="Wingdings" panose="05000000000000000000" pitchFamily="2" charset="2"/>
              <a:buChar char="q"/>
            </a:pPr>
            <a:r>
              <a:rPr lang="en-GB" sz="2400" dirty="0">
                <a:solidFill>
                  <a:prstClr val="black"/>
                </a:solidFill>
                <a:ea typeface="Calibri" panose="020F0502020204030204" pitchFamily="34" charset="0"/>
                <a:cs typeface="Times New Roman" panose="02020603050405020304" pitchFamily="18" charset="0"/>
              </a:rPr>
              <a:t>Can be set in many forms: charitable incorporated organisation (CIO) or community interest company (CIC).</a:t>
            </a:r>
          </a:p>
          <a:p>
            <a:pPr marL="0" lvl="0" indent="0">
              <a:lnSpc>
                <a:spcPct val="107000"/>
              </a:lnSpc>
              <a:spcAft>
                <a:spcPts val="800"/>
              </a:spcAft>
              <a:buClr>
                <a:srgbClr val="0070C0"/>
              </a:buClr>
              <a:buNone/>
            </a:pPr>
            <a:endParaRPr lang="en-GB" sz="2400" dirty="0"/>
          </a:p>
        </p:txBody>
      </p:sp>
      <p:sp>
        <p:nvSpPr>
          <p:cNvPr id="4" name="Title 1">
            <a:extLst>
              <a:ext uri="{FF2B5EF4-FFF2-40B4-BE49-F238E27FC236}">
                <a16:creationId xmlns:a16="http://schemas.microsoft.com/office/drawing/2014/main" id="{9BA9E33D-7D26-E3CA-F5FD-41C9E4CE162E}"/>
              </a:ext>
            </a:extLst>
          </p:cNvPr>
          <p:cNvSpPr txBox="1">
            <a:spLocks/>
          </p:cNvSpPr>
          <p:nvPr/>
        </p:nvSpPr>
        <p:spPr>
          <a:xfrm>
            <a:off x="457200" y="10306"/>
            <a:ext cx="8229600" cy="275838"/>
          </a:xfrm>
          <a:prstGeom prst="rect">
            <a:avLst/>
          </a:prstGeom>
        </p:spPr>
        <p:txBody>
          <a:bodyPr vert="horz" lIns="91440" tIns="45720" rIns="91440" bIns="45720" rtlCol="0" anchor="b">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spcBef>
                <a:spcPts val="0"/>
              </a:spcBef>
              <a:defRPr/>
            </a:pPr>
            <a:r>
              <a:rPr lang="en-GB" sz="1400" b="1" dirty="0">
                <a:solidFill>
                  <a:schemeClr val="accent1">
                    <a:lumMod val="50000"/>
                  </a:schemeClr>
                </a:solidFill>
                <a:ea typeface="+mn-ea"/>
                <a:cs typeface="+mn-cs"/>
              </a:rPr>
              <a:t>LCLM4006: Enterprise &amp; Entrepreneurship</a:t>
            </a:r>
            <a:endParaRPr lang="en-GB" sz="1400" dirty="0">
              <a:solidFill>
                <a:schemeClr val="accent1">
                  <a:lumMod val="50000"/>
                </a:schemeClr>
              </a:solidFill>
            </a:endParaRPr>
          </a:p>
        </p:txBody>
      </p:sp>
    </p:spTree>
    <p:extLst>
      <p:ext uri="{BB962C8B-B14F-4D97-AF65-F5344CB8AC3E}">
        <p14:creationId xmlns:p14="http://schemas.microsoft.com/office/powerpoint/2010/main" val="18357049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ntr" presetSubtype="8" fill="hold"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 calcmode="lin" valueType="num">
                                      <p:cBhvr additive="base">
                                        <p:cTn id="11" dur="500" fill="hold"/>
                                        <p:tgtEl>
                                          <p:spTgt spid="3">
                                            <p:txEl>
                                              <p:pRg st="0" end="0"/>
                                            </p:txEl>
                                          </p:spTgt>
                                        </p:tgtEl>
                                        <p:attrNameLst>
                                          <p:attrName>ppt_x</p:attrName>
                                        </p:attrNameLst>
                                      </p:cBhvr>
                                      <p:tavLst>
                                        <p:tav tm="0">
                                          <p:val>
                                            <p:strVal val="0-#ppt_w/2"/>
                                          </p:val>
                                        </p:tav>
                                        <p:tav tm="100000">
                                          <p:val>
                                            <p:strVal val="#ppt_x"/>
                                          </p:val>
                                        </p:tav>
                                      </p:tavLst>
                                    </p:anim>
                                    <p:anim calcmode="lin" valueType="num">
                                      <p:cBhvr additive="base">
                                        <p:cTn id="12" dur="500" fill="hold"/>
                                        <p:tgtEl>
                                          <p:spTgt spid="3">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8" fill="hold"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 calcmode="lin" valueType="num">
                                      <p:cBhvr additive="base">
                                        <p:cTn id="17" dur="500" fill="hold"/>
                                        <p:tgtEl>
                                          <p:spTgt spid="3">
                                            <p:txEl>
                                              <p:pRg st="1" end="1"/>
                                            </p:txEl>
                                          </p:spTgt>
                                        </p:tgtEl>
                                        <p:attrNameLst>
                                          <p:attrName>ppt_x</p:attrName>
                                        </p:attrNameLst>
                                      </p:cBhvr>
                                      <p:tavLst>
                                        <p:tav tm="0">
                                          <p:val>
                                            <p:strVal val="0-#ppt_w/2"/>
                                          </p:val>
                                        </p:tav>
                                        <p:tav tm="100000">
                                          <p:val>
                                            <p:strVal val="#ppt_x"/>
                                          </p:val>
                                        </p:tav>
                                      </p:tavLst>
                                    </p:anim>
                                    <p:anim calcmode="lin" valueType="num">
                                      <p:cBhvr additive="base">
                                        <p:cTn id="18" dur="500" fill="hold"/>
                                        <p:tgtEl>
                                          <p:spTgt spid="3">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8" fill="hold" nodeType="clickEffect">
                                  <p:stCondLst>
                                    <p:cond delay="0"/>
                                  </p:stCondLst>
                                  <p:childTnLst>
                                    <p:set>
                                      <p:cBhvr>
                                        <p:cTn id="22" dur="1" fill="hold">
                                          <p:stCondLst>
                                            <p:cond delay="0"/>
                                          </p:stCondLst>
                                        </p:cTn>
                                        <p:tgtEl>
                                          <p:spTgt spid="3">
                                            <p:txEl>
                                              <p:pRg st="2" end="2"/>
                                            </p:txEl>
                                          </p:spTgt>
                                        </p:tgtEl>
                                        <p:attrNameLst>
                                          <p:attrName>style.visibility</p:attrName>
                                        </p:attrNameLst>
                                      </p:cBhvr>
                                      <p:to>
                                        <p:strVal val="visible"/>
                                      </p:to>
                                    </p:set>
                                    <p:anim calcmode="lin" valueType="num">
                                      <p:cBhvr additive="base">
                                        <p:cTn id="23" dur="500" fill="hold"/>
                                        <p:tgtEl>
                                          <p:spTgt spid="3">
                                            <p:txEl>
                                              <p:pRg st="2" end="2"/>
                                            </p:txEl>
                                          </p:spTgt>
                                        </p:tgtEl>
                                        <p:attrNameLst>
                                          <p:attrName>ppt_x</p:attrName>
                                        </p:attrNameLst>
                                      </p:cBhvr>
                                      <p:tavLst>
                                        <p:tav tm="0">
                                          <p:val>
                                            <p:strVal val="0-#ppt_w/2"/>
                                          </p:val>
                                        </p:tav>
                                        <p:tav tm="100000">
                                          <p:val>
                                            <p:strVal val="#ppt_x"/>
                                          </p:val>
                                        </p:tav>
                                      </p:tavLst>
                                    </p:anim>
                                    <p:anim calcmode="lin" valueType="num">
                                      <p:cBhvr additive="base">
                                        <p:cTn id="24" dur="500" fill="hold"/>
                                        <p:tgtEl>
                                          <p:spTgt spid="3">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8" fill="hold" nodeType="clickEffect">
                                  <p:stCondLst>
                                    <p:cond delay="0"/>
                                  </p:stCondLst>
                                  <p:childTnLst>
                                    <p:set>
                                      <p:cBhvr>
                                        <p:cTn id="28" dur="1" fill="hold">
                                          <p:stCondLst>
                                            <p:cond delay="0"/>
                                          </p:stCondLst>
                                        </p:cTn>
                                        <p:tgtEl>
                                          <p:spTgt spid="3">
                                            <p:txEl>
                                              <p:pRg st="3" end="3"/>
                                            </p:txEl>
                                          </p:spTgt>
                                        </p:tgtEl>
                                        <p:attrNameLst>
                                          <p:attrName>style.visibility</p:attrName>
                                        </p:attrNameLst>
                                      </p:cBhvr>
                                      <p:to>
                                        <p:strVal val="visible"/>
                                      </p:to>
                                    </p:set>
                                    <p:anim calcmode="lin" valueType="num">
                                      <p:cBhvr additive="base">
                                        <p:cTn id="29" dur="500" fill="hold"/>
                                        <p:tgtEl>
                                          <p:spTgt spid="3">
                                            <p:txEl>
                                              <p:pRg st="3" end="3"/>
                                            </p:txEl>
                                          </p:spTgt>
                                        </p:tgtEl>
                                        <p:attrNameLst>
                                          <p:attrName>ppt_x</p:attrName>
                                        </p:attrNameLst>
                                      </p:cBhvr>
                                      <p:tavLst>
                                        <p:tav tm="0">
                                          <p:val>
                                            <p:strVal val="0-#ppt_w/2"/>
                                          </p:val>
                                        </p:tav>
                                        <p:tav tm="100000">
                                          <p:val>
                                            <p:strVal val="#ppt_x"/>
                                          </p:val>
                                        </p:tav>
                                      </p:tavLst>
                                    </p:anim>
                                    <p:anim calcmode="lin" valueType="num">
                                      <p:cBhvr additive="base">
                                        <p:cTn id="30" dur="500" fill="hold"/>
                                        <p:tgtEl>
                                          <p:spTgt spid="3">
                                            <p:txEl>
                                              <p:pRg st="3" end="3"/>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734FDB-04CA-BA26-74C9-DBB56AD5DECF}"/>
              </a:ext>
            </a:extLst>
          </p:cNvPr>
          <p:cNvSpPr>
            <a:spLocks noGrp="1"/>
          </p:cNvSpPr>
          <p:nvPr>
            <p:ph type="title"/>
          </p:nvPr>
        </p:nvSpPr>
        <p:spPr>
          <a:xfrm>
            <a:off x="-396552" y="374888"/>
            <a:ext cx="9649072" cy="461824"/>
          </a:xfrm>
        </p:spPr>
        <p:txBody>
          <a:bodyPr>
            <a:normAutofit fontScale="90000"/>
          </a:bodyPr>
          <a:lstStyle/>
          <a:p>
            <a:pPr marL="342900" marR="0" lvl="0" indent="-342900" defTabSz="914400" rtl="0" eaLnBrk="1" fontAlgn="auto" latinLnBrk="0" hangingPunct="1">
              <a:lnSpc>
                <a:spcPct val="100000"/>
              </a:lnSpc>
              <a:spcBef>
                <a:spcPct val="20000"/>
              </a:spcBef>
              <a:spcAft>
                <a:spcPts val="0"/>
              </a:spcAft>
              <a:tabLst/>
              <a:defRPr/>
            </a:pPr>
            <a:br>
              <a:rPr kumimoji="0" lang="en-GB" sz="2400" b="1" i="0" u="none" strike="noStrike" kern="1200" cap="none" spc="0" normalizeH="0" baseline="0" noProof="0" dirty="0">
                <a:ln>
                  <a:noFill/>
                </a:ln>
                <a:solidFill>
                  <a:prstClr val="black"/>
                </a:solidFill>
                <a:effectLst/>
                <a:highlight>
                  <a:srgbClr val="FFFF00"/>
                </a:highlight>
                <a:uLnTx/>
                <a:uFillTx/>
                <a:latin typeface="Myriad Pro"/>
                <a:ea typeface="+mn-ea"/>
                <a:cs typeface="+mn-cs"/>
              </a:rPr>
            </a:br>
            <a:br>
              <a:rPr kumimoji="0" lang="en-GB" sz="2400" b="1" i="0" u="none" strike="noStrike" kern="1200" cap="none" spc="0" normalizeH="0" baseline="0" noProof="0" dirty="0">
                <a:ln>
                  <a:noFill/>
                </a:ln>
                <a:solidFill>
                  <a:prstClr val="black"/>
                </a:solidFill>
                <a:effectLst/>
                <a:highlight>
                  <a:srgbClr val="FFFF00"/>
                </a:highlight>
                <a:uLnTx/>
                <a:uFillTx/>
                <a:latin typeface="Myriad Pro"/>
                <a:ea typeface="+mn-ea"/>
                <a:cs typeface="+mn-cs"/>
              </a:rPr>
            </a:br>
            <a:r>
              <a:rPr kumimoji="0" lang="en-GB" sz="3600" b="1" i="0" u="none" strike="noStrike" kern="1200" cap="none" spc="0" normalizeH="0" baseline="0" noProof="0" dirty="0">
                <a:ln>
                  <a:noFill/>
                </a:ln>
                <a:solidFill>
                  <a:prstClr val="black"/>
                </a:solidFill>
                <a:effectLst/>
                <a:highlight>
                  <a:srgbClr val="FFFF00"/>
                </a:highlight>
                <a:uLnTx/>
                <a:uFillTx/>
                <a:latin typeface="Myriad Pro"/>
                <a:ea typeface="+mn-ea"/>
                <a:cs typeface="+mn-cs"/>
              </a:rPr>
              <a:t>Social Enterprise</a:t>
            </a:r>
            <a:br>
              <a:rPr kumimoji="0" lang="en-GB" sz="2400" b="1" i="0" u="none" strike="noStrike" kern="1200" cap="none" spc="0" normalizeH="0" baseline="0" noProof="0" dirty="0">
                <a:ln>
                  <a:noFill/>
                </a:ln>
                <a:solidFill>
                  <a:prstClr val="black"/>
                </a:solidFill>
                <a:effectLst/>
                <a:highlight>
                  <a:srgbClr val="FFFF00"/>
                </a:highlight>
                <a:uLnTx/>
                <a:uFillTx/>
                <a:latin typeface="Myriad Pro"/>
                <a:ea typeface="+mn-ea"/>
                <a:cs typeface="+mn-cs"/>
              </a:rPr>
            </a:br>
            <a:endParaRPr lang="en-GB" dirty="0"/>
          </a:p>
        </p:txBody>
      </p:sp>
      <p:sp>
        <p:nvSpPr>
          <p:cNvPr id="3" name="Content Placeholder 2">
            <a:extLst>
              <a:ext uri="{FF2B5EF4-FFF2-40B4-BE49-F238E27FC236}">
                <a16:creationId xmlns:a16="http://schemas.microsoft.com/office/drawing/2014/main" id="{5C26EBC3-0665-9096-9D3A-11A888BD995A}"/>
              </a:ext>
            </a:extLst>
          </p:cNvPr>
          <p:cNvSpPr>
            <a:spLocks noGrp="1"/>
          </p:cNvSpPr>
          <p:nvPr>
            <p:ph idx="1"/>
          </p:nvPr>
        </p:nvSpPr>
        <p:spPr>
          <a:xfrm>
            <a:off x="2696" y="1124744"/>
            <a:ext cx="9141303" cy="4824536"/>
          </a:xfrm>
        </p:spPr>
        <p:txBody>
          <a:bodyPr>
            <a:noAutofit/>
          </a:bodyPr>
          <a:lstStyle/>
          <a:p>
            <a:pPr marL="0" lvl="0" indent="0" algn="ctr">
              <a:lnSpc>
                <a:spcPct val="107000"/>
              </a:lnSpc>
              <a:spcAft>
                <a:spcPts val="800"/>
              </a:spcAft>
              <a:buClr>
                <a:srgbClr val="0070C0"/>
              </a:buClr>
              <a:buNone/>
            </a:pPr>
            <a:r>
              <a:rPr lang="en-GB" sz="2400" dirty="0">
                <a:solidFill>
                  <a:prstClr val="black"/>
                </a:solidFill>
                <a:ea typeface="Calibri" panose="020F0502020204030204" pitchFamily="34" charset="0"/>
                <a:cs typeface="Times New Roman" panose="02020603050405020304" pitchFamily="18" charset="0"/>
              </a:rPr>
              <a:t>Let’s look in class few examples of Social Enterprises:</a:t>
            </a:r>
          </a:p>
          <a:p>
            <a:pPr marL="0" lvl="0" indent="0">
              <a:lnSpc>
                <a:spcPct val="107000"/>
              </a:lnSpc>
              <a:spcAft>
                <a:spcPts val="800"/>
              </a:spcAft>
              <a:buClr>
                <a:srgbClr val="0070C0"/>
              </a:buClr>
              <a:buNone/>
            </a:pPr>
            <a:endParaRPr lang="en-GB" sz="2400" dirty="0">
              <a:solidFill>
                <a:prstClr val="black"/>
              </a:solidFill>
              <a:ea typeface="Calibri" panose="020F0502020204030204" pitchFamily="34" charset="0"/>
              <a:cs typeface="Times New Roman" panose="02020603050405020304" pitchFamily="18" charset="0"/>
            </a:endParaRPr>
          </a:p>
          <a:p>
            <a:pPr lvl="0">
              <a:lnSpc>
                <a:spcPct val="107000"/>
              </a:lnSpc>
              <a:spcAft>
                <a:spcPts val="800"/>
              </a:spcAft>
              <a:buClr>
                <a:srgbClr val="0070C0"/>
              </a:buClr>
              <a:buFont typeface="Wingdings" panose="05000000000000000000" pitchFamily="2" charset="2"/>
              <a:buChar char="q"/>
            </a:pPr>
            <a:r>
              <a:rPr lang="en-GB" sz="2400" dirty="0">
                <a:solidFill>
                  <a:prstClr val="black"/>
                </a:solidFill>
                <a:ea typeface="Calibri" panose="020F0502020204030204" pitchFamily="34" charset="0"/>
                <a:cs typeface="Times New Roman" panose="02020603050405020304" pitchFamily="18" charset="0"/>
              </a:rPr>
              <a:t>British Heart Foundation: </a:t>
            </a:r>
            <a:r>
              <a:rPr lang="en-GB" sz="2400" dirty="0">
                <a:solidFill>
                  <a:prstClr val="black"/>
                </a:solidFill>
                <a:ea typeface="Calibri" panose="020F0502020204030204" pitchFamily="34" charset="0"/>
                <a:cs typeface="Times New Roman" panose="02020603050405020304" pitchFamily="18" charset="0"/>
                <a:hlinkClick r:id="rId2"/>
              </a:rPr>
              <a:t>https://www.bhf.org.uk/</a:t>
            </a:r>
            <a:r>
              <a:rPr lang="en-GB" sz="2400" dirty="0">
                <a:solidFill>
                  <a:prstClr val="black"/>
                </a:solidFill>
                <a:ea typeface="Calibri" panose="020F0502020204030204" pitchFamily="34" charset="0"/>
                <a:cs typeface="Times New Roman" panose="02020603050405020304" pitchFamily="18" charset="0"/>
              </a:rPr>
              <a:t> </a:t>
            </a:r>
          </a:p>
          <a:p>
            <a:pPr lvl="0">
              <a:lnSpc>
                <a:spcPct val="107000"/>
              </a:lnSpc>
              <a:spcAft>
                <a:spcPts val="800"/>
              </a:spcAft>
              <a:buClr>
                <a:srgbClr val="0070C0"/>
              </a:buClr>
              <a:buFont typeface="Wingdings" panose="05000000000000000000" pitchFamily="2" charset="2"/>
              <a:buChar char="q"/>
            </a:pPr>
            <a:r>
              <a:rPr lang="en-GB" sz="2400" dirty="0">
                <a:solidFill>
                  <a:prstClr val="black"/>
                </a:solidFill>
                <a:ea typeface="Calibri" panose="020F0502020204030204" pitchFamily="34" charset="0"/>
                <a:cs typeface="Times New Roman" panose="02020603050405020304" pitchFamily="18" charset="0"/>
              </a:rPr>
              <a:t>Cancer UK: </a:t>
            </a:r>
            <a:r>
              <a:rPr lang="en-GB" sz="2400" dirty="0">
                <a:solidFill>
                  <a:prstClr val="black"/>
                </a:solidFill>
                <a:ea typeface="Calibri" panose="020F0502020204030204" pitchFamily="34" charset="0"/>
                <a:cs typeface="Times New Roman" panose="02020603050405020304" pitchFamily="18" charset="0"/>
                <a:hlinkClick r:id="rId3"/>
              </a:rPr>
              <a:t>https://www.cancerresearchuk.org/</a:t>
            </a:r>
            <a:endParaRPr lang="en-GB" sz="2400" dirty="0">
              <a:solidFill>
                <a:prstClr val="black"/>
              </a:solidFill>
              <a:ea typeface="Calibri" panose="020F0502020204030204" pitchFamily="34" charset="0"/>
              <a:cs typeface="Times New Roman" panose="02020603050405020304" pitchFamily="18" charset="0"/>
            </a:endParaRPr>
          </a:p>
          <a:p>
            <a:pPr lvl="0">
              <a:lnSpc>
                <a:spcPct val="107000"/>
              </a:lnSpc>
              <a:spcAft>
                <a:spcPts val="800"/>
              </a:spcAft>
              <a:buClr>
                <a:srgbClr val="0070C0"/>
              </a:buClr>
              <a:buFont typeface="Wingdings" panose="05000000000000000000" pitchFamily="2" charset="2"/>
              <a:buChar char="q"/>
            </a:pPr>
            <a:r>
              <a:rPr lang="en-GB" sz="2400" dirty="0">
                <a:solidFill>
                  <a:prstClr val="black"/>
                </a:solidFill>
                <a:ea typeface="Calibri" panose="020F0502020204030204" pitchFamily="34" charset="0"/>
                <a:cs typeface="Times New Roman" panose="02020603050405020304" pitchFamily="18" charset="0"/>
              </a:rPr>
              <a:t>Oxfam: </a:t>
            </a:r>
            <a:r>
              <a:rPr lang="en-GB" sz="2400" dirty="0">
                <a:solidFill>
                  <a:prstClr val="black"/>
                </a:solidFill>
                <a:ea typeface="Calibri" panose="020F0502020204030204" pitchFamily="34" charset="0"/>
                <a:cs typeface="Times New Roman" panose="02020603050405020304" pitchFamily="18" charset="0"/>
                <a:hlinkClick r:id="rId4"/>
              </a:rPr>
              <a:t>https://www.oxfam.org.uk/</a:t>
            </a:r>
            <a:endParaRPr lang="en-GB" sz="2400" dirty="0">
              <a:solidFill>
                <a:prstClr val="black"/>
              </a:solidFill>
              <a:ea typeface="Calibri" panose="020F0502020204030204" pitchFamily="34" charset="0"/>
              <a:cs typeface="Times New Roman" panose="02020603050405020304" pitchFamily="18" charset="0"/>
            </a:endParaRPr>
          </a:p>
          <a:p>
            <a:pPr marL="0" lvl="0" indent="0">
              <a:lnSpc>
                <a:spcPct val="107000"/>
              </a:lnSpc>
              <a:spcAft>
                <a:spcPts val="800"/>
              </a:spcAft>
              <a:buClr>
                <a:srgbClr val="0070C0"/>
              </a:buClr>
              <a:buNone/>
            </a:pPr>
            <a:endParaRPr lang="en-GB" sz="2400" dirty="0"/>
          </a:p>
        </p:txBody>
      </p:sp>
      <p:sp>
        <p:nvSpPr>
          <p:cNvPr id="4" name="Title 1">
            <a:extLst>
              <a:ext uri="{FF2B5EF4-FFF2-40B4-BE49-F238E27FC236}">
                <a16:creationId xmlns:a16="http://schemas.microsoft.com/office/drawing/2014/main" id="{D7E30EC7-AA5E-F68A-2B6F-A5A821317512}"/>
              </a:ext>
            </a:extLst>
          </p:cNvPr>
          <p:cNvSpPr txBox="1">
            <a:spLocks/>
          </p:cNvSpPr>
          <p:nvPr/>
        </p:nvSpPr>
        <p:spPr>
          <a:xfrm>
            <a:off x="457200" y="10306"/>
            <a:ext cx="8229600" cy="275838"/>
          </a:xfrm>
          <a:prstGeom prst="rect">
            <a:avLst/>
          </a:prstGeom>
        </p:spPr>
        <p:txBody>
          <a:bodyPr vert="horz" lIns="91440" tIns="45720" rIns="91440" bIns="45720" rtlCol="0" anchor="b">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spcBef>
                <a:spcPts val="0"/>
              </a:spcBef>
              <a:defRPr/>
            </a:pPr>
            <a:r>
              <a:rPr lang="en-GB" sz="1400" b="1" dirty="0">
                <a:solidFill>
                  <a:schemeClr val="accent1">
                    <a:lumMod val="50000"/>
                  </a:schemeClr>
                </a:solidFill>
                <a:ea typeface="+mn-ea"/>
                <a:cs typeface="+mn-cs"/>
              </a:rPr>
              <a:t>LCLM4006: Enterprise &amp; Entrepreneurship</a:t>
            </a:r>
            <a:endParaRPr lang="en-GB" sz="1400" dirty="0">
              <a:solidFill>
                <a:schemeClr val="accent1">
                  <a:lumMod val="50000"/>
                </a:schemeClr>
              </a:solidFill>
            </a:endParaRPr>
          </a:p>
        </p:txBody>
      </p:sp>
    </p:spTree>
    <p:extLst>
      <p:ext uri="{BB962C8B-B14F-4D97-AF65-F5344CB8AC3E}">
        <p14:creationId xmlns:p14="http://schemas.microsoft.com/office/powerpoint/2010/main" val="24821568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445C6DC-EC98-DA6C-C0CA-08727CFBBE5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313800A-8DBE-C8ED-A40A-058A3B1F58AD}"/>
              </a:ext>
            </a:extLst>
          </p:cNvPr>
          <p:cNvSpPr>
            <a:spLocks noGrp="1"/>
          </p:cNvSpPr>
          <p:nvPr>
            <p:ph type="title"/>
          </p:nvPr>
        </p:nvSpPr>
        <p:spPr>
          <a:xfrm>
            <a:off x="-396552" y="374888"/>
            <a:ext cx="9649072" cy="461824"/>
          </a:xfrm>
        </p:spPr>
        <p:txBody>
          <a:bodyPr>
            <a:normAutofit fontScale="90000"/>
          </a:bodyPr>
          <a:lstStyle/>
          <a:p>
            <a:pPr marL="342900" marR="0" lvl="0" indent="-342900" defTabSz="914400" rtl="0" eaLnBrk="1" fontAlgn="auto" latinLnBrk="0" hangingPunct="1">
              <a:lnSpc>
                <a:spcPct val="100000"/>
              </a:lnSpc>
              <a:spcBef>
                <a:spcPct val="20000"/>
              </a:spcBef>
              <a:spcAft>
                <a:spcPts val="0"/>
              </a:spcAft>
              <a:tabLst/>
              <a:defRPr/>
            </a:pPr>
            <a:br>
              <a:rPr kumimoji="0" lang="en-GB" sz="2400" b="1" i="0" u="none" strike="noStrike" kern="1200" cap="none" spc="0" normalizeH="0" baseline="0" noProof="0" dirty="0">
                <a:ln>
                  <a:noFill/>
                </a:ln>
                <a:solidFill>
                  <a:prstClr val="black"/>
                </a:solidFill>
                <a:effectLst/>
                <a:highlight>
                  <a:srgbClr val="FFFF00"/>
                </a:highlight>
                <a:uLnTx/>
                <a:uFillTx/>
                <a:latin typeface="Myriad Pro"/>
                <a:ea typeface="+mn-ea"/>
                <a:cs typeface="+mn-cs"/>
              </a:rPr>
            </a:br>
            <a:br>
              <a:rPr kumimoji="0" lang="en-GB" sz="2400" b="1" i="0" u="none" strike="noStrike" kern="1200" cap="none" spc="0" normalizeH="0" baseline="0" noProof="0" dirty="0">
                <a:ln>
                  <a:noFill/>
                </a:ln>
                <a:solidFill>
                  <a:prstClr val="black"/>
                </a:solidFill>
                <a:effectLst/>
                <a:highlight>
                  <a:srgbClr val="FFFF00"/>
                </a:highlight>
                <a:uLnTx/>
                <a:uFillTx/>
                <a:latin typeface="Myriad Pro"/>
                <a:ea typeface="+mn-ea"/>
                <a:cs typeface="+mn-cs"/>
              </a:rPr>
            </a:br>
            <a:r>
              <a:rPr lang="en-GB" sz="3600" b="1" dirty="0">
                <a:solidFill>
                  <a:prstClr val="black"/>
                </a:solidFill>
                <a:highlight>
                  <a:srgbClr val="FFFF00"/>
                </a:highlight>
                <a:latin typeface="Myriad Pro"/>
                <a:ea typeface="+mn-ea"/>
                <a:cs typeface="+mn-cs"/>
              </a:rPr>
              <a:t>How to start a </a:t>
            </a:r>
            <a:r>
              <a:rPr kumimoji="0" lang="en-GB" sz="3600" b="1" i="0" u="none" strike="noStrike" kern="1200" cap="none" spc="0" normalizeH="0" baseline="0" noProof="0" dirty="0">
                <a:ln>
                  <a:noFill/>
                </a:ln>
                <a:solidFill>
                  <a:prstClr val="black"/>
                </a:solidFill>
                <a:effectLst/>
                <a:highlight>
                  <a:srgbClr val="FFFF00"/>
                </a:highlight>
                <a:uLnTx/>
                <a:uFillTx/>
                <a:latin typeface="Myriad Pro"/>
                <a:ea typeface="+mn-ea"/>
                <a:cs typeface="+mn-cs"/>
              </a:rPr>
              <a:t>Social Enterprises</a:t>
            </a:r>
            <a:br>
              <a:rPr kumimoji="0" lang="en-GB" sz="2400" b="1" i="0" u="none" strike="noStrike" kern="1200" cap="none" spc="0" normalizeH="0" baseline="0" noProof="0" dirty="0">
                <a:ln>
                  <a:noFill/>
                </a:ln>
                <a:solidFill>
                  <a:prstClr val="black"/>
                </a:solidFill>
                <a:effectLst/>
                <a:highlight>
                  <a:srgbClr val="FFFF00"/>
                </a:highlight>
                <a:uLnTx/>
                <a:uFillTx/>
                <a:latin typeface="Myriad Pro"/>
                <a:ea typeface="+mn-ea"/>
                <a:cs typeface="+mn-cs"/>
              </a:rPr>
            </a:br>
            <a:endParaRPr lang="en-GB" dirty="0"/>
          </a:p>
        </p:txBody>
      </p:sp>
      <p:sp>
        <p:nvSpPr>
          <p:cNvPr id="3" name="Content Placeholder 2">
            <a:extLst>
              <a:ext uri="{FF2B5EF4-FFF2-40B4-BE49-F238E27FC236}">
                <a16:creationId xmlns:a16="http://schemas.microsoft.com/office/drawing/2014/main" id="{045D1589-FD6A-37AC-121B-AF8DBD12C90B}"/>
              </a:ext>
            </a:extLst>
          </p:cNvPr>
          <p:cNvSpPr>
            <a:spLocks noGrp="1"/>
          </p:cNvSpPr>
          <p:nvPr>
            <p:ph idx="1"/>
          </p:nvPr>
        </p:nvSpPr>
        <p:spPr>
          <a:xfrm>
            <a:off x="2696" y="1124744"/>
            <a:ext cx="9141303" cy="4824536"/>
          </a:xfrm>
        </p:spPr>
        <p:txBody>
          <a:bodyPr>
            <a:noAutofit/>
          </a:bodyPr>
          <a:lstStyle/>
          <a:p>
            <a:pPr marL="0" lvl="0" indent="0">
              <a:lnSpc>
                <a:spcPct val="107000"/>
              </a:lnSpc>
              <a:spcAft>
                <a:spcPts val="800"/>
              </a:spcAft>
              <a:buClr>
                <a:srgbClr val="0070C0"/>
              </a:buClr>
              <a:buNone/>
            </a:pPr>
            <a:endParaRPr lang="en-GB" sz="2400" dirty="0"/>
          </a:p>
          <a:p>
            <a:pPr marL="0" lvl="0" indent="0">
              <a:lnSpc>
                <a:spcPct val="107000"/>
              </a:lnSpc>
              <a:spcAft>
                <a:spcPts val="800"/>
              </a:spcAft>
              <a:buClr>
                <a:srgbClr val="0070C0"/>
              </a:buClr>
              <a:buNone/>
            </a:pPr>
            <a:endParaRPr lang="en-GB" sz="2400" dirty="0"/>
          </a:p>
          <a:p>
            <a:pPr marL="0" lvl="0" indent="0" algn="ctr">
              <a:lnSpc>
                <a:spcPct val="107000"/>
              </a:lnSpc>
              <a:spcAft>
                <a:spcPts val="800"/>
              </a:spcAft>
              <a:buClr>
                <a:srgbClr val="0070C0"/>
              </a:buClr>
              <a:buNone/>
            </a:pPr>
            <a:r>
              <a:rPr lang="en-GB" sz="2400" dirty="0">
                <a:hlinkClick r:id="rId2"/>
              </a:rPr>
              <a:t>https://www.gov.uk/set-up-a-social-enterprise</a:t>
            </a:r>
            <a:r>
              <a:rPr lang="en-GB" sz="2400" dirty="0"/>
              <a:t> </a:t>
            </a:r>
          </a:p>
        </p:txBody>
      </p:sp>
      <p:sp>
        <p:nvSpPr>
          <p:cNvPr id="4" name="Title 1">
            <a:extLst>
              <a:ext uri="{FF2B5EF4-FFF2-40B4-BE49-F238E27FC236}">
                <a16:creationId xmlns:a16="http://schemas.microsoft.com/office/drawing/2014/main" id="{81FE9DD8-1A11-2108-8A5D-D012D8FA22CE}"/>
              </a:ext>
            </a:extLst>
          </p:cNvPr>
          <p:cNvSpPr txBox="1">
            <a:spLocks/>
          </p:cNvSpPr>
          <p:nvPr/>
        </p:nvSpPr>
        <p:spPr>
          <a:xfrm>
            <a:off x="457200" y="10306"/>
            <a:ext cx="8229600" cy="275838"/>
          </a:xfrm>
          <a:prstGeom prst="rect">
            <a:avLst/>
          </a:prstGeom>
        </p:spPr>
        <p:txBody>
          <a:bodyPr vert="horz" lIns="91440" tIns="45720" rIns="91440" bIns="45720" rtlCol="0" anchor="b">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spcBef>
                <a:spcPts val="0"/>
              </a:spcBef>
              <a:defRPr/>
            </a:pPr>
            <a:r>
              <a:rPr lang="en-GB" sz="1400" b="1" dirty="0">
                <a:solidFill>
                  <a:schemeClr val="accent1">
                    <a:lumMod val="50000"/>
                  </a:schemeClr>
                </a:solidFill>
                <a:ea typeface="+mn-ea"/>
                <a:cs typeface="+mn-cs"/>
              </a:rPr>
              <a:t>LCLM4006: Enterprise &amp; Entrepreneurship</a:t>
            </a:r>
            <a:endParaRPr lang="en-GB" sz="1400" dirty="0">
              <a:solidFill>
                <a:schemeClr val="accent1">
                  <a:lumMod val="50000"/>
                </a:schemeClr>
              </a:solidFill>
            </a:endParaRPr>
          </a:p>
        </p:txBody>
      </p:sp>
    </p:spTree>
    <p:extLst>
      <p:ext uri="{BB962C8B-B14F-4D97-AF65-F5344CB8AC3E}">
        <p14:creationId xmlns:p14="http://schemas.microsoft.com/office/powerpoint/2010/main" val="9256451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81390F-36C7-6BC9-52BD-8C1D8E5620A0}"/>
              </a:ext>
            </a:extLst>
          </p:cNvPr>
          <p:cNvSpPr>
            <a:spLocks noGrp="1"/>
          </p:cNvSpPr>
          <p:nvPr>
            <p:ph type="title"/>
          </p:nvPr>
        </p:nvSpPr>
        <p:spPr/>
        <p:txBody>
          <a:bodyPr>
            <a:normAutofit/>
          </a:bodyPr>
          <a:lstStyle/>
          <a:p>
            <a:r>
              <a:rPr lang="en-GB" sz="3600" b="1" dirty="0">
                <a:highlight>
                  <a:srgbClr val="FFFF00"/>
                </a:highlight>
              </a:rPr>
              <a:t>Community Interest Company-CIC </a:t>
            </a:r>
          </a:p>
        </p:txBody>
      </p:sp>
      <p:sp>
        <p:nvSpPr>
          <p:cNvPr id="3" name="Content Placeholder 2">
            <a:extLst>
              <a:ext uri="{FF2B5EF4-FFF2-40B4-BE49-F238E27FC236}">
                <a16:creationId xmlns:a16="http://schemas.microsoft.com/office/drawing/2014/main" id="{BE5556E1-7A66-16BA-3C5D-587679BB7D9C}"/>
              </a:ext>
            </a:extLst>
          </p:cNvPr>
          <p:cNvSpPr>
            <a:spLocks noGrp="1"/>
          </p:cNvSpPr>
          <p:nvPr>
            <p:ph idx="1"/>
          </p:nvPr>
        </p:nvSpPr>
        <p:spPr>
          <a:xfrm>
            <a:off x="107504" y="1268760"/>
            <a:ext cx="8856984" cy="4248473"/>
          </a:xfrm>
        </p:spPr>
        <p:txBody>
          <a:bodyPr>
            <a:normAutofit/>
          </a:bodyPr>
          <a:lstStyle/>
          <a:p>
            <a:pPr>
              <a:buClr>
                <a:srgbClr val="0070C0"/>
              </a:buClr>
              <a:buFont typeface="Wingdings" panose="05000000000000000000" pitchFamily="2" charset="2"/>
              <a:buChar char="q"/>
            </a:pPr>
            <a:r>
              <a:rPr lang="en-GB" sz="2800" b="0" i="0" dirty="0">
                <a:solidFill>
                  <a:srgbClr val="001D35"/>
                </a:solidFill>
                <a:effectLst/>
              </a:rPr>
              <a:t>Community interest companies (CICs) were introduced in the UK in 2005</a:t>
            </a:r>
          </a:p>
          <a:p>
            <a:pPr>
              <a:buClr>
                <a:srgbClr val="0070C0"/>
              </a:buClr>
              <a:buFont typeface="Wingdings" panose="05000000000000000000" pitchFamily="2" charset="2"/>
              <a:buChar char="q"/>
            </a:pPr>
            <a:r>
              <a:rPr lang="en-GB" sz="2800" dirty="0">
                <a:solidFill>
                  <a:srgbClr val="001D35"/>
                </a:solidFill>
              </a:rPr>
              <a:t>Have company directors who cannot be paid for being a director, but can be paid for other roles in the company</a:t>
            </a:r>
          </a:p>
          <a:p>
            <a:pPr>
              <a:buClr>
                <a:srgbClr val="0070C0"/>
              </a:buClr>
              <a:buFont typeface="Wingdings" panose="05000000000000000000" pitchFamily="2" charset="2"/>
              <a:buChar char="q"/>
            </a:pPr>
            <a:r>
              <a:rPr lang="en-GB" sz="2800" dirty="0">
                <a:solidFill>
                  <a:srgbClr val="001D35"/>
                </a:solidFill>
              </a:rPr>
              <a:t>Less difficult to run than a registered charity and have to submit accounts to Companies House and complete a short annual return called a CIC34</a:t>
            </a:r>
          </a:p>
          <a:p>
            <a:pPr>
              <a:buClr>
                <a:srgbClr val="0070C0"/>
              </a:buClr>
              <a:buFont typeface="Wingdings" panose="05000000000000000000" pitchFamily="2" charset="2"/>
              <a:buChar char="q"/>
            </a:pPr>
            <a:r>
              <a:rPr lang="en-GB" sz="2800" dirty="0">
                <a:solidFill>
                  <a:srgbClr val="001D35"/>
                </a:solidFill>
              </a:rPr>
              <a:t>Pay corporation tax on surplus generated  </a:t>
            </a:r>
            <a:endParaRPr lang="en-GB" sz="2800" dirty="0"/>
          </a:p>
        </p:txBody>
      </p:sp>
      <p:sp>
        <p:nvSpPr>
          <p:cNvPr id="4" name="Slide Number Placeholder 3">
            <a:extLst>
              <a:ext uri="{FF2B5EF4-FFF2-40B4-BE49-F238E27FC236}">
                <a16:creationId xmlns:a16="http://schemas.microsoft.com/office/drawing/2014/main" id="{985958C8-DD1B-7F2E-B4F4-226AAE61413E}"/>
              </a:ext>
            </a:extLst>
          </p:cNvPr>
          <p:cNvSpPr>
            <a:spLocks noGrp="1"/>
          </p:cNvSpPr>
          <p:nvPr>
            <p:ph type="sldNum" sz="quarter" idx="12"/>
          </p:nvPr>
        </p:nvSpPr>
        <p:spPr/>
        <p:txBody>
          <a:bodyPr/>
          <a:lstStyle/>
          <a:p>
            <a:fld id="{C3F65BB1-9206-4D7F-97F9-47DCC7DC6334}" type="slidenum">
              <a:rPr lang="en-GB" smtClean="0"/>
              <a:pPr/>
              <a:t>21</a:t>
            </a:fld>
            <a:endParaRPr lang="en-GB" dirty="0"/>
          </a:p>
        </p:txBody>
      </p:sp>
      <p:sp>
        <p:nvSpPr>
          <p:cNvPr id="5" name="Title 1">
            <a:extLst>
              <a:ext uri="{FF2B5EF4-FFF2-40B4-BE49-F238E27FC236}">
                <a16:creationId xmlns:a16="http://schemas.microsoft.com/office/drawing/2014/main" id="{940406B7-A67B-44DC-AE02-B8C0356B3F1B}"/>
              </a:ext>
            </a:extLst>
          </p:cNvPr>
          <p:cNvSpPr txBox="1">
            <a:spLocks/>
          </p:cNvSpPr>
          <p:nvPr/>
        </p:nvSpPr>
        <p:spPr>
          <a:xfrm>
            <a:off x="457200" y="10306"/>
            <a:ext cx="8229600" cy="275838"/>
          </a:xfrm>
          <a:prstGeom prst="rect">
            <a:avLst/>
          </a:prstGeom>
        </p:spPr>
        <p:txBody>
          <a:bodyPr vert="horz" lIns="91440" tIns="45720" rIns="91440" bIns="45720" rtlCol="0" anchor="b">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spcBef>
                <a:spcPts val="0"/>
              </a:spcBef>
              <a:defRPr/>
            </a:pPr>
            <a:r>
              <a:rPr lang="en-GB" sz="1400" b="1" dirty="0">
                <a:solidFill>
                  <a:schemeClr val="accent1">
                    <a:lumMod val="50000"/>
                  </a:schemeClr>
                </a:solidFill>
                <a:ea typeface="+mn-ea"/>
                <a:cs typeface="+mn-cs"/>
              </a:rPr>
              <a:t>LCLM4006: Enterprise &amp; Entrepreneurship</a:t>
            </a:r>
            <a:endParaRPr lang="en-GB" sz="1400" dirty="0">
              <a:solidFill>
                <a:schemeClr val="accent1">
                  <a:lumMod val="50000"/>
                </a:schemeClr>
              </a:solidFill>
            </a:endParaRPr>
          </a:p>
        </p:txBody>
      </p:sp>
    </p:spTree>
    <p:extLst>
      <p:ext uri="{BB962C8B-B14F-4D97-AF65-F5344CB8AC3E}">
        <p14:creationId xmlns:p14="http://schemas.microsoft.com/office/powerpoint/2010/main" val="10224410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ntr" presetSubtype="8"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 calcmode="lin" valueType="num">
                                      <p:cBhvr additive="base">
                                        <p:cTn id="11" dur="500" fill="hold"/>
                                        <p:tgtEl>
                                          <p:spTgt spid="3">
                                            <p:txEl>
                                              <p:pRg st="0" end="0"/>
                                            </p:txEl>
                                          </p:spTgt>
                                        </p:tgtEl>
                                        <p:attrNameLst>
                                          <p:attrName>ppt_x</p:attrName>
                                        </p:attrNameLst>
                                      </p:cBhvr>
                                      <p:tavLst>
                                        <p:tav tm="0">
                                          <p:val>
                                            <p:strVal val="0-#ppt_w/2"/>
                                          </p:val>
                                        </p:tav>
                                        <p:tav tm="100000">
                                          <p:val>
                                            <p:strVal val="#ppt_x"/>
                                          </p:val>
                                        </p:tav>
                                      </p:tavLst>
                                    </p:anim>
                                    <p:anim calcmode="lin" valueType="num">
                                      <p:cBhvr additive="base">
                                        <p:cTn id="12" dur="500" fill="hold"/>
                                        <p:tgtEl>
                                          <p:spTgt spid="3">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8"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 calcmode="lin" valueType="num">
                                      <p:cBhvr additive="base">
                                        <p:cTn id="17" dur="500" fill="hold"/>
                                        <p:tgtEl>
                                          <p:spTgt spid="3">
                                            <p:txEl>
                                              <p:pRg st="1" end="1"/>
                                            </p:txEl>
                                          </p:spTgt>
                                        </p:tgtEl>
                                        <p:attrNameLst>
                                          <p:attrName>ppt_x</p:attrName>
                                        </p:attrNameLst>
                                      </p:cBhvr>
                                      <p:tavLst>
                                        <p:tav tm="0">
                                          <p:val>
                                            <p:strVal val="0-#ppt_w/2"/>
                                          </p:val>
                                        </p:tav>
                                        <p:tav tm="100000">
                                          <p:val>
                                            <p:strVal val="#ppt_x"/>
                                          </p:val>
                                        </p:tav>
                                      </p:tavLst>
                                    </p:anim>
                                    <p:anim calcmode="lin" valueType="num">
                                      <p:cBhvr additive="base">
                                        <p:cTn id="18" dur="500" fill="hold"/>
                                        <p:tgtEl>
                                          <p:spTgt spid="3">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8" fill="hold" grpId="0" nodeType="clickEffect">
                                  <p:stCondLst>
                                    <p:cond delay="0"/>
                                  </p:stCondLst>
                                  <p:childTnLst>
                                    <p:set>
                                      <p:cBhvr>
                                        <p:cTn id="22" dur="1" fill="hold">
                                          <p:stCondLst>
                                            <p:cond delay="0"/>
                                          </p:stCondLst>
                                        </p:cTn>
                                        <p:tgtEl>
                                          <p:spTgt spid="3">
                                            <p:txEl>
                                              <p:pRg st="2" end="2"/>
                                            </p:txEl>
                                          </p:spTgt>
                                        </p:tgtEl>
                                        <p:attrNameLst>
                                          <p:attrName>style.visibility</p:attrName>
                                        </p:attrNameLst>
                                      </p:cBhvr>
                                      <p:to>
                                        <p:strVal val="visible"/>
                                      </p:to>
                                    </p:set>
                                    <p:anim calcmode="lin" valueType="num">
                                      <p:cBhvr additive="base">
                                        <p:cTn id="23" dur="500" fill="hold"/>
                                        <p:tgtEl>
                                          <p:spTgt spid="3">
                                            <p:txEl>
                                              <p:pRg st="2" end="2"/>
                                            </p:txEl>
                                          </p:spTgt>
                                        </p:tgtEl>
                                        <p:attrNameLst>
                                          <p:attrName>ppt_x</p:attrName>
                                        </p:attrNameLst>
                                      </p:cBhvr>
                                      <p:tavLst>
                                        <p:tav tm="0">
                                          <p:val>
                                            <p:strVal val="0-#ppt_w/2"/>
                                          </p:val>
                                        </p:tav>
                                        <p:tav tm="100000">
                                          <p:val>
                                            <p:strVal val="#ppt_x"/>
                                          </p:val>
                                        </p:tav>
                                      </p:tavLst>
                                    </p:anim>
                                    <p:anim calcmode="lin" valueType="num">
                                      <p:cBhvr additive="base">
                                        <p:cTn id="24" dur="500" fill="hold"/>
                                        <p:tgtEl>
                                          <p:spTgt spid="3">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8" fill="hold" grpId="0" nodeType="clickEffect">
                                  <p:stCondLst>
                                    <p:cond delay="0"/>
                                  </p:stCondLst>
                                  <p:childTnLst>
                                    <p:set>
                                      <p:cBhvr>
                                        <p:cTn id="28" dur="1" fill="hold">
                                          <p:stCondLst>
                                            <p:cond delay="0"/>
                                          </p:stCondLst>
                                        </p:cTn>
                                        <p:tgtEl>
                                          <p:spTgt spid="3">
                                            <p:txEl>
                                              <p:pRg st="3" end="3"/>
                                            </p:txEl>
                                          </p:spTgt>
                                        </p:tgtEl>
                                        <p:attrNameLst>
                                          <p:attrName>style.visibility</p:attrName>
                                        </p:attrNameLst>
                                      </p:cBhvr>
                                      <p:to>
                                        <p:strVal val="visible"/>
                                      </p:to>
                                    </p:set>
                                    <p:anim calcmode="lin" valueType="num">
                                      <p:cBhvr additive="base">
                                        <p:cTn id="29" dur="500" fill="hold"/>
                                        <p:tgtEl>
                                          <p:spTgt spid="3">
                                            <p:txEl>
                                              <p:pRg st="3" end="3"/>
                                            </p:txEl>
                                          </p:spTgt>
                                        </p:tgtEl>
                                        <p:attrNameLst>
                                          <p:attrName>ppt_x</p:attrName>
                                        </p:attrNameLst>
                                      </p:cBhvr>
                                      <p:tavLst>
                                        <p:tav tm="0">
                                          <p:val>
                                            <p:strVal val="0-#ppt_w/2"/>
                                          </p:val>
                                        </p:tav>
                                        <p:tav tm="100000">
                                          <p:val>
                                            <p:strVal val="#ppt_x"/>
                                          </p:val>
                                        </p:tav>
                                      </p:tavLst>
                                    </p:anim>
                                    <p:anim calcmode="lin" valueType="num">
                                      <p:cBhvr additive="base">
                                        <p:cTn id="30" dur="500" fill="hold"/>
                                        <p:tgtEl>
                                          <p:spTgt spid="3">
                                            <p:txEl>
                                              <p:pRg st="3" end="3"/>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734FDB-04CA-BA26-74C9-DBB56AD5DECF}"/>
              </a:ext>
            </a:extLst>
          </p:cNvPr>
          <p:cNvSpPr>
            <a:spLocks noGrp="1"/>
          </p:cNvSpPr>
          <p:nvPr>
            <p:ph type="title"/>
          </p:nvPr>
        </p:nvSpPr>
        <p:spPr>
          <a:xfrm>
            <a:off x="0" y="296005"/>
            <a:ext cx="9144000" cy="461824"/>
          </a:xfrm>
        </p:spPr>
        <p:txBody>
          <a:bodyPr>
            <a:normAutofit fontScale="90000"/>
          </a:bodyPr>
          <a:lstStyle/>
          <a:p>
            <a:pPr marL="342900" lvl="0" indent="-342900">
              <a:spcBef>
                <a:spcPct val="20000"/>
              </a:spcBef>
              <a:defRPr/>
            </a:pPr>
            <a:r>
              <a:rPr lang="en-GB" sz="3600" b="1" dirty="0">
                <a:solidFill>
                  <a:prstClr val="black"/>
                </a:solidFill>
                <a:highlight>
                  <a:srgbClr val="FFFF00"/>
                </a:highlight>
              </a:rPr>
              <a:t>Community Interest Company-CIC </a:t>
            </a:r>
            <a:endParaRPr lang="en-GB" dirty="0"/>
          </a:p>
        </p:txBody>
      </p:sp>
      <p:sp>
        <p:nvSpPr>
          <p:cNvPr id="3" name="Content Placeholder 2">
            <a:extLst>
              <a:ext uri="{FF2B5EF4-FFF2-40B4-BE49-F238E27FC236}">
                <a16:creationId xmlns:a16="http://schemas.microsoft.com/office/drawing/2014/main" id="{5C26EBC3-0665-9096-9D3A-11A888BD995A}"/>
              </a:ext>
            </a:extLst>
          </p:cNvPr>
          <p:cNvSpPr>
            <a:spLocks noGrp="1"/>
          </p:cNvSpPr>
          <p:nvPr>
            <p:ph idx="1"/>
          </p:nvPr>
        </p:nvSpPr>
        <p:spPr>
          <a:xfrm>
            <a:off x="0" y="908720"/>
            <a:ext cx="9144000" cy="4608512"/>
          </a:xfrm>
        </p:spPr>
        <p:txBody>
          <a:bodyPr>
            <a:noAutofit/>
          </a:bodyPr>
          <a:lstStyle/>
          <a:p>
            <a:pPr lvl="0">
              <a:lnSpc>
                <a:spcPct val="107000"/>
              </a:lnSpc>
              <a:spcAft>
                <a:spcPts val="800"/>
              </a:spcAft>
              <a:buClr>
                <a:srgbClr val="0070C0"/>
              </a:buClr>
              <a:buFont typeface="Wingdings" panose="05000000000000000000" pitchFamily="2" charset="2"/>
              <a:buChar char="q"/>
            </a:pPr>
            <a:r>
              <a:rPr lang="en-GB" sz="2400" dirty="0">
                <a:solidFill>
                  <a:prstClr val="black"/>
                </a:solidFill>
                <a:ea typeface="Calibri" panose="020F0502020204030204" pitchFamily="34" charset="0"/>
                <a:cs typeface="Times New Roman" panose="02020603050405020304" pitchFamily="18" charset="0"/>
              </a:rPr>
              <a:t>CICs are social enterprises whose primary focus is on addressing a social or environmental cause for the benefit of others.</a:t>
            </a:r>
          </a:p>
          <a:p>
            <a:pPr>
              <a:lnSpc>
                <a:spcPct val="107000"/>
              </a:lnSpc>
              <a:spcAft>
                <a:spcPts val="800"/>
              </a:spcAft>
              <a:buClr>
                <a:srgbClr val="0070C0"/>
              </a:buClr>
              <a:buFont typeface="Wingdings" panose="05000000000000000000" pitchFamily="2" charset="2"/>
              <a:buChar char="q"/>
            </a:pPr>
            <a:r>
              <a:rPr lang="en-GB" sz="2400" dirty="0">
                <a:solidFill>
                  <a:prstClr val="black"/>
                </a:solidFill>
                <a:ea typeface="Calibri" panose="020F0502020204030204" pitchFamily="34" charset="0"/>
                <a:cs typeface="Times New Roman" panose="02020603050405020304" pitchFamily="18" charset="0"/>
              </a:rPr>
              <a:t>Not for profit but for social impact. No shareholders or owners. Any surplus of funding or profit is reinvested to address the cause or is kept aside to develop the organisation.</a:t>
            </a:r>
          </a:p>
          <a:p>
            <a:pPr lvl="0">
              <a:lnSpc>
                <a:spcPct val="107000"/>
              </a:lnSpc>
              <a:spcAft>
                <a:spcPts val="800"/>
              </a:spcAft>
              <a:buClr>
                <a:srgbClr val="0070C0"/>
              </a:buClr>
              <a:buFont typeface="Wingdings" panose="05000000000000000000" pitchFamily="2" charset="2"/>
              <a:buChar char="q"/>
            </a:pPr>
            <a:r>
              <a:rPr lang="en-GB" sz="2400" dirty="0">
                <a:solidFill>
                  <a:prstClr val="black"/>
                </a:solidFill>
                <a:ea typeface="Calibri" panose="020F0502020204030204" pitchFamily="34" charset="0"/>
                <a:cs typeface="Times New Roman" panose="02020603050405020304" pitchFamily="18" charset="0"/>
              </a:rPr>
              <a:t>Typically generate income though producing products and delivering services for or by a specific community.  Eg bike repair workshop run by ex-offenders, a bakery run by people with a learning disability.</a:t>
            </a:r>
          </a:p>
          <a:p>
            <a:pPr marL="0" lvl="0" indent="0">
              <a:lnSpc>
                <a:spcPct val="107000"/>
              </a:lnSpc>
              <a:spcAft>
                <a:spcPts val="800"/>
              </a:spcAft>
              <a:buClr>
                <a:srgbClr val="0070C0"/>
              </a:buClr>
              <a:buNone/>
            </a:pPr>
            <a:endParaRPr lang="en-GB" sz="2400" dirty="0"/>
          </a:p>
        </p:txBody>
      </p:sp>
      <p:sp>
        <p:nvSpPr>
          <p:cNvPr id="4" name="Title 1">
            <a:extLst>
              <a:ext uri="{FF2B5EF4-FFF2-40B4-BE49-F238E27FC236}">
                <a16:creationId xmlns:a16="http://schemas.microsoft.com/office/drawing/2014/main" id="{2198C0FF-2712-C47F-F538-F8111D96CD0E}"/>
              </a:ext>
            </a:extLst>
          </p:cNvPr>
          <p:cNvSpPr txBox="1">
            <a:spLocks/>
          </p:cNvSpPr>
          <p:nvPr/>
        </p:nvSpPr>
        <p:spPr>
          <a:xfrm>
            <a:off x="457200" y="10306"/>
            <a:ext cx="8229600" cy="275838"/>
          </a:xfrm>
          <a:prstGeom prst="rect">
            <a:avLst/>
          </a:prstGeom>
        </p:spPr>
        <p:txBody>
          <a:bodyPr vert="horz" lIns="91440" tIns="45720" rIns="91440" bIns="45720" rtlCol="0" anchor="b">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spcBef>
                <a:spcPts val="0"/>
              </a:spcBef>
              <a:defRPr/>
            </a:pPr>
            <a:r>
              <a:rPr lang="en-GB" sz="1400" b="1" dirty="0">
                <a:solidFill>
                  <a:schemeClr val="accent1">
                    <a:lumMod val="50000"/>
                  </a:schemeClr>
                </a:solidFill>
                <a:ea typeface="+mn-ea"/>
                <a:cs typeface="+mn-cs"/>
              </a:rPr>
              <a:t>LCLM4006: Enterprise &amp; Entrepreneurship</a:t>
            </a:r>
            <a:endParaRPr lang="en-GB" sz="1400" dirty="0">
              <a:solidFill>
                <a:schemeClr val="accent1">
                  <a:lumMod val="50000"/>
                </a:schemeClr>
              </a:solidFill>
            </a:endParaRPr>
          </a:p>
        </p:txBody>
      </p:sp>
    </p:spTree>
    <p:extLst>
      <p:ext uri="{BB962C8B-B14F-4D97-AF65-F5344CB8AC3E}">
        <p14:creationId xmlns:p14="http://schemas.microsoft.com/office/powerpoint/2010/main" val="16291484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ntr" presetSubtype="8" fill="hold"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 calcmode="lin" valueType="num">
                                      <p:cBhvr additive="base">
                                        <p:cTn id="11" dur="500" fill="hold"/>
                                        <p:tgtEl>
                                          <p:spTgt spid="3">
                                            <p:txEl>
                                              <p:pRg st="0" end="0"/>
                                            </p:txEl>
                                          </p:spTgt>
                                        </p:tgtEl>
                                        <p:attrNameLst>
                                          <p:attrName>ppt_x</p:attrName>
                                        </p:attrNameLst>
                                      </p:cBhvr>
                                      <p:tavLst>
                                        <p:tav tm="0">
                                          <p:val>
                                            <p:strVal val="0-#ppt_w/2"/>
                                          </p:val>
                                        </p:tav>
                                        <p:tav tm="100000">
                                          <p:val>
                                            <p:strVal val="#ppt_x"/>
                                          </p:val>
                                        </p:tav>
                                      </p:tavLst>
                                    </p:anim>
                                    <p:anim calcmode="lin" valueType="num">
                                      <p:cBhvr additive="base">
                                        <p:cTn id="12" dur="500" fill="hold"/>
                                        <p:tgtEl>
                                          <p:spTgt spid="3">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8" fill="hold"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 calcmode="lin" valueType="num">
                                      <p:cBhvr additive="base">
                                        <p:cTn id="17" dur="500" fill="hold"/>
                                        <p:tgtEl>
                                          <p:spTgt spid="3">
                                            <p:txEl>
                                              <p:pRg st="1" end="1"/>
                                            </p:txEl>
                                          </p:spTgt>
                                        </p:tgtEl>
                                        <p:attrNameLst>
                                          <p:attrName>ppt_x</p:attrName>
                                        </p:attrNameLst>
                                      </p:cBhvr>
                                      <p:tavLst>
                                        <p:tav tm="0">
                                          <p:val>
                                            <p:strVal val="0-#ppt_w/2"/>
                                          </p:val>
                                        </p:tav>
                                        <p:tav tm="100000">
                                          <p:val>
                                            <p:strVal val="#ppt_x"/>
                                          </p:val>
                                        </p:tav>
                                      </p:tavLst>
                                    </p:anim>
                                    <p:anim calcmode="lin" valueType="num">
                                      <p:cBhvr additive="base">
                                        <p:cTn id="18" dur="500" fill="hold"/>
                                        <p:tgtEl>
                                          <p:spTgt spid="3">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8" fill="hold" nodeType="clickEffect">
                                  <p:stCondLst>
                                    <p:cond delay="0"/>
                                  </p:stCondLst>
                                  <p:childTnLst>
                                    <p:set>
                                      <p:cBhvr>
                                        <p:cTn id="22" dur="1" fill="hold">
                                          <p:stCondLst>
                                            <p:cond delay="0"/>
                                          </p:stCondLst>
                                        </p:cTn>
                                        <p:tgtEl>
                                          <p:spTgt spid="3">
                                            <p:txEl>
                                              <p:pRg st="2" end="2"/>
                                            </p:txEl>
                                          </p:spTgt>
                                        </p:tgtEl>
                                        <p:attrNameLst>
                                          <p:attrName>style.visibility</p:attrName>
                                        </p:attrNameLst>
                                      </p:cBhvr>
                                      <p:to>
                                        <p:strVal val="visible"/>
                                      </p:to>
                                    </p:set>
                                    <p:anim calcmode="lin" valueType="num">
                                      <p:cBhvr additive="base">
                                        <p:cTn id="23" dur="500" fill="hold"/>
                                        <p:tgtEl>
                                          <p:spTgt spid="3">
                                            <p:txEl>
                                              <p:pRg st="2" end="2"/>
                                            </p:txEl>
                                          </p:spTgt>
                                        </p:tgtEl>
                                        <p:attrNameLst>
                                          <p:attrName>ppt_x</p:attrName>
                                        </p:attrNameLst>
                                      </p:cBhvr>
                                      <p:tavLst>
                                        <p:tav tm="0">
                                          <p:val>
                                            <p:strVal val="0-#ppt_w/2"/>
                                          </p:val>
                                        </p:tav>
                                        <p:tav tm="100000">
                                          <p:val>
                                            <p:strVal val="#ppt_x"/>
                                          </p:val>
                                        </p:tav>
                                      </p:tavLst>
                                    </p:anim>
                                    <p:anim calcmode="lin" valueType="num">
                                      <p:cBhvr additive="base">
                                        <p:cTn id="24" dur="500" fill="hold"/>
                                        <p:tgtEl>
                                          <p:spTgt spid="3">
                                            <p:txEl>
                                              <p:pRg st="2" end="2"/>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F68DE14-5121-12CA-C2CF-795759365D1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3011766-6A26-BDB7-DF51-AD9E6E283E86}"/>
              </a:ext>
            </a:extLst>
          </p:cNvPr>
          <p:cNvSpPr>
            <a:spLocks noGrp="1"/>
          </p:cNvSpPr>
          <p:nvPr>
            <p:ph type="title"/>
          </p:nvPr>
        </p:nvSpPr>
        <p:spPr>
          <a:xfrm>
            <a:off x="-324544" y="339253"/>
            <a:ext cx="9540552" cy="461824"/>
          </a:xfrm>
        </p:spPr>
        <p:txBody>
          <a:bodyPr>
            <a:normAutofit fontScale="90000"/>
          </a:bodyPr>
          <a:lstStyle/>
          <a:p>
            <a:pPr marL="342900" lvl="0" indent="-342900">
              <a:spcBef>
                <a:spcPct val="20000"/>
              </a:spcBef>
              <a:defRPr/>
            </a:pPr>
            <a:br>
              <a:rPr kumimoji="0" lang="en-GB" sz="2400" b="1" i="0" u="none" strike="noStrike" kern="1200" cap="none" spc="0" normalizeH="0" baseline="0" noProof="0" dirty="0">
                <a:ln>
                  <a:noFill/>
                </a:ln>
                <a:solidFill>
                  <a:prstClr val="black"/>
                </a:solidFill>
                <a:effectLst/>
                <a:highlight>
                  <a:srgbClr val="FFFF00"/>
                </a:highlight>
                <a:uLnTx/>
                <a:uFillTx/>
                <a:latin typeface="Myriad Pro"/>
                <a:ea typeface="+mn-ea"/>
                <a:cs typeface="+mn-cs"/>
              </a:rPr>
            </a:br>
            <a:br>
              <a:rPr kumimoji="0" lang="en-GB" sz="2400" b="1" i="0" u="none" strike="noStrike" kern="1200" cap="none" spc="0" normalizeH="0" baseline="0" noProof="0" dirty="0">
                <a:ln>
                  <a:noFill/>
                </a:ln>
                <a:solidFill>
                  <a:prstClr val="black"/>
                </a:solidFill>
                <a:effectLst/>
                <a:highlight>
                  <a:srgbClr val="FFFF00"/>
                </a:highlight>
                <a:uLnTx/>
                <a:uFillTx/>
                <a:latin typeface="Myriad Pro"/>
                <a:ea typeface="+mn-ea"/>
                <a:cs typeface="+mn-cs"/>
              </a:rPr>
            </a:br>
            <a:r>
              <a:rPr lang="en-GB" sz="3600" b="1" dirty="0">
                <a:solidFill>
                  <a:prstClr val="black"/>
                </a:solidFill>
                <a:highlight>
                  <a:srgbClr val="FFFF00"/>
                </a:highlight>
                <a:ea typeface="Calibri" panose="020F0502020204030204" pitchFamily="34" charset="0"/>
                <a:cs typeface="Times New Roman" panose="02020603050405020304" pitchFamily="18" charset="0"/>
              </a:rPr>
              <a:t>Community Interest Company </a:t>
            </a:r>
            <a:r>
              <a:rPr lang="en-GB" sz="3600" b="1" dirty="0">
                <a:solidFill>
                  <a:srgbClr val="001D35"/>
                </a:solidFill>
                <a:highlight>
                  <a:srgbClr val="FFFF00"/>
                </a:highlight>
                <a:latin typeface="+mn-lt"/>
              </a:rPr>
              <a:t>Examples</a:t>
            </a:r>
            <a:br>
              <a:rPr kumimoji="0" lang="en-GB" sz="2400" b="1" i="0" u="none" strike="noStrike" kern="1200" cap="none" spc="0" normalizeH="0" baseline="0" noProof="0" dirty="0">
                <a:ln>
                  <a:noFill/>
                </a:ln>
                <a:solidFill>
                  <a:prstClr val="black"/>
                </a:solidFill>
                <a:effectLst/>
                <a:highlight>
                  <a:srgbClr val="FFFF00"/>
                </a:highlight>
                <a:uLnTx/>
                <a:uFillTx/>
                <a:latin typeface="Myriad Pro"/>
                <a:ea typeface="+mn-ea"/>
                <a:cs typeface="+mn-cs"/>
              </a:rPr>
            </a:br>
            <a:endParaRPr lang="en-GB" dirty="0"/>
          </a:p>
        </p:txBody>
      </p:sp>
      <p:sp>
        <p:nvSpPr>
          <p:cNvPr id="3" name="Content Placeholder 2">
            <a:extLst>
              <a:ext uri="{FF2B5EF4-FFF2-40B4-BE49-F238E27FC236}">
                <a16:creationId xmlns:a16="http://schemas.microsoft.com/office/drawing/2014/main" id="{E29F05C9-C235-FCF1-08F2-972B9929D35D}"/>
              </a:ext>
            </a:extLst>
          </p:cNvPr>
          <p:cNvSpPr>
            <a:spLocks noGrp="1"/>
          </p:cNvSpPr>
          <p:nvPr>
            <p:ph idx="1"/>
          </p:nvPr>
        </p:nvSpPr>
        <p:spPr>
          <a:xfrm>
            <a:off x="0" y="1628800"/>
            <a:ext cx="9144000" cy="3888432"/>
          </a:xfrm>
        </p:spPr>
        <p:txBody>
          <a:bodyPr>
            <a:noAutofit/>
          </a:bodyPr>
          <a:lstStyle/>
          <a:p>
            <a:pPr>
              <a:lnSpc>
                <a:spcPct val="107000"/>
              </a:lnSpc>
              <a:spcAft>
                <a:spcPts val="800"/>
              </a:spcAft>
              <a:buClr>
                <a:srgbClr val="0070C0"/>
              </a:buClr>
              <a:buFont typeface="Wingdings" panose="05000000000000000000" pitchFamily="2" charset="2"/>
              <a:buChar char="q"/>
            </a:pPr>
            <a:r>
              <a:rPr lang="en-GB" sz="2400" dirty="0">
                <a:solidFill>
                  <a:srgbClr val="0000FF"/>
                </a:solidFill>
                <a:ea typeface="Calibri" panose="020F0502020204030204" pitchFamily="34" charset="0"/>
                <a:cs typeface="Times New Roman" panose="02020603050405020304" pitchFamily="18" charset="0"/>
                <a:hlinkClick r:id="rId2">
                  <a:extLst>
                    <a:ext uri="{A12FA001-AC4F-418D-AE19-62706E023703}">
                      <ahyp:hlinkClr xmlns:ahyp="http://schemas.microsoft.com/office/drawing/2018/hyperlinkcolor" val="tx"/>
                    </a:ext>
                  </a:extLst>
                </a:hlinkClick>
              </a:rPr>
              <a:t>Hills Café</a:t>
            </a:r>
            <a:r>
              <a:rPr lang="en-GB" sz="2400" dirty="0">
                <a:solidFill>
                  <a:prstClr val="black"/>
                </a:solidFill>
                <a:ea typeface="Calibri" panose="020F0502020204030204" pitchFamily="34" charset="0"/>
                <a:cs typeface="Times New Roman" panose="02020603050405020304" pitchFamily="18" charset="0"/>
              </a:rPr>
              <a:t> in High Wycombe</a:t>
            </a:r>
          </a:p>
          <a:p>
            <a:pPr>
              <a:lnSpc>
                <a:spcPct val="107000"/>
              </a:lnSpc>
              <a:spcAft>
                <a:spcPts val="800"/>
              </a:spcAft>
              <a:buClr>
                <a:srgbClr val="0070C0"/>
              </a:buClr>
              <a:buFont typeface="Wingdings" panose="05000000000000000000" pitchFamily="2" charset="2"/>
              <a:buChar char="q"/>
            </a:pPr>
            <a:r>
              <a:rPr lang="en-GB" sz="2400" dirty="0">
                <a:solidFill>
                  <a:srgbClr val="0000FF"/>
                </a:solidFill>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Big Issue</a:t>
            </a:r>
            <a:endParaRPr lang="en-GB" sz="2400" dirty="0">
              <a:solidFill>
                <a:srgbClr val="0000FF"/>
              </a:solidFill>
              <a:ea typeface="Calibri" panose="020F0502020204030204" pitchFamily="34" charset="0"/>
              <a:cs typeface="Times New Roman" panose="02020603050405020304" pitchFamily="18" charset="0"/>
            </a:endParaRPr>
          </a:p>
          <a:p>
            <a:pPr>
              <a:lnSpc>
                <a:spcPct val="107000"/>
              </a:lnSpc>
              <a:spcAft>
                <a:spcPts val="800"/>
              </a:spcAft>
              <a:buClr>
                <a:srgbClr val="0070C0"/>
              </a:buClr>
              <a:buFont typeface="Wingdings" panose="05000000000000000000" pitchFamily="2" charset="2"/>
              <a:buChar char="q"/>
            </a:pPr>
            <a:r>
              <a:rPr lang="en-GB" sz="2400" dirty="0">
                <a:hlinkClick r:id="rId4"/>
              </a:rPr>
              <a:t>Little Fish Theatre Company</a:t>
            </a:r>
            <a:r>
              <a:rPr lang="en-GB" sz="2400" dirty="0"/>
              <a:t> in London</a:t>
            </a:r>
          </a:p>
          <a:p>
            <a:pPr>
              <a:lnSpc>
                <a:spcPct val="107000"/>
              </a:lnSpc>
              <a:spcAft>
                <a:spcPts val="800"/>
              </a:spcAft>
              <a:buClr>
                <a:srgbClr val="0070C0"/>
              </a:buClr>
              <a:buFont typeface="Wingdings" panose="05000000000000000000" pitchFamily="2" charset="2"/>
              <a:buChar char="q"/>
            </a:pPr>
            <a:r>
              <a:rPr lang="en-GB" sz="2400" dirty="0">
                <a:hlinkClick r:id="rId5"/>
              </a:rPr>
              <a:t>Onion Collective | social enterprise</a:t>
            </a:r>
            <a:r>
              <a:rPr lang="en-GB" sz="2400" dirty="0"/>
              <a:t> in Somerset</a:t>
            </a:r>
            <a:endParaRPr lang="en-GB" sz="2400" dirty="0">
              <a:solidFill>
                <a:srgbClr val="0000FF"/>
              </a:solidFill>
              <a:ea typeface="Calibri" panose="020F0502020204030204" pitchFamily="34" charset="0"/>
              <a:cs typeface="Times New Roman" panose="02020603050405020304" pitchFamily="18" charset="0"/>
            </a:endParaRPr>
          </a:p>
          <a:p>
            <a:pPr marL="0" lvl="0" indent="0">
              <a:lnSpc>
                <a:spcPct val="107000"/>
              </a:lnSpc>
              <a:spcAft>
                <a:spcPts val="800"/>
              </a:spcAft>
              <a:buClr>
                <a:srgbClr val="0070C0"/>
              </a:buClr>
              <a:buNone/>
            </a:pPr>
            <a:endParaRPr lang="en-GB" sz="2400" dirty="0"/>
          </a:p>
        </p:txBody>
      </p:sp>
      <p:sp>
        <p:nvSpPr>
          <p:cNvPr id="4" name="Title 1">
            <a:extLst>
              <a:ext uri="{FF2B5EF4-FFF2-40B4-BE49-F238E27FC236}">
                <a16:creationId xmlns:a16="http://schemas.microsoft.com/office/drawing/2014/main" id="{93E5BEB7-3E63-9938-7D0F-56F9302ED387}"/>
              </a:ext>
            </a:extLst>
          </p:cNvPr>
          <p:cNvSpPr txBox="1">
            <a:spLocks/>
          </p:cNvSpPr>
          <p:nvPr/>
        </p:nvSpPr>
        <p:spPr>
          <a:xfrm>
            <a:off x="457200" y="10306"/>
            <a:ext cx="8229600" cy="275838"/>
          </a:xfrm>
          <a:prstGeom prst="rect">
            <a:avLst/>
          </a:prstGeom>
        </p:spPr>
        <p:txBody>
          <a:bodyPr vert="horz" lIns="91440" tIns="45720" rIns="91440" bIns="45720" rtlCol="0" anchor="b">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spcBef>
                <a:spcPts val="0"/>
              </a:spcBef>
              <a:defRPr/>
            </a:pPr>
            <a:r>
              <a:rPr lang="en-GB" sz="1400" b="1" dirty="0">
                <a:solidFill>
                  <a:schemeClr val="accent1">
                    <a:lumMod val="50000"/>
                  </a:schemeClr>
                </a:solidFill>
                <a:ea typeface="+mn-ea"/>
                <a:cs typeface="+mn-cs"/>
              </a:rPr>
              <a:t>LCLM4006: Enterprise &amp; Entrepreneurship</a:t>
            </a:r>
            <a:endParaRPr lang="en-GB" sz="1400" dirty="0">
              <a:solidFill>
                <a:schemeClr val="accent1">
                  <a:lumMod val="50000"/>
                </a:schemeClr>
              </a:solidFill>
            </a:endParaRPr>
          </a:p>
        </p:txBody>
      </p:sp>
    </p:spTree>
    <p:extLst>
      <p:ext uri="{BB962C8B-B14F-4D97-AF65-F5344CB8AC3E}">
        <p14:creationId xmlns:p14="http://schemas.microsoft.com/office/powerpoint/2010/main" val="5224348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ntr" presetSubtype="8" fill="hold"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 calcmode="lin" valueType="num">
                                      <p:cBhvr additive="base">
                                        <p:cTn id="11" dur="500" fill="hold"/>
                                        <p:tgtEl>
                                          <p:spTgt spid="3">
                                            <p:txEl>
                                              <p:pRg st="0" end="0"/>
                                            </p:txEl>
                                          </p:spTgt>
                                        </p:tgtEl>
                                        <p:attrNameLst>
                                          <p:attrName>ppt_x</p:attrName>
                                        </p:attrNameLst>
                                      </p:cBhvr>
                                      <p:tavLst>
                                        <p:tav tm="0">
                                          <p:val>
                                            <p:strVal val="0-#ppt_w/2"/>
                                          </p:val>
                                        </p:tav>
                                        <p:tav tm="100000">
                                          <p:val>
                                            <p:strVal val="#ppt_x"/>
                                          </p:val>
                                        </p:tav>
                                      </p:tavLst>
                                    </p:anim>
                                    <p:anim calcmode="lin" valueType="num">
                                      <p:cBhvr additive="base">
                                        <p:cTn id="12" dur="500" fill="hold"/>
                                        <p:tgtEl>
                                          <p:spTgt spid="3">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8" fill="hold"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 calcmode="lin" valueType="num">
                                      <p:cBhvr additive="base">
                                        <p:cTn id="17" dur="500" fill="hold"/>
                                        <p:tgtEl>
                                          <p:spTgt spid="3">
                                            <p:txEl>
                                              <p:pRg st="1" end="1"/>
                                            </p:txEl>
                                          </p:spTgt>
                                        </p:tgtEl>
                                        <p:attrNameLst>
                                          <p:attrName>ppt_x</p:attrName>
                                        </p:attrNameLst>
                                      </p:cBhvr>
                                      <p:tavLst>
                                        <p:tav tm="0">
                                          <p:val>
                                            <p:strVal val="0-#ppt_w/2"/>
                                          </p:val>
                                        </p:tav>
                                        <p:tav tm="100000">
                                          <p:val>
                                            <p:strVal val="#ppt_x"/>
                                          </p:val>
                                        </p:tav>
                                      </p:tavLst>
                                    </p:anim>
                                    <p:anim calcmode="lin" valueType="num">
                                      <p:cBhvr additive="base">
                                        <p:cTn id="18" dur="500" fill="hold"/>
                                        <p:tgtEl>
                                          <p:spTgt spid="3">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8" fill="hold" nodeType="clickEffect">
                                  <p:stCondLst>
                                    <p:cond delay="0"/>
                                  </p:stCondLst>
                                  <p:childTnLst>
                                    <p:set>
                                      <p:cBhvr>
                                        <p:cTn id="22" dur="1" fill="hold">
                                          <p:stCondLst>
                                            <p:cond delay="0"/>
                                          </p:stCondLst>
                                        </p:cTn>
                                        <p:tgtEl>
                                          <p:spTgt spid="3">
                                            <p:txEl>
                                              <p:pRg st="2" end="2"/>
                                            </p:txEl>
                                          </p:spTgt>
                                        </p:tgtEl>
                                        <p:attrNameLst>
                                          <p:attrName>style.visibility</p:attrName>
                                        </p:attrNameLst>
                                      </p:cBhvr>
                                      <p:to>
                                        <p:strVal val="visible"/>
                                      </p:to>
                                    </p:set>
                                    <p:anim calcmode="lin" valueType="num">
                                      <p:cBhvr additive="base">
                                        <p:cTn id="23" dur="500" fill="hold"/>
                                        <p:tgtEl>
                                          <p:spTgt spid="3">
                                            <p:txEl>
                                              <p:pRg st="2" end="2"/>
                                            </p:txEl>
                                          </p:spTgt>
                                        </p:tgtEl>
                                        <p:attrNameLst>
                                          <p:attrName>ppt_x</p:attrName>
                                        </p:attrNameLst>
                                      </p:cBhvr>
                                      <p:tavLst>
                                        <p:tav tm="0">
                                          <p:val>
                                            <p:strVal val="0-#ppt_w/2"/>
                                          </p:val>
                                        </p:tav>
                                        <p:tav tm="100000">
                                          <p:val>
                                            <p:strVal val="#ppt_x"/>
                                          </p:val>
                                        </p:tav>
                                      </p:tavLst>
                                    </p:anim>
                                    <p:anim calcmode="lin" valueType="num">
                                      <p:cBhvr additive="base">
                                        <p:cTn id="24" dur="500" fill="hold"/>
                                        <p:tgtEl>
                                          <p:spTgt spid="3">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8" fill="hold" nodeType="clickEffect">
                                  <p:stCondLst>
                                    <p:cond delay="0"/>
                                  </p:stCondLst>
                                  <p:childTnLst>
                                    <p:set>
                                      <p:cBhvr>
                                        <p:cTn id="28" dur="1" fill="hold">
                                          <p:stCondLst>
                                            <p:cond delay="0"/>
                                          </p:stCondLst>
                                        </p:cTn>
                                        <p:tgtEl>
                                          <p:spTgt spid="3">
                                            <p:txEl>
                                              <p:pRg st="3" end="3"/>
                                            </p:txEl>
                                          </p:spTgt>
                                        </p:tgtEl>
                                        <p:attrNameLst>
                                          <p:attrName>style.visibility</p:attrName>
                                        </p:attrNameLst>
                                      </p:cBhvr>
                                      <p:to>
                                        <p:strVal val="visible"/>
                                      </p:to>
                                    </p:set>
                                    <p:anim calcmode="lin" valueType="num">
                                      <p:cBhvr additive="base">
                                        <p:cTn id="29" dur="500" fill="hold"/>
                                        <p:tgtEl>
                                          <p:spTgt spid="3">
                                            <p:txEl>
                                              <p:pRg st="3" end="3"/>
                                            </p:txEl>
                                          </p:spTgt>
                                        </p:tgtEl>
                                        <p:attrNameLst>
                                          <p:attrName>ppt_x</p:attrName>
                                        </p:attrNameLst>
                                      </p:cBhvr>
                                      <p:tavLst>
                                        <p:tav tm="0">
                                          <p:val>
                                            <p:strVal val="0-#ppt_w/2"/>
                                          </p:val>
                                        </p:tav>
                                        <p:tav tm="100000">
                                          <p:val>
                                            <p:strVal val="#ppt_x"/>
                                          </p:val>
                                        </p:tav>
                                      </p:tavLst>
                                    </p:anim>
                                    <p:anim calcmode="lin" valueType="num">
                                      <p:cBhvr additive="base">
                                        <p:cTn id="30" dur="500" fill="hold"/>
                                        <p:tgtEl>
                                          <p:spTgt spid="3">
                                            <p:txEl>
                                              <p:pRg st="3" end="3"/>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DE2AE65-C23C-5B7E-CCAC-31FC0CFF50A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D38CAA1-A383-F4EA-3890-317182207DE4}"/>
              </a:ext>
            </a:extLst>
          </p:cNvPr>
          <p:cNvSpPr>
            <a:spLocks noGrp="1"/>
          </p:cNvSpPr>
          <p:nvPr>
            <p:ph type="title"/>
          </p:nvPr>
        </p:nvSpPr>
        <p:spPr>
          <a:xfrm>
            <a:off x="-324544" y="339253"/>
            <a:ext cx="9540552" cy="461824"/>
          </a:xfrm>
        </p:spPr>
        <p:txBody>
          <a:bodyPr>
            <a:normAutofit fontScale="90000"/>
          </a:bodyPr>
          <a:lstStyle/>
          <a:p>
            <a:pPr marL="342900" lvl="0" indent="-342900">
              <a:spcBef>
                <a:spcPct val="20000"/>
              </a:spcBef>
              <a:defRPr/>
            </a:pPr>
            <a:br>
              <a:rPr kumimoji="0" lang="en-GB" sz="2400" b="1" i="0" u="none" strike="noStrike" kern="1200" cap="none" spc="0" normalizeH="0" baseline="0" noProof="0" dirty="0">
                <a:ln>
                  <a:noFill/>
                </a:ln>
                <a:solidFill>
                  <a:prstClr val="black"/>
                </a:solidFill>
                <a:effectLst/>
                <a:highlight>
                  <a:srgbClr val="FFFF00"/>
                </a:highlight>
                <a:uLnTx/>
                <a:uFillTx/>
                <a:latin typeface="Myriad Pro"/>
                <a:ea typeface="+mn-ea"/>
                <a:cs typeface="+mn-cs"/>
              </a:rPr>
            </a:br>
            <a:br>
              <a:rPr kumimoji="0" lang="en-GB" sz="2400" b="1" i="0" u="none" strike="noStrike" kern="1200" cap="none" spc="0" normalizeH="0" baseline="0" noProof="0" dirty="0">
                <a:ln>
                  <a:noFill/>
                </a:ln>
                <a:solidFill>
                  <a:prstClr val="black"/>
                </a:solidFill>
                <a:effectLst/>
                <a:highlight>
                  <a:srgbClr val="FFFF00"/>
                </a:highlight>
                <a:uLnTx/>
                <a:uFillTx/>
                <a:latin typeface="Myriad Pro"/>
                <a:ea typeface="+mn-ea"/>
                <a:cs typeface="+mn-cs"/>
              </a:rPr>
            </a:br>
            <a:r>
              <a:rPr lang="en-GB" sz="3600" b="1" dirty="0">
                <a:solidFill>
                  <a:srgbClr val="001D35"/>
                </a:solidFill>
                <a:highlight>
                  <a:srgbClr val="FFFF00"/>
                </a:highlight>
                <a:latin typeface="+mn-lt"/>
              </a:rPr>
              <a:t>Charitable Incorporated Organisation-</a:t>
            </a:r>
            <a:r>
              <a:rPr kumimoji="0" lang="en-GB" sz="3600" b="1" i="0" u="none" strike="noStrike" kern="1200" cap="none" spc="0" normalizeH="0" baseline="0" noProof="0" dirty="0">
                <a:ln>
                  <a:noFill/>
                </a:ln>
                <a:solidFill>
                  <a:prstClr val="black"/>
                </a:solidFill>
                <a:effectLst/>
                <a:highlight>
                  <a:srgbClr val="FFFF00"/>
                </a:highlight>
                <a:uLnTx/>
                <a:uFillTx/>
                <a:latin typeface="+mn-lt"/>
                <a:ea typeface="+mn-ea"/>
                <a:cs typeface="+mn-cs"/>
              </a:rPr>
              <a:t>CI</a:t>
            </a:r>
            <a:r>
              <a:rPr lang="en-GB" sz="3600" b="1" dirty="0">
                <a:solidFill>
                  <a:prstClr val="black"/>
                </a:solidFill>
                <a:highlight>
                  <a:srgbClr val="FFFF00"/>
                </a:highlight>
                <a:latin typeface="+mn-lt"/>
                <a:ea typeface="+mn-ea"/>
                <a:cs typeface="+mn-cs"/>
              </a:rPr>
              <a:t>O</a:t>
            </a:r>
            <a:r>
              <a:rPr kumimoji="0" lang="en-GB" sz="3600" b="1" i="0" u="none" strike="noStrike" kern="1200" cap="none" spc="0" normalizeH="0" baseline="0" noProof="0" dirty="0">
                <a:ln>
                  <a:noFill/>
                </a:ln>
                <a:solidFill>
                  <a:prstClr val="black"/>
                </a:solidFill>
                <a:effectLst/>
                <a:highlight>
                  <a:srgbClr val="FFFF00"/>
                </a:highlight>
                <a:uLnTx/>
                <a:uFillTx/>
                <a:latin typeface="+mn-lt"/>
                <a:ea typeface="+mn-ea"/>
                <a:cs typeface="+mn-cs"/>
              </a:rPr>
              <a:t>s</a:t>
            </a:r>
            <a:br>
              <a:rPr kumimoji="0" lang="en-GB" sz="2400" b="1" i="0" u="none" strike="noStrike" kern="1200" cap="none" spc="0" normalizeH="0" baseline="0" noProof="0" dirty="0">
                <a:ln>
                  <a:noFill/>
                </a:ln>
                <a:solidFill>
                  <a:prstClr val="black"/>
                </a:solidFill>
                <a:effectLst/>
                <a:highlight>
                  <a:srgbClr val="FFFF00"/>
                </a:highlight>
                <a:uLnTx/>
                <a:uFillTx/>
                <a:latin typeface="Myriad Pro"/>
                <a:ea typeface="+mn-ea"/>
                <a:cs typeface="+mn-cs"/>
              </a:rPr>
            </a:br>
            <a:endParaRPr lang="en-GB" dirty="0"/>
          </a:p>
        </p:txBody>
      </p:sp>
      <p:sp>
        <p:nvSpPr>
          <p:cNvPr id="3" name="Content Placeholder 2">
            <a:extLst>
              <a:ext uri="{FF2B5EF4-FFF2-40B4-BE49-F238E27FC236}">
                <a16:creationId xmlns:a16="http://schemas.microsoft.com/office/drawing/2014/main" id="{EF027D83-EE58-1A51-8B54-20C088989280}"/>
              </a:ext>
            </a:extLst>
          </p:cNvPr>
          <p:cNvSpPr>
            <a:spLocks noGrp="1"/>
          </p:cNvSpPr>
          <p:nvPr>
            <p:ph idx="1"/>
          </p:nvPr>
        </p:nvSpPr>
        <p:spPr>
          <a:xfrm>
            <a:off x="0" y="908720"/>
            <a:ext cx="9144000" cy="4608512"/>
          </a:xfrm>
        </p:spPr>
        <p:txBody>
          <a:bodyPr>
            <a:noAutofit/>
          </a:bodyPr>
          <a:lstStyle/>
          <a:p>
            <a:pPr lvl="0">
              <a:lnSpc>
                <a:spcPct val="107000"/>
              </a:lnSpc>
              <a:spcAft>
                <a:spcPts val="800"/>
              </a:spcAft>
              <a:buClr>
                <a:srgbClr val="0070C0"/>
              </a:buClr>
              <a:buFont typeface="Wingdings" panose="05000000000000000000" pitchFamily="2" charset="2"/>
              <a:buChar char="q"/>
            </a:pPr>
            <a:r>
              <a:rPr lang="en-GB" sz="2400" dirty="0">
                <a:solidFill>
                  <a:prstClr val="black"/>
                </a:solidFill>
                <a:ea typeface="Calibri" panose="020F0502020204030204" pitchFamily="34" charset="0"/>
                <a:cs typeface="Times New Roman" panose="02020603050405020304" pitchFamily="18" charset="0"/>
              </a:rPr>
              <a:t>The Charitable Incorporated Organisation format is for a registered charity which also trade and so needs to also be a registered company.</a:t>
            </a:r>
          </a:p>
          <a:p>
            <a:pPr lvl="0">
              <a:lnSpc>
                <a:spcPct val="107000"/>
              </a:lnSpc>
              <a:spcAft>
                <a:spcPts val="800"/>
              </a:spcAft>
              <a:buClr>
                <a:srgbClr val="0070C0"/>
              </a:buClr>
              <a:buFont typeface="Wingdings" panose="05000000000000000000" pitchFamily="2" charset="2"/>
              <a:buChar char="q"/>
            </a:pPr>
            <a:r>
              <a:rPr lang="en-GB" sz="2400" dirty="0">
                <a:solidFill>
                  <a:prstClr val="black"/>
                </a:solidFill>
                <a:ea typeface="Calibri" panose="020F0502020204030204" pitchFamily="34" charset="0"/>
                <a:cs typeface="Times New Roman" panose="02020603050405020304" pitchFamily="18" charset="0"/>
              </a:rPr>
              <a:t>The CIO was created in response to requests from charities for a new legal form that could provide some of the benefits of being a company, but without some of the burdens. The CIO was first introduced in the Charities Act 2006.</a:t>
            </a:r>
          </a:p>
          <a:p>
            <a:pPr lvl="0">
              <a:lnSpc>
                <a:spcPct val="107000"/>
              </a:lnSpc>
              <a:spcAft>
                <a:spcPts val="800"/>
              </a:spcAft>
              <a:buClr>
                <a:srgbClr val="0070C0"/>
              </a:buClr>
              <a:buFont typeface="Wingdings" panose="05000000000000000000" pitchFamily="2" charset="2"/>
              <a:buChar char="q"/>
            </a:pPr>
            <a:r>
              <a:rPr lang="en-GB" sz="2400" dirty="0">
                <a:solidFill>
                  <a:prstClr val="black"/>
                </a:solidFill>
                <a:ea typeface="Calibri" panose="020F0502020204030204" pitchFamily="34" charset="0"/>
                <a:cs typeface="Times New Roman" panose="02020603050405020304" pitchFamily="18" charset="0"/>
              </a:rPr>
              <a:t>For example, a charity which delivers contracts (e.g. social care provision) for their local authority.</a:t>
            </a:r>
          </a:p>
          <a:p>
            <a:pPr lvl="0">
              <a:lnSpc>
                <a:spcPct val="107000"/>
              </a:lnSpc>
              <a:spcAft>
                <a:spcPts val="800"/>
              </a:spcAft>
              <a:buClr>
                <a:srgbClr val="0070C0"/>
              </a:buClr>
              <a:buFont typeface="Wingdings" panose="05000000000000000000" pitchFamily="2" charset="2"/>
              <a:buChar char="q"/>
            </a:pPr>
            <a:r>
              <a:rPr lang="en-GB" sz="2400" dirty="0">
                <a:solidFill>
                  <a:prstClr val="black"/>
                </a:solidFill>
                <a:ea typeface="Calibri" panose="020F0502020204030204" pitchFamily="34" charset="0"/>
                <a:cs typeface="Times New Roman" panose="02020603050405020304" pitchFamily="18" charset="0"/>
              </a:rPr>
              <a:t>The charity trustees are also company directors.</a:t>
            </a:r>
          </a:p>
          <a:p>
            <a:pPr marL="0" lvl="0" indent="0">
              <a:lnSpc>
                <a:spcPct val="107000"/>
              </a:lnSpc>
              <a:spcAft>
                <a:spcPts val="800"/>
              </a:spcAft>
              <a:buClr>
                <a:srgbClr val="0070C0"/>
              </a:buClr>
              <a:buNone/>
            </a:pPr>
            <a:endParaRPr lang="en-GB" sz="2400" dirty="0"/>
          </a:p>
        </p:txBody>
      </p:sp>
      <p:sp>
        <p:nvSpPr>
          <p:cNvPr id="4" name="Title 1">
            <a:extLst>
              <a:ext uri="{FF2B5EF4-FFF2-40B4-BE49-F238E27FC236}">
                <a16:creationId xmlns:a16="http://schemas.microsoft.com/office/drawing/2014/main" id="{DC91CAC2-48C1-7393-46CB-C06F26D2CC46}"/>
              </a:ext>
            </a:extLst>
          </p:cNvPr>
          <p:cNvSpPr txBox="1">
            <a:spLocks/>
          </p:cNvSpPr>
          <p:nvPr/>
        </p:nvSpPr>
        <p:spPr>
          <a:xfrm>
            <a:off x="457200" y="10306"/>
            <a:ext cx="8229600" cy="275838"/>
          </a:xfrm>
          <a:prstGeom prst="rect">
            <a:avLst/>
          </a:prstGeom>
        </p:spPr>
        <p:txBody>
          <a:bodyPr vert="horz" lIns="91440" tIns="45720" rIns="91440" bIns="45720" rtlCol="0" anchor="b">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spcBef>
                <a:spcPts val="0"/>
              </a:spcBef>
              <a:defRPr/>
            </a:pPr>
            <a:r>
              <a:rPr lang="en-GB" sz="1400" b="1" dirty="0">
                <a:solidFill>
                  <a:schemeClr val="accent1">
                    <a:lumMod val="50000"/>
                  </a:schemeClr>
                </a:solidFill>
                <a:ea typeface="+mn-ea"/>
                <a:cs typeface="+mn-cs"/>
              </a:rPr>
              <a:t>LCLM4006: Enterprise &amp; Entrepreneurship</a:t>
            </a:r>
            <a:endParaRPr lang="en-GB" sz="1400" dirty="0">
              <a:solidFill>
                <a:schemeClr val="accent1">
                  <a:lumMod val="50000"/>
                </a:schemeClr>
              </a:solidFill>
            </a:endParaRPr>
          </a:p>
        </p:txBody>
      </p:sp>
    </p:spTree>
    <p:extLst>
      <p:ext uri="{BB962C8B-B14F-4D97-AF65-F5344CB8AC3E}">
        <p14:creationId xmlns:p14="http://schemas.microsoft.com/office/powerpoint/2010/main" val="22115589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ntr" presetSubtype="8" fill="hold"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 calcmode="lin" valueType="num">
                                      <p:cBhvr additive="base">
                                        <p:cTn id="11" dur="500" fill="hold"/>
                                        <p:tgtEl>
                                          <p:spTgt spid="3">
                                            <p:txEl>
                                              <p:pRg st="0" end="0"/>
                                            </p:txEl>
                                          </p:spTgt>
                                        </p:tgtEl>
                                        <p:attrNameLst>
                                          <p:attrName>ppt_x</p:attrName>
                                        </p:attrNameLst>
                                      </p:cBhvr>
                                      <p:tavLst>
                                        <p:tav tm="0">
                                          <p:val>
                                            <p:strVal val="0-#ppt_w/2"/>
                                          </p:val>
                                        </p:tav>
                                        <p:tav tm="100000">
                                          <p:val>
                                            <p:strVal val="#ppt_x"/>
                                          </p:val>
                                        </p:tav>
                                      </p:tavLst>
                                    </p:anim>
                                    <p:anim calcmode="lin" valueType="num">
                                      <p:cBhvr additive="base">
                                        <p:cTn id="12" dur="500" fill="hold"/>
                                        <p:tgtEl>
                                          <p:spTgt spid="3">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8" fill="hold"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 calcmode="lin" valueType="num">
                                      <p:cBhvr additive="base">
                                        <p:cTn id="17" dur="500" fill="hold"/>
                                        <p:tgtEl>
                                          <p:spTgt spid="3">
                                            <p:txEl>
                                              <p:pRg st="1" end="1"/>
                                            </p:txEl>
                                          </p:spTgt>
                                        </p:tgtEl>
                                        <p:attrNameLst>
                                          <p:attrName>ppt_x</p:attrName>
                                        </p:attrNameLst>
                                      </p:cBhvr>
                                      <p:tavLst>
                                        <p:tav tm="0">
                                          <p:val>
                                            <p:strVal val="0-#ppt_w/2"/>
                                          </p:val>
                                        </p:tav>
                                        <p:tav tm="100000">
                                          <p:val>
                                            <p:strVal val="#ppt_x"/>
                                          </p:val>
                                        </p:tav>
                                      </p:tavLst>
                                    </p:anim>
                                    <p:anim calcmode="lin" valueType="num">
                                      <p:cBhvr additive="base">
                                        <p:cTn id="18" dur="500" fill="hold"/>
                                        <p:tgtEl>
                                          <p:spTgt spid="3">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8" fill="hold" nodeType="clickEffect">
                                  <p:stCondLst>
                                    <p:cond delay="0"/>
                                  </p:stCondLst>
                                  <p:childTnLst>
                                    <p:set>
                                      <p:cBhvr>
                                        <p:cTn id="22" dur="1" fill="hold">
                                          <p:stCondLst>
                                            <p:cond delay="0"/>
                                          </p:stCondLst>
                                        </p:cTn>
                                        <p:tgtEl>
                                          <p:spTgt spid="3">
                                            <p:txEl>
                                              <p:pRg st="2" end="2"/>
                                            </p:txEl>
                                          </p:spTgt>
                                        </p:tgtEl>
                                        <p:attrNameLst>
                                          <p:attrName>style.visibility</p:attrName>
                                        </p:attrNameLst>
                                      </p:cBhvr>
                                      <p:to>
                                        <p:strVal val="visible"/>
                                      </p:to>
                                    </p:set>
                                    <p:anim calcmode="lin" valueType="num">
                                      <p:cBhvr additive="base">
                                        <p:cTn id="23" dur="500" fill="hold"/>
                                        <p:tgtEl>
                                          <p:spTgt spid="3">
                                            <p:txEl>
                                              <p:pRg st="2" end="2"/>
                                            </p:txEl>
                                          </p:spTgt>
                                        </p:tgtEl>
                                        <p:attrNameLst>
                                          <p:attrName>ppt_x</p:attrName>
                                        </p:attrNameLst>
                                      </p:cBhvr>
                                      <p:tavLst>
                                        <p:tav tm="0">
                                          <p:val>
                                            <p:strVal val="0-#ppt_w/2"/>
                                          </p:val>
                                        </p:tav>
                                        <p:tav tm="100000">
                                          <p:val>
                                            <p:strVal val="#ppt_x"/>
                                          </p:val>
                                        </p:tav>
                                      </p:tavLst>
                                    </p:anim>
                                    <p:anim calcmode="lin" valueType="num">
                                      <p:cBhvr additive="base">
                                        <p:cTn id="24" dur="500" fill="hold"/>
                                        <p:tgtEl>
                                          <p:spTgt spid="3">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8" fill="hold" nodeType="clickEffect">
                                  <p:stCondLst>
                                    <p:cond delay="0"/>
                                  </p:stCondLst>
                                  <p:childTnLst>
                                    <p:set>
                                      <p:cBhvr>
                                        <p:cTn id="28" dur="1" fill="hold">
                                          <p:stCondLst>
                                            <p:cond delay="0"/>
                                          </p:stCondLst>
                                        </p:cTn>
                                        <p:tgtEl>
                                          <p:spTgt spid="3">
                                            <p:txEl>
                                              <p:pRg st="3" end="3"/>
                                            </p:txEl>
                                          </p:spTgt>
                                        </p:tgtEl>
                                        <p:attrNameLst>
                                          <p:attrName>style.visibility</p:attrName>
                                        </p:attrNameLst>
                                      </p:cBhvr>
                                      <p:to>
                                        <p:strVal val="visible"/>
                                      </p:to>
                                    </p:set>
                                    <p:anim calcmode="lin" valueType="num">
                                      <p:cBhvr additive="base">
                                        <p:cTn id="29" dur="500" fill="hold"/>
                                        <p:tgtEl>
                                          <p:spTgt spid="3">
                                            <p:txEl>
                                              <p:pRg st="3" end="3"/>
                                            </p:txEl>
                                          </p:spTgt>
                                        </p:tgtEl>
                                        <p:attrNameLst>
                                          <p:attrName>ppt_x</p:attrName>
                                        </p:attrNameLst>
                                      </p:cBhvr>
                                      <p:tavLst>
                                        <p:tav tm="0">
                                          <p:val>
                                            <p:strVal val="0-#ppt_w/2"/>
                                          </p:val>
                                        </p:tav>
                                        <p:tav tm="100000">
                                          <p:val>
                                            <p:strVal val="#ppt_x"/>
                                          </p:val>
                                        </p:tav>
                                      </p:tavLst>
                                    </p:anim>
                                    <p:anim calcmode="lin" valueType="num">
                                      <p:cBhvr additive="base">
                                        <p:cTn id="30" dur="500" fill="hold"/>
                                        <p:tgtEl>
                                          <p:spTgt spid="3">
                                            <p:txEl>
                                              <p:pRg st="3" end="3"/>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7E5ACA-096E-C0D8-13FF-803DA7B3371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681DE34-9B42-6951-5B32-424C8A96854B}"/>
              </a:ext>
            </a:extLst>
          </p:cNvPr>
          <p:cNvSpPr>
            <a:spLocks noGrp="1"/>
          </p:cNvSpPr>
          <p:nvPr>
            <p:ph type="title"/>
          </p:nvPr>
        </p:nvSpPr>
        <p:spPr>
          <a:xfrm>
            <a:off x="-396552" y="374888"/>
            <a:ext cx="9649072" cy="461824"/>
          </a:xfrm>
        </p:spPr>
        <p:txBody>
          <a:bodyPr>
            <a:normAutofit fontScale="90000"/>
          </a:bodyPr>
          <a:lstStyle/>
          <a:p>
            <a:pPr marL="342900" marR="0" lvl="0" indent="-342900" defTabSz="914400" rtl="0" eaLnBrk="1" fontAlgn="auto" latinLnBrk="0" hangingPunct="1">
              <a:lnSpc>
                <a:spcPct val="100000"/>
              </a:lnSpc>
              <a:spcBef>
                <a:spcPct val="20000"/>
              </a:spcBef>
              <a:spcAft>
                <a:spcPts val="0"/>
              </a:spcAft>
              <a:tabLst/>
              <a:defRPr/>
            </a:pPr>
            <a:br>
              <a:rPr kumimoji="0" lang="en-GB" sz="2400" b="1" i="0" u="none" strike="noStrike" kern="1200" cap="none" spc="0" normalizeH="0" baseline="0" noProof="0" dirty="0">
                <a:ln>
                  <a:noFill/>
                </a:ln>
                <a:solidFill>
                  <a:prstClr val="black"/>
                </a:solidFill>
                <a:effectLst/>
                <a:highlight>
                  <a:srgbClr val="FFFF00"/>
                </a:highlight>
                <a:uLnTx/>
                <a:uFillTx/>
                <a:latin typeface="Myriad Pro"/>
                <a:ea typeface="+mn-ea"/>
                <a:cs typeface="+mn-cs"/>
              </a:rPr>
            </a:br>
            <a:br>
              <a:rPr kumimoji="0" lang="en-GB" sz="2400" b="1" i="0" u="none" strike="noStrike" kern="1200" cap="none" spc="0" normalizeH="0" baseline="0" noProof="0" dirty="0">
                <a:ln>
                  <a:noFill/>
                </a:ln>
                <a:solidFill>
                  <a:prstClr val="black"/>
                </a:solidFill>
                <a:effectLst/>
                <a:highlight>
                  <a:srgbClr val="FFFF00"/>
                </a:highlight>
                <a:uLnTx/>
                <a:uFillTx/>
                <a:latin typeface="Myriad Pro"/>
                <a:ea typeface="+mn-ea"/>
                <a:cs typeface="+mn-cs"/>
              </a:rPr>
            </a:br>
            <a:r>
              <a:rPr kumimoji="0" lang="en-GB" sz="3600" b="1" i="0" u="none" strike="noStrike" kern="1200" cap="none" spc="0" normalizeH="0" baseline="0" noProof="0" dirty="0">
                <a:ln>
                  <a:noFill/>
                </a:ln>
                <a:solidFill>
                  <a:prstClr val="black"/>
                </a:solidFill>
                <a:effectLst/>
                <a:highlight>
                  <a:srgbClr val="FFFF00"/>
                </a:highlight>
                <a:uLnTx/>
                <a:uFillTx/>
                <a:latin typeface="Myriad Pro"/>
                <a:ea typeface="+mn-ea"/>
                <a:cs typeface="+mn-cs"/>
              </a:rPr>
              <a:t>Legal Format of Social Enterprises</a:t>
            </a:r>
            <a:br>
              <a:rPr kumimoji="0" lang="en-GB" sz="2400" b="1" i="0" u="none" strike="noStrike" kern="1200" cap="none" spc="0" normalizeH="0" baseline="0" noProof="0" dirty="0">
                <a:ln>
                  <a:noFill/>
                </a:ln>
                <a:solidFill>
                  <a:prstClr val="black"/>
                </a:solidFill>
                <a:effectLst/>
                <a:highlight>
                  <a:srgbClr val="FFFF00"/>
                </a:highlight>
                <a:uLnTx/>
                <a:uFillTx/>
                <a:latin typeface="Myriad Pro"/>
                <a:ea typeface="+mn-ea"/>
                <a:cs typeface="+mn-cs"/>
              </a:rPr>
            </a:br>
            <a:endParaRPr lang="en-GB" dirty="0"/>
          </a:p>
        </p:txBody>
      </p:sp>
      <p:sp>
        <p:nvSpPr>
          <p:cNvPr id="3" name="Content Placeholder 2">
            <a:extLst>
              <a:ext uri="{FF2B5EF4-FFF2-40B4-BE49-F238E27FC236}">
                <a16:creationId xmlns:a16="http://schemas.microsoft.com/office/drawing/2014/main" id="{36E8B63C-C1A4-6D5E-9F66-001769824E0C}"/>
              </a:ext>
            </a:extLst>
          </p:cNvPr>
          <p:cNvSpPr>
            <a:spLocks noGrp="1"/>
          </p:cNvSpPr>
          <p:nvPr>
            <p:ph idx="1"/>
          </p:nvPr>
        </p:nvSpPr>
        <p:spPr>
          <a:xfrm>
            <a:off x="2696" y="1124744"/>
            <a:ext cx="9141303" cy="4824536"/>
          </a:xfrm>
        </p:spPr>
        <p:txBody>
          <a:bodyPr>
            <a:noAutofit/>
          </a:bodyPr>
          <a:lstStyle/>
          <a:p>
            <a:pPr marL="0" lvl="0" indent="0">
              <a:lnSpc>
                <a:spcPct val="107000"/>
              </a:lnSpc>
              <a:spcAft>
                <a:spcPts val="800"/>
              </a:spcAft>
              <a:buClr>
                <a:srgbClr val="0070C0"/>
              </a:buClr>
              <a:buNone/>
            </a:pPr>
            <a:endParaRPr lang="en-GB" sz="2400" dirty="0"/>
          </a:p>
          <a:p>
            <a:pPr marL="0" lvl="0" indent="0">
              <a:lnSpc>
                <a:spcPct val="107000"/>
              </a:lnSpc>
              <a:spcAft>
                <a:spcPts val="800"/>
              </a:spcAft>
              <a:buClr>
                <a:srgbClr val="0070C0"/>
              </a:buClr>
              <a:buNone/>
            </a:pPr>
            <a:endParaRPr lang="en-GB" sz="2400" dirty="0"/>
          </a:p>
          <a:p>
            <a:pPr marL="0" lvl="0" indent="0" algn="ctr">
              <a:lnSpc>
                <a:spcPct val="107000"/>
              </a:lnSpc>
              <a:spcAft>
                <a:spcPts val="800"/>
              </a:spcAft>
              <a:buClr>
                <a:srgbClr val="0070C0"/>
              </a:buClr>
              <a:buNone/>
            </a:pPr>
            <a:r>
              <a:rPr lang="en-GB" sz="2400" dirty="0">
                <a:hlinkClick r:id="rId2"/>
              </a:rPr>
              <a:t>https://www.gov.uk/guidance/charity-types-how-to-choose-a-structure</a:t>
            </a:r>
            <a:endParaRPr lang="en-GB" sz="2400" dirty="0"/>
          </a:p>
          <a:p>
            <a:pPr marL="0" lvl="0" indent="0">
              <a:lnSpc>
                <a:spcPct val="107000"/>
              </a:lnSpc>
              <a:spcAft>
                <a:spcPts val="800"/>
              </a:spcAft>
              <a:buClr>
                <a:srgbClr val="0070C0"/>
              </a:buClr>
              <a:buNone/>
            </a:pPr>
            <a:endParaRPr lang="en-GB" sz="2400" dirty="0"/>
          </a:p>
        </p:txBody>
      </p:sp>
      <p:sp>
        <p:nvSpPr>
          <p:cNvPr id="4" name="Title 1">
            <a:extLst>
              <a:ext uri="{FF2B5EF4-FFF2-40B4-BE49-F238E27FC236}">
                <a16:creationId xmlns:a16="http://schemas.microsoft.com/office/drawing/2014/main" id="{5C88804B-6DD6-3BD4-AB2A-D91C2FF7E9A5}"/>
              </a:ext>
            </a:extLst>
          </p:cNvPr>
          <p:cNvSpPr txBox="1">
            <a:spLocks/>
          </p:cNvSpPr>
          <p:nvPr/>
        </p:nvSpPr>
        <p:spPr>
          <a:xfrm>
            <a:off x="457200" y="10306"/>
            <a:ext cx="8229600" cy="275838"/>
          </a:xfrm>
          <a:prstGeom prst="rect">
            <a:avLst/>
          </a:prstGeom>
        </p:spPr>
        <p:txBody>
          <a:bodyPr vert="horz" lIns="91440" tIns="45720" rIns="91440" bIns="45720" rtlCol="0" anchor="b">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spcBef>
                <a:spcPts val="0"/>
              </a:spcBef>
              <a:defRPr/>
            </a:pPr>
            <a:r>
              <a:rPr lang="en-GB" sz="1400" b="1" dirty="0">
                <a:solidFill>
                  <a:schemeClr val="accent1">
                    <a:lumMod val="50000"/>
                  </a:schemeClr>
                </a:solidFill>
                <a:ea typeface="+mn-ea"/>
                <a:cs typeface="+mn-cs"/>
              </a:rPr>
              <a:t>LCLM4006: Enterprise &amp; Entrepreneurship</a:t>
            </a:r>
            <a:endParaRPr lang="en-GB" sz="1400" dirty="0">
              <a:solidFill>
                <a:schemeClr val="accent1">
                  <a:lumMod val="50000"/>
                </a:schemeClr>
              </a:solidFill>
            </a:endParaRPr>
          </a:p>
        </p:txBody>
      </p:sp>
    </p:spTree>
    <p:extLst>
      <p:ext uri="{BB962C8B-B14F-4D97-AF65-F5344CB8AC3E}">
        <p14:creationId xmlns:p14="http://schemas.microsoft.com/office/powerpoint/2010/main" val="34903490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325F38F-6671-D2BF-663B-3BDA1E9150A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9B7327B-6772-CE43-2732-66BF25F6DC57}"/>
              </a:ext>
            </a:extLst>
          </p:cNvPr>
          <p:cNvSpPr>
            <a:spLocks noGrp="1"/>
          </p:cNvSpPr>
          <p:nvPr>
            <p:ph type="title"/>
          </p:nvPr>
        </p:nvSpPr>
        <p:spPr>
          <a:xfrm>
            <a:off x="-396552" y="374888"/>
            <a:ext cx="9649072" cy="461824"/>
          </a:xfrm>
        </p:spPr>
        <p:txBody>
          <a:bodyPr>
            <a:normAutofit fontScale="90000"/>
          </a:bodyPr>
          <a:lstStyle/>
          <a:p>
            <a:pPr marL="342900" marR="0" lvl="0" indent="-342900" defTabSz="914400" rtl="0" eaLnBrk="1" fontAlgn="auto" latinLnBrk="0" hangingPunct="1">
              <a:lnSpc>
                <a:spcPct val="100000"/>
              </a:lnSpc>
              <a:spcBef>
                <a:spcPct val="20000"/>
              </a:spcBef>
              <a:spcAft>
                <a:spcPts val="0"/>
              </a:spcAft>
              <a:tabLst/>
              <a:defRPr/>
            </a:pPr>
            <a:br>
              <a:rPr kumimoji="0" lang="en-GB" sz="2400" b="1" i="0" u="none" strike="noStrike" kern="1200" cap="none" spc="0" normalizeH="0" baseline="0" noProof="0" dirty="0">
                <a:ln>
                  <a:noFill/>
                </a:ln>
                <a:solidFill>
                  <a:prstClr val="black"/>
                </a:solidFill>
                <a:effectLst/>
                <a:highlight>
                  <a:srgbClr val="FFFF00"/>
                </a:highlight>
                <a:uLnTx/>
                <a:uFillTx/>
                <a:latin typeface="Myriad Pro"/>
                <a:ea typeface="+mn-ea"/>
                <a:cs typeface="+mn-cs"/>
              </a:rPr>
            </a:br>
            <a:br>
              <a:rPr kumimoji="0" lang="en-GB" sz="2400" b="1" i="0" u="none" strike="noStrike" kern="1200" cap="none" spc="0" normalizeH="0" baseline="0" noProof="0" dirty="0">
                <a:ln>
                  <a:noFill/>
                </a:ln>
                <a:solidFill>
                  <a:prstClr val="black"/>
                </a:solidFill>
                <a:effectLst/>
                <a:highlight>
                  <a:srgbClr val="FFFF00"/>
                </a:highlight>
                <a:uLnTx/>
                <a:uFillTx/>
                <a:latin typeface="Myriad Pro"/>
                <a:ea typeface="+mn-ea"/>
                <a:cs typeface="+mn-cs"/>
              </a:rPr>
            </a:br>
            <a:r>
              <a:rPr kumimoji="0" lang="en-GB" sz="3600" b="1" i="0" u="none" strike="noStrike" kern="1200" cap="none" spc="0" normalizeH="0" baseline="0" noProof="0" dirty="0">
                <a:ln>
                  <a:noFill/>
                </a:ln>
                <a:solidFill>
                  <a:prstClr val="black"/>
                </a:solidFill>
                <a:effectLst/>
                <a:highlight>
                  <a:srgbClr val="FFFF00"/>
                </a:highlight>
                <a:uLnTx/>
                <a:uFillTx/>
                <a:latin typeface="Myriad Pro"/>
                <a:ea typeface="+mn-ea"/>
                <a:cs typeface="+mn-cs"/>
              </a:rPr>
              <a:t>CIC &amp; CIO</a:t>
            </a:r>
            <a:br>
              <a:rPr kumimoji="0" lang="en-GB" sz="2400" b="1" i="0" u="none" strike="noStrike" kern="1200" cap="none" spc="0" normalizeH="0" baseline="0" noProof="0" dirty="0">
                <a:ln>
                  <a:noFill/>
                </a:ln>
                <a:solidFill>
                  <a:prstClr val="black"/>
                </a:solidFill>
                <a:effectLst/>
                <a:highlight>
                  <a:srgbClr val="FFFF00"/>
                </a:highlight>
                <a:uLnTx/>
                <a:uFillTx/>
                <a:latin typeface="Myriad Pro"/>
                <a:ea typeface="+mn-ea"/>
                <a:cs typeface="+mn-cs"/>
              </a:rPr>
            </a:br>
            <a:endParaRPr lang="en-GB" dirty="0"/>
          </a:p>
        </p:txBody>
      </p:sp>
      <p:sp>
        <p:nvSpPr>
          <p:cNvPr id="3" name="Content Placeholder 2">
            <a:extLst>
              <a:ext uri="{FF2B5EF4-FFF2-40B4-BE49-F238E27FC236}">
                <a16:creationId xmlns:a16="http://schemas.microsoft.com/office/drawing/2014/main" id="{2C647FC3-27B0-3732-5951-68A5CF58CC89}"/>
              </a:ext>
            </a:extLst>
          </p:cNvPr>
          <p:cNvSpPr>
            <a:spLocks noGrp="1"/>
          </p:cNvSpPr>
          <p:nvPr>
            <p:ph idx="1"/>
          </p:nvPr>
        </p:nvSpPr>
        <p:spPr>
          <a:xfrm>
            <a:off x="2696" y="1124744"/>
            <a:ext cx="9141303" cy="4824536"/>
          </a:xfrm>
        </p:spPr>
        <p:txBody>
          <a:bodyPr>
            <a:noAutofit/>
          </a:bodyPr>
          <a:lstStyle/>
          <a:p>
            <a:pPr marL="0" lvl="0" indent="0">
              <a:lnSpc>
                <a:spcPct val="107000"/>
              </a:lnSpc>
              <a:spcAft>
                <a:spcPts val="800"/>
              </a:spcAft>
              <a:buClr>
                <a:srgbClr val="0070C0"/>
              </a:buClr>
              <a:buNone/>
            </a:pPr>
            <a:endParaRPr lang="en-GB" sz="2400" dirty="0"/>
          </a:p>
          <a:p>
            <a:pPr marL="0" lvl="0" indent="0">
              <a:lnSpc>
                <a:spcPct val="107000"/>
              </a:lnSpc>
              <a:spcAft>
                <a:spcPts val="800"/>
              </a:spcAft>
              <a:buClr>
                <a:srgbClr val="0070C0"/>
              </a:buClr>
              <a:buNone/>
            </a:pPr>
            <a:endParaRPr lang="en-GB" sz="2400" dirty="0"/>
          </a:p>
          <a:p>
            <a:pPr marL="0" lvl="0" indent="0" algn="ctr">
              <a:lnSpc>
                <a:spcPct val="107000"/>
              </a:lnSpc>
              <a:spcAft>
                <a:spcPts val="800"/>
              </a:spcAft>
              <a:buClr>
                <a:srgbClr val="0070C0"/>
              </a:buClr>
              <a:buNone/>
            </a:pPr>
            <a:r>
              <a:rPr lang="en-GB" sz="2400" dirty="0">
                <a:hlinkClick r:id="rId2"/>
              </a:rPr>
              <a:t>https://www.gov.uk/government/publications/community-interest-companies-how-to-form-a-cic/community-interest-companies-guidance-chapters</a:t>
            </a:r>
            <a:endParaRPr lang="en-GB" sz="2400" dirty="0"/>
          </a:p>
          <a:p>
            <a:pPr marL="0" lvl="0" indent="0" algn="ctr">
              <a:lnSpc>
                <a:spcPct val="107000"/>
              </a:lnSpc>
              <a:spcAft>
                <a:spcPts val="800"/>
              </a:spcAft>
              <a:buClr>
                <a:srgbClr val="0070C0"/>
              </a:buClr>
              <a:buNone/>
            </a:pPr>
            <a:endParaRPr lang="en-GB" sz="2400" dirty="0"/>
          </a:p>
          <a:p>
            <a:pPr marL="0" lvl="0" indent="0" algn="ctr">
              <a:lnSpc>
                <a:spcPct val="107000"/>
              </a:lnSpc>
              <a:spcAft>
                <a:spcPts val="800"/>
              </a:spcAft>
              <a:buClr>
                <a:srgbClr val="0070C0"/>
              </a:buClr>
              <a:buNone/>
            </a:pPr>
            <a:r>
              <a:rPr lang="en-GB" sz="2400" dirty="0">
                <a:hlinkClick r:id="rId3"/>
              </a:rPr>
              <a:t>https://www.gov.uk/setting-up-charity/register-your-charity</a:t>
            </a:r>
            <a:endParaRPr lang="en-GB" sz="2400" dirty="0"/>
          </a:p>
          <a:p>
            <a:pPr marL="0" lvl="0" indent="0" algn="ctr">
              <a:lnSpc>
                <a:spcPct val="107000"/>
              </a:lnSpc>
              <a:spcAft>
                <a:spcPts val="800"/>
              </a:spcAft>
              <a:buClr>
                <a:srgbClr val="0070C0"/>
              </a:buClr>
              <a:buNone/>
            </a:pPr>
            <a:endParaRPr lang="en-GB" sz="2400" dirty="0"/>
          </a:p>
        </p:txBody>
      </p:sp>
      <p:sp>
        <p:nvSpPr>
          <p:cNvPr id="4" name="Title 1">
            <a:extLst>
              <a:ext uri="{FF2B5EF4-FFF2-40B4-BE49-F238E27FC236}">
                <a16:creationId xmlns:a16="http://schemas.microsoft.com/office/drawing/2014/main" id="{EF63B405-7F73-7CFA-442D-3A770D1B90E3}"/>
              </a:ext>
            </a:extLst>
          </p:cNvPr>
          <p:cNvSpPr txBox="1">
            <a:spLocks/>
          </p:cNvSpPr>
          <p:nvPr/>
        </p:nvSpPr>
        <p:spPr>
          <a:xfrm>
            <a:off x="457200" y="10306"/>
            <a:ext cx="8229600" cy="275838"/>
          </a:xfrm>
          <a:prstGeom prst="rect">
            <a:avLst/>
          </a:prstGeom>
        </p:spPr>
        <p:txBody>
          <a:bodyPr vert="horz" lIns="91440" tIns="45720" rIns="91440" bIns="45720" rtlCol="0" anchor="b">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spcBef>
                <a:spcPts val="0"/>
              </a:spcBef>
              <a:defRPr/>
            </a:pPr>
            <a:r>
              <a:rPr lang="en-GB" sz="1400" b="1" dirty="0">
                <a:solidFill>
                  <a:schemeClr val="accent1">
                    <a:lumMod val="50000"/>
                  </a:schemeClr>
                </a:solidFill>
                <a:ea typeface="+mn-ea"/>
                <a:cs typeface="+mn-cs"/>
              </a:rPr>
              <a:t>LCLM4006: Enterprise &amp; Entrepreneurship</a:t>
            </a:r>
            <a:endParaRPr lang="en-GB" sz="1400" dirty="0">
              <a:solidFill>
                <a:schemeClr val="accent1">
                  <a:lumMod val="50000"/>
                </a:schemeClr>
              </a:solidFill>
            </a:endParaRPr>
          </a:p>
        </p:txBody>
      </p:sp>
    </p:spTree>
    <p:extLst>
      <p:ext uri="{BB962C8B-B14F-4D97-AF65-F5344CB8AC3E}">
        <p14:creationId xmlns:p14="http://schemas.microsoft.com/office/powerpoint/2010/main" val="40806630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B79001-B2D7-5CB8-A39D-9327DBAB59C7}"/>
              </a:ext>
            </a:extLst>
          </p:cNvPr>
          <p:cNvSpPr>
            <a:spLocks noGrp="1"/>
          </p:cNvSpPr>
          <p:nvPr>
            <p:ph type="title"/>
          </p:nvPr>
        </p:nvSpPr>
        <p:spPr/>
        <p:txBody>
          <a:bodyPr/>
          <a:lstStyle/>
          <a:p>
            <a:r>
              <a:rPr lang="en-GB" sz="3200" b="1" dirty="0">
                <a:solidFill>
                  <a:prstClr val="black"/>
                </a:solidFill>
                <a:highlight>
                  <a:srgbClr val="FFFF00"/>
                </a:highlight>
                <a:latin typeface="Myriad Pro"/>
                <a:ea typeface="+mn-ea"/>
                <a:cs typeface="+mn-cs"/>
              </a:rPr>
              <a:t>Sustainability and Community Support</a:t>
            </a:r>
          </a:p>
        </p:txBody>
      </p:sp>
      <p:sp>
        <p:nvSpPr>
          <p:cNvPr id="3" name="Content Placeholder 2">
            <a:extLst>
              <a:ext uri="{FF2B5EF4-FFF2-40B4-BE49-F238E27FC236}">
                <a16:creationId xmlns:a16="http://schemas.microsoft.com/office/drawing/2014/main" id="{BC9A60C4-498B-0F51-E2BD-B46220046B71}"/>
              </a:ext>
            </a:extLst>
          </p:cNvPr>
          <p:cNvSpPr>
            <a:spLocks noGrp="1"/>
          </p:cNvSpPr>
          <p:nvPr>
            <p:ph idx="1"/>
          </p:nvPr>
        </p:nvSpPr>
        <p:spPr/>
        <p:txBody>
          <a:bodyPr/>
          <a:lstStyle/>
          <a:p>
            <a:r>
              <a:rPr lang="en-GB" dirty="0">
                <a:hlinkClick r:id="rId2"/>
              </a:rPr>
              <a:t>Sustainability Ideas (BBC)</a:t>
            </a:r>
            <a:endParaRPr lang="en-GB" dirty="0"/>
          </a:p>
          <a:p>
            <a:r>
              <a:rPr lang="en-GB" dirty="0">
                <a:hlinkClick r:id="rId3"/>
              </a:rPr>
              <a:t>Sustainability Ideas (British Business Bank)</a:t>
            </a:r>
            <a:endParaRPr lang="en-GB" dirty="0"/>
          </a:p>
          <a:p>
            <a:r>
              <a:rPr lang="en-GB" dirty="0">
                <a:hlinkClick r:id="rId4"/>
              </a:rPr>
              <a:t>Community Support Ideas (Forbes)</a:t>
            </a:r>
            <a:endParaRPr lang="en-GB" dirty="0"/>
          </a:p>
          <a:p>
            <a:endParaRPr lang="en-GB" dirty="0"/>
          </a:p>
          <a:p>
            <a:r>
              <a:rPr lang="en-GB" dirty="0"/>
              <a:t>Include at least one element in your business plan</a:t>
            </a:r>
          </a:p>
        </p:txBody>
      </p:sp>
      <p:sp>
        <p:nvSpPr>
          <p:cNvPr id="4" name="Slide Number Placeholder 3">
            <a:extLst>
              <a:ext uri="{FF2B5EF4-FFF2-40B4-BE49-F238E27FC236}">
                <a16:creationId xmlns:a16="http://schemas.microsoft.com/office/drawing/2014/main" id="{D6B0CA0F-919B-E238-4F66-A54A908693E0}"/>
              </a:ext>
            </a:extLst>
          </p:cNvPr>
          <p:cNvSpPr>
            <a:spLocks noGrp="1"/>
          </p:cNvSpPr>
          <p:nvPr>
            <p:ph type="sldNum" sz="quarter" idx="12"/>
          </p:nvPr>
        </p:nvSpPr>
        <p:spPr/>
        <p:txBody>
          <a:bodyPr/>
          <a:lstStyle/>
          <a:p>
            <a:fld id="{C3F65BB1-9206-4D7F-97F9-47DCC7DC6334}" type="slidenum">
              <a:rPr lang="en-GB" smtClean="0"/>
              <a:pPr/>
              <a:t>27</a:t>
            </a:fld>
            <a:endParaRPr lang="en-GB" dirty="0"/>
          </a:p>
        </p:txBody>
      </p:sp>
    </p:spTree>
    <p:extLst>
      <p:ext uri="{BB962C8B-B14F-4D97-AF65-F5344CB8AC3E}">
        <p14:creationId xmlns:p14="http://schemas.microsoft.com/office/powerpoint/2010/main" val="199336460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FAA660-862B-4B99-A8FE-06377F94D100}"/>
              </a:ext>
            </a:extLst>
          </p:cNvPr>
          <p:cNvSpPr>
            <a:spLocks noGrp="1"/>
          </p:cNvSpPr>
          <p:nvPr>
            <p:ph type="title"/>
          </p:nvPr>
        </p:nvSpPr>
        <p:spPr>
          <a:xfrm>
            <a:off x="457200" y="388227"/>
            <a:ext cx="8579296" cy="530887"/>
          </a:xfrm>
        </p:spPr>
        <p:txBody>
          <a:bodyPr>
            <a:normAutofit fontScale="90000"/>
          </a:bodyPr>
          <a:lstStyle/>
          <a:p>
            <a:br>
              <a:rPr lang="en-GB" sz="3200" u="sng" dirty="0">
                <a:highlight>
                  <a:srgbClr val="FFFF00"/>
                </a:highlight>
              </a:rPr>
            </a:br>
            <a:r>
              <a:rPr lang="en-GB" sz="3100" b="1" u="sng" dirty="0">
                <a:highlight>
                  <a:srgbClr val="FFFF00"/>
                </a:highlight>
              </a:rPr>
              <a:t>Practical Activity- 30 minutes</a:t>
            </a:r>
            <a:br>
              <a:rPr lang="en-GB" sz="3200" u="sng" dirty="0">
                <a:highlight>
                  <a:srgbClr val="FFFF00"/>
                </a:highlight>
              </a:rPr>
            </a:br>
            <a:endParaRPr lang="en-GB" sz="3200" b="1" dirty="0">
              <a:solidFill>
                <a:srgbClr val="007DC3"/>
              </a:solidFill>
            </a:endParaRPr>
          </a:p>
        </p:txBody>
      </p:sp>
      <p:sp>
        <p:nvSpPr>
          <p:cNvPr id="8" name="Content Placeholder 7">
            <a:extLst>
              <a:ext uri="{FF2B5EF4-FFF2-40B4-BE49-F238E27FC236}">
                <a16:creationId xmlns:a16="http://schemas.microsoft.com/office/drawing/2014/main" id="{BA32775F-D1E0-7E2E-D606-392AED77E3ED}"/>
              </a:ext>
            </a:extLst>
          </p:cNvPr>
          <p:cNvSpPr>
            <a:spLocks noGrp="1"/>
          </p:cNvSpPr>
          <p:nvPr>
            <p:ph idx="1"/>
          </p:nvPr>
        </p:nvSpPr>
        <p:spPr>
          <a:xfrm>
            <a:off x="0" y="1268760"/>
            <a:ext cx="9162854" cy="4464496"/>
          </a:xfrm>
        </p:spPr>
        <p:txBody>
          <a:bodyPr>
            <a:normAutofit/>
          </a:bodyPr>
          <a:lstStyle/>
          <a:p>
            <a:pPr algn="ctr">
              <a:buClr>
                <a:srgbClr val="0070C0"/>
              </a:buClr>
              <a:buFont typeface="Wingdings" panose="05000000000000000000" pitchFamily="2" charset="2"/>
              <a:buChar char="q"/>
            </a:pPr>
            <a:r>
              <a:rPr lang="en-GB" sz="2000" b="1" u="sng" dirty="0">
                <a:highlight>
                  <a:srgbClr val="FFFF00"/>
                </a:highlight>
              </a:rPr>
              <a:t>Please write down what legal format would choose and why for your own idea</a:t>
            </a:r>
            <a:r>
              <a:rPr lang="en-GB" sz="2000" u="sng" dirty="0">
                <a:highlight>
                  <a:srgbClr val="FFFF00"/>
                </a:highlight>
              </a:rPr>
              <a:t>.</a:t>
            </a:r>
          </a:p>
          <a:p>
            <a:pPr marL="0" indent="0" algn="ctr">
              <a:buNone/>
            </a:pPr>
            <a:endParaRPr lang="en-GB" sz="2000" dirty="0"/>
          </a:p>
          <a:p>
            <a:pPr algn="ctr">
              <a:lnSpc>
                <a:spcPct val="107000"/>
              </a:lnSpc>
              <a:spcAft>
                <a:spcPts val="800"/>
              </a:spcAft>
              <a:buClr>
                <a:srgbClr val="0070C0"/>
              </a:buClr>
              <a:buFont typeface="Wingdings" panose="05000000000000000000" pitchFamily="2" charset="2"/>
              <a:buChar char="q"/>
            </a:pPr>
            <a:r>
              <a:rPr lang="en-GB" sz="2000" dirty="0">
                <a:ea typeface="Calibri" panose="020F0502020204030204" pitchFamily="34" charset="0"/>
                <a:cs typeface="Times New Roman" panose="02020603050405020304" pitchFamily="18" charset="0"/>
              </a:rPr>
              <a:t>A lot of information on how to set up a company can be found on the government website below: </a:t>
            </a:r>
          </a:p>
          <a:p>
            <a:pPr marL="0" lvl="0" indent="0" algn="ctr">
              <a:lnSpc>
                <a:spcPct val="107000"/>
              </a:lnSpc>
              <a:spcAft>
                <a:spcPts val="800"/>
              </a:spcAft>
              <a:buClr>
                <a:srgbClr val="0070C0"/>
              </a:buClr>
              <a:buNone/>
            </a:pPr>
            <a:r>
              <a:rPr lang="en-GB" sz="2000" dirty="0">
                <a:solidFill>
                  <a:srgbClr val="0000FF"/>
                </a:solidFill>
                <a:ea typeface="Calibri" panose="020F0502020204030204" pitchFamily="34" charset="0"/>
                <a:cs typeface="Times New Roman" panose="02020603050405020304" pitchFamily="18" charset="0"/>
                <a:hlinkClick r:id="rId2">
                  <a:extLst>
                    <a:ext uri="{A12FA001-AC4F-418D-AE19-62706E023703}">
                      <ahyp:hlinkClr xmlns:ahyp="http://schemas.microsoft.com/office/drawing/2018/hyperlinkcolor" val="tx"/>
                    </a:ext>
                  </a:extLst>
                </a:hlinkClick>
              </a:rPr>
              <a:t>https://www.gov.uk/set-up-business</a:t>
            </a:r>
            <a:endParaRPr lang="en-GB" sz="2000" dirty="0">
              <a:solidFill>
                <a:srgbClr val="0000FF"/>
              </a:solidFill>
              <a:ea typeface="Calibri" panose="020F0502020204030204" pitchFamily="34" charset="0"/>
              <a:cs typeface="Times New Roman" panose="02020603050405020304" pitchFamily="18" charset="0"/>
            </a:endParaRPr>
          </a:p>
          <a:p>
            <a:pPr marL="0" lvl="0" indent="0" algn="ctr">
              <a:lnSpc>
                <a:spcPct val="107000"/>
              </a:lnSpc>
              <a:spcAft>
                <a:spcPts val="800"/>
              </a:spcAft>
              <a:buClr>
                <a:srgbClr val="0070C0"/>
              </a:buClr>
              <a:buNone/>
            </a:pPr>
            <a:endParaRPr lang="en-GB" sz="2000" dirty="0">
              <a:solidFill>
                <a:prstClr val="black"/>
              </a:solidFill>
              <a:ea typeface="Calibri" panose="020F0502020204030204" pitchFamily="34" charset="0"/>
              <a:cs typeface="Times New Roman" panose="02020603050405020304" pitchFamily="18" charset="0"/>
            </a:endParaRPr>
          </a:p>
          <a:p>
            <a:pPr algn="ctr">
              <a:buClr>
                <a:srgbClr val="0070C0"/>
              </a:buClr>
              <a:buFont typeface="Wingdings" panose="05000000000000000000" pitchFamily="2" charset="2"/>
              <a:buChar char="q"/>
            </a:pPr>
            <a:r>
              <a:rPr lang="en-GB" sz="2000" dirty="0"/>
              <a:t>If anyone is interested to start a Social Enterprise, then a lot of information on how to set up a social enterprise can be found on the government website below:</a:t>
            </a:r>
          </a:p>
          <a:p>
            <a:pPr marL="0" indent="0" algn="ctr">
              <a:buNone/>
            </a:pPr>
            <a:r>
              <a:rPr lang="en-GB" sz="2000" dirty="0">
                <a:hlinkClick r:id="rId3"/>
              </a:rPr>
              <a:t>https://www.gov.uk/set-up-a-social-enterprise</a:t>
            </a:r>
            <a:endParaRPr lang="en-GB" sz="2000" dirty="0"/>
          </a:p>
          <a:p>
            <a:pPr marL="0" indent="0" algn="ctr">
              <a:buNone/>
            </a:pPr>
            <a:endParaRPr lang="en-GB" sz="2800" dirty="0"/>
          </a:p>
        </p:txBody>
      </p:sp>
      <p:sp>
        <p:nvSpPr>
          <p:cNvPr id="3" name="Title 1">
            <a:extLst>
              <a:ext uri="{FF2B5EF4-FFF2-40B4-BE49-F238E27FC236}">
                <a16:creationId xmlns:a16="http://schemas.microsoft.com/office/drawing/2014/main" id="{7A7ECC03-D09E-3F4C-517C-295010470B71}"/>
              </a:ext>
            </a:extLst>
          </p:cNvPr>
          <p:cNvSpPr txBox="1">
            <a:spLocks/>
          </p:cNvSpPr>
          <p:nvPr/>
        </p:nvSpPr>
        <p:spPr>
          <a:xfrm>
            <a:off x="457200" y="10306"/>
            <a:ext cx="8229600" cy="275838"/>
          </a:xfrm>
          <a:prstGeom prst="rect">
            <a:avLst/>
          </a:prstGeom>
        </p:spPr>
        <p:txBody>
          <a:bodyPr vert="horz" lIns="91440" tIns="45720" rIns="91440" bIns="45720" rtlCol="0" anchor="b">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srgbClr val="00B0F0">
                    <a:lumMod val="50000"/>
                  </a:srgbClr>
                </a:solidFill>
                <a:effectLst/>
                <a:uLnTx/>
                <a:uFillTx/>
                <a:latin typeface="Myriad Pro"/>
                <a:ea typeface="+mj-ea"/>
                <a:cs typeface="+mj-cs"/>
              </a:rPr>
              <a:t>LCLM4006: Enterprise &amp; Entrepreneurship</a:t>
            </a:r>
            <a:endParaRPr kumimoji="0" lang="en-GB" sz="1400" b="0" i="0" u="none" strike="noStrike" kern="1200" cap="none" spc="0" normalizeH="0" baseline="0" noProof="0" dirty="0">
              <a:ln>
                <a:noFill/>
              </a:ln>
              <a:solidFill>
                <a:srgbClr val="00B0F0">
                  <a:lumMod val="50000"/>
                </a:srgbClr>
              </a:solidFill>
              <a:effectLst/>
              <a:uLnTx/>
              <a:uFillTx/>
              <a:latin typeface="Myriad Pro"/>
              <a:ea typeface="+mj-ea"/>
              <a:cs typeface="+mj-cs"/>
            </a:endParaRPr>
          </a:p>
        </p:txBody>
      </p:sp>
    </p:spTree>
    <p:extLst>
      <p:ext uri="{BB962C8B-B14F-4D97-AF65-F5344CB8AC3E}">
        <p14:creationId xmlns:p14="http://schemas.microsoft.com/office/powerpoint/2010/main" val="295454505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8">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8">
                                            <p:txEl>
                                              <p:pRg st="2" end="2"/>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8">
                                            <p:txEl>
                                              <p:pRg st="3" end="3"/>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8">
                                            <p:txEl>
                                              <p:pRg st="5" end="5"/>
                                            </p:txEl>
                                          </p:spTgt>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8">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DC982C-4550-32B1-DE89-78F85255F833}"/>
              </a:ext>
            </a:extLst>
          </p:cNvPr>
          <p:cNvSpPr>
            <a:spLocks noGrp="1"/>
          </p:cNvSpPr>
          <p:nvPr>
            <p:ph type="title"/>
          </p:nvPr>
        </p:nvSpPr>
        <p:spPr/>
        <p:txBody>
          <a:bodyPr>
            <a:normAutofit/>
          </a:bodyPr>
          <a:lstStyle/>
          <a:p>
            <a:r>
              <a:rPr lang="en-GB" sz="3200" b="1" u="sng" dirty="0">
                <a:highlight>
                  <a:srgbClr val="FFFF00"/>
                </a:highlight>
              </a:rPr>
              <a:t>Legal Format</a:t>
            </a:r>
          </a:p>
        </p:txBody>
      </p:sp>
      <p:sp>
        <p:nvSpPr>
          <p:cNvPr id="3" name="Content Placeholder 2">
            <a:extLst>
              <a:ext uri="{FF2B5EF4-FFF2-40B4-BE49-F238E27FC236}">
                <a16:creationId xmlns:a16="http://schemas.microsoft.com/office/drawing/2014/main" id="{016D4795-6365-1C81-46EB-4335A9B92246}"/>
              </a:ext>
            </a:extLst>
          </p:cNvPr>
          <p:cNvSpPr>
            <a:spLocks noGrp="1"/>
          </p:cNvSpPr>
          <p:nvPr>
            <p:ph idx="1"/>
          </p:nvPr>
        </p:nvSpPr>
        <p:spPr/>
        <p:txBody>
          <a:bodyPr>
            <a:normAutofit/>
          </a:bodyPr>
          <a:lstStyle/>
          <a:p>
            <a:r>
              <a:rPr lang="en-GB" dirty="0"/>
              <a:t>Open your MS Word document</a:t>
            </a:r>
          </a:p>
          <a:p>
            <a:r>
              <a:rPr lang="en-GB" dirty="0"/>
              <a:t>Add a new heading </a:t>
            </a:r>
            <a:r>
              <a:rPr lang="en-GB" b="1" dirty="0"/>
              <a:t>Legal Format</a:t>
            </a:r>
          </a:p>
          <a:p>
            <a:r>
              <a:rPr lang="en-GB" dirty="0"/>
              <a:t>Describe the legal format</a:t>
            </a:r>
          </a:p>
          <a:p>
            <a:r>
              <a:rPr lang="en-GB" dirty="0"/>
              <a:t>Briefly explain your choice</a:t>
            </a:r>
          </a:p>
          <a:p>
            <a:r>
              <a:rPr lang="en-GB" dirty="0"/>
              <a:t>Add some references to support your ideas </a:t>
            </a:r>
          </a:p>
          <a:p>
            <a:endParaRPr lang="en-GB" dirty="0"/>
          </a:p>
        </p:txBody>
      </p:sp>
      <p:sp>
        <p:nvSpPr>
          <p:cNvPr id="4" name="Slide Number Placeholder 3">
            <a:extLst>
              <a:ext uri="{FF2B5EF4-FFF2-40B4-BE49-F238E27FC236}">
                <a16:creationId xmlns:a16="http://schemas.microsoft.com/office/drawing/2014/main" id="{7C85F100-0896-2689-EA66-1F567D715CBB}"/>
              </a:ext>
            </a:extLst>
          </p:cNvPr>
          <p:cNvSpPr>
            <a:spLocks noGrp="1"/>
          </p:cNvSpPr>
          <p:nvPr>
            <p:ph type="sldNum" sz="quarter" idx="12"/>
          </p:nvPr>
        </p:nvSpPr>
        <p:spPr/>
        <p:txBody>
          <a:bodyPr/>
          <a:lstStyle/>
          <a:p>
            <a:fld id="{C3F65BB1-9206-4D7F-97F9-47DCC7DC6334}" type="slidenum">
              <a:rPr lang="en-GB" smtClean="0"/>
              <a:pPr/>
              <a:t>29</a:t>
            </a:fld>
            <a:endParaRPr lang="en-GB" dirty="0"/>
          </a:p>
        </p:txBody>
      </p:sp>
    </p:spTree>
    <p:extLst>
      <p:ext uri="{BB962C8B-B14F-4D97-AF65-F5344CB8AC3E}">
        <p14:creationId xmlns:p14="http://schemas.microsoft.com/office/powerpoint/2010/main" val="372871557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765152-E8E5-336B-39B7-1380CC9C2A99}"/>
              </a:ext>
            </a:extLst>
          </p:cNvPr>
          <p:cNvSpPr>
            <a:spLocks noGrp="1"/>
          </p:cNvSpPr>
          <p:nvPr>
            <p:ph type="title"/>
          </p:nvPr>
        </p:nvSpPr>
        <p:spPr/>
        <p:txBody>
          <a:bodyPr>
            <a:normAutofit/>
          </a:bodyPr>
          <a:lstStyle/>
          <a:p>
            <a:r>
              <a:rPr lang="en-GB" sz="2800" b="1" u="sng" dirty="0">
                <a:highlight>
                  <a:srgbClr val="FFFF00"/>
                </a:highlight>
              </a:rPr>
              <a:t>How to search books and journal articles?</a:t>
            </a:r>
          </a:p>
        </p:txBody>
      </p:sp>
      <p:sp>
        <p:nvSpPr>
          <p:cNvPr id="3" name="Content Placeholder 2">
            <a:extLst>
              <a:ext uri="{FF2B5EF4-FFF2-40B4-BE49-F238E27FC236}">
                <a16:creationId xmlns:a16="http://schemas.microsoft.com/office/drawing/2014/main" id="{12539BC4-23D4-FC54-946B-80415C1DE31D}"/>
              </a:ext>
            </a:extLst>
          </p:cNvPr>
          <p:cNvSpPr>
            <a:spLocks noGrp="1"/>
          </p:cNvSpPr>
          <p:nvPr>
            <p:ph idx="1"/>
          </p:nvPr>
        </p:nvSpPr>
        <p:spPr/>
        <p:txBody>
          <a:bodyPr/>
          <a:lstStyle/>
          <a:p>
            <a:r>
              <a:rPr lang="en-GB" dirty="0">
                <a:hlinkClick r:id="rId2"/>
              </a:rPr>
              <a:t>Module Reading List</a:t>
            </a:r>
            <a:endParaRPr lang="en-GB" dirty="0"/>
          </a:p>
          <a:p>
            <a:r>
              <a:rPr lang="en-GB" dirty="0">
                <a:hlinkClick r:id="rId3"/>
              </a:rPr>
              <a:t>UWTSD Library</a:t>
            </a:r>
            <a:endParaRPr lang="en-GB" dirty="0"/>
          </a:p>
          <a:p>
            <a:r>
              <a:rPr lang="en-GB" dirty="0">
                <a:hlinkClick r:id="rId4"/>
              </a:rPr>
              <a:t>Google Scholar</a:t>
            </a:r>
            <a:endParaRPr lang="en-GB" dirty="0"/>
          </a:p>
          <a:p>
            <a:r>
              <a:rPr lang="en-GB" dirty="0"/>
              <a:t>Readings in some Moodle tiles</a:t>
            </a:r>
          </a:p>
        </p:txBody>
      </p:sp>
      <p:sp>
        <p:nvSpPr>
          <p:cNvPr id="4" name="Slide Number Placeholder 3">
            <a:extLst>
              <a:ext uri="{FF2B5EF4-FFF2-40B4-BE49-F238E27FC236}">
                <a16:creationId xmlns:a16="http://schemas.microsoft.com/office/drawing/2014/main" id="{32CD12E0-003A-B143-BE6F-38FB25437F42}"/>
              </a:ext>
            </a:extLst>
          </p:cNvPr>
          <p:cNvSpPr>
            <a:spLocks noGrp="1"/>
          </p:cNvSpPr>
          <p:nvPr>
            <p:ph type="sldNum" sz="quarter" idx="12"/>
          </p:nvPr>
        </p:nvSpPr>
        <p:spPr/>
        <p:txBody>
          <a:bodyPr/>
          <a:lstStyle/>
          <a:p>
            <a:fld id="{C3F65BB1-9206-4D7F-97F9-47DCC7DC6334}" type="slidenum">
              <a:rPr lang="en-GB" smtClean="0"/>
              <a:pPr/>
              <a:t>30</a:t>
            </a:fld>
            <a:endParaRPr lang="en-GB" dirty="0"/>
          </a:p>
        </p:txBody>
      </p:sp>
    </p:spTree>
    <p:extLst>
      <p:ext uri="{BB962C8B-B14F-4D97-AF65-F5344CB8AC3E}">
        <p14:creationId xmlns:p14="http://schemas.microsoft.com/office/powerpoint/2010/main" val="2514338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FAE494-F2CA-0F53-EEE1-9E1ABFB03D7E}"/>
              </a:ext>
            </a:extLst>
          </p:cNvPr>
          <p:cNvSpPr>
            <a:spLocks noGrp="1"/>
          </p:cNvSpPr>
          <p:nvPr>
            <p:ph type="title"/>
          </p:nvPr>
        </p:nvSpPr>
        <p:spPr/>
        <p:txBody>
          <a:bodyPr/>
          <a:lstStyle/>
          <a:p>
            <a:r>
              <a:rPr lang="en-GB" sz="2800" b="1" u="sng" dirty="0">
                <a:highlight>
                  <a:srgbClr val="FFFF00"/>
                </a:highlight>
              </a:rPr>
              <a:t>How to cite?</a:t>
            </a:r>
          </a:p>
        </p:txBody>
      </p:sp>
      <p:sp>
        <p:nvSpPr>
          <p:cNvPr id="3" name="Content Placeholder 2">
            <a:extLst>
              <a:ext uri="{FF2B5EF4-FFF2-40B4-BE49-F238E27FC236}">
                <a16:creationId xmlns:a16="http://schemas.microsoft.com/office/drawing/2014/main" id="{82100B23-9DFC-D4C9-B035-4B05CDBB2721}"/>
              </a:ext>
            </a:extLst>
          </p:cNvPr>
          <p:cNvSpPr>
            <a:spLocks noGrp="1"/>
          </p:cNvSpPr>
          <p:nvPr>
            <p:ph idx="1"/>
          </p:nvPr>
        </p:nvSpPr>
        <p:spPr/>
        <p:txBody>
          <a:bodyPr/>
          <a:lstStyle/>
          <a:p>
            <a:r>
              <a:rPr lang="en-US" dirty="0"/>
              <a:t>Harvard Referencing Style</a:t>
            </a:r>
            <a:endParaRPr lang="en-US" dirty="0">
              <a:hlinkClick r:id="rId2"/>
            </a:endParaRPr>
          </a:p>
          <a:p>
            <a:r>
              <a:rPr lang="en-US" u="sng" dirty="0">
                <a:hlinkClick r:id="rId2"/>
              </a:rPr>
              <a:t>UWTSD Cite Them Right</a:t>
            </a:r>
            <a:endParaRPr lang="en-US" u="sng" dirty="0"/>
          </a:p>
          <a:p>
            <a:r>
              <a:rPr lang="en-GB" dirty="0">
                <a:hlinkClick r:id="rId3"/>
              </a:rPr>
              <a:t>Cite Them Right - Harvard</a:t>
            </a:r>
            <a:endParaRPr lang="en-GB" dirty="0"/>
          </a:p>
        </p:txBody>
      </p:sp>
      <p:sp>
        <p:nvSpPr>
          <p:cNvPr id="4" name="Slide Number Placeholder 3">
            <a:extLst>
              <a:ext uri="{FF2B5EF4-FFF2-40B4-BE49-F238E27FC236}">
                <a16:creationId xmlns:a16="http://schemas.microsoft.com/office/drawing/2014/main" id="{09268A47-E073-79AC-285C-C75AA54E72C3}"/>
              </a:ext>
            </a:extLst>
          </p:cNvPr>
          <p:cNvSpPr>
            <a:spLocks noGrp="1"/>
          </p:cNvSpPr>
          <p:nvPr>
            <p:ph type="sldNum" sz="quarter" idx="12"/>
          </p:nvPr>
        </p:nvSpPr>
        <p:spPr/>
        <p:txBody>
          <a:bodyPr/>
          <a:lstStyle/>
          <a:p>
            <a:fld id="{C3F65BB1-9206-4D7F-97F9-47DCC7DC6334}" type="slidenum">
              <a:rPr lang="en-GB" smtClean="0"/>
              <a:pPr/>
              <a:t>31</a:t>
            </a:fld>
            <a:endParaRPr lang="en-GB" dirty="0"/>
          </a:p>
        </p:txBody>
      </p:sp>
    </p:spTree>
    <p:extLst>
      <p:ext uri="{BB962C8B-B14F-4D97-AF65-F5344CB8AC3E}">
        <p14:creationId xmlns:p14="http://schemas.microsoft.com/office/powerpoint/2010/main" val="141436400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6B5623-E64B-6F28-BFE2-FA02C59E049C}"/>
              </a:ext>
            </a:extLst>
          </p:cNvPr>
          <p:cNvSpPr>
            <a:spLocks noGrp="1"/>
          </p:cNvSpPr>
          <p:nvPr>
            <p:ph type="title"/>
          </p:nvPr>
        </p:nvSpPr>
        <p:spPr/>
        <p:txBody>
          <a:bodyPr/>
          <a:lstStyle/>
          <a:p>
            <a:r>
              <a:rPr lang="en-GB" sz="3200" b="1" u="sng" dirty="0">
                <a:highlight>
                  <a:srgbClr val="FFFF00"/>
                </a:highlight>
              </a:rPr>
              <a:t>How to add page number?</a:t>
            </a:r>
          </a:p>
        </p:txBody>
      </p:sp>
      <p:sp>
        <p:nvSpPr>
          <p:cNvPr id="3" name="Content Placeholder 2">
            <a:extLst>
              <a:ext uri="{FF2B5EF4-FFF2-40B4-BE49-F238E27FC236}">
                <a16:creationId xmlns:a16="http://schemas.microsoft.com/office/drawing/2014/main" id="{42A0A7DA-E83F-8AA4-AD84-C0DA03DAE814}"/>
              </a:ext>
            </a:extLst>
          </p:cNvPr>
          <p:cNvSpPr>
            <a:spLocks noGrp="1"/>
          </p:cNvSpPr>
          <p:nvPr>
            <p:ph idx="1"/>
          </p:nvPr>
        </p:nvSpPr>
        <p:spPr/>
        <p:txBody>
          <a:bodyPr/>
          <a:lstStyle/>
          <a:p>
            <a:r>
              <a:rPr lang="en-GB" dirty="0"/>
              <a:t>Insert =&gt; Page Number</a:t>
            </a:r>
          </a:p>
        </p:txBody>
      </p:sp>
      <p:sp>
        <p:nvSpPr>
          <p:cNvPr id="4" name="Slide Number Placeholder 3">
            <a:extLst>
              <a:ext uri="{FF2B5EF4-FFF2-40B4-BE49-F238E27FC236}">
                <a16:creationId xmlns:a16="http://schemas.microsoft.com/office/drawing/2014/main" id="{BC2DE89A-9909-6658-781C-FAF24F7C6B6E}"/>
              </a:ext>
            </a:extLst>
          </p:cNvPr>
          <p:cNvSpPr>
            <a:spLocks noGrp="1"/>
          </p:cNvSpPr>
          <p:nvPr>
            <p:ph type="sldNum" sz="quarter" idx="12"/>
          </p:nvPr>
        </p:nvSpPr>
        <p:spPr/>
        <p:txBody>
          <a:bodyPr/>
          <a:lstStyle/>
          <a:p>
            <a:fld id="{C3F65BB1-9206-4D7F-97F9-47DCC7DC6334}" type="slidenum">
              <a:rPr lang="en-GB" smtClean="0"/>
              <a:pPr/>
              <a:t>32</a:t>
            </a:fld>
            <a:endParaRPr lang="en-GB" dirty="0"/>
          </a:p>
        </p:txBody>
      </p:sp>
      <p:pic>
        <p:nvPicPr>
          <p:cNvPr id="6" name="Picture 5">
            <a:extLst>
              <a:ext uri="{FF2B5EF4-FFF2-40B4-BE49-F238E27FC236}">
                <a16:creationId xmlns:a16="http://schemas.microsoft.com/office/drawing/2014/main" id="{EEB712AB-5D0E-FA5D-5E67-5EE8A1A3C47D}"/>
              </a:ext>
            </a:extLst>
          </p:cNvPr>
          <p:cNvPicPr>
            <a:picLocks noChangeAspect="1"/>
          </p:cNvPicPr>
          <p:nvPr/>
        </p:nvPicPr>
        <p:blipFill>
          <a:blip r:embed="rId2"/>
          <a:stretch>
            <a:fillRect/>
          </a:stretch>
        </p:blipFill>
        <p:spPr>
          <a:xfrm>
            <a:off x="917848" y="2676604"/>
            <a:ext cx="7308304" cy="1504791"/>
          </a:xfrm>
          <a:prstGeom prst="rect">
            <a:avLst/>
          </a:prstGeom>
        </p:spPr>
      </p:pic>
    </p:spTree>
    <p:extLst>
      <p:ext uri="{BB962C8B-B14F-4D97-AF65-F5344CB8AC3E}">
        <p14:creationId xmlns:p14="http://schemas.microsoft.com/office/powerpoint/2010/main" val="119426661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3394D71-79E4-A298-51BD-5DD4D3B6361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AD5C26C-C009-926F-3574-7EFDFEAE41B6}"/>
              </a:ext>
            </a:extLst>
          </p:cNvPr>
          <p:cNvSpPr>
            <a:spLocks noGrp="1"/>
          </p:cNvSpPr>
          <p:nvPr>
            <p:ph type="title"/>
          </p:nvPr>
        </p:nvSpPr>
        <p:spPr>
          <a:xfrm>
            <a:off x="457200" y="548680"/>
            <a:ext cx="8229600" cy="864096"/>
          </a:xfrm>
        </p:spPr>
        <p:txBody>
          <a:bodyPr>
            <a:noAutofit/>
          </a:bodyPr>
          <a:lstStyle/>
          <a:p>
            <a:br>
              <a:rPr lang="en-GB" sz="3200" b="1" dirty="0">
                <a:solidFill>
                  <a:srgbClr val="007DC3"/>
                </a:solidFill>
              </a:rPr>
            </a:br>
            <a:r>
              <a:rPr lang="en-GB" sz="3200" b="1" dirty="0">
                <a:highlight>
                  <a:srgbClr val="FFFF00"/>
                </a:highlight>
              </a:rPr>
              <a:t>Do you have any ……</a:t>
            </a:r>
            <a:br>
              <a:rPr lang="en-GB" sz="3200" b="1" dirty="0">
                <a:highlight>
                  <a:srgbClr val="FFFF00"/>
                </a:highlight>
              </a:rPr>
            </a:br>
            <a:endParaRPr lang="en-GB" sz="3200" b="1" dirty="0">
              <a:highlight>
                <a:srgbClr val="FFFF00"/>
              </a:highlight>
            </a:endParaRPr>
          </a:p>
        </p:txBody>
      </p:sp>
      <p:sp>
        <p:nvSpPr>
          <p:cNvPr id="4" name="Slide Number Placeholder 3">
            <a:extLst>
              <a:ext uri="{FF2B5EF4-FFF2-40B4-BE49-F238E27FC236}">
                <a16:creationId xmlns:a16="http://schemas.microsoft.com/office/drawing/2014/main" id="{A9AF61B5-4BA1-91D3-0ABA-1B258D259993}"/>
              </a:ext>
            </a:extLst>
          </p:cNvPr>
          <p:cNvSpPr>
            <a:spLocks noGrp="1"/>
          </p:cNvSpPr>
          <p:nvPr>
            <p:ph type="sldNum" sz="quarter" idx="12"/>
          </p:nvPr>
        </p:nvSpPr>
        <p:spPr/>
        <p:txBody>
          <a:bodyPr/>
          <a:lstStyle/>
          <a:p>
            <a:fld id="{C3F65BB1-9206-4D7F-97F9-47DCC7DC6334}" type="slidenum">
              <a:rPr lang="en-GB" smtClean="0"/>
              <a:pPr/>
              <a:t>33</a:t>
            </a:fld>
            <a:endParaRPr lang="en-GB" dirty="0"/>
          </a:p>
        </p:txBody>
      </p:sp>
      <p:pic>
        <p:nvPicPr>
          <p:cNvPr id="8" name="Picture 7" descr="Icon&#10;&#10;Description automatically generated">
            <a:extLst>
              <a:ext uri="{FF2B5EF4-FFF2-40B4-BE49-F238E27FC236}">
                <a16:creationId xmlns:a16="http://schemas.microsoft.com/office/drawing/2014/main" id="{3E5BEE12-DE69-C11C-258E-E08CB301487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619672" y="1556792"/>
            <a:ext cx="6120680" cy="3456384"/>
          </a:xfrm>
          <a:prstGeom prst="rect">
            <a:avLst/>
          </a:prstGeom>
        </p:spPr>
      </p:pic>
      <p:sp>
        <p:nvSpPr>
          <p:cNvPr id="3" name="Title 1">
            <a:extLst>
              <a:ext uri="{FF2B5EF4-FFF2-40B4-BE49-F238E27FC236}">
                <a16:creationId xmlns:a16="http://schemas.microsoft.com/office/drawing/2014/main" id="{412421D8-50A4-394E-12BE-7AFC5D624AF9}"/>
              </a:ext>
            </a:extLst>
          </p:cNvPr>
          <p:cNvSpPr txBox="1">
            <a:spLocks/>
          </p:cNvSpPr>
          <p:nvPr/>
        </p:nvSpPr>
        <p:spPr>
          <a:xfrm>
            <a:off x="457200" y="10306"/>
            <a:ext cx="8229600" cy="275838"/>
          </a:xfrm>
          <a:prstGeom prst="rect">
            <a:avLst/>
          </a:prstGeom>
        </p:spPr>
        <p:txBody>
          <a:bodyPr vert="horz" lIns="91440" tIns="45720" rIns="91440" bIns="45720" rtlCol="0" anchor="b">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spcBef>
                <a:spcPts val="0"/>
              </a:spcBef>
              <a:defRPr/>
            </a:pPr>
            <a:r>
              <a:rPr lang="en-GB" sz="1400" b="1" dirty="0">
                <a:solidFill>
                  <a:schemeClr val="accent1">
                    <a:lumMod val="50000"/>
                  </a:schemeClr>
                </a:solidFill>
                <a:ea typeface="+mn-ea"/>
                <a:cs typeface="+mn-cs"/>
              </a:rPr>
              <a:t>LCLM4006: Enterprise &amp; Entrepreneurship</a:t>
            </a:r>
            <a:endParaRPr lang="en-GB" sz="1400" dirty="0">
              <a:solidFill>
                <a:schemeClr val="accent1">
                  <a:lumMod val="50000"/>
                </a:schemeClr>
              </a:solidFill>
            </a:endParaRPr>
          </a:p>
        </p:txBody>
      </p:sp>
    </p:spTree>
    <p:extLst>
      <p:ext uri="{BB962C8B-B14F-4D97-AF65-F5344CB8AC3E}">
        <p14:creationId xmlns:p14="http://schemas.microsoft.com/office/powerpoint/2010/main" val="262993756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0CCB4C-C060-F01E-2272-365A68D55F8B}"/>
              </a:ext>
            </a:extLst>
          </p:cNvPr>
          <p:cNvSpPr>
            <a:spLocks noGrp="1"/>
          </p:cNvSpPr>
          <p:nvPr>
            <p:ph type="title"/>
          </p:nvPr>
        </p:nvSpPr>
        <p:spPr>
          <a:xfrm>
            <a:off x="457200" y="476672"/>
            <a:ext cx="8229600" cy="1143000"/>
          </a:xfrm>
        </p:spPr>
        <p:txBody>
          <a:bodyPr>
            <a:noAutofit/>
          </a:bodyPr>
          <a:lstStyle/>
          <a:p>
            <a:r>
              <a:rPr lang="en-GB" sz="2800" b="1" dirty="0">
                <a:highlight>
                  <a:srgbClr val="FFFF00"/>
                </a:highlight>
              </a:rPr>
              <a:t>One-to-One Academic Support by Johnny Wan</a:t>
            </a:r>
          </a:p>
        </p:txBody>
      </p:sp>
      <p:sp>
        <p:nvSpPr>
          <p:cNvPr id="3" name="Content Placeholder 2">
            <a:extLst>
              <a:ext uri="{FF2B5EF4-FFF2-40B4-BE49-F238E27FC236}">
                <a16:creationId xmlns:a16="http://schemas.microsoft.com/office/drawing/2014/main" id="{A72BDC8B-964A-367D-C612-1A68C1D43819}"/>
              </a:ext>
            </a:extLst>
          </p:cNvPr>
          <p:cNvSpPr>
            <a:spLocks noGrp="1"/>
          </p:cNvSpPr>
          <p:nvPr>
            <p:ph idx="1"/>
          </p:nvPr>
        </p:nvSpPr>
        <p:spPr>
          <a:xfrm>
            <a:off x="457200" y="1772816"/>
            <a:ext cx="8229600" cy="3672409"/>
          </a:xfrm>
        </p:spPr>
        <p:txBody>
          <a:bodyPr>
            <a:normAutofit/>
          </a:bodyPr>
          <a:lstStyle/>
          <a:p>
            <a:r>
              <a:rPr lang="en-GB" sz="2400" b="1" dirty="0"/>
              <a:t>Who can join?</a:t>
            </a:r>
            <a:r>
              <a:rPr lang="en-GB" sz="2400" dirty="0"/>
              <a:t> All students taking LCLM4006 who need academic support</a:t>
            </a:r>
          </a:p>
          <a:p>
            <a:r>
              <a:rPr lang="en-GB" sz="2400" b="1" dirty="0"/>
              <a:t>What can you get? </a:t>
            </a:r>
            <a:r>
              <a:rPr lang="en-GB" sz="2400" dirty="0"/>
              <a:t>Johnny will answer any questions you have</a:t>
            </a:r>
          </a:p>
          <a:p>
            <a:r>
              <a:rPr lang="en-GB" sz="2400" b="1" dirty="0"/>
              <a:t>How long would it be? </a:t>
            </a:r>
            <a:r>
              <a:rPr lang="en-GB" sz="2400" dirty="0"/>
              <a:t>30 minutes</a:t>
            </a:r>
          </a:p>
          <a:p>
            <a:r>
              <a:rPr lang="en-GB" sz="2400" b="1" dirty="0"/>
              <a:t>Where to join? </a:t>
            </a:r>
            <a:r>
              <a:rPr lang="en-GB" sz="2400" dirty="0"/>
              <a:t>MS Teams or in-person</a:t>
            </a:r>
          </a:p>
          <a:p>
            <a:r>
              <a:rPr lang="en-GB" sz="2400" b="1" dirty="0"/>
              <a:t>How to book?</a:t>
            </a:r>
            <a:r>
              <a:rPr lang="en-GB" sz="2400" dirty="0"/>
              <a:t> Email: c.wan@uwtsd.ac.uk (Johnny Wan)</a:t>
            </a:r>
          </a:p>
          <a:p>
            <a:endParaRPr lang="en-GB" sz="2400" dirty="0"/>
          </a:p>
        </p:txBody>
      </p:sp>
      <p:sp>
        <p:nvSpPr>
          <p:cNvPr id="4" name="Slide Number Placeholder 3">
            <a:extLst>
              <a:ext uri="{FF2B5EF4-FFF2-40B4-BE49-F238E27FC236}">
                <a16:creationId xmlns:a16="http://schemas.microsoft.com/office/drawing/2014/main" id="{FFE38C00-405A-E81C-D528-07EAAFD2AFEB}"/>
              </a:ext>
            </a:extLst>
          </p:cNvPr>
          <p:cNvSpPr>
            <a:spLocks noGrp="1"/>
          </p:cNvSpPr>
          <p:nvPr>
            <p:ph type="sldNum" sz="quarter" idx="12"/>
          </p:nvPr>
        </p:nvSpPr>
        <p:spPr/>
        <p:txBody>
          <a:bodyPr/>
          <a:lstStyle/>
          <a:p>
            <a:fld id="{C3F65BB1-9206-4D7F-97F9-47DCC7DC6334}" type="slidenum">
              <a:rPr lang="en-GB" smtClean="0"/>
              <a:pPr/>
              <a:t>34</a:t>
            </a:fld>
            <a:endParaRPr lang="en-GB" dirty="0"/>
          </a:p>
        </p:txBody>
      </p:sp>
    </p:spTree>
    <p:extLst>
      <p:ext uri="{BB962C8B-B14F-4D97-AF65-F5344CB8AC3E}">
        <p14:creationId xmlns:p14="http://schemas.microsoft.com/office/powerpoint/2010/main" val="229414830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98B824-7C53-7D8B-F784-A3551628AC4C}"/>
              </a:ext>
            </a:extLst>
          </p:cNvPr>
          <p:cNvSpPr>
            <a:spLocks noGrp="1"/>
          </p:cNvSpPr>
          <p:nvPr>
            <p:ph type="title"/>
          </p:nvPr>
        </p:nvSpPr>
        <p:spPr/>
        <p:txBody>
          <a:bodyPr>
            <a:normAutofit/>
          </a:bodyPr>
          <a:lstStyle/>
          <a:p>
            <a:r>
              <a:rPr lang="en-GB" sz="3200" b="1" dirty="0">
                <a:highlight>
                  <a:srgbClr val="FFFF00"/>
                </a:highlight>
              </a:rPr>
              <a:t>Business Plan Recognition Award</a:t>
            </a:r>
          </a:p>
        </p:txBody>
      </p:sp>
      <p:sp>
        <p:nvSpPr>
          <p:cNvPr id="4" name="Slide Number Placeholder 3">
            <a:extLst>
              <a:ext uri="{FF2B5EF4-FFF2-40B4-BE49-F238E27FC236}">
                <a16:creationId xmlns:a16="http://schemas.microsoft.com/office/drawing/2014/main" id="{D03E1AB3-5E4A-F621-D220-56EE3687E91F}"/>
              </a:ext>
            </a:extLst>
          </p:cNvPr>
          <p:cNvSpPr>
            <a:spLocks noGrp="1"/>
          </p:cNvSpPr>
          <p:nvPr>
            <p:ph type="sldNum" sz="quarter" idx="12"/>
          </p:nvPr>
        </p:nvSpPr>
        <p:spPr/>
        <p:txBody>
          <a:bodyPr/>
          <a:lstStyle/>
          <a:p>
            <a:fld id="{C3F65BB1-9206-4D7F-97F9-47DCC7DC6334}" type="slidenum">
              <a:rPr lang="en-GB" smtClean="0"/>
              <a:pPr/>
              <a:t>35</a:t>
            </a:fld>
            <a:endParaRPr lang="en-GB" dirty="0"/>
          </a:p>
        </p:txBody>
      </p:sp>
      <p:sp>
        <p:nvSpPr>
          <p:cNvPr id="6" name="TextBox 5">
            <a:extLst>
              <a:ext uri="{FF2B5EF4-FFF2-40B4-BE49-F238E27FC236}">
                <a16:creationId xmlns:a16="http://schemas.microsoft.com/office/drawing/2014/main" id="{8A909B34-1F8C-58C1-AB3A-CBD0FEAEC781}"/>
              </a:ext>
            </a:extLst>
          </p:cNvPr>
          <p:cNvSpPr txBox="1"/>
          <p:nvPr/>
        </p:nvSpPr>
        <p:spPr>
          <a:xfrm>
            <a:off x="1124551" y="5219908"/>
            <a:ext cx="6624736" cy="369332"/>
          </a:xfrm>
          <a:prstGeom prst="rect">
            <a:avLst/>
          </a:prstGeom>
          <a:noFill/>
        </p:spPr>
        <p:txBody>
          <a:bodyPr wrap="square">
            <a:spAutoFit/>
          </a:bodyPr>
          <a:lstStyle/>
          <a:p>
            <a:r>
              <a:rPr lang="en-GB" dirty="0">
                <a:hlinkClick r:id="rId2"/>
              </a:rPr>
              <a:t>Panopto Video</a:t>
            </a:r>
            <a:endParaRPr lang="en-GB" dirty="0"/>
          </a:p>
        </p:txBody>
      </p:sp>
      <p:pic>
        <p:nvPicPr>
          <p:cNvPr id="8" name="Picture 7">
            <a:extLst>
              <a:ext uri="{FF2B5EF4-FFF2-40B4-BE49-F238E27FC236}">
                <a16:creationId xmlns:a16="http://schemas.microsoft.com/office/drawing/2014/main" id="{ED1FB017-A90D-746A-F909-FAA219A31604}"/>
              </a:ext>
            </a:extLst>
          </p:cNvPr>
          <p:cNvPicPr>
            <a:picLocks noChangeAspect="1"/>
          </p:cNvPicPr>
          <p:nvPr/>
        </p:nvPicPr>
        <p:blipFill>
          <a:blip r:embed="rId3"/>
          <a:stretch>
            <a:fillRect/>
          </a:stretch>
        </p:blipFill>
        <p:spPr>
          <a:xfrm>
            <a:off x="899592" y="1417638"/>
            <a:ext cx="7567633" cy="3613266"/>
          </a:xfrm>
          <a:prstGeom prst="rect">
            <a:avLst/>
          </a:prstGeom>
        </p:spPr>
      </p:pic>
    </p:spTree>
    <p:extLst>
      <p:ext uri="{BB962C8B-B14F-4D97-AF65-F5344CB8AC3E}">
        <p14:creationId xmlns:p14="http://schemas.microsoft.com/office/powerpoint/2010/main" val="21333879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61D6123-E854-2C20-FED3-DC9F50B0283B}"/>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54AB8FF7-D4FE-E358-465F-71E5A68A5348}"/>
              </a:ext>
            </a:extLst>
          </p:cNvPr>
          <p:cNvSpPr/>
          <p:nvPr/>
        </p:nvSpPr>
        <p:spPr>
          <a:xfrm>
            <a:off x="467544" y="980728"/>
            <a:ext cx="8928992" cy="1077218"/>
          </a:xfrm>
          <a:prstGeom prst="rect">
            <a:avLst/>
          </a:prstGeom>
        </p:spPr>
        <p:txBody>
          <a:bodyPr wrap="square" anchor="t">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200" b="1" i="0" u="none" strike="noStrike" kern="1200" cap="none" spc="0" normalizeH="0" baseline="0" noProof="0" dirty="0">
                <a:ln>
                  <a:noFill/>
                </a:ln>
                <a:solidFill>
                  <a:prstClr val="black"/>
                </a:solidFill>
                <a:effectLst/>
                <a:highlight>
                  <a:srgbClr val="FFFF00"/>
                </a:highlight>
                <a:uLnTx/>
                <a:uFillTx/>
                <a:latin typeface="Myriad Pro"/>
                <a:ea typeface="+mn-ea"/>
                <a:cs typeface="+mn-cs"/>
              </a:rPr>
              <a:t>LCLM4006: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200" b="1" i="0" u="none" strike="noStrike" kern="1200" cap="none" spc="0" normalizeH="0" baseline="0" noProof="0" dirty="0">
                <a:ln>
                  <a:noFill/>
                </a:ln>
                <a:solidFill>
                  <a:prstClr val="black"/>
                </a:solidFill>
                <a:effectLst/>
                <a:highlight>
                  <a:srgbClr val="FFFF00"/>
                </a:highlight>
                <a:uLnTx/>
                <a:uFillTx/>
                <a:latin typeface="Myriad Pro"/>
                <a:ea typeface="+mn-ea"/>
                <a:cs typeface="+mn-cs"/>
              </a:rPr>
              <a:t>Enterprise and Entrepreneurship</a:t>
            </a:r>
            <a:endParaRPr kumimoji="0" lang="en-US" sz="3200" b="0" i="0" u="none" strike="noStrike" kern="1200" cap="none" spc="0" normalizeH="0" baseline="0" noProof="0" dirty="0">
              <a:ln>
                <a:noFill/>
              </a:ln>
              <a:solidFill>
                <a:prstClr val="black"/>
              </a:solidFill>
              <a:effectLst/>
              <a:highlight>
                <a:srgbClr val="FFFF00"/>
              </a:highlight>
              <a:uLnTx/>
              <a:uFillTx/>
              <a:latin typeface="Myriad Pro"/>
              <a:ea typeface="+mn-ea"/>
              <a:cs typeface="+mn-cs"/>
            </a:endParaRPr>
          </a:p>
        </p:txBody>
      </p:sp>
      <p:sp>
        <p:nvSpPr>
          <p:cNvPr id="3" name="TextBox 2">
            <a:extLst>
              <a:ext uri="{FF2B5EF4-FFF2-40B4-BE49-F238E27FC236}">
                <a16:creationId xmlns:a16="http://schemas.microsoft.com/office/drawing/2014/main" id="{B6EC29B0-31F9-562D-5729-FBA820F6E3AB}"/>
              </a:ext>
            </a:extLst>
          </p:cNvPr>
          <p:cNvSpPr txBox="1"/>
          <p:nvPr/>
        </p:nvSpPr>
        <p:spPr>
          <a:xfrm>
            <a:off x="1907704" y="2521230"/>
            <a:ext cx="6984776" cy="584775"/>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200" b="1" i="0" u="none" strike="noStrike" kern="1200" cap="none" spc="0" normalizeH="0" baseline="0" noProof="0" dirty="0">
                <a:ln>
                  <a:noFill/>
                </a:ln>
                <a:solidFill>
                  <a:prstClr val="white"/>
                </a:solidFill>
                <a:effectLst/>
                <a:uLnTx/>
                <a:uFillTx/>
                <a:latin typeface="Myriad Pro"/>
                <a:ea typeface="+mn-ea"/>
                <a:cs typeface="+mn-cs"/>
              </a:rPr>
              <a:t>Founding Team</a:t>
            </a:r>
            <a:endParaRPr kumimoji="0" lang="en-US" sz="1400" b="0" i="0" u="none" strike="noStrike" kern="1200" cap="none" spc="0" normalizeH="0" baseline="0" noProof="0" dirty="0">
              <a:ln>
                <a:noFill/>
              </a:ln>
              <a:solidFill>
                <a:prstClr val="white"/>
              </a:solidFill>
              <a:effectLst/>
              <a:uLnTx/>
              <a:uFillTx/>
              <a:latin typeface="Myriad Pro"/>
              <a:ea typeface="+mn-ea"/>
              <a:cs typeface="+mn-cs"/>
            </a:endParaRPr>
          </a:p>
        </p:txBody>
      </p:sp>
    </p:spTree>
    <p:extLst>
      <p:ext uri="{BB962C8B-B14F-4D97-AF65-F5344CB8AC3E}">
        <p14:creationId xmlns:p14="http://schemas.microsoft.com/office/powerpoint/2010/main" val="625643829"/>
      </p:ext>
    </p:extLst>
  </p:cSld>
  <p:clrMapOvr>
    <a:masterClrMapping/>
  </p:clrMapOvr>
  <p:transition>
    <p:dissolve/>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734FDB-04CA-BA26-74C9-DBB56AD5DECF}"/>
              </a:ext>
            </a:extLst>
          </p:cNvPr>
          <p:cNvSpPr>
            <a:spLocks noGrp="1"/>
          </p:cNvSpPr>
          <p:nvPr>
            <p:ph type="title"/>
          </p:nvPr>
        </p:nvSpPr>
        <p:spPr>
          <a:xfrm>
            <a:off x="0" y="286144"/>
            <a:ext cx="9141303" cy="694584"/>
          </a:xfrm>
        </p:spPr>
        <p:txBody>
          <a:bodyPr>
            <a:normAutofit fontScale="90000"/>
          </a:bodyPr>
          <a:lstStyle/>
          <a:p>
            <a:pPr marL="342900" marR="0" lvl="0" indent="-342900" defTabSz="914400" rtl="0" eaLnBrk="1" fontAlgn="auto" latinLnBrk="0" hangingPunct="1">
              <a:lnSpc>
                <a:spcPct val="100000"/>
              </a:lnSpc>
              <a:spcBef>
                <a:spcPct val="20000"/>
              </a:spcBef>
              <a:spcAft>
                <a:spcPts val="0"/>
              </a:spcAft>
              <a:tabLst/>
              <a:defRPr/>
            </a:pPr>
            <a:br>
              <a:rPr kumimoji="0" lang="en-GB" sz="2400" b="1" i="0" u="none" strike="noStrike" kern="1200" cap="none" spc="0" normalizeH="0" baseline="0" noProof="0" dirty="0">
                <a:ln>
                  <a:noFill/>
                </a:ln>
                <a:solidFill>
                  <a:prstClr val="black"/>
                </a:solidFill>
                <a:effectLst/>
                <a:highlight>
                  <a:srgbClr val="FFFF00"/>
                </a:highlight>
                <a:uLnTx/>
                <a:uFillTx/>
                <a:latin typeface="Myriad Pro"/>
                <a:ea typeface="+mn-ea"/>
                <a:cs typeface="+mn-cs"/>
              </a:rPr>
            </a:br>
            <a:br>
              <a:rPr kumimoji="0" lang="en-GB" sz="2400" b="1" i="0" u="none" strike="noStrike" kern="1200" cap="none" spc="0" normalizeH="0" baseline="0" noProof="0" dirty="0">
                <a:ln>
                  <a:noFill/>
                </a:ln>
                <a:solidFill>
                  <a:prstClr val="black"/>
                </a:solidFill>
                <a:effectLst/>
                <a:highlight>
                  <a:srgbClr val="FFFF00"/>
                </a:highlight>
                <a:uLnTx/>
                <a:uFillTx/>
                <a:latin typeface="Myriad Pro"/>
                <a:ea typeface="+mn-ea"/>
                <a:cs typeface="+mn-cs"/>
              </a:rPr>
            </a:br>
            <a:r>
              <a:rPr kumimoji="0" lang="en-GB" sz="3600" b="1" i="0" u="none" strike="noStrike" kern="1200" cap="none" spc="0" normalizeH="0" baseline="0" noProof="0" dirty="0">
                <a:ln>
                  <a:noFill/>
                </a:ln>
                <a:solidFill>
                  <a:prstClr val="black"/>
                </a:solidFill>
                <a:effectLst/>
                <a:highlight>
                  <a:srgbClr val="FFFF00"/>
                </a:highlight>
                <a:uLnTx/>
                <a:uFillTx/>
                <a:latin typeface="Myriad Pro"/>
                <a:ea typeface="+mn-ea"/>
                <a:cs typeface="+mn-cs"/>
              </a:rPr>
              <a:t>Founding Team </a:t>
            </a:r>
            <a:br>
              <a:rPr kumimoji="0" lang="en-GB" sz="3600" b="1" i="0" u="none" strike="noStrike" kern="1200" cap="none" spc="0" normalizeH="0" baseline="0" noProof="0" dirty="0">
                <a:ln>
                  <a:noFill/>
                </a:ln>
                <a:solidFill>
                  <a:prstClr val="black"/>
                </a:solidFill>
                <a:effectLst/>
                <a:highlight>
                  <a:srgbClr val="FFFF00"/>
                </a:highlight>
                <a:uLnTx/>
                <a:uFillTx/>
                <a:latin typeface="Myriad Pro"/>
                <a:ea typeface="+mn-ea"/>
                <a:cs typeface="+mn-cs"/>
              </a:rPr>
            </a:br>
            <a:endParaRPr lang="en-GB" sz="3600" dirty="0"/>
          </a:p>
        </p:txBody>
      </p:sp>
      <p:sp>
        <p:nvSpPr>
          <p:cNvPr id="3" name="Content Placeholder 2">
            <a:extLst>
              <a:ext uri="{FF2B5EF4-FFF2-40B4-BE49-F238E27FC236}">
                <a16:creationId xmlns:a16="http://schemas.microsoft.com/office/drawing/2014/main" id="{5C26EBC3-0665-9096-9D3A-11A888BD995A}"/>
              </a:ext>
            </a:extLst>
          </p:cNvPr>
          <p:cNvSpPr>
            <a:spLocks noGrp="1"/>
          </p:cNvSpPr>
          <p:nvPr>
            <p:ph idx="1"/>
          </p:nvPr>
        </p:nvSpPr>
        <p:spPr>
          <a:xfrm>
            <a:off x="0" y="1052736"/>
            <a:ext cx="9141303" cy="4608512"/>
          </a:xfrm>
        </p:spPr>
        <p:txBody>
          <a:bodyPr>
            <a:noAutofit/>
          </a:bodyPr>
          <a:lstStyle/>
          <a:p>
            <a:pPr>
              <a:lnSpc>
                <a:spcPct val="107000"/>
              </a:lnSpc>
              <a:spcAft>
                <a:spcPts val="800"/>
              </a:spcAft>
              <a:buClr>
                <a:srgbClr val="0070C0"/>
              </a:buClr>
              <a:buFont typeface="Wingdings" panose="05000000000000000000" pitchFamily="2" charset="2"/>
              <a:buChar char="q"/>
            </a:pPr>
            <a:r>
              <a:rPr lang="en-GB" sz="2400" dirty="0"/>
              <a:t>Having the right founding team/ employees is vitally important to the success of any startup. </a:t>
            </a:r>
          </a:p>
          <a:p>
            <a:pPr lvl="0">
              <a:lnSpc>
                <a:spcPct val="107000"/>
              </a:lnSpc>
              <a:spcAft>
                <a:spcPts val="800"/>
              </a:spcAft>
              <a:buClr>
                <a:srgbClr val="0070C0"/>
              </a:buClr>
              <a:buFont typeface="Wingdings" panose="05000000000000000000" pitchFamily="2" charset="2"/>
              <a:buChar char="q"/>
            </a:pPr>
            <a:r>
              <a:rPr lang="en-GB" sz="2400" dirty="0"/>
              <a:t>As the owner of the startup, you cannot do everything…</a:t>
            </a:r>
          </a:p>
          <a:p>
            <a:pPr lvl="0">
              <a:lnSpc>
                <a:spcPct val="107000"/>
              </a:lnSpc>
              <a:spcAft>
                <a:spcPts val="800"/>
              </a:spcAft>
              <a:buClr>
                <a:srgbClr val="0070C0"/>
              </a:buClr>
              <a:buFont typeface="Wingdings" panose="05000000000000000000" pitchFamily="2" charset="2"/>
              <a:buChar char="q"/>
            </a:pPr>
            <a:r>
              <a:rPr lang="en-GB" sz="2400" dirty="0"/>
              <a:t>The larger the firms becomes the more you must rely on your team..</a:t>
            </a:r>
          </a:p>
          <a:p>
            <a:pPr lvl="0">
              <a:lnSpc>
                <a:spcPct val="107000"/>
              </a:lnSpc>
              <a:spcAft>
                <a:spcPts val="800"/>
              </a:spcAft>
              <a:buClr>
                <a:srgbClr val="0070C0"/>
              </a:buClr>
              <a:buFont typeface="Wingdings" panose="05000000000000000000" pitchFamily="2" charset="2"/>
              <a:buChar char="q"/>
            </a:pPr>
            <a:r>
              <a:rPr lang="en-GB" sz="2400" dirty="0"/>
              <a:t>The company should be able to run smoothly even if the owner is not present-Assign roles even if it is difficult.</a:t>
            </a:r>
          </a:p>
          <a:p>
            <a:pPr lvl="0">
              <a:lnSpc>
                <a:spcPct val="107000"/>
              </a:lnSpc>
              <a:spcAft>
                <a:spcPts val="800"/>
              </a:spcAft>
              <a:buClr>
                <a:srgbClr val="0070C0"/>
              </a:buClr>
              <a:buFont typeface="Wingdings" panose="05000000000000000000" pitchFamily="2" charset="2"/>
              <a:buChar char="q"/>
            </a:pPr>
            <a:endParaRPr lang="en-GB" sz="2400" dirty="0"/>
          </a:p>
        </p:txBody>
      </p:sp>
      <p:sp>
        <p:nvSpPr>
          <p:cNvPr id="4" name="Title 1">
            <a:extLst>
              <a:ext uri="{FF2B5EF4-FFF2-40B4-BE49-F238E27FC236}">
                <a16:creationId xmlns:a16="http://schemas.microsoft.com/office/drawing/2014/main" id="{40D96719-4A3D-1221-8CDC-DFFA1C752D14}"/>
              </a:ext>
            </a:extLst>
          </p:cNvPr>
          <p:cNvSpPr txBox="1">
            <a:spLocks/>
          </p:cNvSpPr>
          <p:nvPr/>
        </p:nvSpPr>
        <p:spPr>
          <a:xfrm>
            <a:off x="457200" y="10306"/>
            <a:ext cx="8229600" cy="275838"/>
          </a:xfrm>
          <a:prstGeom prst="rect">
            <a:avLst/>
          </a:prstGeom>
        </p:spPr>
        <p:txBody>
          <a:bodyPr vert="horz" lIns="91440" tIns="45720" rIns="91440" bIns="45720" rtlCol="0" anchor="b">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spcBef>
                <a:spcPts val="0"/>
              </a:spcBef>
              <a:defRPr/>
            </a:pPr>
            <a:r>
              <a:rPr lang="en-GB" sz="1400" b="1" dirty="0">
                <a:solidFill>
                  <a:schemeClr val="accent1">
                    <a:lumMod val="50000"/>
                  </a:schemeClr>
                </a:solidFill>
                <a:ea typeface="+mn-ea"/>
                <a:cs typeface="+mn-cs"/>
              </a:rPr>
              <a:t>LCLM4006: Enterprise &amp; Entrepreneurship</a:t>
            </a:r>
            <a:endParaRPr lang="en-GB" sz="1400" dirty="0">
              <a:solidFill>
                <a:schemeClr val="accent1">
                  <a:lumMod val="50000"/>
                </a:schemeClr>
              </a:solidFill>
            </a:endParaRPr>
          </a:p>
        </p:txBody>
      </p:sp>
    </p:spTree>
    <p:extLst>
      <p:ext uri="{BB962C8B-B14F-4D97-AF65-F5344CB8AC3E}">
        <p14:creationId xmlns:p14="http://schemas.microsoft.com/office/powerpoint/2010/main" val="29443538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7314E4B-842A-BE91-BABA-2333FB14F43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6A5D54B-1037-69A3-0ACC-8344344091E8}"/>
              </a:ext>
            </a:extLst>
          </p:cNvPr>
          <p:cNvSpPr>
            <a:spLocks noGrp="1"/>
          </p:cNvSpPr>
          <p:nvPr>
            <p:ph type="title"/>
          </p:nvPr>
        </p:nvSpPr>
        <p:spPr>
          <a:xfrm>
            <a:off x="457200" y="388227"/>
            <a:ext cx="8579296" cy="530887"/>
          </a:xfrm>
        </p:spPr>
        <p:txBody>
          <a:bodyPr>
            <a:normAutofit fontScale="90000"/>
          </a:bodyPr>
          <a:lstStyle/>
          <a:p>
            <a:br>
              <a:rPr lang="en-GB" sz="3200" u="sng" dirty="0">
                <a:highlight>
                  <a:srgbClr val="FFFF00"/>
                </a:highlight>
              </a:rPr>
            </a:br>
            <a:r>
              <a:rPr lang="en-GB" sz="3100" b="1" u="sng" dirty="0">
                <a:highlight>
                  <a:srgbClr val="FFFF00"/>
                </a:highlight>
              </a:rPr>
              <a:t>Practical Activity- 20 minutes</a:t>
            </a:r>
            <a:br>
              <a:rPr lang="en-GB" sz="3200" u="sng" dirty="0">
                <a:highlight>
                  <a:srgbClr val="FFFF00"/>
                </a:highlight>
              </a:rPr>
            </a:br>
            <a:endParaRPr lang="en-GB" sz="3200" b="1" dirty="0">
              <a:solidFill>
                <a:srgbClr val="007DC3"/>
              </a:solidFill>
            </a:endParaRPr>
          </a:p>
        </p:txBody>
      </p:sp>
      <p:sp>
        <p:nvSpPr>
          <p:cNvPr id="8" name="Content Placeholder 7">
            <a:extLst>
              <a:ext uri="{FF2B5EF4-FFF2-40B4-BE49-F238E27FC236}">
                <a16:creationId xmlns:a16="http://schemas.microsoft.com/office/drawing/2014/main" id="{D8BFCDF1-FDA4-04BF-2826-84EBF835F5D9}"/>
              </a:ext>
            </a:extLst>
          </p:cNvPr>
          <p:cNvSpPr>
            <a:spLocks noGrp="1"/>
          </p:cNvSpPr>
          <p:nvPr>
            <p:ph idx="1"/>
          </p:nvPr>
        </p:nvSpPr>
        <p:spPr>
          <a:xfrm>
            <a:off x="571" y="570841"/>
            <a:ext cx="9162854" cy="3168352"/>
          </a:xfrm>
        </p:spPr>
        <p:txBody>
          <a:bodyPr>
            <a:normAutofit/>
          </a:bodyPr>
          <a:lstStyle/>
          <a:p>
            <a:pPr marL="0" indent="0" algn="ctr">
              <a:buNone/>
            </a:pPr>
            <a:endParaRPr lang="en-GB" sz="2800" dirty="0"/>
          </a:p>
          <a:p>
            <a:pPr marL="0" indent="0" algn="ctr">
              <a:buNone/>
            </a:pPr>
            <a:r>
              <a:rPr lang="en-GB" sz="2800" dirty="0"/>
              <a:t>Write down the employee management structure </a:t>
            </a:r>
          </a:p>
          <a:p>
            <a:pPr marL="0" indent="0" algn="ctr">
              <a:buNone/>
            </a:pPr>
            <a:r>
              <a:rPr lang="en-GB" sz="2800" dirty="0"/>
              <a:t>of your company idea.</a:t>
            </a:r>
          </a:p>
          <a:p>
            <a:pPr marL="0" indent="0" algn="ctr">
              <a:buNone/>
            </a:pPr>
            <a:r>
              <a:rPr lang="en-GB" sz="2800" dirty="0"/>
              <a:t>Add a new heading </a:t>
            </a:r>
            <a:r>
              <a:rPr lang="en-GB" sz="2800" b="1" dirty="0"/>
              <a:t>Management Structure</a:t>
            </a:r>
            <a:r>
              <a:rPr lang="en-GB" sz="2800" dirty="0"/>
              <a:t>.</a:t>
            </a:r>
          </a:p>
          <a:p>
            <a:pPr marL="0" indent="0" algn="ctr">
              <a:buNone/>
            </a:pPr>
            <a:r>
              <a:rPr lang="en-GB" sz="2800" dirty="0"/>
              <a:t>Please create a management diagram and briefly describe it.</a:t>
            </a:r>
          </a:p>
        </p:txBody>
      </p:sp>
      <p:sp>
        <p:nvSpPr>
          <p:cNvPr id="3" name="Title 1">
            <a:extLst>
              <a:ext uri="{FF2B5EF4-FFF2-40B4-BE49-F238E27FC236}">
                <a16:creationId xmlns:a16="http://schemas.microsoft.com/office/drawing/2014/main" id="{7CAF39D6-9B77-58E7-359A-6D4D1E4B40AD}"/>
              </a:ext>
            </a:extLst>
          </p:cNvPr>
          <p:cNvSpPr txBox="1">
            <a:spLocks/>
          </p:cNvSpPr>
          <p:nvPr/>
        </p:nvSpPr>
        <p:spPr>
          <a:xfrm>
            <a:off x="457200" y="10306"/>
            <a:ext cx="8229600" cy="275838"/>
          </a:xfrm>
          <a:prstGeom prst="rect">
            <a:avLst/>
          </a:prstGeom>
        </p:spPr>
        <p:txBody>
          <a:bodyPr vert="horz" lIns="91440" tIns="45720" rIns="91440" bIns="45720" rtlCol="0" anchor="b">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srgbClr val="00B0F0">
                    <a:lumMod val="50000"/>
                  </a:srgbClr>
                </a:solidFill>
                <a:effectLst/>
                <a:uLnTx/>
                <a:uFillTx/>
                <a:latin typeface="Myriad Pro"/>
                <a:ea typeface="+mj-ea"/>
                <a:cs typeface="+mj-cs"/>
              </a:rPr>
              <a:t>LCLM4006: Enterprise &amp; Entrepreneurship</a:t>
            </a:r>
            <a:endParaRPr kumimoji="0" lang="en-GB" sz="1400" b="0" i="0" u="none" strike="noStrike" kern="1200" cap="none" spc="0" normalizeH="0" baseline="0" noProof="0" dirty="0">
              <a:ln>
                <a:noFill/>
              </a:ln>
              <a:solidFill>
                <a:srgbClr val="00B0F0">
                  <a:lumMod val="50000"/>
                </a:srgbClr>
              </a:solidFill>
              <a:effectLst/>
              <a:uLnTx/>
              <a:uFillTx/>
              <a:latin typeface="Myriad Pro"/>
              <a:ea typeface="+mj-ea"/>
              <a:cs typeface="+mj-cs"/>
            </a:endParaRPr>
          </a:p>
        </p:txBody>
      </p:sp>
      <p:pic>
        <p:nvPicPr>
          <p:cNvPr id="4" name="Picture 3">
            <a:extLst>
              <a:ext uri="{FF2B5EF4-FFF2-40B4-BE49-F238E27FC236}">
                <a16:creationId xmlns:a16="http://schemas.microsoft.com/office/drawing/2014/main" id="{D387DFD1-B4B6-0930-2334-A5D489A7457B}"/>
              </a:ext>
            </a:extLst>
          </p:cNvPr>
          <p:cNvPicPr>
            <a:picLocks noChangeAspect="1"/>
          </p:cNvPicPr>
          <p:nvPr/>
        </p:nvPicPr>
        <p:blipFill>
          <a:blip r:embed="rId2"/>
          <a:srcRect t="18500"/>
          <a:stretch>
            <a:fillRect/>
          </a:stretch>
        </p:blipFill>
        <p:spPr>
          <a:xfrm>
            <a:off x="2821014" y="3573016"/>
            <a:ext cx="3521968" cy="2152791"/>
          </a:xfrm>
          <a:prstGeom prst="rect">
            <a:avLst/>
          </a:prstGeom>
        </p:spPr>
      </p:pic>
    </p:spTree>
    <p:extLst>
      <p:ext uri="{BB962C8B-B14F-4D97-AF65-F5344CB8AC3E}">
        <p14:creationId xmlns:p14="http://schemas.microsoft.com/office/powerpoint/2010/main" val="387636885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8">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8">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8">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8">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B39B5F-B2E8-080A-09E8-26A8E416C3B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2D19529-A18B-C1E2-4CCB-2091B5EC30CF}"/>
              </a:ext>
            </a:extLst>
          </p:cNvPr>
          <p:cNvSpPr>
            <a:spLocks noGrp="1"/>
          </p:cNvSpPr>
          <p:nvPr>
            <p:ph type="title"/>
          </p:nvPr>
        </p:nvSpPr>
        <p:spPr>
          <a:xfrm>
            <a:off x="457200" y="548680"/>
            <a:ext cx="8229600" cy="864096"/>
          </a:xfrm>
        </p:spPr>
        <p:txBody>
          <a:bodyPr>
            <a:noAutofit/>
          </a:bodyPr>
          <a:lstStyle/>
          <a:p>
            <a:br>
              <a:rPr lang="en-GB" sz="3200" b="1" dirty="0">
                <a:solidFill>
                  <a:srgbClr val="007DC3"/>
                </a:solidFill>
              </a:rPr>
            </a:br>
            <a:r>
              <a:rPr lang="en-GB" sz="3200" b="1" dirty="0">
                <a:highlight>
                  <a:srgbClr val="FFFF00"/>
                </a:highlight>
              </a:rPr>
              <a:t>Do you have any ……</a:t>
            </a:r>
            <a:br>
              <a:rPr lang="en-GB" sz="3200" b="1" dirty="0">
                <a:highlight>
                  <a:srgbClr val="FFFF00"/>
                </a:highlight>
              </a:rPr>
            </a:br>
            <a:endParaRPr lang="en-GB" sz="3200" b="1" dirty="0">
              <a:highlight>
                <a:srgbClr val="FFFF00"/>
              </a:highlight>
            </a:endParaRPr>
          </a:p>
        </p:txBody>
      </p:sp>
      <p:sp>
        <p:nvSpPr>
          <p:cNvPr id="4" name="Slide Number Placeholder 3">
            <a:extLst>
              <a:ext uri="{FF2B5EF4-FFF2-40B4-BE49-F238E27FC236}">
                <a16:creationId xmlns:a16="http://schemas.microsoft.com/office/drawing/2014/main" id="{3EA618C3-CB78-5312-ACFD-9D63164215AE}"/>
              </a:ext>
            </a:extLst>
          </p:cNvPr>
          <p:cNvSpPr>
            <a:spLocks noGrp="1"/>
          </p:cNvSpPr>
          <p:nvPr>
            <p:ph type="sldNum" sz="quarter" idx="12"/>
          </p:nvPr>
        </p:nvSpPr>
        <p:spPr/>
        <p:txBody>
          <a:bodyPr/>
          <a:lstStyle/>
          <a:p>
            <a:fld id="{C3F65BB1-9206-4D7F-97F9-47DCC7DC6334}" type="slidenum">
              <a:rPr lang="en-GB" smtClean="0"/>
              <a:pPr/>
              <a:t>39</a:t>
            </a:fld>
            <a:endParaRPr lang="en-GB" dirty="0"/>
          </a:p>
        </p:txBody>
      </p:sp>
      <p:pic>
        <p:nvPicPr>
          <p:cNvPr id="8" name="Picture 7" descr="Icon&#10;&#10;Description automatically generated">
            <a:extLst>
              <a:ext uri="{FF2B5EF4-FFF2-40B4-BE49-F238E27FC236}">
                <a16:creationId xmlns:a16="http://schemas.microsoft.com/office/drawing/2014/main" id="{CC2F7611-3E17-E26B-8CCD-45DF9BDEAD4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619672" y="1556792"/>
            <a:ext cx="6120680" cy="3456384"/>
          </a:xfrm>
          <a:prstGeom prst="rect">
            <a:avLst/>
          </a:prstGeom>
        </p:spPr>
      </p:pic>
      <p:sp>
        <p:nvSpPr>
          <p:cNvPr id="3" name="Title 1">
            <a:extLst>
              <a:ext uri="{FF2B5EF4-FFF2-40B4-BE49-F238E27FC236}">
                <a16:creationId xmlns:a16="http://schemas.microsoft.com/office/drawing/2014/main" id="{A7EB53BF-C492-222B-2F58-7FC452063356}"/>
              </a:ext>
            </a:extLst>
          </p:cNvPr>
          <p:cNvSpPr txBox="1">
            <a:spLocks/>
          </p:cNvSpPr>
          <p:nvPr/>
        </p:nvSpPr>
        <p:spPr>
          <a:xfrm>
            <a:off x="457200" y="10306"/>
            <a:ext cx="8229600" cy="275838"/>
          </a:xfrm>
          <a:prstGeom prst="rect">
            <a:avLst/>
          </a:prstGeom>
        </p:spPr>
        <p:txBody>
          <a:bodyPr vert="horz" lIns="91440" tIns="45720" rIns="91440" bIns="45720" rtlCol="0" anchor="b">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spcBef>
                <a:spcPts val="0"/>
              </a:spcBef>
              <a:defRPr/>
            </a:pPr>
            <a:r>
              <a:rPr lang="en-GB" sz="1400" b="1" dirty="0">
                <a:solidFill>
                  <a:schemeClr val="accent1">
                    <a:lumMod val="50000"/>
                  </a:schemeClr>
                </a:solidFill>
                <a:ea typeface="+mn-ea"/>
                <a:cs typeface="+mn-cs"/>
              </a:rPr>
              <a:t>LCLM4006: Enterprise &amp; Entrepreneurship</a:t>
            </a:r>
            <a:endParaRPr lang="en-GB" sz="1400" dirty="0">
              <a:solidFill>
                <a:schemeClr val="accent1">
                  <a:lumMod val="50000"/>
                </a:schemeClr>
              </a:solidFill>
            </a:endParaRPr>
          </a:p>
        </p:txBody>
      </p:sp>
    </p:spTree>
    <p:extLst>
      <p:ext uri="{BB962C8B-B14F-4D97-AF65-F5344CB8AC3E}">
        <p14:creationId xmlns:p14="http://schemas.microsoft.com/office/powerpoint/2010/main" val="58557142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Image result for understanding assessments"/>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880" y="-15316"/>
            <a:ext cx="9144000" cy="569967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874E0CAD-031F-41F6-9066-4BE77380468C}"/>
              </a:ext>
            </a:extLst>
          </p:cNvPr>
          <p:cNvSpPr>
            <a:spLocks noGrp="1"/>
          </p:cNvSpPr>
          <p:nvPr>
            <p:ph type="title"/>
          </p:nvPr>
        </p:nvSpPr>
        <p:spPr/>
        <p:txBody>
          <a:bodyPr/>
          <a:lstStyle/>
          <a:p>
            <a:r>
              <a:rPr lang="en-GB" b="1" dirty="0"/>
              <a:t>Next week…..</a:t>
            </a:r>
          </a:p>
        </p:txBody>
      </p:sp>
      <p:sp>
        <p:nvSpPr>
          <p:cNvPr id="3" name="Content Placeholder 2">
            <a:extLst>
              <a:ext uri="{FF2B5EF4-FFF2-40B4-BE49-F238E27FC236}">
                <a16:creationId xmlns:a16="http://schemas.microsoft.com/office/drawing/2014/main" id="{E8B85099-8DAC-4D3D-B6B9-5D49079273E7}"/>
              </a:ext>
            </a:extLst>
          </p:cNvPr>
          <p:cNvSpPr>
            <a:spLocks noGrp="1"/>
          </p:cNvSpPr>
          <p:nvPr>
            <p:ph idx="1"/>
          </p:nvPr>
        </p:nvSpPr>
        <p:spPr>
          <a:xfrm>
            <a:off x="5428056" y="1848116"/>
            <a:ext cx="3715944" cy="2733012"/>
          </a:xfrm>
          <a:solidFill>
            <a:schemeClr val="bg1">
              <a:lumMod val="85000"/>
              <a:alpha val="59000"/>
            </a:schemeClr>
          </a:solidFill>
          <a:effectLst>
            <a:softEdge rad="127000"/>
          </a:effectLst>
        </p:spPr>
        <p:txBody>
          <a:bodyPr>
            <a:normAutofit lnSpcReduction="10000"/>
          </a:bodyPr>
          <a:lstStyle/>
          <a:p>
            <a:pPr marL="0" indent="0" algn="ctr">
              <a:buNone/>
            </a:pPr>
            <a:r>
              <a:rPr lang="en-GB" b="1" dirty="0"/>
              <a:t>We will learn about</a:t>
            </a:r>
          </a:p>
          <a:p>
            <a:pPr marL="0" indent="0" algn="r">
              <a:buNone/>
            </a:pPr>
            <a:endParaRPr lang="en-GB" sz="2800" b="1" dirty="0"/>
          </a:p>
          <a:p>
            <a:pPr marL="0" indent="0" algn="ctr">
              <a:buNone/>
            </a:pPr>
            <a:r>
              <a:rPr lang="en-GB" sz="2000" b="1">
                <a:latin typeface="+mj-lt"/>
                <a:cs typeface="Calibri" panose="020F0502020204030204" pitchFamily="34" charset="0"/>
              </a:rPr>
              <a:t>Entrepreneurial Marketing-Defining customers, target market &amp; marketing strategies</a:t>
            </a:r>
            <a:endParaRPr lang="en-GB" sz="2800" b="1" dirty="0"/>
          </a:p>
        </p:txBody>
      </p:sp>
    </p:spTree>
    <p:extLst>
      <p:ext uri="{BB962C8B-B14F-4D97-AF65-F5344CB8AC3E}">
        <p14:creationId xmlns:p14="http://schemas.microsoft.com/office/powerpoint/2010/main" val="3155882856"/>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3"/>
          <p:cNvSpPr txBox="1">
            <a:spLocks noChangeArrowheads="1"/>
          </p:cNvSpPr>
          <p:nvPr/>
        </p:nvSpPr>
        <p:spPr>
          <a:xfrm>
            <a:off x="107505" y="1124743"/>
            <a:ext cx="8784975" cy="4320481"/>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000" b="1" kern="1200">
                <a:solidFill>
                  <a:schemeClr val="tx1">
                    <a:lumMod val="50000"/>
                    <a:lumOff val="50000"/>
                  </a:schemeClr>
                </a:solidFill>
                <a:latin typeface="+mj-lt"/>
                <a:ea typeface="+mn-ea"/>
                <a:cs typeface="+mn-cs"/>
              </a:defRPr>
            </a:lvl1pPr>
            <a:lvl2pPr marL="742950" indent="-285750" algn="l" defTabSz="914400" rtl="0" eaLnBrk="1" latinLnBrk="0" hangingPunct="1">
              <a:spcBef>
                <a:spcPct val="20000"/>
              </a:spcBef>
              <a:buFont typeface="Courier New" pitchFamily="49" charset="0"/>
              <a:buChar char="o"/>
              <a:defRPr sz="2800" b="1" kern="1200">
                <a:solidFill>
                  <a:schemeClr val="tx1">
                    <a:lumMod val="50000"/>
                    <a:lumOff val="50000"/>
                  </a:schemeClr>
                </a:solidFill>
                <a:latin typeface="+mj-lt"/>
                <a:ea typeface="+mn-ea"/>
                <a:cs typeface="+mn-cs"/>
              </a:defRPr>
            </a:lvl2pPr>
            <a:lvl3pPr marL="1143000" indent="-228600" algn="l" defTabSz="914400" rtl="0" eaLnBrk="1" latinLnBrk="0" hangingPunct="1">
              <a:spcBef>
                <a:spcPct val="20000"/>
              </a:spcBef>
              <a:buFont typeface="Arial" pitchFamily="34" charset="0"/>
              <a:buChar char="•"/>
              <a:defRPr sz="2400" b="1" kern="1200">
                <a:solidFill>
                  <a:schemeClr val="tx1">
                    <a:lumMod val="50000"/>
                    <a:lumOff val="50000"/>
                  </a:schemeClr>
                </a:solidFill>
                <a:latin typeface="+mj-lt"/>
                <a:ea typeface="+mn-ea"/>
                <a:cs typeface="+mn-cs"/>
              </a:defRPr>
            </a:lvl3pPr>
            <a:lvl4pPr marL="1600200" indent="-228600" algn="l" defTabSz="914400" rtl="0" eaLnBrk="1" latinLnBrk="0" hangingPunct="1">
              <a:spcBef>
                <a:spcPct val="20000"/>
              </a:spcBef>
              <a:buFont typeface="Courier New" pitchFamily="49" charset="0"/>
              <a:buChar char="o"/>
              <a:defRPr sz="2000" b="1" kern="1200">
                <a:solidFill>
                  <a:schemeClr val="tx1">
                    <a:lumMod val="50000"/>
                    <a:lumOff val="50000"/>
                  </a:schemeClr>
                </a:solidFill>
                <a:latin typeface="+mj-lt"/>
                <a:ea typeface="+mn-ea"/>
                <a:cs typeface="+mn-cs"/>
              </a:defRPr>
            </a:lvl4pPr>
            <a:lvl5pPr marL="2057400" indent="-228600" algn="l" defTabSz="914400" rtl="0" eaLnBrk="1" latinLnBrk="0" hangingPunct="1">
              <a:spcBef>
                <a:spcPct val="20000"/>
              </a:spcBef>
              <a:buFont typeface="Arial" pitchFamily="34" charset="0"/>
              <a:buChar char="•"/>
              <a:defRPr sz="1800" b="1" kern="1200">
                <a:solidFill>
                  <a:schemeClr val="tx1">
                    <a:lumMod val="50000"/>
                    <a:lumOff val="50000"/>
                  </a:schemeClr>
                </a:solidFill>
                <a:latin typeface="+mj-lt"/>
                <a:ea typeface="+mn-ea"/>
                <a:cs typeface="+mn-cs"/>
              </a:defRPr>
            </a:lvl5pPr>
            <a:lvl6pPr marL="2514600" indent="-22860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6pPr>
            <a:lvl7pPr marL="29718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7pPr>
            <a:lvl8pPr marL="3429000" indent="-22860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8pPr>
            <a:lvl9pPr marL="38862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9pPr>
          </a:lstStyle>
          <a:p>
            <a:pPr>
              <a:spcBef>
                <a:spcPts val="0"/>
              </a:spcBef>
              <a:buClr>
                <a:srgbClr val="007DC3"/>
              </a:buClr>
              <a:buFont typeface="Wingdings" panose="05000000000000000000" pitchFamily="2" charset="2"/>
              <a:buChar char="q"/>
              <a:defRPr/>
            </a:pPr>
            <a:r>
              <a:rPr lang="en-GB" sz="2400" b="0" dirty="0">
                <a:solidFill>
                  <a:schemeClr val="tx1"/>
                </a:solidFill>
              </a:rPr>
              <a:t>Barrow, Barrow, P., &amp; Brown, R. (2012). The business plan workbook (7th ed.). Kogan Page.</a:t>
            </a:r>
          </a:p>
          <a:p>
            <a:pPr marL="0" indent="0">
              <a:spcBef>
                <a:spcPts val="0"/>
              </a:spcBef>
              <a:buClr>
                <a:srgbClr val="007DC3"/>
              </a:buClr>
              <a:buNone/>
              <a:defRPr/>
            </a:pPr>
            <a:endParaRPr lang="en-GB" sz="2200" b="0" dirty="0">
              <a:solidFill>
                <a:schemeClr val="tx1"/>
              </a:solidFill>
              <a:effectLst/>
              <a:latin typeface="+mn-lt"/>
              <a:ea typeface="Calibri" panose="020F0502020204030204" pitchFamily="34" charset="0"/>
              <a:cs typeface="Times New Roman" panose="02020603050405020304" pitchFamily="18" charset="0"/>
            </a:endParaRPr>
          </a:p>
          <a:p>
            <a:pPr>
              <a:spcBef>
                <a:spcPts val="0"/>
              </a:spcBef>
              <a:buClr>
                <a:srgbClr val="007DC3"/>
              </a:buClr>
              <a:buFont typeface="Wingdings" panose="05000000000000000000" pitchFamily="2" charset="2"/>
              <a:buChar char="q"/>
              <a:defRPr/>
            </a:pPr>
            <a:r>
              <a:rPr lang="en-US" sz="2200" b="0" dirty="0">
                <a:solidFill>
                  <a:schemeClr val="tx1"/>
                </a:solidFill>
                <a:latin typeface="+mn-lt"/>
              </a:rPr>
              <a:t>Mariotti, S., &amp; Glackin, C., (2017). Entrepreneurship: Starting and Operating A Small Business, 4</a:t>
            </a:r>
            <a:r>
              <a:rPr lang="en-US" sz="2200" b="0" baseline="30000" dirty="0">
                <a:solidFill>
                  <a:schemeClr val="tx1"/>
                </a:solidFill>
                <a:latin typeface="+mn-lt"/>
              </a:rPr>
              <a:t>th</a:t>
            </a:r>
            <a:r>
              <a:rPr lang="en-US" sz="2200" b="0" dirty="0">
                <a:solidFill>
                  <a:schemeClr val="tx1"/>
                </a:solidFill>
                <a:latin typeface="+mn-lt"/>
              </a:rPr>
              <a:t> Edition, Pearson.</a:t>
            </a:r>
            <a:r>
              <a:rPr lang="en-GB" sz="2200" b="0" dirty="0">
                <a:solidFill>
                  <a:schemeClr val="tx1"/>
                </a:solidFill>
                <a:latin typeface="+mn-lt"/>
              </a:rPr>
              <a:t> </a:t>
            </a:r>
          </a:p>
          <a:p>
            <a:pPr marL="0" indent="0">
              <a:spcBef>
                <a:spcPts val="0"/>
              </a:spcBef>
              <a:buClr>
                <a:srgbClr val="007DC3"/>
              </a:buClr>
              <a:buNone/>
              <a:defRPr/>
            </a:pPr>
            <a:endParaRPr lang="en-GB" sz="2200" b="0" dirty="0">
              <a:solidFill>
                <a:schemeClr val="tx1"/>
              </a:solidFill>
              <a:latin typeface="+mn-lt"/>
            </a:endParaRPr>
          </a:p>
          <a:p>
            <a:pPr marL="0" indent="0">
              <a:spcBef>
                <a:spcPts val="0"/>
              </a:spcBef>
              <a:buClr>
                <a:schemeClr val="tx2"/>
              </a:buClr>
              <a:buNone/>
              <a:defRPr/>
            </a:pPr>
            <a:r>
              <a:rPr lang="en-GB" sz="2600" dirty="0">
                <a:solidFill>
                  <a:schemeClr val="bg1">
                    <a:lumMod val="50000"/>
                  </a:schemeClr>
                </a:solidFill>
              </a:rPr>
              <a:t>     </a:t>
            </a:r>
          </a:p>
        </p:txBody>
      </p:sp>
      <p:sp>
        <p:nvSpPr>
          <p:cNvPr id="5" name="Title 2"/>
          <p:cNvSpPr txBox="1">
            <a:spLocks/>
          </p:cNvSpPr>
          <p:nvPr/>
        </p:nvSpPr>
        <p:spPr>
          <a:xfrm>
            <a:off x="0" y="152400"/>
            <a:ext cx="9144000" cy="756320"/>
          </a:xfrm>
          <a:prstGeom prst="rect">
            <a:avLst/>
          </a:prstGeom>
        </p:spPr>
        <p:txBody>
          <a:bodyPr/>
          <a:lstStyle>
            <a:lvl1pPr algn="ctr" defTabSz="914400" rtl="0" eaLnBrk="1" latinLnBrk="0" hangingPunct="1">
              <a:lnSpc>
                <a:spcPts val="5800"/>
              </a:lnSpc>
              <a:spcBef>
                <a:spcPct val="0"/>
              </a:spcBef>
              <a:buNone/>
              <a:defRPr sz="4000" b="1" kern="1200">
                <a:solidFill>
                  <a:schemeClr val="tx2"/>
                </a:solidFill>
                <a:effectLst>
                  <a:outerShdw blurRad="63500" dist="38100" dir="5400000" algn="t" rotWithShape="0">
                    <a:prstClr val="black">
                      <a:alpha val="25000"/>
                    </a:prstClr>
                  </a:outerShdw>
                </a:effectLst>
                <a:latin typeface="+mn-lt"/>
                <a:ea typeface="+mj-ea"/>
                <a:cs typeface="+mj-cs"/>
              </a:defRPr>
            </a:lvl1pPr>
          </a:lstStyle>
          <a:p>
            <a:r>
              <a:rPr lang="en-GB" sz="3600" dirty="0">
                <a:solidFill>
                  <a:schemeClr val="tx1"/>
                </a:solidFill>
                <a:effectLst/>
                <a:highlight>
                  <a:srgbClr val="FFFF00"/>
                </a:highlight>
              </a:rPr>
              <a:t>References</a:t>
            </a:r>
          </a:p>
        </p:txBody>
      </p:sp>
      <p:sp>
        <p:nvSpPr>
          <p:cNvPr id="3" name="Slide Number Placeholder 2"/>
          <p:cNvSpPr>
            <a:spLocks noGrp="1"/>
          </p:cNvSpPr>
          <p:nvPr>
            <p:ph type="sldNum" sz="quarter" idx="12"/>
          </p:nvPr>
        </p:nvSpPr>
        <p:spPr/>
        <p:txBody>
          <a:bodyPr/>
          <a:lstStyle/>
          <a:p>
            <a:fld id="{C3F65BB1-9206-4D7F-97F9-47DCC7DC6334}" type="slidenum">
              <a:rPr lang="en-GB" smtClean="0"/>
              <a:pPr/>
              <a:t>41</a:t>
            </a:fld>
            <a:endParaRPr lang="en-GB" dirty="0"/>
          </a:p>
        </p:txBody>
      </p:sp>
    </p:spTree>
    <p:extLst>
      <p:ext uri="{BB962C8B-B14F-4D97-AF65-F5344CB8AC3E}">
        <p14:creationId xmlns:p14="http://schemas.microsoft.com/office/powerpoint/2010/main" val="388347806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uwtsd ppt</Template>
  <TotalTime>0</TotalTime>
  <Words>2148</Words>
  <Application>Microsoft Office PowerPoint</Application>
  <PresentationFormat>On-screen Show (4:3)</PresentationFormat>
  <Paragraphs>277</Paragraphs>
  <Slides>41</Slides>
  <Notes>0</Notes>
  <HiddenSlides>0</HiddenSlides>
  <MMClips>2</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41</vt:i4>
      </vt:variant>
    </vt:vector>
  </HeadingPairs>
  <TitlesOfParts>
    <vt:vector size="47" baseType="lpstr">
      <vt:lpstr>Myriad Pro</vt:lpstr>
      <vt:lpstr>Arial</vt:lpstr>
      <vt:lpstr>Calibri</vt:lpstr>
      <vt:lpstr>Wingdings</vt:lpstr>
      <vt:lpstr>20140311PresentationUWTSDTemplate</vt:lpstr>
      <vt:lpstr>1_20140311PresentationUWTSDTemplate</vt:lpstr>
      <vt:lpstr>PowerPoint Presentation</vt:lpstr>
      <vt:lpstr>PowerPoint Presentation</vt:lpstr>
      <vt:lpstr>PowerPoint Presentation</vt:lpstr>
      <vt:lpstr>PowerPoint Presentation</vt:lpstr>
      <vt:lpstr> Ownership structures and legal forms of SMEs</vt:lpstr>
      <vt:lpstr>PowerPoint Presentation</vt:lpstr>
      <vt:lpstr>PowerPoint Presentation</vt:lpstr>
      <vt:lpstr>PowerPoint Presentation</vt:lpstr>
      <vt:lpstr>PowerPoint Presentation</vt:lpstr>
      <vt:lpstr>  Limited company- LTD </vt:lpstr>
      <vt:lpstr>  Sole Trader  </vt:lpstr>
      <vt:lpstr>  Sole Trader </vt:lpstr>
      <vt:lpstr>  Sole Trader </vt:lpstr>
      <vt:lpstr>  Partnerships </vt:lpstr>
      <vt:lpstr>  Partnerships </vt:lpstr>
      <vt:lpstr> Do you have any …… </vt:lpstr>
      <vt:lpstr>PowerPoint Presentation</vt:lpstr>
      <vt:lpstr>  Social Enterprise </vt:lpstr>
      <vt:lpstr>  Social Enterprise </vt:lpstr>
      <vt:lpstr>  How to start a Social Enterprises </vt:lpstr>
      <vt:lpstr>Community Interest Company-CIC </vt:lpstr>
      <vt:lpstr>Community Interest Company-CIC </vt:lpstr>
      <vt:lpstr>  Community Interest Company Examples </vt:lpstr>
      <vt:lpstr>  Charitable Incorporated Organisation-CIOs </vt:lpstr>
      <vt:lpstr>  Legal Format of Social Enterprises </vt:lpstr>
      <vt:lpstr>  CIC &amp; CIO </vt:lpstr>
      <vt:lpstr>Sustainability and Community Support</vt:lpstr>
      <vt:lpstr> Practical Activity- 30 minutes </vt:lpstr>
      <vt:lpstr>Legal Format</vt:lpstr>
      <vt:lpstr>How to search books and journal articles?</vt:lpstr>
      <vt:lpstr>How to cite?</vt:lpstr>
      <vt:lpstr>How to add page number?</vt:lpstr>
      <vt:lpstr> Do you have any …… </vt:lpstr>
      <vt:lpstr>One-to-One Academic Support by Johnny Wan</vt:lpstr>
      <vt:lpstr>Business Plan Recognition Award</vt:lpstr>
      <vt:lpstr>PowerPoint Presentation</vt:lpstr>
      <vt:lpstr>  Founding Team  </vt:lpstr>
      <vt:lpstr> Practical Activity- 20 minutes </vt:lpstr>
      <vt:lpstr> Do you have any …… </vt:lpstr>
      <vt:lpstr>Next week…..</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pburns</dc:creator>
  <cp:lastModifiedBy>Chung Lai Johnny Wan</cp:lastModifiedBy>
  <cp:revision>310</cp:revision>
  <dcterms:created xsi:type="dcterms:W3CDTF">2013-10-11T12:05:37Z</dcterms:created>
  <dcterms:modified xsi:type="dcterms:W3CDTF">2026-09-19T21:38:00Z</dcterms:modified>
</cp:coreProperties>
</file>