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8" r:id="rId3"/>
    <p:sldId id="271" r:id="rId4"/>
    <p:sldId id="283" r:id="rId5"/>
    <p:sldId id="259" r:id="rId6"/>
    <p:sldId id="261" r:id="rId7"/>
    <p:sldId id="257" r:id="rId8"/>
    <p:sldId id="262" r:id="rId9"/>
    <p:sldId id="263" r:id="rId10"/>
    <p:sldId id="264" r:id="rId11"/>
    <p:sldId id="265" r:id="rId12"/>
    <p:sldId id="266" r:id="rId13"/>
    <p:sldId id="276" r:id="rId14"/>
    <p:sldId id="277" r:id="rId15"/>
    <p:sldId id="278" r:id="rId16"/>
    <p:sldId id="279" r:id="rId17"/>
    <p:sldId id="267" r:id="rId18"/>
    <p:sldId id="272" r:id="rId19"/>
    <p:sldId id="273" r:id="rId20"/>
    <p:sldId id="275" r:id="rId21"/>
    <p:sldId id="274" r:id="rId22"/>
    <p:sldId id="280" r:id="rId23"/>
    <p:sldId id="281" r:id="rId24"/>
    <p:sldId id="282" r:id="rId25"/>
    <p:sldId id="28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A795AE-D7F7-4E30-A1AE-BB079D907E7B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261EF2C-F7BC-435B-A497-8E6AA6E122BE}">
      <dgm:prSet phldrT="[Text]"/>
      <dgm:spPr/>
      <dgm:t>
        <a:bodyPr/>
        <a:lstStyle/>
        <a:p>
          <a:r>
            <a:rPr lang="en-GB" dirty="0"/>
            <a:t>Infectious organisms</a:t>
          </a:r>
        </a:p>
      </dgm:t>
    </dgm:pt>
    <dgm:pt modelId="{36263B43-9EA2-4E94-B7AB-057D875BF59E}" type="parTrans" cxnId="{B871976F-4F08-459E-9B3C-7CD86056917C}">
      <dgm:prSet/>
      <dgm:spPr/>
      <dgm:t>
        <a:bodyPr/>
        <a:lstStyle/>
        <a:p>
          <a:endParaRPr lang="en-GB"/>
        </a:p>
      </dgm:t>
    </dgm:pt>
    <dgm:pt modelId="{4D5ABC8E-C479-49B6-90BA-FB1636E2BAA3}" type="sibTrans" cxnId="{B871976F-4F08-459E-9B3C-7CD86056917C}">
      <dgm:prSet/>
      <dgm:spPr/>
      <dgm:t>
        <a:bodyPr/>
        <a:lstStyle/>
        <a:p>
          <a:endParaRPr lang="en-GB"/>
        </a:p>
      </dgm:t>
    </dgm:pt>
    <dgm:pt modelId="{715D5FB2-76F1-4771-ADCC-D7ACA4E22294}">
      <dgm:prSet phldrT="[Text]"/>
      <dgm:spPr/>
      <dgm:t>
        <a:bodyPr/>
        <a:lstStyle/>
        <a:p>
          <a:r>
            <a:rPr lang="en-GB" dirty="0"/>
            <a:t>Reservoir</a:t>
          </a:r>
        </a:p>
      </dgm:t>
    </dgm:pt>
    <dgm:pt modelId="{8D1A972D-ACE6-4A87-87EB-FEA7F8C7974B}" type="parTrans" cxnId="{3CAE1B16-B4D4-4172-8B8F-4EFBF02693FB}">
      <dgm:prSet/>
      <dgm:spPr/>
      <dgm:t>
        <a:bodyPr/>
        <a:lstStyle/>
        <a:p>
          <a:endParaRPr lang="en-GB"/>
        </a:p>
      </dgm:t>
    </dgm:pt>
    <dgm:pt modelId="{7B4B852B-2D01-45E0-B86A-1389C29EA5DA}" type="sibTrans" cxnId="{3CAE1B16-B4D4-4172-8B8F-4EFBF02693FB}">
      <dgm:prSet/>
      <dgm:spPr/>
      <dgm:t>
        <a:bodyPr/>
        <a:lstStyle/>
        <a:p>
          <a:endParaRPr lang="en-GB"/>
        </a:p>
      </dgm:t>
    </dgm:pt>
    <dgm:pt modelId="{75869620-72DD-450C-936B-DD81E8FCB251}">
      <dgm:prSet phldrT="[Text]"/>
      <dgm:spPr/>
      <dgm:t>
        <a:bodyPr/>
        <a:lstStyle/>
        <a:p>
          <a:r>
            <a:rPr lang="en-GB" dirty="0"/>
            <a:t>Route of Transmission</a:t>
          </a:r>
        </a:p>
      </dgm:t>
    </dgm:pt>
    <dgm:pt modelId="{C96BA699-DE94-46AA-B3D0-254A0D506C2D}" type="parTrans" cxnId="{69EAC8EE-4E63-4F10-A3E4-00F9B683126D}">
      <dgm:prSet/>
      <dgm:spPr/>
      <dgm:t>
        <a:bodyPr/>
        <a:lstStyle/>
        <a:p>
          <a:endParaRPr lang="en-GB"/>
        </a:p>
      </dgm:t>
    </dgm:pt>
    <dgm:pt modelId="{2055D7E0-8397-4886-8447-3B6819F28C4F}" type="sibTrans" cxnId="{69EAC8EE-4E63-4F10-A3E4-00F9B683126D}">
      <dgm:prSet/>
      <dgm:spPr/>
      <dgm:t>
        <a:bodyPr/>
        <a:lstStyle/>
        <a:p>
          <a:endParaRPr lang="en-GB"/>
        </a:p>
      </dgm:t>
    </dgm:pt>
    <dgm:pt modelId="{4BA9EE48-6453-4EC0-95A2-9FFDAE4E29C1}">
      <dgm:prSet phldrT="[Text]"/>
      <dgm:spPr/>
      <dgm:t>
        <a:bodyPr/>
        <a:lstStyle/>
        <a:p>
          <a:r>
            <a:rPr lang="en-GB" dirty="0"/>
            <a:t>Means of Entry</a:t>
          </a:r>
        </a:p>
      </dgm:t>
    </dgm:pt>
    <dgm:pt modelId="{23622560-F868-4EF8-AEC7-FD4D8FCD3DCD}" type="parTrans" cxnId="{CFBB11CF-9EEB-431D-81A5-F13144670A02}">
      <dgm:prSet/>
      <dgm:spPr/>
      <dgm:t>
        <a:bodyPr/>
        <a:lstStyle/>
        <a:p>
          <a:endParaRPr lang="en-GB"/>
        </a:p>
      </dgm:t>
    </dgm:pt>
    <dgm:pt modelId="{6F5AFF18-3814-4890-BFE2-F11F6ED95D79}" type="sibTrans" cxnId="{CFBB11CF-9EEB-431D-81A5-F13144670A02}">
      <dgm:prSet/>
      <dgm:spPr/>
      <dgm:t>
        <a:bodyPr/>
        <a:lstStyle/>
        <a:p>
          <a:endParaRPr lang="en-GB"/>
        </a:p>
      </dgm:t>
    </dgm:pt>
    <dgm:pt modelId="{A9B6F20A-40AB-4B1B-BAA4-D87D97766136}">
      <dgm:prSet phldrT="[Text]"/>
      <dgm:spPr/>
      <dgm:t>
        <a:bodyPr/>
        <a:lstStyle/>
        <a:p>
          <a:r>
            <a:rPr lang="en-GB" dirty="0"/>
            <a:t>Means of Exit</a:t>
          </a:r>
        </a:p>
      </dgm:t>
    </dgm:pt>
    <dgm:pt modelId="{873FC54D-24E1-49F5-A18C-3775A97D2C20}" type="parTrans" cxnId="{22624B0E-6B4E-4C5F-8DCF-D0AFBC425767}">
      <dgm:prSet/>
      <dgm:spPr/>
      <dgm:t>
        <a:bodyPr/>
        <a:lstStyle/>
        <a:p>
          <a:endParaRPr lang="en-GB"/>
        </a:p>
      </dgm:t>
    </dgm:pt>
    <dgm:pt modelId="{DD913130-996E-4978-834C-730835DBA05E}" type="sibTrans" cxnId="{22624B0E-6B4E-4C5F-8DCF-D0AFBC425767}">
      <dgm:prSet custLinFactNeighborX="-79" custLinFactNeighborY="-26"/>
      <dgm:spPr/>
      <dgm:t>
        <a:bodyPr/>
        <a:lstStyle/>
        <a:p>
          <a:endParaRPr lang="en-GB"/>
        </a:p>
      </dgm:t>
    </dgm:pt>
    <dgm:pt modelId="{AF1B61F6-BB69-4F3A-B327-DD8CCBC87FDD}">
      <dgm:prSet phldrT="[Text]"/>
      <dgm:spPr/>
      <dgm:t>
        <a:bodyPr/>
        <a:lstStyle/>
        <a:p>
          <a:r>
            <a:rPr lang="en-GB" dirty="0"/>
            <a:t>Susceptible Host</a:t>
          </a:r>
        </a:p>
      </dgm:t>
    </dgm:pt>
    <dgm:pt modelId="{8E42A297-54EB-4C2B-95BC-FF4EEAAC3F30}" type="parTrans" cxnId="{51E639CE-BE3A-4D02-A75A-03D9FAE7BA93}">
      <dgm:prSet/>
      <dgm:spPr/>
      <dgm:t>
        <a:bodyPr/>
        <a:lstStyle/>
        <a:p>
          <a:endParaRPr lang="en-GB"/>
        </a:p>
      </dgm:t>
    </dgm:pt>
    <dgm:pt modelId="{517DAA2B-8C42-4A81-AB9A-7207E13B0F00}" type="sibTrans" cxnId="{51E639CE-BE3A-4D02-A75A-03D9FAE7BA93}">
      <dgm:prSet custLinFactNeighborX="-79" custLinFactNeighborY="-26"/>
      <dgm:spPr/>
      <dgm:t>
        <a:bodyPr/>
        <a:lstStyle/>
        <a:p>
          <a:endParaRPr lang="en-GB"/>
        </a:p>
      </dgm:t>
    </dgm:pt>
    <dgm:pt modelId="{E9A42035-708F-4022-A80E-88C211AE6A7B}" type="pres">
      <dgm:prSet presAssocID="{78A795AE-D7F7-4E30-A1AE-BB079D907E7B}" presName="Name0" presStyleCnt="0">
        <dgm:presLayoutVars>
          <dgm:dir/>
          <dgm:resizeHandles val="exact"/>
        </dgm:presLayoutVars>
      </dgm:prSet>
      <dgm:spPr/>
    </dgm:pt>
    <dgm:pt modelId="{268D401A-25C3-432F-B895-B72B9F2C05EE}" type="pres">
      <dgm:prSet presAssocID="{78A795AE-D7F7-4E30-A1AE-BB079D907E7B}" presName="cycle" presStyleCnt="0"/>
      <dgm:spPr/>
    </dgm:pt>
    <dgm:pt modelId="{848D3961-3A76-41D0-BE1B-5E581AF4753A}" type="pres">
      <dgm:prSet presAssocID="{5261EF2C-F7BC-435B-A497-8E6AA6E122BE}" presName="nodeFirstNode" presStyleLbl="node1" presStyleIdx="0" presStyleCnt="6" custRadScaleRad="101643" custRadScaleInc="-174">
        <dgm:presLayoutVars>
          <dgm:bulletEnabled val="1"/>
        </dgm:presLayoutVars>
      </dgm:prSet>
      <dgm:spPr/>
    </dgm:pt>
    <dgm:pt modelId="{C5766D6D-14C6-40D2-A846-057CE93BA4A9}" type="pres">
      <dgm:prSet presAssocID="{4D5ABC8E-C479-49B6-90BA-FB1636E2BAA3}" presName="sibTransFirstNode" presStyleLbl="bgShp" presStyleIdx="0" presStyleCnt="1" custLinFactNeighborX="-79" custLinFactNeighborY="-26"/>
      <dgm:spPr/>
    </dgm:pt>
    <dgm:pt modelId="{38DA6E69-DD55-49F9-8D1E-5B26E438C22F}" type="pres">
      <dgm:prSet presAssocID="{715D5FB2-76F1-4771-ADCC-D7ACA4E22294}" presName="nodeFollowingNodes" presStyleLbl="node1" presStyleIdx="1" presStyleCnt="6" custRadScaleRad="99336" custRadScaleInc="4764">
        <dgm:presLayoutVars>
          <dgm:bulletEnabled val="1"/>
        </dgm:presLayoutVars>
      </dgm:prSet>
      <dgm:spPr/>
    </dgm:pt>
    <dgm:pt modelId="{B3181B1F-5289-4840-ACAF-F407457EE7D0}" type="pres">
      <dgm:prSet presAssocID="{A9B6F20A-40AB-4B1B-BAA4-D87D97766136}" presName="nodeFollowingNodes" presStyleLbl="node1" presStyleIdx="2" presStyleCnt="6" custRadScaleRad="89972" custRadScaleInc="-44599">
        <dgm:presLayoutVars>
          <dgm:bulletEnabled val="1"/>
        </dgm:presLayoutVars>
      </dgm:prSet>
      <dgm:spPr/>
    </dgm:pt>
    <dgm:pt modelId="{74C0603B-EB8E-42C7-BF87-5D1F5DB98DD4}" type="pres">
      <dgm:prSet presAssocID="{75869620-72DD-450C-936B-DD81E8FCB251}" presName="nodeFollowingNodes" presStyleLbl="node1" presStyleIdx="3" presStyleCnt="6" custRadScaleRad="86571" custRadScaleInc="935">
        <dgm:presLayoutVars>
          <dgm:bulletEnabled val="1"/>
        </dgm:presLayoutVars>
      </dgm:prSet>
      <dgm:spPr/>
    </dgm:pt>
    <dgm:pt modelId="{5F53435F-F426-46B6-AEB9-E7A6F2562375}" type="pres">
      <dgm:prSet presAssocID="{4BA9EE48-6453-4EC0-95A2-9FFDAE4E29C1}" presName="nodeFollowingNodes" presStyleLbl="node1" presStyleIdx="4" presStyleCnt="6" custRadScaleRad="93876" custRadScaleInc="49013">
        <dgm:presLayoutVars>
          <dgm:bulletEnabled val="1"/>
        </dgm:presLayoutVars>
      </dgm:prSet>
      <dgm:spPr/>
    </dgm:pt>
    <dgm:pt modelId="{500B8CBD-B127-4122-9A5D-49F1D46D4AC4}" type="pres">
      <dgm:prSet presAssocID="{AF1B61F6-BB69-4F3A-B327-DD8CCBC87FDD}" presName="nodeFollowingNodes" presStyleLbl="node1" presStyleIdx="5" presStyleCnt="6" custRadScaleRad="101643" custRadScaleInc="-174">
        <dgm:presLayoutVars>
          <dgm:bulletEnabled val="1"/>
        </dgm:presLayoutVars>
      </dgm:prSet>
      <dgm:spPr/>
    </dgm:pt>
  </dgm:ptLst>
  <dgm:cxnLst>
    <dgm:cxn modelId="{22624B0E-6B4E-4C5F-8DCF-D0AFBC425767}" srcId="{78A795AE-D7F7-4E30-A1AE-BB079D907E7B}" destId="{A9B6F20A-40AB-4B1B-BAA4-D87D97766136}" srcOrd="2" destOrd="0" parTransId="{873FC54D-24E1-49F5-A18C-3775A97D2C20}" sibTransId="{DD913130-996E-4978-834C-730835DBA05E}"/>
    <dgm:cxn modelId="{01C56115-0BAE-4842-92B1-870335EA35E9}" type="presOf" srcId="{AF1B61F6-BB69-4F3A-B327-DD8CCBC87FDD}" destId="{500B8CBD-B127-4122-9A5D-49F1D46D4AC4}" srcOrd="0" destOrd="0" presId="urn:microsoft.com/office/officeart/2005/8/layout/cycle3"/>
    <dgm:cxn modelId="{3CAE1B16-B4D4-4172-8B8F-4EFBF02693FB}" srcId="{78A795AE-D7F7-4E30-A1AE-BB079D907E7B}" destId="{715D5FB2-76F1-4771-ADCC-D7ACA4E22294}" srcOrd="1" destOrd="0" parTransId="{8D1A972D-ACE6-4A87-87EB-FEA7F8C7974B}" sibTransId="{7B4B852B-2D01-45E0-B86A-1389C29EA5DA}"/>
    <dgm:cxn modelId="{117AEE1B-ABB8-4D1B-B140-F7EBDAE0AD4B}" type="presOf" srcId="{5261EF2C-F7BC-435B-A497-8E6AA6E122BE}" destId="{848D3961-3A76-41D0-BE1B-5E581AF4753A}" srcOrd="0" destOrd="0" presId="urn:microsoft.com/office/officeart/2005/8/layout/cycle3"/>
    <dgm:cxn modelId="{97B58820-70CD-4CE4-9C8E-A75FAAEA858B}" type="presOf" srcId="{4BA9EE48-6453-4EC0-95A2-9FFDAE4E29C1}" destId="{5F53435F-F426-46B6-AEB9-E7A6F2562375}" srcOrd="0" destOrd="0" presId="urn:microsoft.com/office/officeart/2005/8/layout/cycle3"/>
    <dgm:cxn modelId="{A4723B35-F55D-4147-BA9A-7640AEE1391B}" type="presOf" srcId="{A9B6F20A-40AB-4B1B-BAA4-D87D97766136}" destId="{B3181B1F-5289-4840-ACAF-F407457EE7D0}" srcOrd="0" destOrd="0" presId="urn:microsoft.com/office/officeart/2005/8/layout/cycle3"/>
    <dgm:cxn modelId="{8C632B5E-3FE6-4460-A998-F189B7D27108}" type="presOf" srcId="{78A795AE-D7F7-4E30-A1AE-BB079D907E7B}" destId="{E9A42035-708F-4022-A80E-88C211AE6A7B}" srcOrd="0" destOrd="0" presId="urn:microsoft.com/office/officeart/2005/8/layout/cycle3"/>
    <dgm:cxn modelId="{B871976F-4F08-459E-9B3C-7CD86056917C}" srcId="{78A795AE-D7F7-4E30-A1AE-BB079D907E7B}" destId="{5261EF2C-F7BC-435B-A497-8E6AA6E122BE}" srcOrd="0" destOrd="0" parTransId="{36263B43-9EA2-4E94-B7AB-057D875BF59E}" sibTransId="{4D5ABC8E-C479-49B6-90BA-FB1636E2BAA3}"/>
    <dgm:cxn modelId="{3C8DE892-AC5E-4834-8E3C-9E14EC435786}" type="presOf" srcId="{715D5FB2-76F1-4771-ADCC-D7ACA4E22294}" destId="{38DA6E69-DD55-49F9-8D1E-5B26E438C22F}" srcOrd="0" destOrd="0" presId="urn:microsoft.com/office/officeart/2005/8/layout/cycle3"/>
    <dgm:cxn modelId="{31C24EC1-5D25-4F3E-9952-5C8BF1285C10}" type="presOf" srcId="{4D5ABC8E-C479-49B6-90BA-FB1636E2BAA3}" destId="{C5766D6D-14C6-40D2-A846-057CE93BA4A9}" srcOrd="0" destOrd="0" presId="urn:microsoft.com/office/officeart/2005/8/layout/cycle3"/>
    <dgm:cxn modelId="{D9E52BC2-1112-471A-A1E6-28A8D50C9BED}" type="presOf" srcId="{75869620-72DD-450C-936B-DD81E8FCB251}" destId="{74C0603B-EB8E-42C7-BF87-5D1F5DB98DD4}" srcOrd="0" destOrd="0" presId="urn:microsoft.com/office/officeart/2005/8/layout/cycle3"/>
    <dgm:cxn modelId="{51E639CE-BE3A-4D02-A75A-03D9FAE7BA93}" srcId="{78A795AE-D7F7-4E30-A1AE-BB079D907E7B}" destId="{AF1B61F6-BB69-4F3A-B327-DD8CCBC87FDD}" srcOrd="5" destOrd="0" parTransId="{8E42A297-54EB-4C2B-95BC-FF4EEAAC3F30}" sibTransId="{517DAA2B-8C42-4A81-AB9A-7207E13B0F00}"/>
    <dgm:cxn modelId="{CFBB11CF-9EEB-431D-81A5-F13144670A02}" srcId="{78A795AE-D7F7-4E30-A1AE-BB079D907E7B}" destId="{4BA9EE48-6453-4EC0-95A2-9FFDAE4E29C1}" srcOrd="4" destOrd="0" parTransId="{23622560-F868-4EF8-AEC7-FD4D8FCD3DCD}" sibTransId="{6F5AFF18-3814-4890-BFE2-F11F6ED95D79}"/>
    <dgm:cxn modelId="{69EAC8EE-4E63-4F10-A3E4-00F9B683126D}" srcId="{78A795AE-D7F7-4E30-A1AE-BB079D907E7B}" destId="{75869620-72DD-450C-936B-DD81E8FCB251}" srcOrd="3" destOrd="0" parTransId="{C96BA699-DE94-46AA-B3D0-254A0D506C2D}" sibTransId="{2055D7E0-8397-4886-8447-3B6819F28C4F}"/>
    <dgm:cxn modelId="{DF9A45CC-30DA-44F8-B8EC-373435D3991C}" type="presParOf" srcId="{E9A42035-708F-4022-A80E-88C211AE6A7B}" destId="{268D401A-25C3-432F-B895-B72B9F2C05EE}" srcOrd="0" destOrd="0" presId="urn:microsoft.com/office/officeart/2005/8/layout/cycle3"/>
    <dgm:cxn modelId="{9F368DC0-BD14-413D-9813-CBFECC1BF07D}" type="presParOf" srcId="{268D401A-25C3-432F-B895-B72B9F2C05EE}" destId="{848D3961-3A76-41D0-BE1B-5E581AF4753A}" srcOrd="0" destOrd="0" presId="urn:microsoft.com/office/officeart/2005/8/layout/cycle3"/>
    <dgm:cxn modelId="{E4D13BA4-1AA5-462D-A2B0-FE0F2D4E5657}" type="presParOf" srcId="{268D401A-25C3-432F-B895-B72B9F2C05EE}" destId="{C5766D6D-14C6-40D2-A846-057CE93BA4A9}" srcOrd="1" destOrd="0" presId="urn:microsoft.com/office/officeart/2005/8/layout/cycle3"/>
    <dgm:cxn modelId="{92BA7F6A-FC23-4002-9C6E-7B760B2D4F70}" type="presParOf" srcId="{268D401A-25C3-432F-B895-B72B9F2C05EE}" destId="{38DA6E69-DD55-49F9-8D1E-5B26E438C22F}" srcOrd="2" destOrd="0" presId="urn:microsoft.com/office/officeart/2005/8/layout/cycle3"/>
    <dgm:cxn modelId="{D56C7AD5-3443-46F4-9428-9545DBE789E0}" type="presParOf" srcId="{268D401A-25C3-432F-B895-B72B9F2C05EE}" destId="{B3181B1F-5289-4840-ACAF-F407457EE7D0}" srcOrd="3" destOrd="0" presId="urn:microsoft.com/office/officeart/2005/8/layout/cycle3"/>
    <dgm:cxn modelId="{4B087613-0897-47B5-9DD6-043322F6F452}" type="presParOf" srcId="{268D401A-25C3-432F-B895-B72B9F2C05EE}" destId="{74C0603B-EB8E-42C7-BF87-5D1F5DB98DD4}" srcOrd="4" destOrd="0" presId="urn:microsoft.com/office/officeart/2005/8/layout/cycle3"/>
    <dgm:cxn modelId="{788D039D-4476-4AE3-AF1E-FE19F7ACD81F}" type="presParOf" srcId="{268D401A-25C3-432F-B895-B72B9F2C05EE}" destId="{5F53435F-F426-46B6-AEB9-E7A6F2562375}" srcOrd="5" destOrd="0" presId="urn:microsoft.com/office/officeart/2005/8/layout/cycle3"/>
    <dgm:cxn modelId="{11D8A514-975B-40A9-999D-45C39E9B7EC6}" type="presParOf" srcId="{268D401A-25C3-432F-B895-B72B9F2C05EE}" destId="{500B8CBD-B127-4122-9A5D-49F1D46D4AC4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766D6D-14C6-40D2-A846-057CE93BA4A9}">
      <dsp:nvSpPr>
        <dsp:cNvPr id="0" name=""/>
        <dsp:cNvSpPr/>
      </dsp:nvSpPr>
      <dsp:spPr>
        <a:xfrm>
          <a:off x="2846816" y="-6179"/>
          <a:ext cx="4352284" cy="4352284"/>
        </a:xfrm>
        <a:prstGeom prst="circularArrow">
          <a:avLst>
            <a:gd name="adj1" fmla="val 5274"/>
            <a:gd name="adj2" fmla="val 312630"/>
            <a:gd name="adj3" fmla="val 14206710"/>
            <a:gd name="adj4" fmla="val 17139565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8D3961-3A76-41D0-BE1B-5E581AF4753A}">
      <dsp:nvSpPr>
        <dsp:cNvPr id="0" name=""/>
        <dsp:cNvSpPr/>
      </dsp:nvSpPr>
      <dsp:spPr>
        <a:xfrm>
          <a:off x="4189015" y="0"/>
          <a:ext cx="1674762" cy="837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Infectious organisms</a:t>
          </a:r>
        </a:p>
      </dsp:txBody>
      <dsp:txXfrm>
        <a:off x="4229893" y="40878"/>
        <a:ext cx="1593006" cy="755625"/>
      </dsp:txXfrm>
    </dsp:sp>
    <dsp:sp modelId="{38DA6E69-DD55-49F9-8D1E-5B26E438C22F}">
      <dsp:nvSpPr>
        <dsp:cNvPr id="0" name=""/>
        <dsp:cNvSpPr/>
      </dsp:nvSpPr>
      <dsp:spPr>
        <a:xfrm>
          <a:off x="5746848" y="956421"/>
          <a:ext cx="1674762" cy="837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Reservoir</a:t>
          </a:r>
        </a:p>
      </dsp:txBody>
      <dsp:txXfrm>
        <a:off x="5787726" y="997299"/>
        <a:ext cx="1593006" cy="755625"/>
      </dsp:txXfrm>
    </dsp:sp>
    <dsp:sp modelId="{B3181B1F-5289-4840-ACAF-F407457EE7D0}">
      <dsp:nvSpPr>
        <dsp:cNvPr id="0" name=""/>
        <dsp:cNvSpPr/>
      </dsp:nvSpPr>
      <dsp:spPr>
        <a:xfrm>
          <a:off x="5768337" y="1962984"/>
          <a:ext cx="1674762" cy="837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Means of Exit</a:t>
          </a:r>
        </a:p>
      </dsp:txBody>
      <dsp:txXfrm>
        <a:off x="5809215" y="2003862"/>
        <a:ext cx="1593006" cy="755625"/>
      </dsp:txXfrm>
    </dsp:sp>
    <dsp:sp modelId="{74C0603B-EB8E-42C7-BF87-5D1F5DB98DD4}">
      <dsp:nvSpPr>
        <dsp:cNvPr id="0" name=""/>
        <dsp:cNvSpPr/>
      </dsp:nvSpPr>
      <dsp:spPr>
        <a:xfrm>
          <a:off x="4178990" y="3296113"/>
          <a:ext cx="1674762" cy="837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Route of Transmission</a:t>
          </a:r>
        </a:p>
      </dsp:txBody>
      <dsp:txXfrm>
        <a:off x="4219868" y="3336991"/>
        <a:ext cx="1593006" cy="755625"/>
      </dsp:txXfrm>
    </dsp:sp>
    <dsp:sp modelId="{5F53435F-F426-46B6-AEB9-E7A6F2562375}">
      <dsp:nvSpPr>
        <dsp:cNvPr id="0" name=""/>
        <dsp:cNvSpPr/>
      </dsp:nvSpPr>
      <dsp:spPr>
        <a:xfrm>
          <a:off x="2540110" y="1906145"/>
          <a:ext cx="1674762" cy="837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Means of Entry</a:t>
          </a:r>
        </a:p>
      </dsp:txBody>
      <dsp:txXfrm>
        <a:off x="2580988" y="1947023"/>
        <a:ext cx="1593006" cy="755625"/>
      </dsp:txXfrm>
    </dsp:sp>
    <dsp:sp modelId="{500B8CBD-B127-4122-9A5D-49F1D46D4AC4}">
      <dsp:nvSpPr>
        <dsp:cNvPr id="0" name=""/>
        <dsp:cNvSpPr/>
      </dsp:nvSpPr>
      <dsp:spPr>
        <a:xfrm>
          <a:off x="2636213" y="872749"/>
          <a:ext cx="1674762" cy="837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Susceptible Host</a:t>
          </a:r>
        </a:p>
      </dsp:txBody>
      <dsp:txXfrm>
        <a:off x="2677091" y="913627"/>
        <a:ext cx="1593006" cy="755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3/26/2021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ealth%20and%20Safety%20at%20Work%20Act,%201974" TargetMode="External"/><Relationship Id="rId2" Type="http://schemas.openxmlformats.org/officeDocument/2006/relationships/hyperlink" Target="https://www.safety-adviser.co.uk/lead/ed/coshh/?c=bing&amp;msclkid=667124bfc50c1c4ddc1f44f1f5d507a3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Public%20Health%20(Infectious%20Diseases)%20Regulations%20%20(1988)." TargetMode="External"/><Relationship Id="rId4" Type="http://schemas.openxmlformats.org/officeDocument/2006/relationships/hyperlink" Target="Occupiers%20Liability%20Act,%201957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infection-prevention/publications/hand-hygiene-2009/en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user\AppData\Roaming\Microsoft\Word\COSHH%20Health%20&amp;%20Safety%20Adviser%20-%20Email%20Capture%20(safety-adviser.co.uk)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uk/wsi/2005/3292/contents/made" TargetMode="External"/><Relationship Id="rId2" Type="http://schemas.openxmlformats.org/officeDocument/2006/relationships/hyperlink" Target="file:///C:\Users\user\AppData\Roaming\Microsoft\Word\Food%20hygiene%20regulations%202006,%20England,%20UK,%20regulations,%20EU%20food%20hygiene%20laws,%20safety,%20legisla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C:\Users\user\AppData\Roaming\Microsoft\Word\Health%20and%20Safety%20at%20Work%20Act,%201974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user\AppData\Roaming\Microsoft\Word\Occupiers%20Liability%20Act,%201957" TargetMode="External"/><Relationship Id="rId2" Type="http://schemas.openxmlformats.org/officeDocument/2006/relationships/hyperlink" Target="https://www.nmc.org.uk/about-us/policy/position-statements/francis-report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user\AppData\Roaming\Microsoft\Word\Public%20Health%20(Infectious%20Diseases)%20Regulations%20%20(1988)" TargetMode="External"/><Relationship Id="rId2" Type="http://schemas.openxmlformats.org/officeDocument/2006/relationships/hyperlink" Target="https://www.gov.uk/transition?utm_campaign=transition_p4&amp;utm_medium=cpc&amp;utm_source=seb&amp;utm_content=__act0&amp;gclid=725aea9b9a37136ad64a8ad5aa73929c&amp;gclsrc=3p.ds&amp;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ho.int/infection-prevention/publications/hand-hygiene-2009/en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1A9B3-6F07-4F76-B2EB-A31241724C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  </a:t>
            </a:r>
            <a:r>
              <a:rPr lang="en-GB" sz="4400" dirty="0"/>
              <a:t>Bmns4006 –Introduction to Research and   </a:t>
            </a:r>
            <a:br>
              <a:rPr lang="en-GB" sz="4400" dirty="0"/>
            </a:br>
            <a:r>
              <a:rPr lang="en-GB" sz="4400" dirty="0"/>
              <a:t>             evidence-based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9913E4-0B63-4E7E-AF51-7044881C40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Student Number : 1816836</a:t>
            </a:r>
          </a:p>
          <a:p>
            <a:r>
              <a:rPr lang="en-GB" dirty="0"/>
              <a:t>Module Leader : Jaymie Phillips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1960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C991B-07A9-4E63-BD1D-8E2DAD770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	 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13FF7-F388-4714-A226-299B36709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dirty="0"/>
              <a:t>At the end of the presentation :</a:t>
            </a:r>
          </a:p>
          <a:p>
            <a:r>
              <a:rPr lang="en-GB" sz="2800" dirty="0"/>
              <a:t>Brief history of infection Control</a:t>
            </a:r>
          </a:p>
          <a:p>
            <a:r>
              <a:rPr lang="en-GB" sz="2800" dirty="0"/>
              <a:t>Be able to identify the meaning of infection control and prevention.</a:t>
            </a:r>
          </a:p>
          <a:p>
            <a:r>
              <a:rPr lang="en-GB" sz="2800" dirty="0"/>
              <a:t>Reasons why cleanliness is important in health care settings.</a:t>
            </a:r>
          </a:p>
          <a:p>
            <a:r>
              <a:rPr lang="en-GB" sz="2800" dirty="0"/>
              <a:t>Aspect of Fundamental care through infection control.</a:t>
            </a:r>
          </a:p>
          <a:p>
            <a:r>
              <a:rPr lang="en-GB" sz="2800" dirty="0"/>
              <a:t> Relevant Legislations	</a:t>
            </a:r>
          </a:p>
          <a:p>
            <a:r>
              <a:rPr lang="en-GB" sz="2800" dirty="0"/>
              <a:t> Infection and  Chain of infection.			  </a:t>
            </a:r>
          </a:p>
          <a:p>
            <a:r>
              <a:rPr lang="en-GB" sz="2800" dirty="0"/>
              <a:t>Identify some appropriate infection control measures to minimise or reduced the risk of infection and cross infection.</a:t>
            </a:r>
          </a:p>
          <a:p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817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BBB5B-7661-40ED-A6DC-7923917DA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	Learning outcomes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DD7DF-D04E-4EEF-9CD6-4941D82C5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The importance of Hand Hygiene</a:t>
            </a:r>
          </a:p>
          <a:p>
            <a:r>
              <a:rPr lang="en-GB" sz="2400" dirty="0"/>
              <a:t>The 5 moments for hand hygiene at the point of care</a:t>
            </a:r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90352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C2181-BD14-4F18-BF35-BD3D709F8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Brief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27248-CF34-4637-8668-4250ABA36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  <a:p>
            <a:r>
              <a:rPr lang="en-GB" dirty="0"/>
              <a:t>Originated in Scotland</a:t>
            </a:r>
          </a:p>
          <a:p>
            <a:r>
              <a:rPr lang="en-GB" dirty="0"/>
              <a:t>100 years later on </a:t>
            </a:r>
          </a:p>
          <a:p>
            <a:r>
              <a:rPr lang="en-GB" dirty="0"/>
              <a:t>1858 Florence Nightingale</a:t>
            </a:r>
          </a:p>
          <a:p>
            <a:r>
              <a:rPr lang="en-GB" dirty="0"/>
              <a:t>The discoveries of Pasteur, Koch and Lister and the beginning of the ‘Bacteriological Era’</a:t>
            </a:r>
          </a:p>
          <a:p>
            <a:r>
              <a:rPr lang="en-GB" dirty="0"/>
              <a:t>Streptococcal, staphylococcal and then Gram-negative bacilli as a cause of hospital infection became a focus of attention, as did antibiotic-resistant organisms.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4080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BD5EC-1575-4CD5-A961-836DAACBE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	  Infection Control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1F7DD-922B-4D6A-9248-011DDC430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Preventing the spread of infection, there are two aspects of infection control </a:t>
            </a:r>
          </a:p>
          <a:p>
            <a:pPr marL="0" indent="0">
              <a:buNone/>
            </a:pPr>
            <a:r>
              <a:rPr lang="en-GB" dirty="0"/>
              <a:t>		1. Curtailing the spread of infection or an organism</a:t>
            </a:r>
          </a:p>
          <a:p>
            <a:pPr marL="0" indent="0">
              <a:buNone/>
            </a:pPr>
            <a:r>
              <a:rPr lang="en-GB" dirty="0"/>
              <a:t>		2. Managing the risks so as to prevent infection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Infection Control features is important in all health care setting, this makes the multi-disciplinary and multi- professional function.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            National Health Service (2021) and Mayhall (2004).</a:t>
            </a:r>
          </a:p>
          <a:p>
            <a:endParaRPr lang="en-GB" dirty="0"/>
          </a:p>
          <a:p>
            <a:endParaRPr lang="en-GB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64189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CEF93-CE60-43C8-9324-8B305BA77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Preventing the spread of infection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220E8-728B-405C-80D2-335C328340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3"/>
            <a:endParaRPr lang="en-GB" sz="2400" dirty="0"/>
          </a:p>
          <a:p>
            <a:pPr lvl="3"/>
            <a:r>
              <a:rPr lang="en-GB" sz="2400" dirty="0"/>
              <a:t>Through : </a:t>
            </a:r>
          </a:p>
          <a:p>
            <a:pPr marL="822960" lvl="3" indent="0">
              <a:buNone/>
            </a:pPr>
            <a:r>
              <a:rPr lang="en-GB" sz="2400" dirty="0"/>
              <a:t>				1. Risk Management</a:t>
            </a:r>
          </a:p>
          <a:p>
            <a:pPr marL="0" indent="0">
              <a:buNone/>
            </a:pPr>
            <a:r>
              <a:rPr lang="en-GB" sz="2400" dirty="0"/>
              <a:t>				2. Hand Washing</a:t>
            </a:r>
          </a:p>
          <a:p>
            <a:pPr marL="0" indent="0">
              <a:buNone/>
            </a:pPr>
            <a:r>
              <a:rPr lang="en-GB" sz="2400" dirty="0"/>
              <a:t>				3. Using PPE</a:t>
            </a:r>
          </a:p>
          <a:p>
            <a:pPr marL="0" indent="0">
              <a:buNone/>
            </a:pPr>
            <a:r>
              <a:rPr lang="en-GB" sz="2400" dirty="0"/>
              <a:t>				4. Isolation</a:t>
            </a:r>
          </a:p>
          <a:p>
            <a:pPr marL="0" indent="0">
              <a:buNone/>
            </a:pPr>
            <a:r>
              <a:rPr lang="en-GB" sz="3200" dirty="0"/>
              <a:t>                                                       </a:t>
            </a:r>
          </a:p>
          <a:p>
            <a:pPr marL="0" indent="0">
              <a:buNone/>
            </a:pPr>
            <a:r>
              <a:rPr lang="en-GB" sz="3200" dirty="0"/>
              <a:t>						</a:t>
            </a:r>
            <a:r>
              <a:rPr lang="en-GB" dirty="0"/>
              <a:t>Loveday et al (2014)</a:t>
            </a:r>
          </a:p>
        </p:txBody>
      </p:sp>
    </p:spTree>
    <p:extLst>
      <p:ext uri="{BB962C8B-B14F-4D97-AF65-F5344CB8AC3E}">
        <p14:creationId xmlns:p14="http://schemas.microsoft.com/office/powerpoint/2010/main" val="3831233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EBCEA-9E89-45EF-99A3-828D76395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reasons why cleanliness is      </a:t>
            </a:r>
            <a:br>
              <a:rPr lang="en-GB" dirty="0"/>
            </a:br>
            <a:r>
              <a:rPr lang="en-GB" dirty="0"/>
              <a:t>important in health care settings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560DD4-E95F-4302-A73D-A65DA8B17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  <a:p>
            <a:endParaRPr lang="en-GB" sz="2400" dirty="0"/>
          </a:p>
          <a:p>
            <a:r>
              <a:rPr lang="en-GB" sz="2400" dirty="0"/>
              <a:t>Almost all healthcare settings provide a reservoir of micro-organisms which may provide of infection.</a:t>
            </a:r>
          </a:p>
          <a:p>
            <a:r>
              <a:rPr lang="en-GB" sz="2400" dirty="0"/>
              <a:t>In Wales approximately 6.4 % patients in hospitals will have an infection anytime (Humphreys et al, 2008).</a:t>
            </a:r>
          </a:p>
          <a:p>
            <a:r>
              <a:rPr lang="en-GB" sz="2400" dirty="0"/>
              <a:t>Health care infection contribute to deaths annually by 1500 (Humphreys et al,2008)</a:t>
            </a:r>
          </a:p>
        </p:txBody>
      </p:sp>
    </p:spTree>
    <p:extLst>
      <p:ext uri="{BB962C8B-B14F-4D97-AF65-F5344CB8AC3E}">
        <p14:creationId xmlns:p14="http://schemas.microsoft.com/office/powerpoint/2010/main" val="3981401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5A8E4-C44F-401F-8EE4-B283DB9F1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reasons why cleanliness is      </a:t>
            </a:r>
            <a:br>
              <a:rPr lang="en-GB" dirty="0"/>
            </a:br>
            <a:r>
              <a:rPr lang="en-GB" dirty="0"/>
              <a:t>important in health care settings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C64C8-3BA0-42BD-8FF7-52C45C3601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  <a:p>
            <a:endParaRPr lang="en-GB" sz="2800" dirty="0"/>
          </a:p>
          <a:p>
            <a:r>
              <a:rPr lang="en-GB" sz="2400" dirty="0"/>
              <a:t>In England health care infection costs the NHS 1 Billon annually (</a:t>
            </a:r>
            <a:r>
              <a:rPr lang="en-GB" sz="2400" dirty="0" err="1"/>
              <a:t>Plowman</a:t>
            </a:r>
            <a:r>
              <a:rPr lang="en-GB" sz="2400" dirty="0"/>
              <a:t> et al, 2000).</a:t>
            </a:r>
          </a:p>
          <a:p>
            <a:r>
              <a:rPr lang="en-GB" sz="2400" dirty="0"/>
              <a:t>Study shows that patients usually complaints the standard of cleanliness and poor standard of care (Francis Report, 2013)</a:t>
            </a:r>
          </a:p>
        </p:txBody>
      </p:sp>
    </p:spTree>
    <p:extLst>
      <p:ext uri="{BB962C8B-B14F-4D97-AF65-F5344CB8AC3E}">
        <p14:creationId xmlns:p14="http://schemas.microsoft.com/office/powerpoint/2010/main" val="977025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EEDD9-1A7C-44F9-A802-6AFE42064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1"/>
            <a:ext cx="10058400" cy="1900759"/>
          </a:xfrm>
        </p:spPr>
        <p:txBody>
          <a:bodyPr>
            <a:normAutofit/>
          </a:bodyPr>
          <a:lstStyle/>
          <a:p>
            <a:r>
              <a:rPr lang="en-GB" sz="4800" dirty="0"/>
              <a:t>Infection Control – Fundamental of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870DE-E0A9-4527-ADFF-59B790B0B0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en-GB" sz="2800" dirty="0"/>
          </a:p>
          <a:p>
            <a:endParaRPr lang="en-GB" sz="2800" dirty="0"/>
          </a:p>
          <a:p>
            <a:pPr marL="0" indent="0">
              <a:buNone/>
            </a:pPr>
            <a:r>
              <a:rPr lang="en-GB" sz="5100" dirty="0"/>
              <a:t>         </a:t>
            </a:r>
            <a:r>
              <a:rPr lang="en-GB" sz="5100" b="1" dirty="0"/>
              <a:t>Aspect 3</a:t>
            </a:r>
            <a:r>
              <a:rPr lang="en-GB" sz="5100" dirty="0"/>
              <a:t>: Ensuring the safety and practice indicators</a:t>
            </a:r>
          </a:p>
          <a:p>
            <a:pPr marL="0" indent="0">
              <a:buNone/>
            </a:pPr>
            <a:endParaRPr lang="en-GB" sz="5100" dirty="0"/>
          </a:p>
          <a:p>
            <a:pPr marL="0" indent="0">
              <a:buNone/>
            </a:pPr>
            <a:r>
              <a:rPr lang="en-GB" sz="5100" dirty="0"/>
              <a:t>		1. Service Users</a:t>
            </a:r>
          </a:p>
          <a:p>
            <a:pPr marL="0" indent="0">
              <a:buNone/>
            </a:pPr>
            <a:r>
              <a:rPr lang="en-GB" sz="5100" dirty="0"/>
              <a:t>		2. Equipment</a:t>
            </a:r>
          </a:p>
          <a:p>
            <a:pPr marL="0" indent="0">
              <a:buNone/>
            </a:pPr>
            <a:r>
              <a:rPr lang="en-GB" sz="3800" dirty="0"/>
              <a:t>			</a:t>
            </a:r>
          </a:p>
          <a:p>
            <a:pPr marL="0" indent="0">
              <a:buNone/>
            </a:pPr>
            <a:endParaRPr lang="en-GB" sz="2300" dirty="0"/>
          </a:p>
          <a:p>
            <a:pPr marL="0" indent="0">
              <a:buNone/>
            </a:pPr>
            <a:endParaRPr lang="en-GB" sz="2300" dirty="0"/>
          </a:p>
          <a:p>
            <a:pPr marL="0" indent="0">
              <a:buNone/>
            </a:pPr>
            <a:r>
              <a:rPr lang="en-GB" sz="2300" dirty="0"/>
              <a:t>                                                                                    </a:t>
            </a:r>
            <a:r>
              <a:rPr lang="en-GB" sz="3300" b="1" dirty="0"/>
              <a:t>(Welsh Assembly Government, 2003, p19 in </a:t>
            </a:r>
            <a:r>
              <a:rPr lang="en-GB" sz="3300" b="1" dirty="0" err="1"/>
              <a:t>Feo</a:t>
            </a:r>
            <a:r>
              <a:rPr lang="en-GB" sz="3300" b="1" dirty="0"/>
              <a:t> et al, 2018)</a:t>
            </a:r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r>
              <a:rPr lang="en-GB" sz="2800" dirty="0"/>
              <a:t>						</a:t>
            </a:r>
          </a:p>
        </p:txBody>
      </p:sp>
    </p:spTree>
    <p:extLst>
      <p:ext uri="{BB962C8B-B14F-4D97-AF65-F5344CB8AC3E}">
        <p14:creationId xmlns:p14="http://schemas.microsoft.com/office/powerpoint/2010/main" val="3842967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257F2-203F-433F-A87A-38478F90E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cleaning materials and barriers to effective cleaning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1F4FA-60DB-48DC-B757-9FDDEAB11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4251960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Cleaning Materials should be appropriate.</a:t>
            </a:r>
          </a:p>
          <a:p>
            <a:r>
              <a:rPr lang="en-GB" sz="2400" dirty="0"/>
              <a:t>Suitable protective clothing</a:t>
            </a:r>
          </a:p>
          <a:p>
            <a:r>
              <a:rPr lang="en-GB" sz="2400" dirty="0"/>
              <a:t>Mops and buckets – Cleaned</a:t>
            </a:r>
          </a:p>
          <a:p>
            <a:r>
              <a:rPr lang="en-GB" sz="2400" dirty="0"/>
              <a:t>Colour coded cleaning equipment</a:t>
            </a:r>
          </a:p>
          <a:p>
            <a:pPr marL="0" indent="0">
              <a:buNone/>
            </a:pPr>
            <a:r>
              <a:rPr lang="en-GB" sz="2400" dirty="0"/>
              <a:t>	</a:t>
            </a:r>
          </a:p>
          <a:p>
            <a:pPr marL="0" indent="0">
              <a:buNone/>
            </a:pPr>
            <a:r>
              <a:rPr lang="en-GB" sz="2400" b="1" dirty="0"/>
              <a:t>BARRIERS: </a:t>
            </a:r>
          </a:p>
          <a:p>
            <a:pPr marL="0" indent="0">
              <a:buNone/>
            </a:pPr>
            <a:r>
              <a:rPr lang="en-GB" sz="2400" dirty="0"/>
              <a:t>			1. Damaged equipment</a:t>
            </a:r>
          </a:p>
          <a:p>
            <a:pPr marL="0" indent="0">
              <a:buNone/>
            </a:pPr>
            <a:r>
              <a:rPr lang="en-GB" sz="2400" dirty="0"/>
              <a:t>			2. </a:t>
            </a:r>
            <a:r>
              <a:rPr lang="en-GB" sz="2400"/>
              <a:t>Avoid </a:t>
            </a:r>
            <a:r>
              <a:rPr lang="en-GB" sz="2400" dirty="0"/>
              <a:t>unnecessary clutter</a:t>
            </a:r>
          </a:p>
          <a:p>
            <a:pPr marL="0" indent="0">
              <a:buNone/>
            </a:pPr>
            <a:r>
              <a:rPr lang="en-GB" sz="2400" dirty="0"/>
              <a:t>			3. Manufacturers Guidance</a:t>
            </a:r>
          </a:p>
          <a:p>
            <a:pPr marL="0" indent="0">
              <a:buNone/>
            </a:pPr>
            <a:r>
              <a:rPr lang="en-GB" sz="2400" dirty="0"/>
              <a:t>								(Loveday, 2014)</a:t>
            </a:r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24388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41F74-CF93-4744-91AD-7BA6F834D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RELEVANT LEGISLATION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9D92A-52BE-4848-B74B-96D083941E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3"/>
            <a:endParaRPr lang="en-GB" sz="2400" dirty="0"/>
          </a:p>
          <a:p>
            <a:pPr lvl="3"/>
            <a:r>
              <a:rPr lang="en-GB" sz="2400" dirty="0"/>
              <a:t>COSHH – 2004</a:t>
            </a:r>
          </a:p>
          <a:p>
            <a:pPr lvl="3"/>
            <a:r>
              <a:rPr lang="en-GB" sz="2400" dirty="0"/>
              <a:t>Infection Control – ACT Health</a:t>
            </a:r>
          </a:p>
          <a:p>
            <a:pPr lvl="3"/>
            <a:r>
              <a:rPr lang="en-GB" sz="2400" dirty="0"/>
              <a:t>Occupiers Liability Act 1957</a:t>
            </a:r>
          </a:p>
          <a:p>
            <a:pPr lvl="3"/>
            <a:r>
              <a:rPr lang="en-GB" sz="2400" dirty="0"/>
              <a:t>Public Health (Infectious Diseases) Regulations  (1988)</a:t>
            </a:r>
          </a:p>
          <a:p>
            <a:pPr lvl="3"/>
            <a:r>
              <a:rPr lang="en-GB" sz="2400" dirty="0"/>
              <a:t>Health and Social Act 2008</a:t>
            </a:r>
          </a:p>
          <a:p>
            <a:pPr lvl="3"/>
            <a:endParaRPr lang="en-GB" sz="3200" dirty="0">
              <a:hlinkClick r:id="rId2"/>
            </a:endParaRPr>
          </a:p>
          <a:p>
            <a:pPr marL="822960" lvl="3" indent="0">
              <a:buNone/>
            </a:pPr>
            <a:r>
              <a:rPr lang="en-GB" sz="1400" dirty="0">
                <a:hlinkClick r:id="rId2"/>
              </a:rPr>
              <a:t>COSHH | Health &amp; Safety Adviser - Email Capture (safety-adviser.co.uk)</a:t>
            </a:r>
            <a:endParaRPr lang="en-GB" sz="1400" dirty="0"/>
          </a:p>
          <a:p>
            <a:pPr marL="822960" lvl="3" indent="0">
              <a:buNone/>
            </a:pPr>
            <a:r>
              <a:rPr lang="en-GB" sz="1400" dirty="0">
                <a:hlinkClick r:id="rId3" action="ppaction://hlinkfile"/>
              </a:rPr>
              <a:t>Health and Safety at Work Act, 1974</a:t>
            </a:r>
            <a:endParaRPr lang="en-GB" sz="1400" dirty="0"/>
          </a:p>
          <a:p>
            <a:pPr marL="822960" lvl="3" indent="0">
              <a:buNone/>
            </a:pPr>
            <a:r>
              <a:rPr lang="en-GB" sz="1400" dirty="0">
                <a:hlinkClick r:id="rId4" action="ppaction://hlinkfile"/>
              </a:rPr>
              <a:t>Occupiers Liability Act, 1957</a:t>
            </a:r>
            <a:endParaRPr lang="en-GB" sz="1400" dirty="0"/>
          </a:p>
          <a:p>
            <a:pPr marL="822960" lvl="3" indent="0">
              <a:buNone/>
            </a:pPr>
            <a:r>
              <a:rPr lang="en-GB" sz="1400" dirty="0">
                <a:hlinkClick r:id="rId5" action="ppaction://hlinkfile"/>
              </a:rPr>
              <a:t>Public Health (Infectious Diseases) Regulations  (1988).</a:t>
            </a:r>
            <a:endParaRPr lang="en-GB" sz="1400" dirty="0"/>
          </a:p>
          <a:p>
            <a:pPr marL="822960" lvl="3" indent="0">
              <a:buNone/>
            </a:pPr>
            <a:endParaRPr lang="en-GB" sz="1400" dirty="0"/>
          </a:p>
          <a:p>
            <a:pPr marL="822960" lvl="3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260711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E0E72-1F31-45E2-A686-378FBDA2A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Infection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0EC80-3912-4D4C-A235-0B7338D8C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 </a:t>
            </a:r>
            <a:r>
              <a:rPr lang="en-GB" sz="2400" dirty="0"/>
              <a:t>Is define as the deposition and multiplication of bacteria and other micro-organisms in tissues or on surfaces of the body with associated hosts or reactions.</a:t>
            </a:r>
          </a:p>
          <a:p>
            <a:endParaRPr lang="en-GB" sz="2400" dirty="0"/>
          </a:p>
          <a:p>
            <a:pPr marL="2271400" lvl="8" indent="0">
              <a:buNone/>
            </a:pPr>
            <a:r>
              <a:rPr lang="en-GB" sz="2400" dirty="0"/>
              <a:t>                                              </a:t>
            </a:r>
          </a:p>
          <a:p>
            <a:pPr marL="2271400" lvl="8" indent="0">
              <a:buNone/>
            </a:pPr>
            <a:r>
              <a:rPr lang="en-GB" sz="2400" dirty="0"/>
              <a:t>                                                   (</a:t>
            </a:r>
            <a:r>
              <a:rPr lang="en-GB" sz="2400" dirty="0" err="1"/>
              <a:t>Ayliffe</a:t>
            </a:r>
            <a:r>
              <a:rPr lang="en-GB" sz="2400" dirty="0"/>
              <a:t> and English, 2003)</a:t>
            </a:r>
          </a:p>
        </p:txBody>
      </p:sp>
    </p:spTree>
    <p:extLst>
      <p:ext uri="{BB962C8B-B14F-4D97-AF65-F5344CB8AC3E}">
        <p14:creationId xmlns:p14="http://schemas.microsoft.com/office/powerpoint/2010/main" val="1464250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5686-EBA0-432E-A3FA-26D0E6404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FOUR MAIN GROUPS OF Micro-organisms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7FB16-3A90-4D54-B815-C83E8C287A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Bacteria</a:t>
            </a:r>
          </a:p>
          <a:p>
            <a:r>
              <a:rPr lang="en-GB" sz="2400" dirty="0"/>
              <a:t>Viruses</a:t>
            </a:r>
          </a:p>
          <a:p>
            <a:r>
              <a:rPr lang="en-GB" sz="2400" dirty="0"/>
              <a:t>Protozoa</a:t>
            </a:r>
          </a:p>
          <a:p>
            <a:r>
              <a:rPr lang="en-GB" sz="2400" dirty="0"/>
              <a:t>Fungi</a:t>
            </a:r>
          </a:p>
          <a:p>
            <a:pPr marL="0" indent="0">
              <a:buNone/>
            </a:pPr>
            <a:r>
              <a:rPr lang="en-GB" sz="4000" dirty="0"/>
              <a:t>						</a:t>
            </a:r>
            <a:r>
              <a:rPr lang="en-GB" sz="2400" dirty="0"/>
              <a:t>(Loveday, 2014) </a:t>
            </a:r>
          </a:p>
        </p:txBody>
      </p:sp>
    </p:spTree>
    <p:extLst>
      <p:ext uri="{BB962C8B-B14F-4D97-AF65-F5344CB8AC3E}">
        <p14:creationId xmlns:p14="http://schemas.microsoft.com/office/powerpoint/2010/main" val="2055780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271BC-5C32-4353-990F-F337B7686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</a:t>
            </a:r>
            <a:r>
              <a:rPr lang="en-GB" sz="4400" dirty="0"/>
              <a:t>Chain Of Infection (Miller, 2018)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42EA311-085E-4A4A-A5FA-99B4E69705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6616934"/>
              </p:ext>
            </p:extLst>
          </p:nvPr>
        </p:nvGraphicFramePr>
        <p:xfrm>
          <a:off x="579644" y="1816099"/>
          <a:ext cx="10058400" cy="4372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2888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60EE2-1B3F-413B-8507-2E323E4EE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Source of infection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EF6C3-3046-423C-B0A4-DCD5C92F94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sz="2400" dirty="0"/>
              <a:t>Endogenous Infection</a:t>
            </a:r>
          </a:p>
          <a:p>
            <a:r>
              <a:rPr lang="en-GB" sz="2400" dirty="0"/>
              <a:t>Exogenous Infection</a:t>
            </a:r>
          </a:p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							</a:t>
            </a:r>
            <a:r>
              <a:rPr lang="en-GB" sz="2400" dirty="0"/>
              <a:t>(Miller, 2018)</a:t>
            </a:r>
          </a:p>
        </p:txBody>
      </p:sp>
    </p:spTree>
    <p:extLst>
      <p:ext uri="{BB962C8B-B14F-4D97-AF65-F5344CB8AC3E}">
        <p14:creationId xmlns:p14="http://schemas.microsoft.com/office/powerpoint/2010/main" val="4065112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2008B-A16F-4A35-8326-15E08E444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Cross Infection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6C647F-B746-4E92-98D3-5DF34A379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Cross infection are the results of :</a:t>
            </a:r>
          </a:p>
          <a:p>
            <a:endParaRPr lang="en-GB" dirty="0"/>
          </a:p>
          <a:p>
            <a:pPr lvl="8"/>
            <a:r>
              <a:rPr lang="en-GB" sz="2800" dirty="0"/>
              <a:t>Direct Contact</a:t>
            </a:r>
          </a:p>
          <a:p>
            <a:pPr lvl="8"/>
            <a:r>
              <a:rPr lang="en-GB" sz="2800" dirty="0"/>
              <a:t>Indirect Contact</a:t>
            </a:r>
          </a:p>
          <a:p>
            <a:pPr lvl="8"/>
            <a:r>
              <a:rPr lang="en-GB" sz="2800" dirty="0"/>
              <a:t>Vehicles</a:t>
            </a:r>
          </a:p>
          <a:p>
            <a:pPr lvl="8"/>
            <a:r>
              <a:rPr lang="en-GB" sz="2800" dirty="0"/>
              <a:t>Vectors</a:t>
            </a:r>
          </a:p>
          <a:p>
            <a:pPr lvl="8"/>
            <a:r>
              <a:rPr lang="en-GB" sz="2800" dirty="0"/>
              <a:t>Airborne transmissions</a:t>
            </a:r>
          </a:p>
          <a:p>
            <a:pPr marL="0" indent="0">
              <a:buNone/>
            </a:pPr>
            <a:r>
              <a:rPr lang="en-GB" dirty="0"/>
              <a:t> 								( </a:t>
            </a:r>
            <a:r>
              <a:rPr lang="en-GB" dirty="0" err="1"/>
              <a:t>Boncea</a:t>
            </a:r>
            <a:r>
              <a:rPr lang="en-GB" dirty="0"/>
              <a:t> et al, 2021)</a:t>
            </a:r>
          </a:p>
          <a:p>
            <a:pPr marL="2271400" lvl="8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61266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00048-4FC1-463A-A062-14F8154EC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          Hand Hygiene	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C8F4A-3BB5-4954-ABF6-162A28AD3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 </a:t>
            </a:r>
          </a:p>
          <a:p>
            <a:r>
              <a:rPr lang="en-GB" sz="2800" dirty="0"/>
              <a:t>Importance:</a:t>
            </a:r>
          </a:p>
          <a:p>
            <a:pPr lvl="7"/>
            <a:r>
              <a:rPr lang="en-GB" sz="2400" dirty="0"/>
              <a:t>The hands of health care staff is a major factor in the spread of infection.</a:t>
            </a:r>
          </a:p>
          <a:p>
            <a:pPr lvl="7"/>
            <a:r>
              <a:rPr lang="en-GB" sz="2400" dirty="0"/>
              <a:t>Transmission of infections agents from one patient to another can lead to health care infections or death.</a:t>
            </a:r>
          </a:p>
          <a:p>
            <a:pPr lvl="7"/>
            <a:r>
              <a:rPr lang="en-GB" sz="2400" dirty="0"/>
              <a:t>Practicing effective hand washing significantly reduce the carriage of infectious agents.</a:t>
            </a:r>
          </a:p>
          <a:p>
            <a:pPr marL="1971400" lvl="7" indent="0">
              <a:buNone/>
            </a:pPr>
            <a:endParaRPr lang="en-GB" sz="2400" dirty="0"/>
          </a:p>
          <a:p>
            <a:pPr marL="1971400" lvl="7" indent="0">
              <a:buNone/>
            </a:pPr>
            <a:r>
              <a:rPr lang="en-GB" sz="2400" dirty="0"/>
              <a:t>			(World Health Organization, 2009)</a:t>
            </a:r>
          </a:p>
        </p:txBody>
      </p:sp>
    </p:spTree>
    <p:extLst>
      <p:ext uri="{BB962C8B-B14F-4D97-AF65-F5344CB8AC3E}">
        <p14:creationId xmlns:p14="http://schemas.microsoft.com/office/powerpoint/2010/main" val="28855577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5D3BB-B34E-4B79-A228-261C8861D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973107"/>
          </a:xfrm>
        </p:spPr>
        <p:txBody>
          <a:bodyPr/>
          <a:lstStyle/>
          <a:p>
            <a:r>
              <a:rPr lang="en-GB" sz="4000" dirty="0"/>
              <a:t>5 moments for hand hygiene at the point of care</a:t>
            </a: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1BE67C29-9A27-4C89-95ED-9DF3C6E7E1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05" y="1457739"/>
            <a:ext cx="10535478" cy="471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9DD5BD8-FAF1-45AF-97E6-C371642BDAA5}"/>
              </a:ext>
            </a:extLst>
          </p:cNvPr>
          <p:cNvSpPr/>
          <p:nvPr/>
        </p:nvSpPr>
        <p:spPr>
          <a:xfrm>
            <a:off x="3059720" y="3244334"/>
            <a:ext cx="607256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r>
              <a:rPr lang="en-GB" dirty="0">
                <a:hlinkClick r:id="rId3"/>
              </a:rPr>
              <a:t>WHO | WHO guidelines on hand hygiene in health care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6409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A2DD8-AABA-45B6-B33F-48BCA0E31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			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ED8BD-A6DE-4E98-A77D-DE3873C25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The importance of infection control in health care settings are undeniably significant and nurses  play a vital role and these includes:</a:t>
            </a:r>
          </a:p>
          <a:p>
            <a:pPr lvl="8"/>
            <a:endParaRPr lang="en-GB" sz="2000" dirty="0"/>
          </a:p>
          <a:p>
            <a:pPr lvl="8"/>
            <a:r>
              <a:rPr lang="en-GB" sz="2000" dirty="0"/>
              <a:t>Nurses should be aware who cleans what, when and why.</a:t>
            </a:r>
          </a:p>
          <a:p>
            <a:pPr lvl="8"/>
            <a:r>
              <a:rPr lang="en-GB" sz="2000" dirty="0"/>
              <a:t>Nurses should familiarize on the decontamination policy issued by the infection control team, ensuring that appropriate decontamination of equipment takes place.</a:t>
            </a:r>
          </a:p>
          <a:p>
            <a:pPr lvl="8"/>
            <a:r>
              <a:rPr lang="en-GB" sz="2000" dirty="0"/>
              <a:t>Report inadequate standards and defects in equipment that might impact cleaning</a:t>
            </a:r>
          </a:p>
          <a:p>
            <a:pPr lvl="8"/>
            <a:r>
              <a:rPr lang="en-GB" sz="2000" dirty="0"/>
              <a:t>Cleaning standards should be monitored not only by nurses but supervisors, infection control teams and outside agencies.</a:t>
            </a:r>
          </a:p>
          <a:p>
            <a:pPr marL="2271400" lvl="8" indent="0">
              <a:buNone/>
            </a:pPr>
            <a:endParaRPr lang="en-GB" sz="2000" dirty="0"/>
          </a:p>
          <a:p>
            <a:pPr marL="2271400" lvl="8" indent="0">
              <a:buNone/>
            </a:pPr>
            <a:r>
              <a:rPr lang="en-GB" sz="2000" dirty="0"/>
              <a:t>						(Choi et al, 2021)</a:t>
            </a:r>
            <a:r>
              <a:rPr lang="en-GB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240068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D3151-9124-40A8-B3FE-4EA1C0236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		Action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7F643-81D1-4995-A80A-4D55506344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All health care staff should be equipped with training skills and knowledge about infection control.</a:t>
            </a:r>
          </a:p>
          <a:p>
            <a:r>
              <a:rPr lang="en-GB" dirty="0"/>
              <a:t>A management plan should be on placed for emergency and incidents that may occurs.</a:t>
            </a:r>
          </a:p>
          <a:p>
            <a:r>
              <a:rPr lang="en-GB" dirty="0"/>
              <a:t>All health care setting should designate a trained staff as an infection control specialists.</a:t>
            </a:r>
          </a:p>
          <a:p>
            <a:r>
              <a:rPr lang="en-GB" dirty="0"/>
              <a:t>The ability of all staff to have a good team working within work place.</a:t>
            </a:r>
          </a:p>
          <a:p>
            <a:r>
              <a:rPr lang="en-GB" dirty="0"/>
              <a:t>Availability of all cleaning products should be in placed and lock away.</a:t>
            </a:r>
          </a:p>
          <a:p>
            <a:r>
              <a:rPr lang="en-GB" dirty="0"/>
              <a:t>Encouraged proper documentation of cleaning on all materials used and unused within working place.</a:t>
            </a:r>
          </a:p>
          <a:p>
            <a:pPr marL="0" indent="0">
              <a:buNone/>
            </a:pPr>
            <a:r>
              <a:rPr lang="en-GB" dirty="0"/>
              <a:t>                                                                                       SMART (Reuben andJennings,2019)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90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7506F-D1AA-4259-8908-3E84048EE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				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E2D9B-6088-41D1-B481-16FDA08F8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Clr>
                <a:srgbClr val="D34817">
                  <a:lumMod val="75000"/>
                </a:srgbClr>
              </a:buClr>
              <a:buNone/>
            </a:pPr>
            <a:endParaRPr lang="en-GB" sz="1400" dirty="0">
              <a:solidFill>
                <a:prstClr val="black"/>
              </a:solidFill>
            </a:endParaRPr>
          </a:p>
          <a:p>
            <a:r>
              <a:rPr lang="en-GB" dirty="0" err="1"/>
              <a:t>Ayliffe</a:t>
            </a:r>
            <a:r>
              <a:rPr lang="en-GB" dirty="0"/>
              <a:t>, G. and English, M. (2003). </a:t>
            </a:r>
            <a:r>
              <a:rPr lang="en-GB" i="1" dirty="0"/>
              <a:t>Hospital Infection from Miasmas to MRSA,</a:t>
            </a:r>
            <a:r>
              <a:rPr lang="en-GB" dirty="0"/>
              <a:t> Cambridge, Cambridge University Press. </a:t>
            </a:r>
          </a:p>
          <a:p>
            <a:r>
              <a:rPr lang="en-GB" dirty="0" err="1"/>
              <a:t>Boncea,E</a:t>
            </a:r>
            <a:r>
              <a:rPr lang="en-GB" dirty="0"/>
              <a:t>., Expert, P., </a:t>
            </a:r>
            <a:r>
              <a:rPr lang="en-GB" dirty="0" err="1"/>
              <a:t>Honeyford,K</a:t>
            </a:r>
            <a:r>
              <a:rPr lang="en-GB" dirty="0"/>
              <a:t>., </a:t>
            </a:r>
            <a:r>
              <a:rPr lang="en-GB" dirty="0" err="1"/>
              <a:t>Kinderlerer</a:t>
            </a:r>
            <a:r>
              <a:rPr lang="en-GB" dirty="0"/>
              <a:t>, A., Mitchell, C., Cooke, G., </a:t>
            </a:r>
            <a:r>
              <a:rPr lang="en-GB" dirty="0" err="1"/>
              <a:t>Mercuri</a:t>
            </a:r>
            <a:r>
              <a:rPr lang="en-GB" dirty="0"/>
              <a:t>, L. and </a:t>
            </a:r>
            <a:r>
              <a:rPr lang="en-GB" dirty="0" err="1"/>
              <a:t>Costelloe</a:t>
            </a:r>
            <a:r>
              <a:rPr lang="en-GB" dirty="0"/>
              <a:t>, C. (2021). Association between intrahospital transfer and hospital-acquired infection in the elderly: a retrospective case–control study in a UK hospital network, </a:t>
            </a:r>
            <a:r>
              <a:rPr lang="en-GB" i="1" dirty="0"/>
              <a:t>BM, </a:t>
            </a:r>
            <a:r>
              <a:rPr lang="en-GB" dirty="0"/>
              <a:t>1(10), pp 1 – 10.</a:t>
            </a:r>
          </a:p>
          <a:p>
            <a:r>
              <a:rPr lang="en-GB" dirty="0"/>
              <a:t>Choi, U., </a:t>
            </a:r>
            <a:r>
              <a:rPr lang="en-GB" dirty="0" err="1"/>
              <a:t>MiKwon</a:t>
            </a:r>
            <a:r>
              <a:rPr lang="en-GB" dirty="0"/>
              <a:t>, Y., </a:t>
            </a:r>
            <a:r>
              <a:rPr lang="en-GB" dirty="0" err="1"/>
              <a:t>JeongKang</a:t>
            </a:r>
            <a:r>
              <a:rPr lang="en-GB" dirty="0"/>
              <a:t>, H., </a:t>
            </a:r>
            <a:r>
              <a:rPr lang="en-GB" dirty="0" err="1"/>
              <a:t>HoonSong</a:t>
            </a:r>
            <a:r>
              <a:rPr lang="en-GB" dirty="0"/>
              <a:t>, J.,  </a:t>
            </a:r>
            <a:r>
              <a:rPr lang="en-GB" dirty="0" err="1"/>
              <a:t>Yeoun</a:t>
            </a:r>
            <a:r>
              <a:rPr lang="en-GB" dirty="0"/>
              <a:t>, H.,  </a:t>
            </a:r>
            <a:r>
              <a:rPr lang="en-GB" dirty="0" err="1"/>
              <a:t>SookKim</a:t>
            </a:r>
            <a:r>
              <a:rPr lang="en-GB" dirty="0"/>
              <a:t>, M., </a:t>
            </a:r>
            <a:r>
              <a:rPr lang="en-GB" dirty="0" err="1"/>
              <a:t>HoonKahm</a:t>
            </a:r>
            <a:r>
              <a:rPr lang="en-GB" dirty="0"/>
              <a:t>, S.,</a:t>
            </a:r>
            <a:r>
              <a:rPr lang="en-GB" dirty="0" err="1"/>
              <a:t>YoungKwon</a:t>
            </a:r>
            <a:r>
              <a:rPr lang="en-GB" dirty="0"/>
              <a:t>, J.,  </a:t>
            </a:r>
            <a:r>
              <a:rPr lang="en-GB" dirty="0" err="1"/>
              <a:t>HoonKim</a:t>
            </a:r>
            <a:r>
              <a:rPr lang="en-GB" dirty="0"/>
              <a:t>, S., -</a:t>
            </a:r>
            <a:r>
              <a:rPr lang="en-GB" dirty="0" err="1"/>
              <a:t>HwaLeeg</a:t>
            </a:r>
            <a:r>
              <a:rPr lang="en-GB" dirty="0"/>
              <a:t>, S., </a:t>
            </a:r>
            <a:r>
              <a:rPr lang="en-GB" dirty="0" err="1"/>
              <a:t>HyunChoi</a:t>
            </a:r>
            <a:r>
              <a:rPr lang="en-GB" dirty="0"/>
              <a:t>, J. and Lee, J. (2021). Surveillance of the infection prevention and control practices of healthcare workers by an infection control surveillance-working group and a team of infection control coordinators during the COVID-19 pandemic, Journal of infection and public health, https://doi.org/10.1016/j.jiph.2021.01.012.</a:t>
            </a:r>
          </a:p>
          <a:p>
            <a:r>
              <a:rPr lang="en-GB" dirty="0"/>
              <a:t>COSHH (2004). Retrieved on 14.03.2021 from </a:t>
            </a:r>
            <a:r>
              <a:rPr lang="en-GB" u="sng" dirty="0">
                <a:hlinkClick r:id="rId2"/>
              </a:rPr>
              <a:t>COSHH Health &amp; Safety Adviser - Email Capture (safety-adviser.co.uk)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30753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94D06-8CB8-4C02-AF7C-1837798DF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F36FF6-1C1F-45CF-9CE7-861C33542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err="1"/>
              <a:t>Feo</a:t>
            </a:r>
            <a:r>
              <a:rPr lang="en-GB" dirty="0"/>
              <a:t>, R., </a:t>
            </a:r>
            <a:r>
              <a:rPr lang="en-GB" dirty="0" err="1"/>
              <a:t>Kitson</a:t>
            </a:r>
            <a:r>
              <a:rPr lang="en-GB" dirty="0"/>
              <a:t>, A., and Conroy, F. (2018). How fundamental aspects of nursing care are defined in the literature: A scoping review, Journal Of Clinical Nursing, 27 (11), pp 2189 – 2229.</a:t>
            </a:r>
          </a:p>
          <a:p>
            <a:r>
              <a:rPr lang="en-GB" dirty="0"/>
              <a:t>Food Hygiene (England) Regulations (2006). Retrieved on 14.03.2021 from </a:t>
            </a:r>
            <a:r>
              <a:rPr lang="en-GB" u="sng" dirty="0">
                <a:hlinkClick r:id="rId2"/>
              </a:rPr>
              <a:t>Food hygiene regulations 2006, England, UK, regulations, EU food hygiene laws, safety, legislation</a:t>
            </a:r>
            <a:endParaRPr lang="en-GB" dirty="0"/>
          </a:p>
          <a:p>
            <a:r>
              <a:rPr lang="en-GB" dirty="0"/>
              <a:t>Food Hygiene Wales Regulations (2005). Retrieved on 14.03.2021 from </a:t>
            </a:r>
            <a:r>
              <a:rPr lang="en-GB" u="sng" dirty="0">
                <a:hlinkClick r:id="rId3"/>
              </a:rPr>
              <a:t>The Food Hygiene (Wales) Regulations 2005 (legislation.gov.uk)</a:t>
            </a:r>
            <a:endParaRPr lang="en-GB" dirty="0"/>
          </a:p>
          <a:p>
            <a:r>
              <a:rPr lang="en-GB" dirty="0"/>
              <a:t>Forder, A. (2007). A brief history of infection control – past and present. </a:t>
            </a:r>
            <a:r>
              <a:rPr lang="en-GB" i="1" dirty="0"/>
              <a:t>South African Medical</a:t>
            </a:r>
            <a:r>
              <a:rPr lang="en-GB" dirty="0"/>
              <a:t> </a:t>
            </a:r>
            <a:r>
              <a:rPr lang="en-GB" i="1" dirty="0"/>
              <a:t>Journal</a:t>
            </a:r>
            <a:r>
              <a:rPr lang="en-GB" dirty="0"/>
              <a:t>, 97 (11), pp 1161 – 1164.</a:t>
            </a:r>
          </a:p>
          <a:p>
            <a:r>
              <a:rPr lang="en-GB" dirty="0"/>
              <a:t>Health and Safety at Work Act, 1974. Retrieved on 14.03.2021 from </a:t>
            </a:r>
            <a:r>
              <a:rPr lang="en-GB" u="sng" dirty="0">
                <a:hlinkClick r:id="rId4"/>
              </a:rPr>
              <a:t>Health and Safety at Work Act, 1974</a:t>
            </a:r>
            <a:endParaRPr lang="en-GB" dirty="0"/>
          </a:p>
          <a:p>
            <a:r>
              <a:rPr lang="en-GB" dirty="0"/>
              <a:t>Humphreys, H., Newcombe, R. G., Enstone, J., Smyth, T.M., </a:t>
            </a:r>
            <a:r>
              <a:rPr lang="en-GB" dirty="0" err="1"/>
              <a:t>McIlvenny</a:t>
            </a:r>
            <a:r>
              <a:rPr lang="en-GB" dirty="0"/>
              <a:t>, G., Fitzpatrick, F., Fry, C. and Spencer, C. (2008). Four Country Healthcare Associated Infection Prevalence Survey 2006: risk factor analysis, Journal of Hospital Infection, 69 (3), pp 249-257.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4096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FC8FB-3F3D-4275-9690-A5341A73D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A0048-A261-44BA-9402-347E5BA34A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Loveday, H.P.., Wilson, A. J., Pratt, R.J., </a:t>
            </a:r>
            <a:r>
              <a:rPr lang="en-GB" dirty="0" err="1"/>
              <a:t>Golsorkhi</a:t>
            </a:r>
            <a:r>
              <a:rPr lang="en-GB" dirty="0"/>
              <a:t>, M., Tingle, A., </a:t>
            </a:r>
            <a:r>
              <a:rPr lang="en-GB" dirty="0" err="1"/>
              <a:t>Bak</a:t>
            </a:r>
            <a:r>
              <a:rPr lang="en-GB" dirty="0"/>
              <a:t>, A., Browne, J., Prieto, J. and Wilcox, M. (2014). epic3: National Evidence-Based Guidelines for Preventing Healthcare-Associated Infections in NHS Hospitals in England, Journal of Hospital Infection, 86, (1), pp S1-S70</a:t>
            </a:r>
          </a:p>
          <a:p>
            <a:r>
              <a:rPr lang="en-GB" dirty="0" err="1"/>
              <a:t>Mayhall</a:t>
            </a:r>
            <a:r>
              <a:rPr lang="en-GB" dirty="0"/>
              <a:t>, G. (2004). Hospital epidemiology and infection control, China, Lippincott Williams and Wilkins Publishing.</a:t>
            </a:r>
          </a:p>
          <a:p>
            <a:r>
              <a:rPr lang="en-GB" dirty="0"/>
              <a:t>Miller, C. (2018). </a:t>
            </a:r>
            <a:r>
              <a:rPr lang="en-GB" i="1" dirty="0"/>
              <a:t>Infection Control and management of hazardous materials</a:t>
            </a:r>
            <a:r>
              <a:rPr lang="en-GB" dirty="0"/>
              <a:t>, St Louis, Missouri, Elsevier Publishing Press.</a:t>
            </a:r>
          </a:p>
          <a:p>
            <a:r>
              <a:rPr lang="en-GB" dirty="0"/>
              <a:t>National Health Service (2021). Infection Control. Retrieved on 14.03.2021 from Coronavirus » Infection prevention and control (IPC) (england.nhs.uk) </a:t>
            </a:r>
          </a:p>
          <a:p>
            <a:r>
              <a:rPr lang="en-GB" dirty="0"/>
              <a:t>Nursing and Midwifery Council (NMC) (2021). The Francis Report (2013). Retrieved on 26.02.2021 from </a:t>
            </a:r>
            <a:r>
              <a:rPr lang="en-GB" u="sng" dirty="0">
                <a:hlinkClick r:id="rId2"/>
              </a:rPr>
              <a:t>https://www.nmc.org.uk/about-us/policy/position-statements/francis-report/</a:t>
            </a:r>
            <a:endParaRPr lang="en-GB" dirty="0"/>
          </a:p>
          <a:p>
            <a:r>
              <a:rPr lang="en-GB" dirty="0"/>
              <a:t>Occupiers Liability Act 1957.Retrievd on 14.03.2021 from </a:t>
            </a:r>
            <a:r>
              <a:rPr lang="en-GB" u="sng" dirty="0">
                <a:hlinkClick r:id="rId3"/>
              </a:rPr>
              <a:t>Occupiers Liability Act, 1957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675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1D929-FC1C-4555-B1D2-1796CD5B1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7E5D4-2092-4EE9-BC84-7301CFEC27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Official Feed and Food Controls (England) Regulations (2006). Retrieved on 14.03.2021 from </a:t>
            </a:r>
            <a:r>
              <a:rPr lang="en-GB" u="sng" dirty="0">
                <a:hlinkClick r:id="rId2"/>
              </a:rPr>
              <a:t>Brexit - GOV.UK (www.gov.uk)</a:t>
            </a:r>
            <a:endParaRPr lang="en-GB" dirty="0"/>
          </a:p>
          <a:p>
            <a:r>
              <a:rPr lang="en-GB" dirty="0" err="1"/>
              <a:t>Plowman</a:t>
            </a:r>
            <a:r>
              <a:rPr lang="en-GB" dirty="0"/>
              <a:t>, R. (2000). The socioeconomic burden of hospital acquired infection, Europe's journal on infectious disease surveillance, epidemiology, prevention and control, 5(4), p 1.</a:t>
            </a:r>
          </a:p>
          <a:p>
            <a:r>
              <a:rPr lang="en-GB" dirty="0"/>
              <a:t>Public Health (Infectious Diseases) Regulations (1988). Retrieved on 14.03.2021 from </a:t>
            </a:r>
            <a:r>
              <a:rPr lang="en-GB" u="sng" dirty="0">
                <a:hlinkClick r:id="rId3"/>
              </a:rPr>
              <a:t>Public Health (Infectious Diseases) Regulations  (1988).</a:t>
            </a:r>
            <a:endParaRPr lang="en-GB" dirty="0"/>
          </a:p>
          <a:p>
            <a:r>
              <a:rPr lang="en-GB" dirty="0"/>
              <a:t>Reuben, D. and Jennings, L. (2019). Putting Goal‐Oriented Patient Care Into Practice, Journal of the American Geriatrics Society, 67(7), pp 1342-1344.</a:t>
            </a:r>
          </a:p>
          <a:p>
            <a:r>
              <a:rPr lang="en-GB" dirty="0"/>
              <a:t>World Health Organization (WHO) (2009). WHO Patient and Safety: WHO Guidelines on hand hygiene in health care. Retrieved on 15.03.2021 from </a:t>
            </a:r>
            <a:r>
              <a:rPr lang="en-GB" u="sng" dirty="0">
                <a:hlinkClick r:id="rId4"/>
              </a:rPr>
              <a:t>WHO | WHO guidelines on hand hygiene in health care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52377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C9AAA-23EB-455B-90DD-F59F59D6D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Questions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9932A9CA-B7C4-47EF-8C6E-18518859E54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322" y="1736035"/>
            <a:ext cx="8282608" cy="443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3989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969</TotalTime>
  <Words>1925</Words>
  <Application>Microsoft Office PowerPoint</Application>
  <PresentationFormat>Widescreen</PresentationFormat>
  <Paragraphs>194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Rockwell</vt:lpstr>
      <vt:lpstr>Rockwell Condensed</vt:lpstr>
      <vt:lpstr>Wingdings</vt:lpstr>
      <vt:lpstr>Wood Type</vt:lpstr>
      <vt:lpstr>  Bmns4006 –Introduction to Research and                 evidence-based Practice</vt:lpstr>
      <vt:lpstr>    Learning outcomes</vt:lpstr>
      <vt:lpstr>  Learning outcomes  </vt:lpstr>
      <vt:lpstr>            Brief History</vt:lpstr>
      <vt:lpstr>    Infection Control</vt:lpstr>
      <vt:lpstr> Preventing the spread of infection</vt:lpstr>
      <vt:lpstr>    reasons why cleanliness is       important in health care settings</vt:lpstr>
      <vt:lpstr>     reasons why cleanliness is       important in health care settings</vt:lpstr>
      <vt:lpstr>Infection Control – Fundamental of care</vt:lpstr>
      <vt:lpstr>cleaning materials and barriers to effective cleaning</vt:lpstr>
      <vt:lpstr>        RELEVANT LEGISLATION</vt:lpstr>
      <vt:lpstr>               Infection</vt:lpstr>
      <vt:lpstr>FOUR MAIN GROUPS OF Micro-organisms</vt:lpstr>
      <vt:lpstr>       Chain Of Infection (Miller, 2018)</vt:lpstr>
      <vt:lpstr>        Source of infection</vt:lpstr>
      <vt:lpstr>           Cross Infection</vt:lpstr>
      <vt:lpstr>           Hand Hygiene   </vt:lpstr>
      <vt:lpstr>5 moments for hand hygiene at the point of care</vt:lpstr>
      <vt:lpstr>    Conclusion</vt:lpstr>
      <vt:lpstr>   Action Plan</vt:lpstr>
      <vt:lpstr>    References</vt:lpstr>
      <vt:lpstr>                References</vt:lpstr>
      <vt:lpstr>              References</vt:lpstr>
      <vt:lpstr>               references</vt:lpstr>
      <vt:lpstr>              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SHN : 3059 / sbar</dc:title>
  <dc:creator>user</dc:creator>
  <cp:lastModifiedBy>maria paino</cp:lastModifiedBy>
  <cp:revision>85</cp:revision>
  <dcterms:created xsi:type="dcterms:W3CDTF">2017-10-04T21:22:13Z</dcterms:created>
  <dcterms:modified xsi:type="dcterms:W3CDTF">2021-03-26T11:20:54Z</dcterms:modified>
</cp:coreProperties>
</file>