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9"/>
  </p:notesMasterIdLst>
  <p:handoutMasterIdLst>
    <p:handoutMasterId r:id="rId30"/>
  </p:handoutMasterIdLst>
  <p:sldIdLst>
    <p:sldId id="256" r:id="rId2"/>
    <p:sldId id="289" r:id="rId3"/>
    <p:sldId id="288" r:id="rId4"/>
    <p:sldId id="302" r:id="rId5"/>
    <p:sldId id="290" r:id="rId6"/>
    <p:sldId id="303" r:id="rId7"/>
    <p:sldId id="291" r:id="rId8"/>
    <p:sldId id="292" r:id="rId9"/>
    <p:sldId id="276" r:id="rId10"/>
    <p:sldId id="295" r:id="rId11"/>
    <p:sldId id="296" r:id="rId12"/>
    <p:sldId id="293" r:id="rId13"/>
    <p:sldId id="297" r:id="rId14"/>
    <p:sldId id="298" r:id="rId15"/>
    <p:sldId id="277" r:id="rId16"/>
    <p:sldId id="299" r:id="rId17"/>
    <p:sldId id="278" r:id="rId18"/>
    <p:sldId id="279" r:id="rId19"/>
    <p:sldId id="280" r:id="rId20"/>
    <p:sldId id="281" r:id="rId21"/>
    <p:sldId id="282" r:id="rId22"/>
    <p:sldId id="283" r:id="rId23"/>
    <p:sldId id="284" r:id="rId24"/>
    <p:sldId id="285" r:id="rId25"/>
    <p:sldId id="286" r:id="rId26"/>
    <p:sldId id="287" r:id="rId27"/>
    <p:sldId id="301" r:id="rId28"/>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5620"/>
    <p:restoredTop sz="94704" autoAdjust="0"/>
  </p:normalViewPr>
  <p:slideViewPr>
    <p:cSldViewPr>
      <p:cViewPr varScale="1">
        <p:scale>
          <a:sx n="62" d="100"/>
          <a:sy n="62" d="100"/>
        </p:scale>
        <p:origin x="27" y="85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BFF0BAA9-C201-4038-99A7-550C0352DB57}" type="datetimeFigureOut">
              <a:rPr lang="en-GB" smtClean="0"/>
              <a:t>13/11/2018</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76BC4561-6D5B-4091-85B8-5FA1DA6DC122}" type="slidenum">
              <a:rPr lang="en-GB" smtClean="0"/>
              <a:t>‹#›</a:t>
            </a:fld>
            <a:endParaRPr lang="en-GB"/>
          </a:p>
        </p:txBody>
      </p:sp>
    </p:spTree>
    <p:extLst>
      <p:ext uri="{BB962C8B-B14F-4D97-AF65-F5344CB8AC3E}">
        <p14:creationId xmlns:p14="http://schemas.microsoft.com/office/powerpoint/2010/main" val="385138987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6F770132-D8C7-410F-91E3-92C8D217B16E}" type="datetimeFigureOut">
              <a:rPr lang="en-GB" smtClean="0"/>
              <a:t>13/11/2018</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07E4FB6-CBD1-44DF-BACC-94639B31F4A6}" type="slidenum">
              <a:rPr lang="en-GB" smtClean="0"/>
              <a:t>‹#›</a:t>
            </a:fld>
            <a:endParaRPr lang="en-GB"/>
          </a:p>
        </p:txBody>
      </p:sp>
    </p:spTree>
    <p:extLst>
      <p:ext uri="{BB962C8B-B14F-4D97-AF65-F5344CB8AC3E}">
        <p14:creationId xmlns:p14="http://schemas.microsoft.com/office/powerpoint/2010/main" val="3427684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7E4FB6-CBD1-44DF-BACC-94639B31F4A6}" type="slidenum">
              <a:rPr lang="en-GB" smtClean="0"/>
              <a:t>1</a:t>
            </a:fld>
            <a:endParaRPr lang="en-GB"/>
          </a:p>
        </p:txBody>
      </p:sp>
    </p:spTree>
    <p:extLst>
      <p:ext uri="{BB962C8B-B14F-4D97-AF65-F5344CB8AC3E}">
        <p14:creationId xmlns:p14="http://schemas.microsoft.com/office/powerpoint/2010/main" val="41875230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Current skills, knowledge, attributes -&gt;effect progression</a:t>
            </a:r>
            <a:endParaRPr lang="en-GB" dirty="0"/>
          </a:p>
        </p:txBody>
      </p:sp>
      <p:sp>
        <p:nvSpPr>
          <p:cNvPr id="4" name="Slide Number Placeholder 3"/>
          <p:cNvSpPr>
            <a:spLocks noGrp="1"/>
          </p:cNvSpPr>
          <p:nvPr>
            <p:ph type="sldNum" sz="quarter" idx="10"/>
          </p:nvPr>
        </p:nvSpPr>
        <p:spPr/>
        <p:txBody>
          <a:bodyPr/>
          <a:lstStyle/>
          <a:p>
            <a:fld id="{F32285E0-0E9D-4250-A022-70FE4041B02E}" type="slidenum">
              <a:rPr lang="en-GB" smtClean="0"/>
              <a:pPr/>
              <a:t>10</a:t>
            </a:fld>
            <a:endParaRPr lang="en-GB" dirty="0"/>
          </a:p>
        </p:txBody>
      </p:sp>
    </p:spTree>
    <p:extLst>
      <p:ext uri="{BB962C8B-B14F-4D97-AF65-F5344CB8AC3E}">
        <p14:creationId xmlns:p14="http://schemas.microsoft.com/office/powerpoint/2010/main" val="2141923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32285E0-0E9D-4250-A022-70FE4041B02E}" type="slidenum">
              <a:rPr lang="en-GB" smtClean="0"/>
              <a:pPr/>
              <a:t>27</a:t>
            </a:fld>
            <a:endParaRPr lang="en-GB" dirty="0"/>
          </a:p>
        </p:txBody>
      </p:sp>
    </p:spTree>
    <p:extLst>
      <p:ext uri="{BB962C8B-B14F-4D97-AF65-F5344CB8AC3E}">
        <p14:creationId xmlns:p14="http://schemas.microsoft.com/office/powerpoint/2010/main" val="1617390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DD071C45-1752-4A24-A149-121BD38440D9}" type="datetimeFigureOut">
              <a:rPr lang="en-GB" smtClean="0"/>
              <a:t>13/11/2018</a:t>
            </a:fld>
            <a:endParaRPr lang="en-GB"/>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16D6EA21-A120-4AEF-ACA2-47D094EBDD3F}" type="slidenum">
              <a:rPr lang="en-GB" smtClean="0"/>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DD071C45-1752-4A24-A149-121BD38440D9}" type="datetimeFigureOut">
              <a:rPr lang="en-GB" smtClean="0"/>
              <a:t>13/11/2018</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16D6EA21-A120-4AEF-ACA2-47D094EBDD3F}" type="slidenum">
              <a:rPr lang="en-GB" smtClean="0"/>
              <a:t>‹#›</a:t>
            </a:fld>
            <a:endParaRPr lang="en-GB"/>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D071C45-1752-4A24-A149-121BD38440D9}"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D071C45-1752-4A24-A149-121BD38440D9}" type="datetimeFigureOut">
              <a:rPr lang="en-GB" smtClean="0"/>
              <a:t>13/11/2018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DD071C45-1752-4A24-A149-121BD38440D9}" type="datetimeFigureOut">
              <a:rPr lang="en-GB" smtClean="0"/>
              <a:t>13/11/2018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D6EA21-A120-4AEF-ACA2-47D094EBDD3F}" type="slidenum">
              <a:rPr lang="en-GB" smtClean="0"/>
              <a:t>‹#›</a:t>
            </a:fld>
            <a:endParaRPr lang="en-GB"/>
          </a:p>
        </p:txBody>
      </p:sp>
      <p:sp>
        <p:nvSpPr>
          <p:cNvPr id="6" name="Title 5"/>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Date Placeholder 1"/>
          <p:cNvSpPr>
            <a:spLocks noGrp="1"/>
          </p:cNvSpPr>
          <p:nvPr>
            <p:ph type="dt" sz="half" idx="10"/>
          </p:nvPr>
        </p:nvSpPr>
        <p:spPr/>
        <p:txBody>
          <a:bodyPr/>
          <a:lstStyle/>
          <a:p>
            <a:fld id="{DD071C45-1752-4A24-A149-121BD38440D9}" type="datetimeFigureOut">
              <a:rPr lang="en-GB" smtClean="0"/>
              <a:t>13/11/2018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16D6EA21-A120-4AEF-ACA2-47D094EBDD3F}" type="slidenum">
              <a:rPr lang="en-GB" smtClean="0"/>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D071C45-1752-4A24-A149-121BD38440D9}"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16D6EA21-A120-4AEF-ACA2-47D094EBDD3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DD071C45-1752-4A24-A149-121BD38440D9}" type="datetimeFigureOut">
              <a:rPr lang="en-GB" smtClean="0"/>
              <a:t>13/11/2018</a:t>
            </a:fld>
            <a:endParaRPr lang="en-GB"/>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16D6EA21-A120-4AEF-ACA2-47D094EBDD3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79376" y="2492896"/>
            <a:ext cx="8817024" cy="3456384"/>
          </a:xfrm>
        </p:spPr>
        <p:txBody>
          <a:bodyPr>
            <a:normAutofit fontScale="92500" lnSpcReduction="10000"/>
          </a:bodyPr>
          <a:lstStyle/>
          <a:p>
            <a:endParaRPr lang="en-GB" sz="2800" i="1" dirty="0" smtClean="0"/>
          </a:p>
          <a:p>
            <a:endParaRPr lang="en-GB" sz="2800" i="1" dirty="0"/>
          </a:p>
          <a:p>
            <a:r>
              <a:rPr lang="en-GB" sz="3500" i="1" dirty="0" smtClean="0"/>
              <a:t>By three methods we learn wisdom: first by reflection, which is noblest; second, by imitation, which is easiest; and third by experience, which is the bitterest. </a:t>
            </a:r>
            <a:r>
              <a:rPr lang="en-GB" sz="2200" i="1" dirty="0" smtClean="0"/>
              <a:t>(Confucius, quoted in </a:t>
            </a:r>
            <a:r>
              <a:rPr lang="en-GB" sz="2200" i="1" dirty="0" err="1" smtClean="0"/>
              <a:t>Hinett</a:t>
            </a:r>
            <a:r>
              <a:rPr lang="en-GB" sz="2200" i="1" dirty="0" smtClean="0"/>
              <a:t>, 2002, </a:t>
            </a:r>
            <a:r>
              <a:rPr lang="en-GB" sz="2200" i="1" dirty="0" err="1" smtClean="0"/>
              <a:t>pv</a:t>
            </a:r>
            <a:r>
              <a:rPr lang="en-GB" sz="2200" i="1" dirty="0" smtClean="0"/>
              <a:t>. V)</a:t>
            </a:r>
            <a:r>
              <a:rPr lang="en-GB" sz="2200" i="1" dirty="0"/>
              <a:t/>
            </a:r>
            <a:br>
              <a:rPr lang="en-GB" sz="2200" i="1" dirty="0"/>
            </a:br>
            <a:endParaRPr lang="en-GB" sz="2200" i="1" dirty="0" smtClean="0"/>
          </a:p>
          <a:p>
            <a:endParaRPr lang="en-GB" sz="3500" i="1" dirty="0"/>
          </a:p>
        </p:txBody>
      </p:sp>
      <p:sp>
        <p:nvSpPr>
          <p:cNvPr id="2" name="Title 1"/>
          <p:cNvSpPr>
            <a:spLocks noGrp="1"/>
          </p:cNvSpPr>
          <p:nvPr>
            <p:ph type="title"/>
          </p:nvPr>
        </p:nvSpPr>
        <p:spPr>
          <a:xfrm>
            <a:off x="1055440" y="476672"/>
            <a:ext cx="7772400" cy="2664296"/>
          </a:xfrm>
        </p:spPr>
        <p:txBody>
          <a:bodyPr>
            <a:normAutofit/>
          </a:bodyPr>
          <a:lstStyle/>
          <a:p>
            <a:pPr algn="l"/>
            <a:r>
              <a:rPr lang="en-GB" dirty="0" smtClean="0"/>
              <a:t>Reflective Practice</a:t>
            </a:r>
            <a:endParaRPr lang="en-GB" sz="28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92344" y="116632"/>
            <a:ext cx="2808312" cy="6552728"/>
          </a:xfrm>
          <a:prstGeom prst="rect">
            <a:avLst/>
          </a:prstGeom>
        </p:spPr>
      </p:pic>
    </p:spTree>
    <p:extLst>
      <p:ext uri="{BB962C8B-B14F-4D97-AF65-F5344CB8AC3E}">
        <p14:creationId xmlns:p14="http://schemas.microsoft.com/office/powerpoint/2010/main" val="12500470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buNone/>
            </a:pPr>
            <a:r>
              <a:rPr lang="en-US" sz="3600" b="1" i="1" dirty="0" smtClean="0"/>
              <a:t>‘reflection </a:t>
            </a:r>
            <a:r>
              <a:rPr lang="en-US" sz="3600" b="1" i="1" dirty="0"/>
              <a:t>in the context </a:t>
            </a:r>
            <a:r>
              <a:rPr lang="en-GB" sz="3600" b="1" i="1" dirty="0"/>
              <a:t>of learning is a generic term for those intellectual and affective activities in which individuals engage to explore their experiences in order to lead to new understandings and </a:t>
            </a:r>
            <a:r>
              <a:rPr lang="en-GB" sz="3600" b="1" i="1" dirty="0" smtClean="0"/>
              <a:t>appreciations’ </a:t>
            </a:r>
            <a:r>
              <a:rPr lang="en-GB" sz="3600" dirty="0" err="1"/>
              <a:t>Boud</a:t>
            </a:r>
            <a:r>
              <a:rPr lang="en-GB" sz="3600" dirty="0"/>
              <a:t> 1985</a:t>
            </a:r>
          </a:p>
        </p:txBody>
      </p:sp>
      <p:sp>
        <p:nvSpPr>
          <p:cNvPr id="3" name="Title 2"/>
          <p:cNvSpPr>
            <a:spLocks noGrp="1"/>
          </p:cNvSpPr>
          <p:nvPr>
            <p:ph type="title"/>
          </p:nvPr>
        </p:nvSpPr>
        <p:spPr/>
        <p:txBody>
          <a:bodyPr/>
          <a:lstStyle/>
          <a:p>
            <a:r>
              <a:rPr lang="en-GB" dirty="0" smtClean="0"/>
              <a:t>Reflection</a:t>
            </a:r>
            <a:endParaRPr lang="en-GB" dirty="0"/>
          </a:p>
        </p:txBody>
      </p:sp>
    </p:spTree>
    <p:extLst>
      <p:ext uri="{BB962C8B-B14F-4D97-AF65-F5344CB8AC3E}">
        <p14:creationId xmlns:p14="http://schemas.microsoft.com/office/powerpoint/2010/main" val="2894561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600" dirty="0" smtClean="0"/>
              <a:t>Reflective practice is a state of mind, an ongoing attitude to life and work, the pearl grit in the oyster of practice and education; danger lies in it being a separate curriculum element with a set of exercises.  Brookfield calls it a ‘reflexive habit… second nature’ (2009).</a:t>
            </a:r>
          </a:p>
        </p:txBody>
      </p:sp>
      <p:sp>
        <p:nvSpPr>
          <p:cNvPr id="3" name="Title 2"/>
          <p:cNvSpPr>
            <a:spLocks noGrp="1"/>
          </p:cNvSpPr>
          <p:nvPr>
            <p:ph type="title"/>
          </p:nvPr>
        </p:nvSpPr>
        <p:spPr/>
        <p:txBody>
          <a:bodyPr/>
          <a:lstStyle/>
          <a:p>
            <a:r>
              <a:rPr lang="en-GB" dirty="0" smtClean="0"/>
              <a:t>Reflective practice (Gillie Bolton 2014)</a:t>
            </a:r>
            <a:endParaRPr lang="en-GB" dirty="0"/>
          </a:p>
        </p:txBody>
      </p:sp>
    </p:spTree>
    <p:extLst>
      <p:ext uri="{BB962C8B-B14F-4D97-AF65-F5344CB8AC3E}">
        <p14:creationId xmlns:p14="http://schemas.microsoft.com/office/powerpoint/2010/main" val="631848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800" dirty="0"/>
              <a:t>It enables us to make illuminative sense of where we are in our own practice and our relation to our profession and our institutions</a:t>
            </a:r>
          </a:p>
          <a:p>
            <a:r>
              <a:rPr lang="en-GB" sz="2800" dirty="0"/>
              <a:t>It enables professionals to learn from experience about: themselves; their work; they way they relate to home and work, significant others and the wider society and cultural structures (e.g. institutions) are formed and control us.  </a:t>
            </a:r>
          </a:p>
          <a:p>
            <a:endParaRPr lang="en-GB" sz="2800" dirty="0"/>
          </a:p>
          <a:p>
            <a:pPr marL="45720" indent="0">
              <a:buNone/>
            </a:pPr>
            <a:r>
              <a:rPr lang="en-GB" sz="2800" b="1" i="1" dirty="0"/>
              <a:t>You relate the clinical work to the theory in reflective practice and that give you 360 degree way of knowin</a:t>
            </a:r>
            <a:r>
              <a:rPr lang="en-GB" b="1" i="1" dirty="0"/>
              <a:t>g…..</a:t>
            </a:r>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252598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buNone/>
            </a:pPr>
            <a:r>
              <a:rPr lang="en-GB" sz="3600" dirty="0" smtClean="0"/>
              <a:t>Strategies challenge assumptions, ideological illusions, damaging social and cultural biases, inequalities; and it questions personal behaviours which perhaps silence the voices of others or otherwise marginalise them.</a:t>
            </a:r>
          </a:p>
          <a:p>
            <a:pPr marL="45720" indent="0">
              <a:buNone/>
            </a:pPr>
            <a:endParaRPr lang="en-GB" sz="2800" dirty="0" smtClean="0"/>
          </a:p>
        </p:txBody>
      </p:sp>
      <p:sp>
        <p:nvSpPr>
          <p:cNvPr id="3" name="Title 2"/>
          <p:cNvSpPr>
            <a:spLocks noGrp="1"/>
          </p:cNvSpPr>
          <p:nvPr>
            <p:ph type="title"/>
          </p:nvPr>
        </p:nvSpPr>
        <p:spPr/>
        <p:txBody>
          <a:bodyPr/>
          <a:lstStyle/>
          <a:p>
            <a:r>
              <a:rPr lang="en-GB" dirty="0" smtClean="0"/>
              <a:t>Reflective strategies</a:t>
            </a:r>
            <a:endParaRPr lang="en-GB" dirty="0"/>
          </a:p>
        </p:txBody>
      </p:sp>
    </p:spTree>
    <p:extLst>
      <p:ext uri="{BB962C8B-B14F-4D97-AF65-F5344CB8AC3E}">
        <p14:creationId xmlns:p14="http://schemas.microsoft.com/office/powerpoint/2010/main" val="2804366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r>
              <a:rPr lang="en-GB" sz="3200" dirty="0" smtClean="0"/>
              <a:t>What </a:t>
            </a:r>
            <a:r>
              <a:rPr lang="en-GB" sz="3200" dirty="0"/>
              <a:t>we know and which or need to explore further</a:t>
            </a:r>
          </a:p>
          <a:p>
            <a:r>
              <a:rPr lang="en-GB" sz="3200" dirty="0"/>
              <a:t>What we know but do not know we know</a:t>
            </a:r>
          </a:p>
          <a:p>
            <a:r>
              <a:rPr lang="en-GB" sz="3200" dirty="0"/>
              <a:t>What we do not know and want to know</a:t>
            </a:r>
          </a:p>
          <a:p>
            <a:r>
              <a:rPr lang="en-GB" sz="3200" dirty="0"/>
              <a:t>What we think, feel believe, value, understand about our role and boundaries</a:t>
            </a:r>
          </a:p>
          <a:p>
            <a:r>
              <a:rPr lang="en-GB" sz="3200" dirty="0"/>
              <a:t>How our actions match up with what we believe</a:t>
            </a:r>
          </a:p>
          <a:p>
            <a:r>
              <a:rPr lang="en-GB" sz="3200" dirty="0"/>
              <a:t>How to value and take into account personal feelings. </a:t>
            </a:r>
          </a:p>
          <a:p>
            <a:endParaRPr lang="en-GB" sz="3200" dirty="0"/>
          </a:p>
        </p:txBody>
      </p:sp>
      <p:sp>
        <p:nvSpPr>
          <p:cNvPr id="3" name="Title 2"/>
          <p:cNvSpPr>
            <a:spLocks noGrp="1"/>
          </p:cNvSpPr>
          <p:nvPr>
            <p:ph type="title"/>
          </p:nvPr>
        </p:nvSpPr>
        <p:spPr/>
        <p:txBody>
          <a:bodyPr/>
          <a:lstStyle/>
          <a:p>
            <a:r>
              <a:rPr lang="en-GB" dirty="0"/>
              <a:t>Strategies allow for further enquiry</a:t>
            </a:r>
          </a:p>
        </p:txBody>
      </p:sp>
    </p:spTree>
    <p:extLst>
      <p:ext uri="{BB962C8B-B14F-4D97-AF65-F5344CB8AC3E}">
        <p14:creationId xmlns:p14="http://schemas.microsoft.com/office/powerpoint/2010/main" val="2004022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marL="45720" indent="0">
              <a:buNone/>
            </a:pPr>
            <a:r>
              <a:rPr lang="en-GB" sz="3200" b="1" dirty="0" smtClean="0"/>
              <a:t>Practitioners explore difficult areas of experience, such as: </a:t>
            </a:r>
          </a:p>
          <a:p>
            <a:r>
              <a:rPr lang="en-GB" sz="3200" dirty="0" smtClean="0"/>
              <a:t>How to perceive from others' perspective</a:t>
            </a:r>
          </a:p>
          <a:p>
            <a:r>
              <a:rPr lang="en-GB" sz="3200" dirty="0" smtClean="0"/>
              <a:t>How to value others’ perspective, however different they are from us</a:t>
            </a:r>
          </a:p>
          <a:p>
            <a:r>
              <a:rPr lang="en-GB" sz="3200" dirty="0" smtClean="0"/>
              <a:t>What we can change in our context; how to work with what we cannot change</a:t>
            </a:r>
          </a:p>
          <a:p>
            <a:r>
              <a:rPr lang="en-GB" sz="3200" dirty="0" smtClean="0"/>
              <a:t>How other perceive us, and their feelings and thought about events, and our actions</a:t>
            </a:r>
          </a:p>
          <a:p>
            <a:r>
              <a:rPr lang="en-GB" sz="3200" dirty="0" smtClean="0"/>
              <a:t>Why we become stressed, and its impact on life and practice</a:t>
            </a:r>
          </a:p>
          <a:p>
            <a:r>
              <a:rPr lang="en-GB" sz="3200" dirty="0" smtClean="0"/>
              <a:t>How to counteract seemingly given social, cultural and political structures</a:t>
            </a:r>
            <a:r>
              <a:rPr lang="en-GB" dirty="0" smtClean="0"/>
              <a:t>.  </a:t>
            </a:r>
            <a:endParaRPr lang="en-GB" dirty="0"/>
          </a:p>
        </p:txBody>
      </p:sp>
      <p:sp>
        <p:nvSpPr>
          <p:cNvPr id="3" name="Title 2"/>
          <p:cNvSpPr>
            <a:spLocks noGrp="1"/>
          </p:cNvSpPr>
          <p:nvPr>
            <p:ph type="title"/>
          </p:nvPr>
        </p:nvSpPr>
        <p:spPr/>
        <p:txBody>
          <a:bodyPr/>
          <a:lstStyle/>
          <a:p>
            <a:r>
              <a:rPr lang="en-GB" dirty="0" smtClean="0"/>
              <a:t>Reflective strategies</a:t>
            </a:r>
            <a:br>
              <a:rPr lang="en-GB" dirty="0" smtClean="0"/>
            </a:br>
            <a:endParaRPr lang="en-GB" dirty="0"/>
          </a:p>
        </p:txBody>
      </p:sp>
    </p:spTree>
    <p:extLst>
      <p:ext uri="{BB962C8B-B14F-4D97-AF65-F5344CB8AC3E}">
        <p14:creationId xmlns:p14="http://schemas.microsoft.com/office/powerpoint/2010/main" val="1362605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indent="0">
              <a:buNone/>
            </a:pPr>
            <a:r>
              <a:rPr lang="en-GB" sz="3200" dirty="0" smtClean="0"/>
              <a:t>We know a great deal more than we are aware, absorbing information unwittingly.  We have challenging material shoved into boxes mentally labelled </a:t>
            </a:r>
            <a:r>
              <a:rPr lang="en-GB" sz="3200" i="1" dirty="0" smtClean="0"/>
              <a:t>do not open</a:t>
            </a:r>
            <a:r>
              <a:rPr lang="en-GB" sz="3200" dirty="0" smtClean="0"/>
              <a:t>. We have not celebrated and learned from positive experiences (</a:t>
            </a:r>
            <a:r>
              <a:rPr lang="en-GB" sz="3200" dirty="0" err="1" smtClean="0"/>
              <a:t>Ghaye</a:t>
            </a:r>
            <a:r>
              <a:rPr lang="en-GB" sz="3200" dirty="0" smtClean="0"/>
              <a:t>, 2011)</a:t>
            </a:r>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04065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endParaRPr lang="en-GB" sz="3200" dirty="0"/>
          </a:p>
        </p:txBody>
      </p:sp>
      <p:sp>
        <p:nvSpPr>
          <p:cNvPr id="3" name="Title 2"/>
          <p:cNvSpPr>
            <a:spLocks noGrp="1"/>
          </p:cNvSpPr>
          <p:nvPr>
            <p:ph type="title"/>
          </p:nvPr>
        </p:nvSpPr>
        <p:spPr/>
        <p:txBody>
          <a:bodyPr/>
          <a:lstStyle/>
          <a:p>
            <a:r>
              <a:rPr lang="en-GB" dirty="0" smtClean="0"/>
              <a:t>Free Writing Exercise</a:t>
            </a:r>
            <a:endParaRPr lang="en-GB" dirty="0"/>
          </a:p>
        </p:txBody>
      </p:sp>
    </p:spTree>
    <p:extLst>
      <p:ext uri="{BB962C8B-B14F-4D97-AF65-F5344CB8AC3E}">
        <p14:creationId xmlns:p14="http://schemas.microsoft.com/office/powerpoint/2010/main" val="2098295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038600" y="228600"/>
            <a:ext cx="8153400" cy="990600"/>
          </a:xfrm>
        </p:spPr>
        <p:txBody>
          <a:bodyPr>
            <a:normAutofit/>
          </a:bodyPr>
          <a:lstStyle/>
          <a:p>
            <a:r>
              <a:rPr lang="en-GB" dirty="0" smtClean="0">
                <a:solidFill>
                  <a:schemeClr val="tx1"/>
                </a:solidFill>
              </a:rPr>
              <a:t>Kolb’s Learning Cycle (1984)</a:t>
            </a:r>
            <a:endParaRPr lang="en-GB" dirty="0">
              <a:solidFill>
                <a:schemeClr val="tx1"/>
              </a:solidFill>
            </a:endParaRPr>
          </a:p>
        </p:txBody>
      </p:sp>
      <p:cxnSp>
        <p:nvCxnSpPr>
          <p:cNvPr id="6" name="Straight Arrow Connector 5"/>
          <p:cNvCxnSpPr/>
          <p:nvPr/>
        </p:nvCxnSpPr>
        <p:spPr>
          <a:xfrm>
            <a:off x="5735960" y="1916832"/>
            <a:ext cx="1656184" cy="108012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863752" y="1196753"/>
            <a:ext cx="3312368" cy="1200329"/>
          </a:xfrm>
          <a:prstGeom prst="rect">
            <a:avLst/>
          </a:prstGeom>
          <a:noFill/>
        </p:spPr>
        <p:txBody>
          <a:bodyPr wrap="square" rtlCol="0">
            <a:spAutoFit/>
          </a:bodyPr>
          <a:lstStyle/>
          <a:p>
            <a:pPr algn="ctr"/>
            <a:r>
              <a:rPr lang="en-GB" sz="2400" dirty="0"/>
              <a:t>Taking stock</a:t>
            </a:r>
          </a:p>
          <a:p>
            <a:pPr algn="ctr"/>
            <a:r>
              <a:rPr lang="en-GB" sz="2400" dirty="0"/>
              <a:t>What do I know?</a:t>
            </a:r>
          </a:p>
          <a:p>
            <a:pPr algn="ctr"/>
            <a:r>
              <a:rPr lang="en-GB" sz="2400" dirty="0"/>
              <a:t>Individual</a:t>
            </a:r>
          </a:p>
        </p:txBody>
      </p:sp>
      <p:sp>
        <p:nvSpPr>
          <p:cNvPr id="11" name="TextBox 10"/>
          <p:cNvSpPr txBox="1"/>
          <p:nvPr/>
        </p:nvSpPr>
        <p:spPr>
          <a:xfrm>
            <a:off x="7320136" y="2852936"/>
            <a:ext cx="2736304" cy="1569660"/>
          </a:xfrm>
          <a:prstGeom prst="rect">
            <a:avLst/>
          </a:prstGeom>
          <a:noFill/>
        </p:spPr>
        <p:txBody>
          <a:bodyPr wrap="square" rtlCol="0">
            <a:spAutoFit/>
          </a:bodyPr>
          <a:lstStyle/>
          <a:p>
            <a:pPr algn="ctr"/>
            <a:r>
              <a:rPr lang="en-GB" sz="2400" dirty="0"/>
              <a:t>Reflection</a:t>
            </a:r>
          </a:p>
          <a:p>
            <a:pPr algn="ctr"/>
            <a:r>
              <a:rPr lang="en-GB" sz="2400" dirty="0"/>
              <a:t>What do I need to know?</a:t>
            </a:r>
          </a:p>
          <a:p>
            <a:pPr algn="ctr"/>
            <a:r>
              <a:rPr lang="en-GB" sz="2400" dirty="0"/>
              <a:t>Contextual</a:t>
            </a:r>
          </a:p>
        </p:txBody>
      </p:sp>
      <p:sp>
        <p:nvSpPr>
          <p:cNvPr id="12" name="TextBox 11"/>
          <p:cNvSpPr txBox="1"/>
          <p:nvPr/>
        </p:nvSpPr>
        <p:spPr>
          <a:xfrm>
            <a:off x="3791744" y="4797152"/>
            <a:ext cx="4104456" cy="1569660"/>
          </a:xfrm>
          <a:prstGeom prst="rect">
            <a:avLst/>
          </a:prstGeom>
          <a:noFill/>
        </p:spPr>
        <p:txBody>
          <a:bodyPr wrap="square" rtlCol="0">
            <a:spAutoFit/>
          </a:bodyPr>
          <a:lstStyle/>
          <a:p>
            <a:pPr algn="ctr"/>
            <a:r>
              <a:rPr lang="en-GB" sz="2400" dirty="0"/>
              <a:t>Feedback/ evaluation</a:t>
            </a:r>
          </a:p>
          <a:p>
            <a:pPr algn="ctr"/>
            <a:r>
              <a:rPr lang="en-GB" sz="2400" dirty="0"/>
              <a:t>How much and how well do I understand?</a:t>
            </a:r>
          </a:p>
          <a:p>
            <a:pPr algn="ctr"/>
            <a:r>
              <a:rPr lang="en-GB" sz="2400" dirty="0"/>
              <a:t>Relational</a:t>
            </a:r>
          </a:p>
        </p:txBody>
      </p:sp>
      <p:sp>
        <p:nvSpPr>
          <p:cNvPr id="13" name="TextBox 12"/>
          <p:cNvSpPr txBox="1"/>
          <p:nvPr/>
        </p:nvSpPr>
        <p:spPr>
          <a:xfrm>
            <a:off x="1847528" y="2852936"/>
            <a:ext cx="3312368" cy="1569660"/>
          </a:xfrm>
          <a:prstGeom prst="rect">
            <a:avLst/>
          </a:prstGeom>
          <a:noFill/>
        </p:spPr>
        <p:txBody>
          <a:bodyPr wrap="square" rtlCol="0">
            <a:spAutoFit/>
          </a:bodyPr>
          <a:lstStyle/>
          <a:p>
            <a:pPr algn="ctr"/>
            <a:r>
              <a:rPr lang="en-GB" sz="2400" dirty="0"/>
              <a:t>Planning</a:t>
            </a:r>
          </a:p>
          <a:p>
            <a:pPr algn="ctr"/>
            <a:r>
              <a:rPr lang="en-GB" sz="2400" dirty="0"/>
              <a:t>How can I take my learning further?</a:t>
            </a:r>
          </a:p>
          <a:p>
            <a:pPr algn="ctr"/>
            <a:r>
              <a:rPr lang="en-GB" sz="2400" dirty="0"/>
              <a:t>Developmental</a:t>
            </a:r>
          </a:p>
        </p:txBody>
      </p:sp>
      <p:cxnSp>
        <p:nvCxnSpPr>
          <p:cNvPr id="15" name="Straight Arrow Connector 14"/>
          <p:cNvCxnSpPr>
            <a:endCxn id="12" idx="0"/>
          </p:cNvCxnSpPr>
          <p:nvPr/>
        </p:nvCxnSpPr>
        <p:spPr>
          <a:xfrm rot="10800000" flipV="1">
            <a:off x="5843972" y="3789040"/>
            <a:ext cx="1836204" cy="100811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16200000" flipV="1">
            <a:off x="4475820" y="3969060"/>
            <a:ext cx="792088"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2999656" y="1916832"/>
            <a:ext cx="1152128"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5160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sz="2800" dirty="0"/>
              <a:t>Identify other people’s positions/ arguments/ conclusions</a:t>
            </a:r>
          </a:p>
          <a:p>
            <a:r>
              <a:rPr lang="en-GB" sz="2800" dirty="0"/>
              <a:t>Evaluate the evidence for alternative points of view</a:t>
            </a:r>
          </a:p>
          <a:p>
            <a:r>
              <a:rPr lang="en-GB" sz="2800" dirty="0"/>
              <a:t>Weigh up opposing arguments/ evidence fairly</a:t>
            </a:r>
          </a:p>
          <a:p>
            <a:r>
              <a:rPr lang="en-GB" sz="2800" dirty="0"/>
              <a:t>Read between the lines</a:t>
            </a:r>
          </a:p>
          <a:p>
            <a:r>
              <a:rPr lang="en-GB" sz="2800" dirty="0"/>
              <a:t>Identify false/ inaccurate assumptions</a:t>
            </a:r>
          </a:p>
          <a:p>
            <a:r>
              <a:rPr lang="en-GB" sz="2800" dirty="0"/>
              <a:t>Recognise techniques to make certain positions appealing</a:t>
            </a:r>
          </a:p>
          <a:p>
            <a:r>
              <a:rPr lang="en-GB" sz="2800" dirty="0"/>
              <a:t>Reflect on issues in a structured way, bringing logic to bear</a:t>
            </a:r>
          </a:p>
          <a:p>
            <a:r>
              <a:rPr lang="en-GB" sz="2800" dirty="0"/>
              <a:t> Draw conclusions- valid/ justified</a:t>
            </a:r>
          </a:p>
          <a:p>
            <a:r>
              <a:rPr lang="en-GB" sz="2800" dirty="0" smtClean="0"/>
              <a:t> Present </a:t>
            </a:r>
            <a:r>
              <a:rPr lang="en-GB" sz="2800" dirty="0"/>
              <a:t>a point of view </a:t>
            </a:r>
          </a:p>
          <a:p>
            <a:endParaRPr lang="en-GB" dirty="0"/>
          </a:p>
        </p:txBody>
      </p:sp>
      <p:sp>
        <p:nvSpPr>
          <p:cNvPr id="2" name="Title 1"/>
          <p:cNvSpPr>
            <a:spLocks noGrp="1"/>
          </p:cNvSpPr>
          <p:nvPr>
            <p:ph type="title"/>
          </p:nvPr>
        </p:nvSpPr>
        <p:spPr/>
        <p:txBody>
          <a:bodyPr/>
          <a:lstStyle/>
          <a:p>
            <a:r>
              <a:rPr lang="en-GB" dirty="0" smtClean="0"/>
              <a:t>Critical thinking (</a:t>
            </a:r>
            <a:r>
              <a:rPr lang="en-GB" dirty="0" err="1" smtClean="0"/>
              <a:t>cotrell</a:t>
            </a:r>
            <a:r>
              <a:rPr lang="en-GB" dirty="0" smtClean="0"/>
              <a:t> 2005)</a:t>
            </a:r>
            <a:endParaRPr lang="en-GB" dirty="0"/>
          </a:p>
        </p:txBody>
      </p:sp>
    </p:spTree>
    <p:extLst>
      <p:ext uri="{BB962C8B-B14F-4D97-AF65-F5344CB8AC3E}">
        <p14:creationId xmlns:p14="http://schemas.microsoft.com/office/powerpoint/2010/main" val="38862983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85000" lnSpcReduction="20000"/>
          </a:bodyPr>
          <a:lstStyle/>
          <a:p>
            <a:r>
              <a:rPr lang="en-GB" dirty="0"/>
              <a:t>Improved attention and observation</a:t>
            </a:r>
          </a:p>
          <a:p>
            <a:r>
              <a:rPr lang="en-GB" dirty="0"/>
              <a:t>Integration of theory and practice</a:t>
            </a:r>
          </a:p>
          <a:p>
            <a:r>
              <a:rPr lang="en-GB" dirty="0"/>
              <a:t>New and expanded knowledge </a:t>
            </a:r>
          </a:p>
          <a:p>
            <a:r>
              <a:rPr lang="en-GB" dirty="0"/>
              <a:t>Safe and effective practitioners</a:t>
            </a:r>
          </a:p>
          <a:p>
            <a:r>
              <a:rPr lang="en-GB" dirty="0"/>
              <a:t>Protection of the public</a:t>
            </a:r>
          </a:p>
          <a:p>
            <a:r>
              <a:rPr lang="en-GB" dirty="0"/>
              <a:t>Context of practice</a:t>
            </a:r>
          </a:p>
          <a:p>
            <a:r>
              <a:rPr lang="en-GB" dirty="0"/>
              <a:t>Changing needs</a:t>
            </a:r>
          </a:p>
          <a:p>
            <a:r>
              <a:rPr lang="en-GB" dirty="0"/>
              <a:t>Ownership and responsibility </a:t>
            </a:r>
          </a:p>
          <a:p>
            <a:r>
              <a:rPr lang="en-GB" dirty="0"/>
              <a:t>Ability to identify key points in a text/ message</a:t>
            </a:r>
          </a:p>
          <a:p>
            <a:endParaRPr lang="en-GB" dirty="0"/>
          </a:p>
        </p:txBody>
      </p:sp>
      <p:sp>
        <p:nvSpPr>
          <p:cNvPr id="4" name="Content Placeholder 3"/>
          <p:cNvSpPr>
            <a:spLocks noGrp="1"/>
          </p:cNvSpPr>
          <p:nvPr>
            <p:ph sz="half" idx="2"/>
          </p:nvPr>
        </p:nvSpPr>
        <p:spPr/>
        <p:txBody>
          <a:bodyPr>
            <a:normAutofit fontScale="85000" lnSpcReduction="20000"/>
          </a:bodyPr>
          <a:lstStyle/>
          <a:p>
            <a:r>
              <a:rPr lang="en-GB" dirty="0"/>
              <a:t>Stimulates enquiry,</a:t>
            </a:r>
          </a:p>
          <a:p>
            <a:r>
              <a:rPr lang="en-GB" dirty="0" smtClean="0"/>
              <a:t>increases </a:t>
            </a:r>
            <a:r>
              <a:rPr lang="en-GB" dirty="0"/>
              <a:t>self awareness.</a:t>
            </a:r>
          </a:p>
          <a:p>
            <a:r>
              <a:rPr lang="en-GB" dirty="0"/>
              <a:t>Develops analytical skills</a:t>
            </a:r>
          </a:p>
          <a:p>
            <a:r>
              <a:rPr lang="en-GB" dirty="0"/>
              <a:t>Encourages learning</a:t>
            </a:r>
          </a:p>
          <a:p>
            <a:r>
              <a:rPr lang="en-GB" dirty="0"/>
              <a:t>Assists practice teachers in analysing the quality of the student’s competencies</a:t>
            </a:r>
          </a:p>
          <a:p>
            <a:r>
              <a:rPr lang="en-GB" dirty="0"/>
              <a:t>Implications for future practice.</a:t>
            </a:r>
          </a:p>
          <a:p>
            <a:r>
              <a:rPr lang="en-GB" dirty="0"/>
              <a:t>Focused reading</a:t>
            </a:r>
          </a:p>
          <a:p>
            <a:r>
              <a:rPr lang="en-GB" dirty="0"/>
              <a:t>Ability to respond to appropriate points in a message</a:t>
            </a:r>
          </a:p>
          <a:p>
            <a:endParaRPr lang="en-GB" dirty="0"/>
          </a:p>
        </p:txBody>
      </p:sp>
      <p:sp>
        <p:nvSpPr>
          <p:cNvPr id="3" name="Title 2"/>
          <p:cNvSpPr>
            <a:spLocks noGrp="1"/>
          </p:cNvSpPr>
          <p:nvPr>
            <p:ph type="title"/>
          </p:nvPr>
        </p:nvSpPr>
        <p:spPr/>
        <p:txBody>
          <a:bodyPr/>
          <a:lstStyle/>
          <a:p>
            <a:r>
              <a:rPr lang="en-GB" dirty="0" smtClean="0"/>
              <a:t>CT Benefits</a:t>
            </a:r>
            <a:endParaRPr lang="en-GB" dirty="0"/>
          </a:p>
        </p:txBody>
      </p:sp>
    </p:spTree>
    <p:extLst>
      <p:ext uri="{BB962C8B-B14F-4D97-AF65-F5344CB8AC3E}">
        <p14:creationId xmlns:p14="http://schemas.microsoft.com/office/powerpoint/2010/main" val="29845178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dirty="0"/>
              <a:t>Misunderstanding of what is meant by criticism</a:t>
            </a:r>
          </a:p>
          <a:p>
            <a:r>
              <a:rPr lang="en-GB" sz="3200" dirty="0"/>
              <a:t> Over estimating personal reasoning abilities</a:t>
            </a:r>
          </a:p>
          <a:p>
            <a:r>
              <a:rPr lang="en-GB" sz="3200" dirty="0"/>
              <a:t>Lack of methods, strategies, practice</a:t>
            </a:r>
          </a:p>
          <a:p>
            <a:r>
              <a:rPr lang="en-GB" sz="3200" dirty="0"/>
              <a:t>Reluctance to critique experts</a:t>
            </a:r>
          </a:p>
          <a:p>
            <a:r>
              <a:rPr lang="en-GB" sz="3200" dirty="0"/>
              <a:t>Affective reasons</a:t>
            </a:r>
          </a:p>
          <a:p>
            <a:r>
              <a:rPr lang="en-GB" sz="3200" dirty="0"/>
              <a:t> Mistaking information for understanding</a:t>
            </a:r>
          </a:p>
          <a:p>
            <a:r>
              <a:rPr lang="en-GB" sz="3200" dirty="0"/>
              <a:t>Insufficient focus and attention to detail</a:t>
            </a:r>
          </a:p>
        </p:txBody>
      </p:sp>
      <p:sp>
        <p:nvSpPr>
          <p:cNvPr id="3" name="Title 2"/>
          <p:cNvSpPr>
            <a:spLocks noGrp="1"/>
          </p:cNvSpPr>
          <p:nvPr>
            <p:ph type="title"/>
          </p:nvPr>
        </p:nvSpPr>
        <p:spPr/>
        <p:txBody>
          <a:bodyPr/>
          <a:lstStyle/>
          <a:p>
            <a:r>
              <a:rPr lang="en-GB" dirty="0" smtClean="0"/>
              <a:t>Barriers to </a:t>
            </a:r>
            <a:r>
              <a:rPr lang="en-GB" dirty="0" err="1" smtClean="0"/>
              <a:t>ct</a:t>
            </a:r>
            <a:r>
              <a:rPr lang="en-GB" dirty="0" smtClean="0"/>
              <a:t> (</a:t>
            </a:r>
            <a:r>
              <a:rPr lang="en-GB" dirty="0" err="1" smtClean="0"/>
              <a:t>cotrell</a:t>
            </a:r>
            <a:r>
              <a:rPr lang="en-GB" dirty="0" smtClean="0"/>
              <a:t> 2005) </a:t>
            </a:r>
            <a:endParaRPr lang="en-GB" dirty="0"/>
          </a:p>
        </p:txBody>
      </p:sp>
    </p:spTree>
    <p:extLst>
      <p:ext uri="{BB962C8B-B14F-4D97-AF65-F5344CB8AC3E}">
        <p14:creationId xmlns:p14="http://schemas.microsoft.com/office/powerpoint/2010/main" val="2042649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800" b="1" i="1" dirty="0"/>
              <a:t>In Action: </a:t>
            </a:r>
          </a:p>
          <a:p>
            <a:pPr>
              <a:buFont typeface="Wingdings" pitchFamily="2" charset="2"/>
              <a:buChar char="Ø"/>
            </a:pPr>
            <a:r>
              <a:rPr lang="en-GB" sz="2800" dirty="0"/>
              <a:t>practising, influences decisions  and care at that moment,  </a:t>
            </a:r>
          </a:p>
          <a:p>
            <a:pPr>
              <a:buFont typeface="Wingdings" pitchFamily="2" charset="2"/>
              <a:buChar char="Ø"/>
            </a:pPr>
            <a:r>
              <a:rPr lang="en-GB" sz="2800" dirty="0"/>
              <a:t>Promotes skilled and flexible responses of the expert practitioner</a:t>
            </a:r>
          </a:p>
          <a:p>
            <a:r>
              <a:rPr lang="en-GB" sz="2800" b="1" i="1" dirty="0"/>
              <a:t>On Action</a:t>
            </a:r>
            <a:r>
              <a:rPr lang="en-GB" sz="2800" b="1" dirty="0"/>
              <a:t>:</a:t>
            </a:r>
          </a:p>
          <a:p>
            <a:pPr>
              <a:buFont typeface="Wingdings" pitchFamily="2" charset="2"/>
              <a:buChar char="Ø"/>
            </a:pPr>
            <a:r>
              <a:rPr lang="en-GB" sz="2800" dirty="0"/>
              <a:t>After the event, views different interventions, adds knowledge</a:t>
            </a:r>
          </a:p>
          <a:p>
            <a:pPr>
              <a:buFont typeface="Wingdings" pitchFamily="2" charset="2"/>
              <a:buChar char="Ø"/>
            </a:pPr>
            <a:r>
              <a:rPr lang="en-GB" sz="2800" dirty="0"/>
              <a:t>Promotes development of professional skills and knowledge  </a:t>
            </a:r>
            <a:endParaRPr lang="en-GB" sz="2800" dirty="0" smtClean="0"/>
          </a:p>
          <a:p>
            <a:pPr>
              <a:buFont typeface="Wingdings" pitchFamily="2" charset="2"/>
              <a:buChar char="Ø"/>
            </a:pPr>
            <a:endParaRPr lang="en-GB" sz="2800" dirty="0"/>
          </a:p>
          <a:p>
            <a:pPr marL="45720" indent="0">
              <a:buNone/>
            </a:pPr>
            <a:r>
              <a:rPr lang="en-GB" i="1" dirty="0" smtClean="0"/>
              <a:t>‘We </a:t>
            </a:r>
            <a:r>
              <a:rPr lang="en-GB" i="1" dirty="0"/>
              <a:t>cannot stand outside ourselves and our work (from the cliff), in order to be objective and clear.  We work in the swampy </a:t>
            </a:r>
            <a:r>
              <a:rPr lang="en-GB" i="1" dirty="0" smtClean="0"/>
              <a:t>lowlands</a:t>
            </a:r>
            <a:r>
              <a:rPr lang="en-GB" dirty="0" smtClean="0"/>
              <a:t>’ </a:t>
            </a:r>
            <a:r>
              <a:rPr lang="en-GB" dirty="0"/>
              <a:t>(</a:t>
            </a:r>
            <a:r>
              <a:rPr lang="en-GB" dirty="0" err="1"/>
              <a:t>Schon</a:t>
            </a:r>
            <a:r>
              <a:rPr lang="en-GB" dirty="0"/>
              <a:t> 1987)</a:t>
            </a:r>
          </a:p>
          <a:p>
            <a:pPr marL="45720" indent="0">
              <a:buNone/>
            </a:pPr>
            <a:endParaRPr lang="en-GB" dirty="0"/>
          </a:p>
        </p:txBody>
      </p:sp>
      <p:sp>
        <p:nvSpPr>
          <p:cNvPr id="3" name="Title 2"/>
          <p:cNvSpPr>
            <a:spLocks noGrp="1"/>
          </p:cNvSpPr>
          <p:nvPr>
            <p:ph type="title"/>
          </p:nvPr>
        </p:nvSpPr>
        <p:spPr/>
        <p:txBody>
          <a:bodyPr/>
          <a:lstStyle/>
          <a:p>
            <a:r>
              <a:rPr lang="en-GB" dirty="0" smtClean="0"/>
              <a:t>Reflective Frameworks -</a:t>
            </a:r>
            <a:r>
              <a:rPr lang="en-GB" dirty="0"/>
              <a:t> (</a:t>
            </a:r>
            <a:r>
              <a:rPr lang="en-GB" dirty="0" err="1"/>
              <a:t>Sch</a:t>
            </a:r>
            <a:r>
              <a:rPr lang="hu-HU" dirty="0"/>
              <a:t>ő</a:t>
            </a:r>
            <a:r>
              <a:rPr lang="en-GB" dirty="0"/>
              <a:t>n 1987)</a:t>
            </a:r>
            <a:r>
              <a:rPr lang="en-GB" dirty="0" smtClean="0"/>
              <a:t> </a:t>
            </a:r>
            <a:endParaRPr lang="en-GB" dirty="0"/>
          </a:p>
        </p:txBody>
      </p:sp>
    </p:spTree>
    <p:extLst>
      <p:ext uri="{BB962C8B-B14F-4D97-AF65-F5344CB8AC3E}">
        <p14:creationId xmlns:p14="http://schemas.microsoft.com/office/powerpoint/2010/main" val="19095986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83632" y="1772816"/>
            <a:ext cx="6336704" cy="4320480"/>
          </a:xfrm>
        </p:spPr>
      </p:pic>
      <p:sp>
        <p:nvSpPr>
          <p:cNvPr id="3" name="Title 2"/>
          <p:cNvSpPr>
            <a:spLocks noGrp="1"/>
          </p:cNvSpPr>
          <p:nvPr>
            <p:ph type="title"/>
          </p:nvPr>
        </p:nvSpPr>
        <p:spPr/>
        <p:txBody>
          <a:bodyPr/>
          <a:lstStyle/>
          <a:p>
            <a:r>
              <a:rPr lang="en-GB" dirty="0" smtClean="0"/>
              <a:t>Reflective frame work: Gibbs Reflective </a:t>
            </a:r>
            <a:r>
              <a:rPr lang="en-GB" dirty="0" err="1" smtClean="0"/>
              <a:t>Cyle</a:t>
            </a:r>
            <a:endParaRPr lang="en-GB" dirty="0"/>
          </a:p>
        </p:txBody>
      </p:sp>
    </p:spTree>
    <p:extLst>
      <p:ext uri="{BB962C8B-B14F-4D97-AF65-F5344CB8AC3E}">
        <p14:creationId xmlns:p14="http://schemas.microsoft.com/office/powerpoint/2010/main" val="23213717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dirty="0"/>
              <a:t>Description – what happened?</a:t>
            </a:r>
          </a:p>
          <a:p>
            <a:r>
              <a:rPr lang="en-GB" sz="3200" dirty="0"/>
              <a:t>Feelings- what were you thinking and feeling?</a:t>
            </a:r>
          </a:p>
          <a:p>
            <a:r>
              <a:rPr lang="en-GB" sz="3200" dirty="0"/>
              <a:t>Evaluation- what was good and bad about the experience?</a:t>
            </a:r>
          </a:p>
          <a:p>
            <a:r>
              <a:rPr lang="en-GB" sz="3200" dirty="0"/>
              <a:t>Analysis: what sense can you make of the situation?</a:t>
            </a:r>
          </a:p>
          <a:p>
            <a:r>
              <a:rPr lang="en-GB" sz="3200" dirty="0"/>
              <a:t>Conclusion- what else could you have done?</a:t>
            </a:r>
          </a:p>
          <a:p>
            <a:r>
              <a:rPr lang="en-GB" sz="3200" dirty="0"/>
              <a:t>Action plan- if it arose again what would you do?</a:t>
            </a:r>
          </a:p>
          <a:p>
            <a:endParaRPr lang="en-GB" sz="3200"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2835116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buNone/>
            </a:pPr>
            <a:endParaRPr lang="en-GB" dirty="0" smtClean="0"/>
          </a:p>
          <a:p>
            <a:r>
              <a:rPr lang="en-GB" dirty="0" smtClean="0"/>
              <a:t>Description</a:t>
            </a:r>
          </a:p>
          <a:p>
            <a:r>
              <a:rPr lang="en-GB" dirty="0" smtClean="0"/>
              <a:t>Feelings</a:t>
            </a:r>
          </a:p>
          <a:p>
            <a:r>
              <a:rPr lang="en-GB" dirty="0" smtClean="0"/>
              <a:t>Evaluation</a:t>
            </a:r>
          </a:p>
          <a:p>
            <a:r>
              <a:rPr lang="en-GB" dirty="0" smtClean="0"/>
              <a:t>Analysis</a:t>
            </a:r>
          </a:p>
          <a:p>
            <a:r>
              <a:rPr lang="en-GB" dirty="0" smtClean="0"/>
              <a:t>Conclusion</a:t>
            </a:r>
          </a:p>
          <a:p>
            <a:r>
              <a:rPr lang="en-GB" dirty="0" smtClean="0"/>
              <a:t>Action Plan</a:t>
            </a:r>
          </a:p>
          <a:p>
            <a:endParaRPr lang="en-GB" dirty="0" smtClean="0"/>
          </a:p>
          <a:p>
            <a:pPr marL="45720" indent="0">
              <a:buNone/>
            </a:pPr>
            <a:r>
              <a:rPr lang="en-GB" dirty="0" smtClean="0"/>
              <a:t>.</a:t>
            </a:r>
          </a:p>
          <a:p>
            <a:pPr marL="45720" indent="0">
              <a:buNone/>
            </a:pPr>
            <a:endParaRPr lang="en-GB" dirty="0"/>
          </a:p>
          <a:p>
            <a:pPr marL="45720" indent="0">
              <a:buNone/>
            </a:pPr>
            <a:r>
              <a:rPr lang="en-GB" dirty="0"/>
              <a:t>Adapted from: Gibbs, G. (1988) Learning by doing: a guide to teaching and learning methods. Oxford: Further Education Unit. </a:t>
            </a:r>
          </a:p>
        </p:txBody>
      </p:sp>
      <p:sp>
        <p:nvSpPr>
          <p:cNvPr id="3" name="Title 2"/>
          <p:cNvSpPr>
            <a:spLocks noGrp="1"/>
          </p:cNvSpPr>
          <p:nvPr>
            <p:ph type="title"/>
          </p:nvPr>
        </p:nvSpPr>
        <p:spPr/>
        <p:txBody>
          <a:bodyPr/>
          <a:lstStyle/>
          <a:p>
            <a:r>
              <a:rPr lang="en-GB" dirty="0" smtClean="0"/>
              <a:t>Reflective Summary/Commentary</a:t>
            </a:r>
            <a:endParaRPr lang="en-GB" dirty="0"/>
          </a:p>
        </p:txBody>
      </p:sp>
    </p:spTree>
    <p:extLst>
      <p:ext uri="{BB962C8B-B14F-4D97-AF65-F5344CB8AC3E}">
        <p14:creationId xmlns:p14="http://schemas.microsoft.com/office/powerpoint/2010/main" val="25243640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endParaRPr lang="en-GB" dirty="0"/>
          </a:p>
          <a:p>
            <a:r>
              <a:rPr lang="en-GB" sz="3200" dirty="0" smtClean="0"/>
              <a:t>In </a:t>
            </a:r>
            <a:r>
              <a:rPr lang="en-GB" sz="3200" dirty="0"/>
              <a:t>this section, you need to explain what you are reflecting on to your reader. Perhaps include background information, such as what it is you’re reflecting on and tell the reader who was involved. It’s important to remember to keep the information provided relevant and to-the-point. Don’t waffle on about details that aren’t required – if you do this, you’re just using up valuable words that you’ll get minimal marks for. </a:t>
            </a:r>
          </a:p>
        </p:txBody>
      </p:sp>
      <p:sp>
        <p:nvSpPr>
          <p:cNvPr id="3" name="Title 2"/>
          <p:cNvSpPr>
            <a:spLocks noGrp="1"/>
          </p:cNvSpPr>
          <p:nvPr>
            <p:ph type="title"/>
          </p:nvPr>
        </p:nvSpPr>
        <p:spPr/>
        <p:txBody>
          <a:bodyPr/>
          <a:lstStyle/>
          <a:p>
            <a:r>
              <a:rPr lang="en-GB" dirty="0" smtClean="0"/>
              <a:t>Description</a:t>
            </a:r>
            <a:endParaRPr lang="en-GB" dirty="0"/>
          </a:p>
        </p:txBody>
      </p:sp>
    </p:spTree>
    <p:extLst>
      <p:ext uri="{BB962C8B-B14F-4D97-AF65-F5344CB8AC3E}">
        <p14:creationId xmlns:p14="http://schemas.microsoft.com/office/powerpoint/2010/main" val="33548920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r>
              <a:rPr lang="en-GB" sz="3200" dirty="0"/>
              <a:t> Discuss your feelings and thoughts about the experience. Consider questions such as: How did you feel at the time? What did you think at the time? What did you think about the incident afterwards? You can discuss your emotions honestly, but make sure to remember at all times that this is an academic piece of writing, so avoid ‘chatty’ text. </a:t>
            </a:r>
          </a:p>
        </p:txBody>
      </p:sp>
      <p:sp>
        <p:nvSpPr>
          <p:cNvPr id="3" name="Title 2"/>
          <p:cNvSpPr>
            <a:spLocks noGrp="1"/>
          </p:cNvSpPr>
          <p:nvPr>
            <p:ph type="title"/>
          </p:nvPr>
        </p:nvSpPr>
        <p:spPr/>
        <p:txBody>
          <a:bodyPr/>
          <a:lstStyle/>
          <a:p>
            <a:r>
              <a:rPr lang="en-GB" dirty="0" smtClean="0"/>
              <a:t>feelings</a:t>
            </a:r>
            <a:endParaRPr lang="en-GB" dirty="0"/>
          </a:p>
        </p:txBody>
      </p:sp>
    </p:spTree>
    <p:extLst>
      <p:ext uri="{BB962C8B-B14F-4D97-AF65-F5344CB8AC3E}">
        <p14:creationId xmlns:p14="http://schemas.microsoft.com/office/powerpoint/2010/main" val="22515702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800" dirty="0"/>
              <a:t>For your evaluation, discuss how well you think things went. Perhaps think about: How did you react to the situation, and how did other people react? What was good and what was bad about the experience? If you are writing about a difficult incident, did you feel that the situation was resolved afterwards? Why/why not? This section is a good place to include the theory and the work of other authors – remember it is important to include references in reflective writing</a:t>
            </a:r>
            <a:r>
              <a:rPr lang="en-GB" dirty="0"/>
              <a:t>. </a:t>
            </a:r>
          </a:p>
        </p:txBody>
      </p:sp>
      <p:sp>
        <p:nvSpPr>
          <p:cNvPr id="3" name="Title 2"/>
          <p:cNvSpPr>
            <a:spLocks noGrp="1"/>
          </p:cNvSpPr>
          <p:nvPr>
            <p:ph type="title"/>
          </p:nvPr>
        </p:nvSpPr>
        <p:spPr/>
        <p:txBody>
          <a:bodyPr/>
          <a:lstStyle/>
          <a:p>
            <a:r>
              <a:rPr lang="en-GB" dirty="0" smtClean="0"/>
              <a:t>evaluation</a:t>
            </a:r>
            <a:endParaRPr lang="en-GB" dirty="0"/>
          </a:p>
        </p:txBody>
      </p:sp>
    </p:spTree>
    <p:extLst>
      <p:ext uri="{BB962C8B-B14F-4D97-AF65-F5344CB8AC3E}">
        <p14:creationId xmlns:p14="http://schemas.microsoft.com/office/powerpoint/2010/main" val="23994980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dirty="0"/>
              <a:t>In your analysis, consider what might have helped or hindered the event. You also have the opportunity here to compare your experience with the literature you have read. This section is very important, particularly for higher level writing. Many students receive poor marks for reflective assignments for not bringing the theory and experience together. </a:t>
            </a:r>
          </a:p>
        </p:txBody>
      </p:sp>
      <p:sp>
        <p:nvSpPr>
          <p:cNvPr id="3" name="Title 2"/>
          <p:cNvSpPr>
            <a:spLocks noGrp="1"/>
          </p:cNvSpPr>
          <p:nvPr>
            <p:ph type="title"/>
          </p:nvPr>
        </p:nvSpPr>
        <p:spPr/>
        <p:txBody>
          <a:bodyPr/>
          <a:lstStyle/>
          <a:p>
            <a:r>
              <a:rPr lang="en-GB" dirty="0" smtClean="0"/>
              <a:t>Analysis</a:t>
            </a:r>
            <a:endParaRPr lang="en-GB" dirty="0"/>
          </a:p>
        </p:txBody>
      </p:sp>
    </p:spTree>
    <p:extLst>
      <p:ext uri="{BB962C8B-B14F-4D97-AF65-F5344CB8AC3E}">
        <p14:creationId xmlns:p14="http://schemas.microsoft.com/office/powerpoint/2010/main" val="36606499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a:t>In your conclusion, it is important to acknowledge: whether you could have done anything else; what you have learned from the experience; consider whether you could you have responded in a different way. If you are talking about a positive experience…discuss whether you would do the same again to ensure a positive outcome. Also consider if there is anything you could change to improve things even further. If the incident was negative…tell your reader how you could have avoided it happening and also how you could make sure it doesn’t happen again. </a:t>
            </a:r>
          </a:p>
        </p:txBody>
      </p:sp>
      <p:sp>
        <p:nvSpPr>
          <p:cNvPr id="3" name="Title 2"/>
          <p:cNvSpPr>
            <a:spLocks noGrp="1"/>
          </p:cNvSpPr>
          <p:nvPr>
            <p:ph type="title"/>
          </p:nvPr>
        </p:nvSpPr>
        <p:spPr/>
        <p:txBody>
          <a:bodyPr/>
          <a:lstStyle/>
          <a:p>
            <a:r>
              <a:rPr lang="en-GB" dirty="0" smtClean="0"/>
              <a:t>conclusion</a:t>
            </a:r>
            <a:endParaRPr lang="en-GB" dirty="0"/>
          </a:p>
        </p:txBody>
      </p:sp>
    </p:spTree>
    <p:extLst>
      <p:ext uri="{BB962C8B-B14F-4D97-AF65-F5344CB8AC3E}">
        <p14:creationId xmlns:p14="http://schemas.microsoft.com/office/powerpoint/2010/main" val="20209970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dirty="0"/>
              <a:t>Action plans sum up anything you need to know and do to improve for next time. Perhaps you feel that you need to learn about something or attend some training. Could you ask your tutor or placement supervisor for some advice? What can you do which means you will be better equipped to cope with a similar event? </a:t>
            </a:r>
          </a:p>
        </p:txBody>
      </p:sp>
      <p:sp>
        <p:nvSpPr>
          <p:cNvPr id="3" name="Title 2"/>
          <p:cNvSpPr>
            <a:spLocks noGrp="1"/>
          </p:cNvSpPr>
          <p:nvPr>
            <p:ph type="title"/>
          </p:nvPr>
        </p:nvSpPr>
        <p:spPr/>
        <p:txBody>
          <a:bodyPr/>
          <a:lstStyle/>
          <a:p>
            <a:r>
              <a:rPr lang="en-GB" dirty="0" smtClean="0"/>
              <a:t>Action Plan</a:t>
            </a:r>
            <a:endParaRPr lang="en-GB" dirty="0"/>
          </a:p>
        </p:txBody>
      </p:sp>
    </p:spTree>
    <p:extLst>
      <p:ext uri="{BB962C8B-B14F-4D97-AF65-F5344CB8AC3E}">
        <p14:creationId xmlns:p14="http://schemas.microsoft.com/office/powerpoint/2010/main" val="1410724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792605564"/>
              </p:ext>
            </p:extLst>
          </p:nvPr>
        </p:nvGraphicFramePr>
        <p:xfrm>
          <a:off x="508000" y="2060847"/>
          <a:ext cx="11210925" cy="4249857"/>
        </p:xfrm>
        <a:graphic>
          <a:graphicData uri="http://schemas.openxmlformats.org/drawingml/2006/table">
            <a:tbl>
              <a:tblPr firstRow="1" firstCol="1" bandRow="1"/>
              <a:tblGrid>
                <a:gridCol w="11210925">
                  <a:extLst>
                    <a:ext uri="{9D8B030D-6E8A-4147-A177-3AD203B41FA5}">
                      <a16:colId xmlns:a16="http://schemas.microsoft.com/office/drawing/2014/main" val="20000"/>
                    </a:ext>
                  </a:extLst>
                </a:gridCol>
              </a:tblGrid>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address its reader using 'you'. You are writing about your experiences.</a:t>
                      </a:r>
                    </a:p>
                  </a:txBody>
                  <a:tcPr marL="19050" marR="19050" marT="19050" marB="19050">
                    <a:lnL>
                      <a:noFill/>
                    </a:lnL>
                    <a:lnR>
                      <a:noFill/>
                    </a:lnR>
                    <a:lnT>
                      <a:noFill/>
                    </a:lnT>
                    <a:lnB>
                      <a:noFill/>
                    </a:lnB>
                  </a:tcPr>
                </a:tc>
                <a:extLst>
                  <a:ext uri="{0D108BD9-81ED-4DB2-BD59-A6C34878D82A}">
                    <a16:rowId xmlns:a16="http://schemas.microsoft.com/office/drawing/2014/main" val="10000"/>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slang, contractions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it's, don't I'll</a:t>
                      </a:r>
                      <a:r>
                        <a:rPr lang="en-GB" sz="2800" dirty="0">
                          <a:effectLst/>
                          <a:latin typeface="Calibri" panose="020F0502020204030204" pitchFamily="34" charset="0"/>
                          <a:ea typeface="Calibri" panose="020F0502020204030204" pitchFamily="34" charset="0"/>
                          <a:cs typeface="Times New Roman" panose="02020603050405020304" pitchFamily="18" charset="0"/>
                        </a:rPr>
                        <a:t>) or note-taking abbreviations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i.e., e.g., etc.).</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p>
                  </a:txBody>
                  <a:tcPr marL="19050" marR="19050" marT="19050" marB="19050">
                    <a:lnL>
                      <a:noFill/>
                    </a:lnL>
                    <a:lnR>
                      <a:noFill/>
                    </a:lnR>
                    <a:lnT>
                      <a:noFill/>
                    </a:lnT>
                    <a:lnB>
                      <a:noFill/>
                    </a:lnB>
                  </a:tcPr>
                </a:tc>
                <a:extLst>
                  <a:ext uri="{0D108BD9-81ED-4DB2-BD59-A6C34878D82A}">
                    <a16:rowId xmlns:a16="http://schemas.microsoft.com/office/drawing/2014/main" val="10001"/>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incorporate information from more passive learning, such as methods from textbooks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journal</a:t>
                      </a:r>
                      <a:r>
                        <a:rPr lang="en-GB" sz="2800" baseline="0" dirty="0" smtClean="0">
                          <a:effectLst/>
                          <a:latin typeface="Calibri" panose="020F0502020204030204" pitchFamily="34" charset="0"/>
                          <a:ea typeface="Calibri" panose="020F0502020204030204" pitchFamily="34" charset="0"/>
                          <a:cs typeface="Times New Roman" panose="02020603050405020304" pitchFamily="18" charset="0"/>
                        </a:rPr>
                        <a:t> articles,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a:t>
                      </a:r>
                      <a:r>
                        <a:rPr lang="en-GB" sz="2800" dirty="0">
                          <a:effectLst/>
                          <a:latin typeface="Calibri" panose="020F0502020204030204" pitchFamily="34" charset="0"/>
                          <a:ea typeface="Calibri" panose="020F0502020204030204" pitchFamily="34" charset="0"/>
                          <a:cs typeface="Times New Roman" panose="02020603050405020304" pitchFamily="18" charset="0"/>
                        </a:rPr>
                        <a:t>social theories or procedures, policies or legislations, has to offer.</a:t>
                      </a:r>
                    </a:p>
                  </a:txBody>
                  <a:tcPr marL="19050" marR="19050" marT="19050" marB="19050">
                    <a:lnL>
                      <a:noFill/>
                    </a:lnL>
                    <a:lnR>
                      <a:noFill/>
                    </a:lnR>
                    <a:lnT>
                      <a:noFill/>
                    </a:lnT>
                    <a:lnB>
                      <a:noFill/>
                    </a:lnB>
                  </a:tcPr>
                </a:tc>
                <a:extLst>
                  <a:ext uri="{0D108BD9-81ED-4DB2-BD59-A6C34878D82A}">
                    <a16:rowId xmlns:a16="http://schemas.microsoft.com/office/drawing/2014/main" val="10002"/>
                  </a:ext>
                </a:extLst>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is</a:t>
                      </a:r>
                      <a:r>
                        <a:rPr lang="en-GB" sz="2800" dirty="0">
                          <a:effectLst/>
                          <a:latin typeface="Calibri" panose="020F0502020204030204" pitchFamily="34" charset="0"/>
                          <a:ea typeface="Calibri" panose="020F0502020204030204" pitchFamily="34" charset="0"/>
                          <a:cs typeface="Times New Roman" panose="02020603050405020304" pitchFamily="18" charset="0"/>
                        </a:rPr>
                        <a:t> critical, given the above, it reappraises and reassesses what the writer thinks, believes and does so in light of an evaluation of theory and research.</a:t>
                      </a:r>
                    </a:p>
                  </a:txBody>
                  <a:tcPr marL="19050" marR="19050" marT="19050" marB="19050">
                    <a:lnL>
                      <a:noFill/>
                    </a:lnL>
                    <a:lnR>
                      <a:noFill/>
                    </a:lnR>
                    <a:lnT>
                      <a:noFill/>
                    </a:lnT>
                    <a:lnB>
                      <a:noFill/>
                    </a:lnB>
                  </a:tcPr>
                </a:tc>
                <a:extLst>
                  <a:ext uri="{0D108BD9-81ED-4DB2-BD59-A6C34878D82A}">
                    <a16:rowId xmlns:a16="http://schemas.microsoft.com/office/drawing/2014/main" val="10003"/>
                  </a:ext>
                </a:extLst>
              </a:tr>
            </a:tbl>
          </a:graphicData>
        </a:graphic>
      </p:graphicFrame>
      <p:sp>
        <p:nvSpPr>
          <p:cNvPr id="3" name="Title 2"/>
          <p:cNvSpPr>
            <a:spLocks noGrp="1"/>
          </p:cNvSpPr>
          <p:nvPr>
            <p:ph type="title"/>
          </p:nvPr>
        </p:nvSpPr>
        <p:spPr/>
        <p:txBody>
          <a:bodyPr/>
          <a:lstStyle/>
          <a:p>
            <a:pPr>
              <a:lnSpc>
                <a:spcPct val="107000"/>
              </a:lnSpc>
              <a:spcAft>
                <a:spcPts val="800"/>
              </a:spcAft>
            </a:pPr>
            <a:r>
              <a:rPr lang="en-GB" dirty="0" smtClean="0">
                <a:latin typeface="Calibri" panose="020F0502020204030204" pitchFamily="34" charset="0"/>
                <a:ea typeface="Calibri" panose="020F0502020204030204" pitchFamily="34" charset="0"/>
                <a:cs typeface="Times New Roman" panose="02020603050405020304" pitchFamily="18" charset="0"/>
              </a:rPr>
              <a:t/>
            </a:r>
            <a:br>
              <a:rPr lang="en-GB" dirty="0" smtClean="0">
                <a:latin typeface="Calibri" panose="020F0502020204030204" pitchFamily="34" charset="0"/>
                <a:ea typeface="Calibri" panose="020F0502020204030204" pitchFamily="34" charset="0"/>
                <a:cs typeface="Times New Roman" panose="02020603050405020304" pitchFamily="18" charset="0"/>
              </a:rPr>
            </a:br>
            <a:r>
              <a:rPr lang="en-GB" dirty="0" smtClean="0">
                <a:latin typeface="Calibri" panose="020F0502020204030204" pitchFamily="34" charset="0"/>
                <a:ea typeface="Calibri" panose="020F0502020204030204" pitchFamily="34" charset="0"/>
                <a:cs typeface="Times New Roman" panose="02020603050405020304" pitchFamily="18" charset="0"/>
              </a:rPr>
              <a:t>Academic </a:t>
            </a:r>
            <a:r>
              <a:rPr lang="en-GB" dirty="0">
                <a:latin typeface="Calibri" panose="020F0502020204030204" pitchFamily="34" charset="0"/>
                <a:ea typeface="Calibri" panose="020F0502020204030204" pitchFamily="34" charset="0"/>
                <a:cs typeface="Times New Roman" panose="02020603050405020304" pitchFamily="18" charset="0"/>
              </a:rPr>
              <a:t>reflective writing...</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37953621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042034614"/>
              </p:ext>
            </p:extLst>
          </p:nvPr>
        </p:nvGraphicFramePr>
        <p:xfrm>
          <a:off x="508000" y="1628800"/>
          <a:ext cx="11210925" cy="6683162"/>
        </p:xfrm>
        <a:graphic>
          <a:graphicData uri="http://schemas.openxmlformats.org/drawingml/2006/table">
            <a:tbl>
              <a:tblPr firstRow="1" firstCol="1" bandRow="1"/>
              <a:tblGrid>
                <a:gridCol w="11210925">
                  <a:extLst>
                    <a:ext uri="{9D8B030D-6E8A-4147-A177-3AD203B41FA5}">
                      <a16:colId xmlns:a16="http://schemas.microsoft.com/office/drawing/2014/main" val="20000"/>
                    </a:ext>
                  </a:extLst>
                </a:gridCol>
              </a:tblGrid>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reference its sources. It is not free writing. Now is the time to look up where something you have taken for granted all these years might be from</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0"/>
                  </a:ext>
                </a:extLst>
              </a:tr>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careful structure, paragraphing and good grammar, spelling and punctuation. It still has good-text basics such as a clear introduction and a conclusion</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1"/>
                  </a:ext>
                </a:extLst>
              </a:tr>
              <a:tr h="3248319">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generalise. It is specific as it can be about experience and its relationships. It makes deep observations and links these to current learning, theory and research. It does not gloss over small but significant implications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extLst>
                  <a:ext uri="{0D108BD9-81ED-4DB2-BD59-A6C34878D82A}">
                    <a16:rowId xmlns:a16="http://schemas.microsoft.com/office/drawing/2014/main" val="10002"/>
                  </a:ext>
                </a:extLst>
              </a:tr>
            </a:tbl>
          </a:graphicData>
        </a:graphic>
      </p:graphicFrame>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1419241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b="1" dirty="0">
                <a:latin typeface="Calibri" panose="020F0502020204030204" pitchFamily="34" charset="0"/>
                <a:ea typeface="Calibri" panose="020F0502020204030204" pitchFamily="34" charset="0"/>
                <a:cs typeface="Times New Roman" panose="02020603050405020304" pitchFamily="18" charset="0"/>
              </a:rPr>
              <a:t>does</a:t>
            </a:r>
            <a:r>
              <a:rPr lang="en-GB" sz="3200" dirty="0">
                <a:latin typeface="Calibri" panose="020F0502020204030204" pitchFamily="34" charset="0"/>
                <a:ea typeface="Calibri" panose="020F0502020204030204" pitchFamily="34" charset="0"/>
                <a:cs typeface="Times New Roman" panose="02020603050405020304" pitchFamily="18" charset="0"/>
              </a:rPr>
              <a:t> use 'I' judiciously. This is not to say it is simply free writing about your personal opinions and beliefs, but reflective writing cannot work if there is no ownership of the feelings, experiences and learning being explored.</a:t>
            </a:r>
          </a:p>
          <a:p>
            <a:endParaRPr lang="en-GB" sz="3200"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38935142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7368" y="1772816"/>
            <a:ext cx="11017224" cy="4752528"/>
          </a:xfrm>
        </p:spPr>
        <p:txBody>
          <a:bodyPr>
            <a:normAutofit fontScale="85000" lnSpcReduction="20000"/>
          </a:bodyPr>
          <a:lstStyle/>
          <a:p>
            <a:r>
              <a:rPr lang="en-GB" dirty="0" smtClean="0"/>
              <a:t>Bolton, G, (2014) </a:t>
            </a:r>
            <a:r>
              <a:rPr lang="en-GB" i="1" dirty="0" smtClean="0"/>
              <a:t>Reflective Practice</a:t>
            </a:r>
            <a:r>
              <a:rPr lang="en-GB" dirty="0" smtClean="0"/>
              <a:t>. London: Sage</a:t>
            </a:r>
          </a:p>
          <a:p>
            <a:r>
              <a:rPr lang="en-GB" dirty="0" err="1" smtClean="0"/>
              <a:t>Boud</a:t>
            </a:r>
            <a:r>
              <a:rPr lang="en-GB" dirty="0" smtClean="0"/>
              <a:t> D, Keogh R&amp; Walker I edit (1985) R</a:t>
            </a:r>
            <a:r>
              <a:rPr lang="en-GB" i="1" dirty="0" smtClean="0"/>
              <a:t>eflection: Turning Experience into Learning.</a:t>
            </a:r>
            <a:r>
              <a:rPr lang="en-GB" dirty="0" smtClean="0"/>
              <a:t> London </a:t>
            </a:r>
            <a:r>
              <a:rPr lang="en-GB" dirty="0" err="1" smtClean="0"/>
              <a:t>Kogan</a:t>
            </a:r>
            <a:r>
              <a:rPr lang="en-GB" dirty="0" smtClean="0"/>
              <a:t> Page </a:t>
            </a:r>
          </a:p>
          <a:p>
            <a:r>
              <a:rPr lang="en-GB" dirty="0" smtClean="0"/>
              <a:t>Cottrell S. (2005) </a:t>
            </a:r>
            <a:r>
              <a:rPr lang="en-GB" i="1" dirty="0" smtClean="0"/>
              <a:t>Critical Thinking Skills</a:t>
            </a:r>
            <a:r>
              <a:rPr lang="en-GB" dirty="0" smtClean="0"/>
              <a:t>. Basingstoke. Palgrave Macmillan</a:t>
            </a:r>
          </a:p>
          <a:p>
            <a:r>
              <a:rPr lang="en-GB" dirty="0" smtClean="0"/>
              <a:t>Gibbs G (1988) </a:t>
            </a:r>
            <a:r>
              <a:rPr lang="en-GB" i="1" dirty="0" smtClean="0"/>
              <a:t>Learning by doing:</a:t>
            </a:r>
            <a:r>
              <a:rPr lang="en-GB" dirty="0" smtClean="0"/>
              <a:t> a guide to teaching and learning methods. London FEU </a:t>
            </a:r>
          </a:p>
          <a:p>
            <a:r>
              <a:rPr lang="en-GB" dirty="0" err="1" smtClean="0"/>
              <a:t>Ghaye</a:t>
            </a:r>
            <a:r>
              <a:rPr lang="en-GB" dirty="0" smtClean="0"/>
              <a:t> A &amp; </a:t>
            </a:r>
            <a:r>
              <a:rPr lang="en-GB" dirty="0" err="1" smtClean="0"/>
              <a:t>Ghaye</a:t>
            </a:r>
            <a:r>
              <a:rPr lang="en-GB" dirty="0" smtClean="0"/>
              <a:t> K (1998) Teaching and Learning through Critical Reflective Practice. London Fulton Publishers </a:t>
            </a:r>
          </a:p>
          <a:p>
            <a:r>
              <a:rPr lang="en-GB" dirty="0"/>
              <a:t>Kolb DA (1984) Experiential Learning: experience as the source of learning and development. New Jersey Prentice Hall.  </a:t>
            </a:r>
          </a:p>
          <a:p>
            <a:r>
              <a:rPr lang="en-GB" dirty="0"/>
              <a:t>Moon J (2004) A Handbook of Reflective and Experiential Learning: theory and practice.  London Routledge  </a:t>
            </a:r>
            <a:r>
              <a:rPr lang="en-GB" dirty="0" err="1"/>
              <a:t>Falmer</a:t>
            </a:r>
            <a:endParaRPr lang="en-GB" dirty="0"/>
          </a:p>
          <a:p>
            <a:r>
              <a:rPr lang="en-GB" dirty="0"/>
              <a:t>Osterman K&amp; Kottkamp R () Reflective Practice for Educators. 2</a:t>
            </a:r>
            <a:r>
              <a:rPr lang="en-GB" baseline="30000" dirty="0"/>
              <a:t>nd</a:t>
            </a:r>
            <a:r>
              <a:rPr lang="en-GB" dirty="0"/>
              <a:t> edit. California Corwin Press </a:t>
            </a:r>
          </a:p>
          <a:p>
            <a:r>
              <a:rPr lang="en-GB" dirty="0"/>
              <a:t>Palmer AM, Burns S&amp; Bulman C (1994) </a:t>
            </a:r>
            <a:r>
              <a:rPr lang="en-GB" dirty="0" err="1"/>
              <a:t>Rrflective</a:t>
            </a:r>
            <a:r>
              <a:rPr lang="en-GB" dirty="0"/>
              <a:t> Practice in Nursing: the growth of the professional practitioner. Oxford Blackwell Science</a:t>
            </a:r>
          </a:p>
          <a:p>
            <a:r>
              <a:rPr lang="en-GB" dirty="0" err="1"/>
              <a:t>Scaife</a:t>
            </a:r>
            <a:r>
              <a:rPr lang="en-GB" dirty="0"/>
              <a:t> J (2010) Supervising the reflective Practitioner: an essential guide to theory and practice.  London Routledge</a:t>
            </a:r>
          </a:p>
          <a:p>
            <a:r>
              <a:rPr lang="en-GB" dirty="0" err="1"/>
              <a:t>Sch</a:t>
            </a:r>
            <a:r>
              <a:rPr lang="hu-HU" dirty="0"/>
              <a:t>ő</a:t>
            </a:r>
            <a:r>
              <a:rPr lang="en-GB" dirty="0"/>
              <a:t>n DA (1987) Educating the Reflective Practitioner. San Francisco </a:t>
            </a:r>
            <a:r>
              <a:rPr lang="en-GB" dirty="0" err="1"/>
              <a:t>Jossey</a:t>
            </a:r>
            <a:r>
              <a:rPr lang="en-GB" dirty="0"/>
              <a:t> Bass. </a:t>
            </a:r>
          </a:p>
          <a:p>
            <a:r>
              <a:rPr lang="en-GB" dirty="0"/>
              <a:t>Thompson S&amp; Thompson N (2008) The Critically Reflective Practitioner. Basingstoke  Palgrave Macmillan</a:t>
            </a:r>
          </a:p>
          <a:p>
            <a:endParaRPr lang="en-GB" dirty="0" smtClean="0"/>
          </a:p>
        </p:txBody>
      </p:sp>
      <p:sp>
        <p:nvSpPr>
          <p:cNvPr id="2" name="Title 1"/>
          <p:cNvSpPr>
            <a:spLocks noGrp="1"/>
          </p:cNvSpPr>
          <p:nvPr>
            <p:ph type="title"/>
          </p:nvPr>
        </p:nvSpPr>
        <p:spPr>
          <a:xfrm>
            <a:off x="2135560" y="476672"/>
            <a:ext cx="8153400" cy="680120"/>
          </a:xfrm>
        </p:spPr>
        <p:txBody>
          <a:bodyPr>
            <a:normAutofit/>
          </a:bodyPr>
          <a:lstStyle/>
          <a:p>
            <a:r>
              <a:rPr lang="en-GB" dirty="0" smtClean="0"/>
              <a:t>References and Bibliography</a:t>
            </a:r>
            <a:endParaRPr lang="en-GB" dirty="0"/>
          </a:p>
        </p:txBody>
      </p:sp>
    </p:spTree>
    <p:extLst>
      <p:ext uri="{BB962C8B-B14F-4D97-AF65-F5344CB8AC3E}">
        <p14:creationId xmlns:p14="http://schemas.microsoft.com/office/powerpoint/2010/main" val="31917750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1611</TotalTime>
  <Words>1852</Words>
  <Application>Microsoft Office PowerPoint</Application>
  <PresentationFormat>Widescreen</PresentationFormat>
  <Paragraphs>148</Paragraphs>
  <Slides>27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Calibri</vt:lpstr>
      <vt:lpstr>Franklin Gothic Medium</vt:lpstr>
      <vt:lpstr>Times New Roman</vt:lpstr>
      <vt:lpstr>Wingdings</vt:lpstr>
      <vt:lpstr>Wingdings 2</vt:lpstr>
      <vt:lpstr>Grid</vt:lpstr>
      <vt:lpstr>Reflective Practice</vt:lpstr>
      <vt:lpstr>Reflection</vt:lpstr>
      <vt:lpstr>Reflective practice (Gillie Bolton 2014)</vt:lpstr>
      <vt:lpstr>PowerPoint Presentation</vt:lpstr>
      <vt:lpstr>Reflective strategies</vt:lpstr>
      <vt:lpstr>Strategies allow for further enquiry</vt:lpstr>
      <vt:lpstr>Reflective strategies </vt:lpstr>
      <vt:lpstr>PowerPoint Presentation</vt:lpstr>
      <vt:lpstr>Free Writing Exercise</vt:lpstr>
      <vt:lpstr>Kolb’s Learning Cycle (1984)</vt:lpstr>
      <vt:lpstr>Critical thinking (cotrell 2005)</vt:lpstr>
      <vt:lpstr>CT Benefits</vt:lpstr>
      <vt:lpstr>Barriers to ct (cotrell 2005) </vt:lpstr>
      <vt:lpstr>Reflective Frameworks - (Schőn 1987) </vt:lpstr>
      <vt:lpstr>Reflective frame work: Gibbs Reflective Cyle</vt:lpstr>
      <vt:lpstr>PowerPoint Presentation</vt:lpstr>
      <vt:lpstr>Reflective Summary/Commentary</vt:lpstr>
      <vt:lpstr>Description</vt:lpstr>
      <vt:lpstr>feelings</vt:lpstr>
      <vt:lpstr>evaluation</vt:lpstr>
      <vt:lpstr>Analysis</vt:lpstr>
      <vt:lpstr>conclusion</vt:lpstr>
      <vt:lpstr>Action Plan</vt:lpstr>
      <vt:lpstr> Academic reflective writing... </vt:lpstr>
      <vt:lpstr>PowerPoint Presentation</vt:lpstr>
      <vt:lpstr>PowerPoint Presentation</vt:lpstr>
      <vt:lpstr>References and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dc:title>
  <dc:creator>Administrator</dc:creator>
  <cp:lastModifiedBy>Ruth Groff</cp:lastModifiedBy>
  <cp:revision>76</cp:revision>
  <cp:lastPrinted>2017-03-08T15:25:08Z</cp:lastPrinted>
  <dcterms:created xsi:type="dcterms:W3CDTF">2016-02-08T13:14:51Z</dcterms:created>
  <dcterms:modified xsi:type="dcterms:W3CDTF">2018-11-13T19:25:40Z</dcterms:modified>
</cp:coreProperties>
</file>