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02" r:id="rId1"/>
  </p:sldMasterIdLst>
  <p:notesMasterIdLst>
    <p:notesMasterId r:id="rId15"/>
  </p:notesMasterIdLst>
  <p:sldIdLst>
    <p:sldId id="256" r:id="rId2"/>
    <p:sldId id="291" r:id="rId3"/>
    <p:sldId id="292" r:id="rId4"/>
    <p:sldId id="293" r:id="rId5"/>
    <p:sldId id="301" r:id="rId6"/>
    <p:sldId id="302" r:id="rId7"/>
    <p:sldId id="303" r:id="rId8"/>
    <p:sldId id="304" r:id="rId9"/>
    <p:sldId id="305" r:id="rId10"/>
    <p:sldId id="306" r:id="rId11"/>
    <p:sldId id="300" r:id="rId12"/>
    <p:sldId id="26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88411" autoAdjust="0"/>
  </p:normalViewPr>
  <p:slideViewPr>
    <p:cSldViewPr>
      <p:cViewPr varScale="1">
        <p:scale>
          <a:sx n="64" d="100"/>
          <a:sy n="64" d="100"/>
        </p:scale>
        <p:origin x="1134" y="60"/>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53F3D0C-291B-4484-B9B9-812B427F0B90}" type="doc">
      <dgm:prSet loTypeId="urn:microsoft.com/office/officeart/2005/8/layout/process4" loCatId="process" qsTypeId="urn:microsoft.com/office/officeart/2005/8/quickstyle/simple5" qsCatId="simple" csTypeId="urn:microsoft.com/office/officeart/2005/8/colors/colorful2" csCatId="colorful"/>
      <dgm:spPr/>
      <dgm:t>
        <a:bodyPr/>
        <a:lstStyle/>
        <a:p>
          <a:endParaRPr lang="en-US"/>
        </a:p>
      </dgm:t>
    </dgm:pt>
    <dgm:pt modelId="{2266A620-1539-4108-A2CF-468D574F9674}">
      <dgm:prSet custT="1"/>
      <dgm:spPr/>
      <dgm:t>
        <a:bodyPr/>
        <a:lstStyle/>
        <a:p>
          <a:r>
            <a:rPr lang="en-US" sz="1800" b="0" i="0" dirty="0"/>
            <a:t>Housekeeping staff members are exposed to significant risk to health and safety every day.</a:t>
          </a:r>
          <a:endParaRPr lang="en-US" sz="1800" dirty="0"/>
        </a:p>
      </dgm:t>
    </dgm:pt>
    <dgm:pt modelId="{E89EFAAB-7F72-4F39-8BFA-0999C548893D}" type="parTrans" cxnId="{3B871A5E-18CA-4D99-A18B-F38672844C6A}">
      <dgm:prSet/>
      <dgm:spPr/>
      <dgm:t>
        <a:bodyPr/>
        <a:lstStyle/>
        <a:p>
          <a:endParaRPr lang="en-US"/>
        </a:p>
      </dgm:t>
    </dgm:pt>
    <dgm:pt modelId="{EDE0CBDE-AA74-4E12-B3CD-E41716626E5C}" type="sibTrans" cxnId="{3B871A5E-18CA-4D99-A18B-F38672844C6A}">
      <dgm:prSet/>
      <dgm:spPr/>
      <dgm:t>
        <a:bodyPr/>
        <a:lstStyle/>
        <a:p>
          <a:endParaRPr lang="en-US"/>
        </a:p>
      </dgm:t>
    </dgm:pt>
    <dgm:pt modelId="{96108AFB-4C53-48A0-9A36-B40795737B93}">
      <dgm:prSet custT="1"/>
      <dgm:spPr/>
      <dgm:t>
        <a:bodyPr/>
        <a:lstStyle/>
        <a:p>
          <a:r>
            <a:rPr lang="en-US" sz="1800" b="0" i="0"/>
            <a:t>Identification of these risks to health and safety is important to prevent them from taking place</a:t>
          </a:r>
          <a:endParaRPr lang="en-US" sz="1800"/>
        </a:p>
      </dgm:t>
    </dgm:pt>
    <dgm:pt modelId="{2C57E393-FD23-457C-87AD-842206E6CF78}" type="parTrans" cxnId="{CB32D4F9-C452-4754-8618-FADBFDA3129A}">
      <dgm:prSet/>
      <dgm:spPr/>
      <dgm:t>
        <a:bodyPr/>
        <a:lstStyle/>
        <a:p>
          <a:endParaRPr lang="en-US"/>
        </a:p>
      </dgm:t>
    </dgm:pt>
    <dgm:pt modelId="{57E0A9F6-410C-4A23-B8DA-BC8D2BC3406A}" type="sibTrans" cxnId="{CB32D4F9-C452-4754-8618-FADBFDA3129A}">
      <dgm:prSet/>
      <dgm:spPr/>
      <dgm:t>
        <a:bodyPr/>
        <a:lstStyle/>
        <a:p>
          <a:endParaRPr lang="en-US"/>
        </a:p>
      </dgm:t>
    </dgm:pt>
    <dgm:pt modelId="{4CD33938-4890-4CA6-A747-37ACFA5ED988}">
      <dgm:prSet custT="1"/>
      <dgm:spPr/>
      <dgm:t>
        <a:bodyPr/>
        <a:lstStyle/>
        <a:p>
          <a:r>
            <a:rPr lang="en-US" sz="1800" b="0" i="0"/>
            <a:t>Staff members must also have a clear idea of mitigation strategies to ensure health and safety of not only themselves but also other team members.</a:t>
          </a:r>
          <a:endParaRPr lang="en-US" sz="1800"/>
        </a:p>
      </dgm:t>
    </dgm:pt>
    <dgm:pt modelId="{E18A72F2-1A51-4CFD-9155-9892A8964ACC}" type="parTrans" cxnId="{65EE95EF-4AA0-43AA-AF7F-D750AE1C4868}">
      <dgm:prSet/>
      <dgm:spPr/>
      <dgm:t>
        <a:bodyPr/>
        <a:lstStyle/>
        <a:p>
          <a:endParaRPr lang="en-US"/>
        </a:p>
      </dgm:t>
    </dgm:pt>
    <dgm:pt modelId="{F39DD836-08F1-408B-AD30-C9D20CB555FF}" type="sibTrans" cxnId="{65EE95EF-4AA0-43AA-AF7F-D750AE1C4868}">
      <dgm:prSet/>
      <dgm:spPr/>
      <dgm:t>
        <a:bodyPr/>
        <a:lstStyle/>
        <a:p>
          <a:endParaRPr lang="en-US"/>
        </a:p>
      </dgm:t>
    </dgm:pt>
    <dgm:pt modelId="{06503D0E-C219-42D2-A797-AE291A14B121}">
      <dgm:prSet custT="1"/>
      <dgm:spPr/>
      <dgm:t>
        <a:bodyPr/>
        <a:lstStyle/>
        <a:p>
          <a:r>
            <a:rPr lang="en-US" sz="1800" b="0" i="0" dirty="0"/>
            <a:t>The PowerPoint presentation makes a compelling case of why health and safety is important to be understood by housekeeping staff members and identify preventive measures to ensure that housekeepers do not fall prey to any accidents.</a:t>
          </a:r>
          <a:endParaRPr lang="en-US" sz="1800" dirty="0"/>
        </a:p>
      </dgm:t>
    </dgm:pt>
    <dgm:pt modelId="{81CFCD34-C51B-48AD-8A27-AB4FA18EBAC5}" type="parTrans" cxnId="{5E111AEA-BFB6-40B3-BADF-D44C38DBF5C3}">
      <dgm:prSet/>
      <dgm:spPr/>
      <dgm:t>
        <a:bodyPr/>
        <a:lstStyle/>
        <a:p>
          <a:endParaRPr lang="en-US"/>
        </a:p>
      </dgm:t>
    </dgm:pt>
    <dgm:pt modelId="{07212273-664A-44E9-B235-73A5C19B5A10}" type="sibTrans" cxnId="{5E111AEA-BFB6-40B3-BADF-D44C38DBF5C3}">
      <dgm:prSet/>
      <dgm:spPr/>
      <dgm:t>
        <a:bodyPr/>
        <a:lstStyle/>
        <a:p>
          <a:endParaRPr lang="en-US"/>
        </a:p>
      </dgm:t>
    </dgm:pt>
    <dgm:pt modelId="{8FE8473C-C2A9-4BD9-9138-513827C79391}" type="pres">
      <dgm:prSet presAssocID="{F53F3D0C-291B-4484-B9B9-812B427F0B90}" presName="Name0" presStyleCnt="0">
        <dgm:presLayoutVars>
          <dgm:dir/>
          <dgm:animLvl val="lvl"/>
          <dgm:resizeHandles val="exact"/>
        </dgm:presLayoutVars>
      </dgm:prSet>
      <dgm:spPr/>
    </dgm:pt>
    <dgm:pt modelId="{3234F2AE-7B9B-4178-84E2-86EB02EC5519}" type="pres">
      <dgm:prSet presAssocID="{06503D0E-C219-42D2-A797-AE291A14B121}" presName="boxAndChildren" presStyleCnt="0"/>
      <dgm:spPr/>
    </dgm:pt>
    <dgm:pt modelId="{1C7D6113-EE01-40CE-9528-119E14C13DD3}" type="pres">
      <dgm:prSet presAssocID="{06503D0E-C219-42D2-A797-AE291A14B121}" presName="parentTextBox" presStyleLbl="node1" presStyleIdx="0" presStyleCnt="4"/>
      <dgm:spPr/>
    </dgm:pt>
    <dgm:pt modelId="{F81C478C-92A8-4FE6-AF44-865CC327600C}" type="pres">
      <dgm:prSet presAssocID="{F39DD836-08F1-408B-AD30-C9D20CB555FF}" presName="sp" presStyleCnt="0"/>
      <dgm:spPr/>
    </dgm:pt>
    <dgm:pt modelId="{0BA1853B-DCB1-40FE-BB9F-18155FD91A5A}" type="pres">
      <dgm:prSet presAssocID="{4CD33938-4890-4CA6-A747-37ACFA5ED988}" presName="arrowAndChildren" presStyleCnt="0"/>
      <dgm:spPr/>
    </dgm:pt>
    <dgm:pt modelId="{BA136A18-0528-4310-829B-70C53DEDB2D6}" type="pres">
      <dgm:prSet presAssocID="{4CD33938-4890-4CA6-A747-37ACFA5ED988}" presName="parentTextArrow" presStyleLbl="node1" presStyleIdx="1" presStyleCnt="4"/>
      <dgm:spPr/>
    </dgm:pt>
    <dgm:pt modelId="{F5841EFC-F941-480C-B626-FCC9D4750052}" type="pres">
      <dgm:prSet presAssocID="{57E0A9F6-410C-4A23-B8DA-BC8D2BC3406A}" presName="sp" presStyleCnt="0"/>
      <dgm:spPr/>
    </dgm:pt>
    <dgm:pt modelId="{C6AE7136-1681-491E-990A-143E25730878}" type="pres">
      <dgm:prSet presAssocID="{96108AFB-4C53-48A0-9A36-B40795737B93}" presName="arrowAndChildren" presStyleCnt="0"/>
      <dgm:spPr/>
    </dgm:pt>
    <dgm:pt modelId="{8F0346D8-611C-4B75-824E-BC88BEFF9ABE}" type="pres">
      <dgm:prSet presAssocID="{96108AFB-4C53-48A0-9A36-B40795737B93}" presName="parentTextArrow" presStyleLbl="node1" presStyleIdx="2" presStyleCnt="4"/>
      <dgm:spPr/>
    </dgm:pt>
    <dgm:pt modelId="{210E2205-F52D-4814-925A-B2FD70960615}" type="pres">
      <dgm:prSet presAssocID="{EDE0CBDE-AA74-4E12-B3CD-E41716626E5C}" presName="sp" presStyleCnt="0"/>
      <dgm:spPr/>
    </dgm:pt>
    <dgm:pt modelId="{78C7E352-9A13-4878-AE7E-F8BA92D3D7B0}" type="pres">
      <dgm:prSet presAssocID="{2266A620-1539-4108-A2CF-468D574F9674}" presName="arrowAndChildren" presStyleCnt="0"/>
      <dgm:spPr/>
    </dgm:pt>
    <dgm:pt modelId="{E1AA8240-36EE-4C46-AEE9-D26DED314827}" type="pres">
      <dgm:prSet presAssocID="{2266A620-1539-4108-A2CF-468D574F9674}" presName="parentTextArrow" presStyleLbl="node1" presStyleIdx="3" presStyleCnt="4"/>
      <dgm:spPr/>
    </dgm:pt>
  </dgm:ptLst>
  <dgm:cxnLst>
    <dgm:cxn modelId="{8B50901C-5CAC-4293-AE7D-D298CC13A991}" type="presOf" srcId="{2266A620-1539-4108-A2CF-468D574F9674}" destId="{E1AA8240-36EE-4C46-AEE9-D26DED314827}" srcOrd="0" destOrd="0" presId="urn:microsoft.com/office/officeart/2005/8/layout/process4"/>
    <dgm:cxn modelId="{984FF732-DA80-4BCD-AEE4-5BBE836730FE}" type="presOf" srcId="{96108AFB-4C53-48A0-9A36-B40795737B93}" destId="{8F0346D8-611C-4B75-824E-BC88BEFF9ABE}" srcOrd="0" destOrd="0" presId="urn:microsoft.com/office/officeart/2005/8/layout/process4"/>
    <dgm:cxn modelId="{3B871A5E-18CA-4D99-A18B-F38672844C6A}" srcId="{F53F3D0C-291B-4484-B9B9-812B427F0B90}" destId="{2266A620-1539-4108-A2CF-468D574F9674}" srcOrd="0" destOrd="0" parTransId="{E89EFAAB-7F72-4F39-8BFA-0999C548893D}" sibTransId="{EDE0CBDE-AA74-4E12-B3CD-E41716626E5C}"/>
    <dgm:cxn modelId="{D0B93286-B252-481E-AA78-485AF569E629}" type="presOf" srcId="{06503D0E-C219-42D2-A797-AE291A14B121}" destId="{1C7D6113-EE01-40CE-9528-119E14C13DD3}" srcOrd="0" destOrd="0" presId="urn:microsoft.com/office/officeart/2005/8/layout/process4"/>
    <dgm:cxn modelId="{56BBA98A-3E2D-4797-BAC2-71755A6006EE}" type="presOf" srcId="{4CD33938-4890-4CA6-A747-37ACFA5ED988}" destId="{BA136A18-0528-4310-829B-70C53DEDB2D6}" srcOrd="0" destOrd="0" presId="urn:microsoft.com/office/officeart/2005/8/layout/process4"/>
    <dgm:cxn modelId="{5E111AEA-BFB6-40B3-BADF-D44C38DBF5C3}" srcId="{F53F3D0C-291B-4484-B9B9-812B427F0B90}" destId="{06503D0E-C219-42D2-A797-AE291A14B121}" srcOrd="3" destOrd="0" parTransId="{81CFCD34-C51B-48AD-8A27-AB4FA18EBAC5}" sibTransId="{07212273-664A-44E9-B235-73A5C19B5A10}"/>
    <dgm:cxn modelId="{65EE95EF-4AA0-43AA-AF7F-D750AE1C4868}" srcId="{F53F3D0C-291B-4484-B9B9-812B427F0B90}" destId="{4CD33938-4890-4CA6-A747-37ACFA5ED988}" srcOrd="2" destOrd="0" parTransId="{E18A72F2-1A51-4CFD-9155-9892A8964ACC}" sibTransId="{F39DD836-08F1-408B-AD30-C9D20CB555FF}"/>
    <dgm:cxn modelId="{CB32D4F9-C452-4754-8618-FADBFDA3129A}" srcId="{F53F3D0C-291B-4484-B9B9-812B427F0B90}" destId="{96108AFB-4C53-48A0-9A36-B40795737B93}" srcOrd="1" destOrd="0" parTransId="{2C57E393-FD23-457C-87AD-842206E6CF78}" sibTransId="{57E0A9F6-410C-4A23-B8DA-BC8D2BC3406A}"/>
    <dgm:cxn modelId="{1522B1FB-AB4A-41B9-90CE-D3832F57E3B9}" type="presOf" srcId="{F53F3D0C-291B-4484-B9B9-812B427F0B90}" destId="{8FE8473C-C2A9-4BD9-9138-513827C79391}" srcOrd="0" destOrd="0" presId="urn:microsoft.com/office/officeart/2005/8/layout/process4"/>
    <dgm:cxn modelId="{E2672D09-2C23-4E2C-843B-19A6BE42B964}" type="presParOf" srcId="{8FE8473C-C2A9-4BD9-9138-513827C79391}" destId="{3234F2AE-7B9B-4178-84E2-86EB02EC5519}" srcOrd="0" destOrd="0" presId="urn:microsoft.com/office/officeart/2005/8/layout/process4"/>
    <dgm:cxn modelId="{5A2F8040-8F91-4A6C-A321-BCFA0C9EA605}" type="presParOf" srcId="{3234F2AE-7B9B-4178-84E2-86EB02EC5519}" destId="{1C7D6113-EE01-40CE-9528-119E14C13DD3}" srcOrd="0" destOrd="0" presId="urn:microsoft.com/office/officeart/2005/8/layout/process4"/>
    <dgm:cxn modelId="{C1C9E8E5-DEFA-48CB-86AF-12821F9CC108}" type="presParOf" srcId="{8FE8473C-C2A9-4BD9-9138-513827C79391}" destId="{F81C478C-92A8-4FE6-AF44-865CC327600C}" srcOrd="1" destOrd="0" presId="urn:microsoft.com/office/officeart/2005/8/layout/process4"/>
    <dgm:cxn modelId="{6C50006D-6BC9-4462-A104-93CEDEF73809}" type="presParOf" srcId="{8FE8473C-C2A9-4BD9-9138-513827C79391}" destId="{0BA1853B-DCB1-40FE-BB9F-18155FD91A5A}" srcOrd="2" destOrd="0" presId="urn:microsoft.com/office/officeart/2005/8/layout/process4"/>
    <dgm:cxn modelId="{C0D98785-8D5E-4972-B081-9CE4FEFE6171}" type="presParOf" srcId="{0BA1853B-DCB1-40FE-BB9F-18155FD91A5A}" destId="{BA136A18-0528-4310-829B-70C53DEDB2D6}" srcOrd="0" destOrd="0" presId="urn:microsoft.com/office/officeart/2005/8/layout/process4"/>
    <dgm:cxn modelId="{ABCDEDF9-0FCD-430C-8F78-1174312095BC}" type="presParOf" srcId="{8FE8473C-C2A9-4BD9-9138-513827C79391}" destId="{F5841EFC-F941-480C-B626-FCC9D4750052}" srcOrd="3" destOrd="0" presId="urn:microsoft.com/office/officeart/2005/8/layout/process4"/>
    <dgm:cxn modelId="{31CC836F-8933-47D3-A7AD-1FE125495E5C}" type="presParOf" srcId="{8FE8473C-C2A9-4BD9-9138-513827C79391}" destId="{C6AE7136-1681-491E-990A-143E25730878}" srcOrd="4" destOrd="0" presId="urn:microsoft.com/office/officeart/2005/8/layout/process4"/>
    <dgm:cxn modelId="{2EA79E47-24A8-4410-8613-03E6370CB89E}" type="presParOf" srcId="{C6AE7136-1681-491E-990A-143E25730878}" destId="{8F0346D8-611C-4B75-824E-BC88BEFF9ABE}" srcOrd="0" destOrd="0" presId="urn:microsoft.com/office/officeart/2005/8/layout/process4"/>
    <dgm:cxn modelId="{3AAE960B-7241-40D3-846C-DA3A38DE0985}" type="presParOf" srcId="{8FE8473C-C2A9-4BD9-9138-513827C79391}" destId="{210E2205-F52D-4814-925A-B2FD70960615}" srcOrd="5" destOrd="0" presId="urn:microsoft.com/office/officeart/2005/8/layout/process4"/>
    <dgm:cxn modelId="{87DAE719-1779-49E0-B314-4B37BEEDC003}" type="presParOf" srcId="{8FE8473C-C2A9-4BD9-9138-513827C79391}" destId="{78C7E352-9A13-4878-AE7E-F8BA92D3D7B0}" srcOrd="6" destOrd="0" presId="urn:microsoft.com/office/officeart/2005/8/layout/process4"/>
    <dgm:cxn modelId="{FAF7F3CF-B9D9-4034-96A6-2C049431E984}" type="presParOf" srcId="{78C7E352-9A13-4878-AE7E-F8BA92D3D7B0}" destId="{E1AA8240-36EE-4C46-AEE9-D26DED31482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8D107E-B8FE-48AD-A41C-CBEF068F681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F42F6F-EFA7-4AD3-AD1D-065E87611A54}">
      <dgm:prSet custT="1"/>
      <dgm:spPr/>
      <dgm:t>
        <a:bodyPr/>
        <a:lstStyle/>
        <a:p>
          <a:r>
            <a:rPr lang="en-US" sz="2000" b="0" i="0" dirty="0"/>
            <a:t>Appreciate the importance of health and safety</a:t>
          </a:r>
          <a:endParaRPr lang="en-US" sz="2000" dirty="0"/>
        </a:p>
      </dgm:t>
    </dgm:pt>
    <dgm:pt modelId="{322A7A27-9534-46B5-8AA0-84475BFE15A5}" type="parTrans" cxnId="{8E553972-5D75-46A0-995C-410EA27A2EE8}">
      <dgm:prSet/>
      <dgm:spPr/>
      <dgm:t>
        <a:bodyPr/>
        <a:lstStyle/>
        <a:p>
          <a:endParaRPr lang="en-US"/>
        </a:p>
      </dgm:t>
    </dgm:pt>
    <dgm:pt modelId="{FC6D41D0-521B-4FB8-8CE0-22A84AB0A87A}" type="sibTrans" cxnId="{8E553972-5D75-46A0-995C-410EA27A2EE8}">
      <dgm:prSet/>
      <dgm:spPr/>
      <dgm:t>
        <a:bodyPr/>
        <a:lstStyle/>
        <a:p>
          <a:endParaRPr lang="en-US"/>
        </a:p>
      </dgm:t>
    </dgm:pt>
    <dgm:pt modelId="{F36E12A0-61EC-4AD4-8155-BCACCEBA0795}">
      <dgm:prSet custT="1"/>
      <dgm:spPr/>
      <dgm:t>
        <a:bodyPr/>
        <a:lstStyle/>
        <a:p>
          <a:r>
            <a:rPr lang="en-US" sz="2000" b="0" i="0"/>
            <a:t>Minimise, prevent and eliminate risk to human resources, because of accidents and occupational illness</a:t>
          </a:r>
          <a:endParaRPr lang="en-US" sz="2000"/>
        </a:p>
      </dgm:t>
    </dgm:pt>
    <dgm:pt modelId="{6FFEB77C-0D6B-43C5-8849-74F38ACBB517}" type="parTrans" cxnId="{8EC2294C-9E40-495D-8291-F5C7224903CD}">
      <dgm:prSet/>
      <dgm:spPr/>
      <dgm:t>
        <a:bodyPr/>
        <a:lstStyle/>
        <a:p>
          <a:endParaRPr lang="en-US"/>
        </a:p>
      </dgm:t>
    </dgm:pt>
    <dgm:pt modelId="{70AEDCA1-8AB5-49FE-BB80-0E8CF40CAB2B}" type="sibTrans" cxnId="{8EC2294C-9E40-495D-8291-F5C7224903CD}">
      <dgm:prSet/>
      <dgm:spPr/>
      <dgm:t>
        <a:bodyPr/>
        <a:lstStyle/>
        <a:p>
          <a:endParaRPr lang="en-US"/>
        </a:p>
      </dgm:t>
    </dgm:pt>
    <dgm:pt modelId="{4B640C96-121F-4555-891A-1D4B65BE7838}">
      <dgm:prSet custT="1"/>
      <dgm:spPr/>
      <dgm:t>
        <a:bodyPr/>
        <a:lstStyle/>
        <a:p>
          <a:r>
            <a:rPr lang="en-US" sz="2000" b="0" i="0" dirty="0"/>
            <a:t>Avoid and </a:t>
          </a:r>
          <a:r>
            <a:rPr lang="en-US" sz="2000" b="0" i="0" dirty="0" err="1"/>
            <a:t>minimise</a:t>
          </a:r>
          <a:r>
            <a:rPr lang="en-US" sz="2000" b="0" i="0" dirty="0"/>
            <a:t> suffering and loss of earning (Attia </a:t>
          </a:r>
          <a:r>
            <a:rPr lang="en-US" sz="2000" b="0" i="1" dirty="0"/>
            <a:t>et al. </a:t>
          </a:r>
          <a:r>
            <a:rPr lang="en-US" sz="2000" b="0" i="0" dirty="0"/>
            <a:t>2022)</a:t>
          </a:r>
          <a:endParaRPr lang="en-US" sz="2000" dirty="0"/>
        </a:p>
      </dgm:t>
    </dgm:pt>
    <dgm:pt modelId="{D72525DF-B3AD-4E11-9376-007CE6BFBF27}" type="parTrans" cxnId="{5A43C9B0-C55C-404C-9BC1-5F5DA07F3733}">
      <dgm:prSet/>
      <dgm:spPr/>
      <dgm:t>
        <a:bodyPr/>
        <a:lstStyle/>
        <a:p>
          <a:endParaRPr lang="en-US"/>
        </a:p>
      </dgm:t>
    </dgm:pt>
    <dgm:pt modelId="{478D2DD8-39B6-4443-8AF6-F0AA93F6110B}" type="sibTrans" cxnId="{5A43C9B0-C55C-404C-9BC1-5F5DA07F3733}">
      <dgm:prSet/>
      <dgm:spPr/>
      <dgm:t>
        <a:bodyPr/>
        <a:lstStyle/>
        <a:p>
          <a:endParaRPr lang="en-US"/>
        </a:p>
      </dgm:t>
    </dgm:pt>
    <dgm:pt modelId="{3AF5B27F-D36E-4752-91FD-1BF310C1C869}" type="pres">
      <dgm:prSet presAssocID="{918D107E-B8FE-48AD-A41C-CBEF068F681E}" presName="root" presStyleCnt="0">
        <dgm:presLayoutVars>
          <dgm:dir/>
          <dgm:resizeHandles val="exact"/>
        </dgm:presLayoutVars>
      </dgm:prSet>
      <dgm:spPr/>
    </dgm:pt>
    <dgm:pt modelId="{557B2EDF-883D-4D3A-B441-8C1ED33B84B8}" type="pres">
      <dgm:prSet presAssocID="{AAF42F6F-EFA7-4AD3-AD1D-065E87611A54}" presName="compNode" presStyleCnt="0"/>
      <dgm:spPr/>
    </dgm:pt>
    <dgm:pt modelId="{B3D9377A-D766-44A4-9548-E426E9EFEC85}" type="pres">
      <dgm:prSet presAssocID="{AAF42F6F-EFA7-4AD3-AD1D-065E87611A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DA169BC1-462F-4F57-8420-1FA61B39FC9F}" type="pres">
      <dgm:prSet presAssocID="{AAF42F6F-EFA7-4AD3-AD1D-065E87611A54}" presName="spaceRect" presStyleCnt="0"/>
      <dgm:spPr/>
    </dgm:pt>
    <dgm:pt modelId="{18FFC2BB-D432-4EAD-80D9-A1848269AE9C}" type="pres">
      <dgm:prSet presAssocID="{AAF42F6F-EFA7-4AD3-AD1D-065E87611A54}" presName="textRect" presStyleLbl="revTx" presStyleIdx="0" presStyleCnt="3">
        <dgm:presLayoutVars>
          <dgm:chMax val="1"/>
          <dgm:chPref val="1"/>
        </dgm:presLayoutVars>
      </dgm:prSet>
      <dgm:spPr/>
    </dgm:pt>
    <dgm:pt modelId="{0D4D154F-865C-4D97-9782-34FAB0FA59D9}" type="pres">
      <dgm:prSet presAssocID="{FC6D41D0-521B-4FB8-8CE0-22A84AB0A87A}" presName="sibTrans" presStyleCnt="0"/>
      <dgm:spPr/>
    </dgm:pt>
    <dgm:pt modelId="{708D6641-1570-41C5-849F-FE7F8C2A9B7E}" type="pres">
      <dgm:prSet presAssocID="{F36E12A0-61EC-4AD4-8155-BCACCEBA0795}" presName="compNode" presStyleCnt="0"/>
      <dgm:spPr/>
    </dgm:pt>
    <dgm:pt modelId="{A38045F7-1F82-46BC-8330-51DAC34CBA27}" type="pres">
      <dgm:prSet presAssocID="{F36E12A0-61EC-4AD4-8155-BCACCEBA07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D95B26B3-57F1-459B-A3C2-99C4A1D99B39}" type="pres">
      <dgm:prSet presAssocID="{F36E12A0-61EC-4AD4-8155-BCACCEBA0795}" presName="spaceRect" presStyleCnt="0"/>
      <dgm:spPr/>
    </dgm:pt>
    <dgm:pt modelId="{2FA3BE69-0D6A-4548-B8DE-8E50D2EFAC18}" type="pres">
      <dgm:prSet presAssocID="{F36E12A0-61EC-4AD4-8155-BCACCEBA0795}" presName="textRect" presStyleLbl="revTx" presStyleIdx="1" presStyleCnt="3">
        <dgm:presLayoutVars>
          <dgm:chMax val="1"/>
          <dgm:chPref val="1"/>
        </dgm:presLayoutVars>
      </dgm:prSet>
      <dgm:spPr/>
    </dgm:pt>
    <dgm:pt modelId="{4A5BA93D-A271-4D2C-BB8E-95CB5C24D728}" type="pres">
      <dgm:prSet presAssocID="{70AEDCA1-8AB5-49FE-BB80-0E8CF40CAB2B}" presName="sibTrans" presStyleCnt="0"/>
      <dgm:spPr/>
    </dgm:pt>
    <dgm:pt modelId="{DA3521F9-455B-480C-85C7-5BCCFEC8E4E4}" type="pres">
      <dgm:prSet presAssocID="{4B640C96-121F-4555-891A-1D4B65BE7838}" presName="compNode" presStyleCnt="0"/>
      <dgm:spPr/>
    </dgm:pt>
    <dgm:pt modelId="{D34BB886-B40D-403C-B62C-79B80978516C}" type="pres">
      <dgm:prSet presAssocID="{4B640C96-121F-4555-891A-1D4B65BE78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nimize"/>
        </a:ext>
      </dgm:extLst>
    </dgm:pt>
    <dgm:pt modelId="{AB0798DC-F93A-42C6-82CE-6754FE241072}" type="pres">
      <dgm:prSet presAssocID="{4B640C96-121F-4555-891A-1D4B65BE7838}" presName="spaceRect" presStyleCnt="0"/>
      <dgm:spPr/>
    </dgm:pt>
    <dgm:pt modelId="{5B98DF48-4576-4599-9593-019AF7778567}" type="pres">
      <dgm:prSet presAssocID="{4B640C96-121F-4555-891A-1D4B65BE7838}" presName="textRect" presStyleLbl="revTx" presStyleIdx="2" presStyleCnt="3">
        <dgm:presLayoutVars>
          <dgm:chMax val="1"/>
          <dgm:chPref val="1"/>
        </dgm:presLayoutVars>
      </dgm:prSet>
      <dgm:spPr/>
    </dgm:pt>
  </dgm:ptLst>
  <dgm:cxnLst>
    <dgm:cxn modelId="{FD703B04-92B8-4833-8975-43BAADAA5799}" type="presOf" srcId="{4B640C96-121F-4555-891A-1D4B65BE7838}" destId="{5B98DF48-4576-4599-9593-019AF7778567}" srcOrd="0" destOrd="0" presId="urn:microsoft.com/office/officeart/2018/2/layout/IconLabelList"/>
    <dgm:cxn modelId="{7F84E218-06B7-43CA-9090-6579FCE21119}" type="presOf" srcId="{AAF42F6F-EFA7-4AD3-AD1D-065E87611A54}" destId="{18FFC2BB-D432-4EAD-80D9-A1848269AE9C}" srcOrd="0" destOrd="0" presId="urn:microsoft.com/office/officeart/2018/2/layout/IconLabelList"/>
    <dgm:cxn modelId="{8EC2294C-9E40-495D-8291-F5C7224903CD}" srcId="{918D107E-B8FE-48AD-A41C-CBEF068F681E}" destId="{F36E12A0-61EC-4AD4-8155-BCACCEBA0795}" srcOrd="1" destOrd="0" parTransId="{6FFEB77C-0D6B-43C5-8849-74F38ACBB517}" sibTransId="{70AEDCA1-8AB5-49FE-BB80-0E8CF40CAB2B}"/>
    <dgm:cxn modelId="{8E553972-5D75-46A0-995C-410EA27A2EE8}" srcId="{918D107E-B8FE-48AD-A41C-CBEF068F681E}" destId="{AAF42F6F-EFA7-4AD3-AD1D-065E87611A54}" srcOrd="0" destOrd="0" parTransId="{322A7A27-9534-46B5-8AA0-84475BFE15A5}" sibTransId="{FC6D41D0-521B-4FB8-8CE0-22A84AB0A87A}"/>
    <dgm:cxn modelId="{9F428692-14D3-443E-89DC-E55CCAE3874F}" type="presOf" srcId="{918D107E-B8FE-48AD-A41C-CBEF068F681E}" destId="{3AF5B27F-D36E-4752-91FD-1BF310C1C869}" srcOrd="0" destOrd="0" presId="urn:microsoft.com/office/officeart/2018/2/layout/IconLabelList"/>
    <dgm:cxn modelId="{5A43C9B0-C55C-404C-9BC1-5F5DA07F3733}" srcId="{918D107E-B8FE-48AD-A41C-CBEF068F681E}" destId="{4B640C96-121F-4555-891A-1D4B65BE7838}" srcOrd="2" destOrd="0" parTransId="{D72525DF-B3AD-4E11-9376-007CE6BFBF27}" sibTransId="{478D2DD8-39B6-4443-8AF6-F0AA93F6110B}"/>
    <dgm:cxn modelId="{4D6DD4BB-6445-4A22-8A1E-FC9FD2134C80}" type="presOf" srcId="{F36E12A0-61EC-4AD4-8155-BCACCEBA0795}" destId="{2FA3BE69-0D6A-4548-B8DE-8E50D2EFAC18}" srcOrd="0" destOrd="0" presId="urn:microsoft.com/office/officeart/2018/2/layout/IconLabelList"/>
    <dgm:cxn modelId="{C3F71107-7204-4CEE-B1DC-EFC69A61C194}" type="presParOf" srcId="{3AF5B27F-D36E-4752-91FD-1BF310C1C869}" destId="{557B2EDF-883D-4D3A-B441-8C1ED33B84B8}" srcOrd="0" destOrd="0" presId="urn:microsoft.com/office/officeart/2018/2/layout/IconLabelList"/>
    <dgm:cxn modelId="{0CBAAF10-EB72-4E79-A391-FAD598E1157E}" type="presParOf" srcId="{557B2EDF-883D-4D3A-B441-8C1ED33B84B8}" destId="{B3D9377A-D766-44A4-9548-E426E9EFEC85}" srcOrd="0" destOrd="0" presId="urn:microsoft.com/office/officeart/2018/2/layout/IconLabelList"/>
    <dgm:cxn modelId="{26C373BE-A826-473A-A305-2D001A040D3C}" type="presParOf" srcId="{557B2EDF-883D-4D3A-B441-8C1ED33B84B8}" destId="{DA169BC1-462F-4F57-8420-1FA61B39FC9F}" srcOrd="1" destOrd="0" presId="urn:microsoft.com/office/officeart/2018/2/layout/IconLabelList"/>
    <dgm:cxn modelId="{839299BF-ADDE-4707-B27B-FA72D70EBF54}" type="presParOf" srcId="{557B2EDF-883D-4D3A-B441-8C1ED33B84B8}" destId="{18FFC2BB-D432-4EAD-80D9-A1848269AE9C}" srcOrd="2" destOrd="0" presId="urn:microsoft.com/office/officeart/2018/2/layout/IconLabelList"/>
    <dgm:cxn modelId="{30ADBA16-2ABA-4AFC-9D40-637649C92A1B}" type="presParOf" srcId="{3AF5B27F-D36E-4752-91FD-1BF310C1C869}" destId="{0D4D154F-865C-4D97-9782-34FAB0FA59D9}" srcOrd="1" destOrd="0" presId="urn:microsoft.com/office/officeart/2018/2/layout/IconLabelList"/>
    <dgm:cxn modelId="{7D3657A4-8F4D-426D-B0D5-EF5ADDCF7162}" type="presParOf" srcId="{3AF5B27F-D36E-4752-91FD-1BF310C1C869}" destId="{708D6641-1570-41C5-849F-FE7F8C2A9B7E}" srcOrd="2" destOrd="0" presId="urn:microsoft.com/office/officeart/2018/2/layout/IconLabelList"/>
    <dgm:cxn modelId="{361A12E9-F96E-4AA5-AFE9-78C0DDDAD705}" type="presParOf" srcId="{708D6641-1570-41C5-849F-FE7F8C2A9B7E}" destId="{A38045F7-1F82-46BC-8330-51DAC34CBA27}" srcOrd="0" destOrd="0" presId="urn:microsoft.com/office/officeart/2018/2/layout/IconLabelList"/>
    <dgm:cxn modelId="{46E5A06E-8400-4C67-BEC0-C71638D2ED55}" type="presParOf" srcId="{708D6641-1570-41C5-849F-FE7F8C2A9B7E}" destId="{D95B26B3-57F1-459B-A3C2-99C4A1D99B39}" srcOrd="1" destOrd="0" presId="urn:microsoft.com/office/officeart/2018/2/layout/IconLabelList"/>
    <dgm:cxn modelId="{DECDF072-C05E-476E-9421-96B556C32F5C}" type="presParOf" srcId="{708D6641-1570-41C5-849F-FE7F8C2A9B7E}" destId="{2FA3BE69-0D6A-4548-B8DE-8E50D2EFAC18}" srcOrd="2" destOrd="0" presId="urn:microsoft.com/office/officeart/2018/2/layout/IconLabelList"/>
    <dgm:cxn modelId="{1E8E2183-A050-4E13-A85D-8EB2F2EABA24}" type="presParOf" srcId="{3AF5B27F-D36E-4752-91FD-1BF310C1C869}" destId="{4A5BA93D-A271-4D2C-BB8E-95CB5C24D728}" srcOrd="3" destOrd="0" presId="urn:microsoft.com/office/officeart/2018/2/layout/IconLabelList"/>
    <dgm:cxn modelId="{3D0B21B4-0E58-4609-8E46-695D26344FB0}" type="presParOf" srcId="{3AF5B27F-D36E-4752-91FD-1BF310C1C869}" destId="{DA3521F9-455B-480C-85C7-5BCCFEC8E4E4}" srcOrd="4" destOrd="0" presId="urn:microsoft.com/office/officeart/2018/2/layout/IconLabelList"/>
    <dgm:cxn modelId="{A8E59C9E-75B2-42B2-B6F8-1B2E1F769805}" type="presParOf" srcId="{DA3521F9-455B-480C-85C7-5BCCFEC8E4E4}" destId="{D34BB886-B40D-403C-B62C-79B80978516C}" srcOrd="0" destOrd="0" presId="urn:microsoft.com/office/officeart/2018/2/layout/IconLabelList"/>
    <dgm:cxn modelId="{0050CE6E-6901-416F-8C13-E6879DD132DC}" type="presParOf" srcId="{DA3521F9-455B-480C-85C7-5BCCFEC8E4E4}" destId="{AB0798DC-F93A-42C6-82CE-6754FE241072}" srcOrd="1" destOrd="0" presId="urn:microsoft.com/office/officeart/2018/2/layout/IconLabelList"/>
    <dgm:cxn modelId="{90ACB30D-6255-4772-8E9D-BFEB1F17C002}" type="presParOf" srcId="{DA3521F9-455B-480C-85C7-5BCCFEC8E4E4}" destId="{5B98DF48-4576-4599-9593-019AF777856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E32715-D00A-4DF6-BFC6-485F4E671D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92B1AB-A249-4BAE-A9EA-DF9CA559FE87}">
      <dgm:prSet/>
      <dgm:spPr/>
      <dgm:t>
        <a:bodyPr/>
        <a:lstStyle/>
        <a:p>
          <a:r>
            <a:rPr lang="en-US" b="0" i="0" dirty="0">
              <a:latin typeface="Arial" panose="020B0604020202020204" pitchFamily="34" charset="0"/>
              <a:cs typeface="Arial" panose="020B0604020202020204" pitchFamily="34" charset="0"/>
            </a:rPr>
            <a:t>Vacuum cleaner is a very important tool to prevent dust accumulation</a:t>
          </a:r>
          <a:endParaRPr lang="en-US" dirty="0">
            <a:latin typeface="Arial" panose="020B0604020202020204" pitchFamily="34" charset="0"/>
            <a:cs typeface="Arial" panose="020B0604020202020204" pitchFamily="34" charset="0"/>
          </a:endParaRPr>
        </a:p>
      </dgm:t>
    </dgm:pt>
    <dgm:pt modelId="{AB83D5AF-9DA0-4D04-B342-ECB7CC2829C7}" type="parTrans" cxnId="{A4510CC8-1D26-4CCA-A3C4-630F58CDFCC6}">
      <dgm:prSet/>
      <dgm:spPr/>
      <dgm:t>
        <a:bodyPr/>
        <a:lstStyle/>
        <a:p>
          <a:endParaRPr lang="en-US"/>
        </a:p>
      </dgm:t>
    </dgm:pt>
    <dgm:pt modelId="{C66345ED-0743-43E5-91E1-412D5F245C52}" type="sibTrans" cxnId="{A4510CC8-1D26-4CCA-A3C4-630F58CDFCC6}">
      <dgm:prSet/>
      <dgm:spPr/>
      <dgm:t>
        <a:bodyPr/>
        <a:lstStyle/>
        <a:p>
          <a:endParaRPr lang="en-US"/>
        </a:p>
      </dgm:t>
    </dgm:pt>
    <dgm:pt modelId="{B85DFEBB-E59F-4ECE-8108-73D949AC4DD5}">
      <dgm:prSet/>
      <dgm:spPr/>
      <dgm:t>
        <a:bodyPr/>
        <a:lstStyle/>
        <a:p>
          <a:r>
            <a:rPr lang="en-US" b="0" i="0" dirty="0">
              <a:latin typeface="Arial" panose="020B0604020202020204" pitchFamily="34" charset="0"/>
              <a:cs typeface="Arial" panose="020B0604020202020204" pitchFamily="34" charset="0"/>
            </a:rPr>
            <a:t>Safety signs to indicate wet floors or hazardous components</a:t>
          </a:r>
          <a:endParaRPr lang="en-US" dirty="0">
            <a:latin typeface="Arial" panose="020B0604020202020204" pitchFamily="34" charset="0"/>
            <a:cs typeface="Arial" panose="020B0604020202020204" pitchFamily="34" charset="0"/>
          </a:endParaRPr>
        </a:p>
      </dgm:t>
    </dgm:pt>
    <dgm:pt modelId="{0615BE96-71A7-4C17-B1C3-D4F28351009D}" type="parTrans" cxnId="{E89EF067-A4DB-4B14-ACF3-6167AEC9CC92}">
      <dgm:prSet/>
      <dgm:spPr/>
      <dgm:t>
        <a:bodyPr/>
        <a:lstStyle/>
        <a:p>
          <a:endParaRPr lang="en-US"/>
        </a:p>
      </dgm:t>
    </dgm:pt>
    <dgm:pt modelId="{8255A097-91A2-499B-BA55-77BDF93C7197}" type="sibTrans" cxnId="{E89EF067-A4DB-4B14-ACF3-6167AEC9CC92}">
      <dgm:prSet/>
      <dgm:spPr/>
      <dgm:t>
        <a:bodyPr/>
        <a:lstStyle/>
        <a:p>
          <a:endParaRPr lang="en-US"/>
        </a:p>
      </dgm:t>
    </dgm:pt>
    <dgm:pt modelId="{412B2F8C-8D33-48FC-AE09-5F273F165F54}">
      <dgm:prSet/>
      <dgm:spPr/>
      <dgm:t>
        <a:bodyPr/>
        <a:lstStyle/>
        <a:p>
          <a:r>
            <a:rPr lang="en-US" b="0" i="0" dirty="0">
              <a:latin typeface="Arial" panose="020B0604020202020204" pitchFamily="34" charset="0"/>
              <a:cs typeface="Arial" panose="020B0604020202020204" pitchFamily="34" charset="0"/>
            </a:rPr>
            <a:t>Personal safety equipment to prevent impact of toxic chemicals in cleaning agents on health and safety of employees (Lin </a:t>
          </a:r>
          <a:r>
            <a:rPr lang="en-US" b="0" i="1" dirty="0">
              <a:latin typeface="Arial" panose="020B0604020202020204" pitchFamily="34" charset="0"/>
              <a:cs typeface="Arial" panose="020B0604020202020204" pitchFamily="34" charset="0"/>
            </a:rPr>
            <a:t>et al</a:t>
          </a:r>
          <a:r>
            <a:rPr lang="en-US" b="0" i="0" dirty="0">
              <a:latin typeface="Arial" panose="020B0604020202020204" pitchFamily="34" charset="0"/>
              <a:cs typeface="Arial" panose="020B0604020202020204" pitchFamily="34" charset="0"/>
            </a:rPr>
            <a:t>. 2021)</a:t>
          </a:r>
          <a:endParaRPr lang="en-US" dirty="0">
            <a:latin typeface="Arial" panose="020B0604020202020204" pitchFamily="34" charset="0"/>
            <a:cs typeface="Arial" panose="020B0604020202020204" pitchFamily="34" charset="0"/>
          </a:endParaRPr>
        </a:p>
      </dgm:t>
    </dgm:pt>
    <dgm:pt modelId="{CE6423E3-874B-4CE5-9A77-0B2F5EC61255}" type="parTrans" cxnId="{F9F28EB0-6FD9-483C-A115-67810173385B}">
      <dgm:prSet/>
      <dgm:spPr/>
      <dgm:t>
        <a:bodyPr/>
        <a:lstStyle/>
        <a:p>
          <a:endParaRPr lang="en-US"/>
        </a:p>
      </dgm:t>
    </dgm:pt>
    <dgm:pt modelId="{B41E074F-D792-4B50-84A1-5FDE844262E9}" type="sibTrans" cxnId="{F9F28EB0-6FD9-483C-A115-67810173385B}">
      <dgm:prSet/>
      <dgm:spPr/>
      <dgm:t>
        <a:bodyPr/>
        <a:lstStyle/>
        <a:p>
          <a:endParaRPr lang="en-US"/>
        </a:p>
      </dgm:t>
    </dgm:pt>
    <dgm:pt modelId="{C22466D7-D231-48A4-8E1E-CCAE0A3F09D6}" type="pres">
      <dgm:prSet presAssocID="{AEE32715-D00A-4DF6-BFC6-485F4E671D64}" presName="root" presStyleCnt="0">
        <dgm:presLayoutVars>
          <dgm:dir/>
          <dgm:resizeHandles val="exact"/>
        </dgm:presLayoutVars>
      </dgm:prSet>
      <dgm:spPr/>
    </dgm:pt>
    <dgm:pt modelId="{474DCA80-62E0-4F21-91DC-FCCCCE65431E}" type="pres">
      <dgm:prSet presAssocID="{6E92B1AB-A249-4BAE-A9EA-DF9CA559FE87}" presName="compNode" presStyleCnt="0"/>
      <dgm:spPr/>
    </dgm:pt>
    <dgm:pt modelId="{2568611D-D35E-4C7C-B12B-FB3419CFE215}" type="pres">
      <dgm:prSet presAssocID="{6E92B1AB-A249-4BAE-A9EA-DF9CA559FE87}" presName="bgRect" presStyleLbl="bgShp" presStyleIdx="0" presStyleCnt="3"/>
      <dgm:spPr/>
    </dgm:pt>
    <dgm:pt modelId="{555BB908-438D-4C4E-8996-743325426454}" type="pres">
      <dgm:prSet presAssocID="{6E92B1AB-A249-4BAE-A9EA-DF9CA559FE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F150B43D-FA72-4536-BBE9-16243DE70714}" type="pres">
      <dgm:prSet presAssocID="{6E92B1AB-A249-4BAE-A9EA-DF9CA559FE87}" presName="spaceRect" presStyleCnt="0"/>
      <dgm:spPr/>
    </dgm:pt>
    <dgm:pt modelId="{20B4A65A-2137-4254-A3ED-6273AFA262DB}" type="pres">
      <dgm:prSet presAssocID="{6E92B1AB-A249-4BAE-A9EA-DF9CA559FE87}" presName="parTx" presStyleLbl="revTx" presStyleIdx="0" presStyleCnt="3">
        <dgm:presLayoutVars>
          <dgm:chMax val="0"/>
          <dgm:chPref val="0"/>
        </dgm:presLayoutVars>
      </dgm:prSet>
      <dgm:spPr/>
    </dgm:pt>
    <dgm:pt modelId="{E30D905B-A51D-4CCE-8049-480084BAA355}" type="pres">
      <dgm:prSet presAssocID="{C66345ED-0743-43E5-91E1-412D5F245C52}" presName="sibTrans" presStyleCnt="0"/>
      <dgm:spPr/>
    </dgm:pt>
    <dgm:pt modelId="{A449EF24-7D98-4EC4-847E-3D3155340E45}" type="pres">
      <dgm:prSet presAssocID="{B85DFEBB-E59F-4ECE-8108-73D949AC4DD5}" presName="compNode" presStyleCnt="0"/>
      <dgm:spPr/>
    </dgm:pt>
    <dgm:pt modelId="{2D9B56A4-D3C4-42A9-ABD0-19CDAE2B2610}" type="pres">
      <dgm:prSet presAssocID="{B85DFEBB-E59F-4ECE-8108-73D949AC4DD5}" presName="bgRect" presStyleLbl="bgShp" presStyleIdx="1" presStyleCnt="3"/>
      <dgm:spPr/>
    </dgm:pt>
    <dgm:pt modelId="{78DF7AED-F797-4B28-BCDC-33EDD5270E0D}" type="pres">
      <dgm:prSet presAssocID="{B85DFEBB-E59F-4ECE-8108-73D949AC4D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4005D82C-0183-4918-8F91-11381363A640}" type="pres">
      <dgm:prSet presAssocID="{B85DFEBB-E59F-4ECE-8108-73D949AC4DD5}" presName="spaceRect" presStyleCnt="0"/>
      <dgm:spPr/>
    </dgm:pt>
    <dgm:pt modelId="{6772F215-9F48-4864-9B76-5C643D84E257}" type="pres">
      <dgm:prSet presAssocID="{B85DFEBB-E59F-4ECE-8108-73D949AC4DD5}" presName="parTx" presStyleLbl="revTx" presStyleIdx="1" presStyleCnt="3">
        <dgm:presLayoutVars>
          <dgm:chMax val="0"/>
          <dgm:chPref val="0"/>
        </dgm:presLayoutVars>
      </dgm:prSet>
      <dgm:spPr/>
    </dgm:pt>
    <dgm:pt modelId="{15CF67F7-338E-4513-86EE-DA0A0BFC8F1E}" type="pres">
      <dgm:prSet presAssocID="{8255A097-91A2-499B-BA55-77BDF93C7197}" presName="sibTrans" presStyleCnt="0"/>
      <dgm:spPr/>
    </dgm:pt>
    <dgm:pt modelId="{9D4DB818-3CCB-4050-A296-08730C88E65D}" type="pres">
      <dgm:prSet presAssocID="{412B2F8C-8D33-48FC-AE09-5F273F165F54}" presName="compNode" presStyleCnt="0"/>
      <dgm:spPr/>
    </dgm:pt>
    <dgm:pt modelId="{345D5F82-0C13-4524-9D2F-40492C7D7DAE}" type="pres">
      <dgm:prSet presAssocID="{412B2F8C-8D33-48FC-AE09-5F273F165F54}" presName="bgRect" presStyleLbl="bgShp" presStyleIdx="2" presStyleCnt="3"/>
      <dgm:spPr/>
    </dgm:pt>
    <dgm:pt modelId="{C16A8379-4E6B-4D56-B96D-D44CDC8CF318}" type="pres">
      <dgm:prSet presAssocID="{412B2F8C-8D33-48FC-AE09-5F273F165F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70C6413D-86A7-4515-8B7E-1CB657353181}" type="pres">
      <dgm:prSet presAssocID="{412B2F8C-8D33-48FC-AE09-5F273F165F54}" presName="spaceRect" presStyleCnt="0"/>
      <dgm:spPr/>
    </dgm:pt>
    <dgm:pt modelId="{7FA3B064-E426-45CF-80C1-007116E13B2F}" type="pres">
      <dgm:prSet presAssocID="{412B2F8C-8D33-48FC-AE09-5F273F165F54}" presName="parTx" presStyleLbl="revTx" presStyleIdx="2" presStyleCnt="3">
        <dgm:presLayoutVars>
          <dgm:chMax val="0"/>
          <dgm:chPref val="0"/>
        </dgm:presLayoutVars>
      </dgm:prSet>
      <dgm:spPr/>
    </dgm:pt>
  </dgm:ptLst>
  <dgm:cxnLst>
    <dgm:cxn modelId="{A65C5563-6903-4C40-A5AA-68B48CAF8545}" type="presOf" srcId="{B85DFEBB-E59F-4ECE-8108-73D949AC4DD5}" destId="{6772F215-9F48-4864-9B76-5C643D84E257}" srcOrd="0" destOrd="0" presId="urn:microsoft.com/office/officeart/2018/2/layout/IconVerticalSolidList"/>
    <dgm:cxn modelId="{E89EF067-A4DB-4B14-ACF3-6167AEC9CC92}" srcId="{AEE32715-D00A-4DF6-BFC6-485F4E671D64}" destId="{B85DFEBB-E59F-4ECE-8108-73D949AC4DD5}" srcOrd="1" destOrd="0" parTransId="{0615BE96-71A7-4C17-B1C3-D4F28351009D}" sibTransId="{8255A097-91A2-499B-BA55-77BDF93C7197}"/>
    <dgm:cxn modelId="{687E1352-0BD3-4C3E-8178-194130CD8B06}" type="presOf" srcId="{6E92B1AB-A249-4BAE-A9EA-DF9CA559FE87}" destId="{20B4A65A-2137-4254-A3ED-6273AFA262DB}" srcOrd="0" destOrd="0" presId="urn:microsoft.com/office/officeart/2018/2/layout/IconVerticalSolidList"/>
    <dgm:cxn modelId="{9DE2BF57-0688-4530-854E-289CA2DC8CA3}" type="presOf" srcId="{412B2F8C-8D33-48FC-AE09-5F273F165F54}" destId="{7FA3B064-E426-45CF-80C1-007116E13B2F}" srcOrd="0" destOrd="0" presId="urn:microsoft.com/office/officeart/2018/2/layout/IconVerticalSolidList"/>
    <dgm:cxn modelId="{F9F28EB0-6FD9-483C-A115-67810173385B}" srcId="{AEE32715-D00A-4DF6-BFC6-485F4E671D64}" destId="{412B2F8C-8D33-48FC-AE09-5F273F165F54}" srcOrd="2" destOrd="0" parTransId="{CE6423E3-874B-4CE5-9A77-0B2F5EC61255}" sibTransId="{B41E074F-D792-4B50-84A1-5FDE844262E9}"/>
    <dgm:cxn modelId="{207D4FC1-5EFB-4064-97E9-EC3F23548485}" type="presOf" srcId="{AEE32715-D00A-4DF6-BFC6-485F4E671D64}" destId="{C22466D7-D231-48A4-8E1E-CCAE0A3F09D6}" srcOrd="0" destOrd="0" presId="urn:microsoft.com/office/officeart/2018/2/layout/IconVerticalSolidList"/>
    <dgm:cxn modelId="{A4510CC8-1D26-4CCA-A3C4-630F58CDFCC6}" srcId="{AEE32715-D00A-4DF6-BFC6-485F4E671D64}" destId="{6E92B1AB-A249-4BAE-A9EA-DF9CA559FE87}" srcOrd="0" destOrd="0" parTransId="{AB83D5AF-9DA0-4D04-B342-ECB7CC2829C7}" sibTransId="{C66345ED-0743-43E5-91E1-412D5F245C52}"/>
    <dgm:cxn modelId="{3A0655C2-5CB9-400C-9885-47E740B2CA51}" type="presParOf" srcId="{C22466D7-D231-48A4-8E1E-CCAE0A3F09D6}" destId="{474DCA80-62E0-4F21-91DC-FCCCCE65431E}" srcOrd="0" destOrd="0" presId="urn:microsoft.com/office/officeart/2018/2/layout/IconVerticalSolidList"/>
    <dgm:cxn modelId="{1A0B9703-284A-4875-9844-F62EEAD96CBB}" type="presParOf" srcId="{474DCA80-62E0-4F21-91DC-FCCCCE65431E}" destId="{2568611D-D35E-4C7C-B12B-FB3419CFE215}" srcOrd="0" destOrd="0" presId="urn:microsoft.com/office/officeart/2018/2/layout/IconVerticalSolidList"/>
    <dgm:cxn modelId="{FAD56E52-8B7A-40E6-9CBE-B680B9854FDD}" type="presParOf" srcId="{474DCA80-62E0-4F21-91DC-FCCCCE65431E}" destId="{555BB908-438D-4C4E-8996-743325426454}" srcOrd="1" destOrd="0" presId="urn:microsoft.com/office/officeart/2018/2/layout/IconVerticalSolidList"/>
    <dgm:cxn modelId="{B71A9A75-47FF-4D36-9428-BC974421104C}" type="presParOf" srcId="{474DCA80-62E0-4F21-91DC-FCCCCE65431E}" destId="{F150B43D-FA72-4536-BBE9-16243DE70714}" srcOrd="2" destOrd="0" presId="urn:microsoft.com/office/officeart/2018/2/layout/IconVerticalSolidList"/>
    <dgm:cxn modelId="{5CB58716-881A-46BA-A2A3-C7C68F7F0859}" type="presParOf" srcId="{474DCA80-62E0-4F21-91DC-FCCCCE65431E}" destId="{20B4A65A-2137-4254-A3ED-6273AFA262DB}" srcOrd="3" destOrd="0" presId="urn:microsoft.com/office/officeart/2018/2/layout/IconVerticalSolidList"/>
    <dgm:cxn modelId="{6E6D7EA4-3A16-4D31-B49A-5F2C928DABB0}" type="presParOf" srcId="{C22466D7-D231-48A4-8E1E-CCAE0A3F09D6}" destId="{E30D905B-A51D-4CCE-8049-480084BAA355}" srcOrd="1" destOrd="0" presId="urn:microsoft.com/office/officeart/2018/2/layout/IconVerticalSolidList"/>
    <dgm:cxn modelId="{AD9AAFF8-06B8-499A-B043-E212464F0265}" type="presParOf" srcId="{C22466D7-D231-48A4-8E1E-CCAE0A3F09D6}" destId="{A449EF24-7D98-4EC4-847E-3D3155340E45}" srcOrd="2" destOrd="0" presId="urn:microsoft.com/office/officeart/2018/2/layout/IconVerticalSolidList"/>
    <dgm:cxn modelId="{143F1FF8-AD52-4CB5-B2F6-36D6298B7E36}" type="presParOf" srcId="{A449EF24-7D98-4EC4-847E-3D3155340E45}" destId="{2D9B56A4-D3C4-42A9-ABD0-19CDAE2B2610}" srcOrd="0" destOrd="0" presId="urn:microsoft.com/office/officeart/2018/2/layout/IconVerticalSolidList"/>
    <dgm:cxn modelId="{877078AB-C2CB-443D-A432-859BDF5CDD1F}" type="presParOf" srcId="{A449EF24-7D98-4EC4-847E-3D3155340E45}" destId="{78DF7AED-F797-4B28-BCDC-33EDD5270E0D}" srcOrd="1" destOrd="0" presId="urn:microsoft.com/office/officeart/2018/2/layout/IconVerticalSolidList"/>
    <dgm:cxn modelId="{668734CE-2975-44F4-AD3A-2943CD5D7909}" type="presParOf" srcId="{A449EF24-7D98-4EC4-847E-3D3155340E45}" destId="{4005D82C-0183-4918-8F91-11381363A640}" srcOrd="2" destOrd="0" presId="urn:microsoft.com/office/officeart/2018/2/layout/IconVerticalSolidList"/>
    <dgm:cxn modelId="{7B336739-0668-47AA-999E-8682B8375782}" type="presParOf" srcId="{A449EF24-7D98-4EC4-847E-3D3155340E45}" destId="{6772F215-9F48-4864-9B76-5C643D84E257}" srcOrd="3" destOrd="0" presId="urn:microsoft.com/office/officeart/2018/2/layout/IconVerticalSolidList"/>
    <dgm:cxn modelId="{E038E45F-0778-439A-B827-059494284151}" type="presParOf" srcId="{C22466D7-D231-48A4-8E1E-CCAE0A3F09D6}" destId="{15CF67F7-338E-4513-86EE-DA0A0BFC8F1E}" srcOrd="3" destOrd="0" presId="urn:microsoft.com/office/officeart/2018/2/layout/IconVerticalSolidList"/>
    <dgm:cxn modelId="{4DD5C76F-878A-4E4A-9983-DC04196AE93E}" type="presParOf" srcId="{C22466D7-D231-48A4-8E1E-CCAE0A3F09D6}" destId="{9D4DB818-3CCB-4050-A296-08730C88E65D}" srcOrd="4" destOrd="0" presId="urn:microsoft.com/office/officeart/2018/2/layout/IconVerticalSolidList"/>
    <dgm:cxn modelId="{8F1DAA9E-5828-4F19-8946-1D61AFF67C93}" type="presParOf" srcId="{9D4DB818-3CCB-4050-A296-08730C88E65D}" destId="{345D5F82-0C13-4524-9D2F-40492C7D7DAE}" srcOrd="0" destOrd="0" presId="urn:microsoft.com/office/officeart/2018/2/layout/IconVerticalSolidList"/>
    <dgm:cxn modelId="{CC7ECD89-0247-4ACE-AF7A-9BECB71F3160}" type="presParOf" srcId="{9D4DB818-3CCB-4050-A296-08730C88E65D}" destId="{C16A8379-4E6B-4D56-B96D-D44CDC8CF318}" srcOrd="1" destOrd="0" presId="urn:microsoft.com/office/officeart/2018/2/layout/IconVerticalSolidList"/>
    <dgm:cxn modelId="{6C080853-1E29-4B7F-A6B5-BBC95B859DD7}" type="presParOf" srcId="{9D4DB818-3CCB-4050-A296-08730C88E65D}" destId="{70C6413D-86A7-4515-8B7E-1CB657353181}" srcOrd="2" destOrd="0" presId="urn:microsoft.com/office/officeart/2018/2/layout/IconVerticalSolidList"/>
    <dgm:cxn modelId="{72DD9DFC-3E38-405D-AF9D-D8ED2BBDF819}" type="presParOf" srcId="{9D4DB818-3CCB-4050-A296-08730C88E65D}" destId="{7FA3B064-E426-45CF-80C1-007116E13B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D6113-EE01-40CE-9528-119E14C13DD3}">
      <dsp:nvSpPr>
        <dsp:cNvPr id="0" name=""/>
        <dsp:cNvSpPr/>
      </dsp:nvSpPr>
      <dsp:spPr>
        <a:xfrm>
          <a:off x="0" y="3569039"/>
          <a:ext cx="10820400" cy="7808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dirty="0"/>
            <a:t>The PowerPoint presentation makes a compelling case of why health and safety is important to be understood by housekeeping staff members and identify preventive measures to ensure that housekeepers do not fall prey to any accidents.</a:t>
          </a:r>
          <a:endParaRPr lang="en-US" sz="1800" kern="1200" dirty="0"/>
        </a:p>
      </dsp:txBody>
      <dsp:txXfrm>
        <a:off x="0" y="3569039"/>
        <a:ext cx="10820400" cy="780818"/>
      </dsp:txXfrm>
    </dsp:sp>
    <dsp:sp modelId="{BA136A18-0528-4310-829B-70C53DEDB2D6}">
      <dsp:nvSpPr>
        <dsp:cNvPr id="0" name=""/>
        <dsp:cNvSpPr/>
      </dsp:nvSpPr>
      <dsp:spPr>
        <a:xfrm rot="10800000">
          <a:off x="0" y="2379853"/>
          <a:ext cx="10820400" cy="1200899"/>
        </a:xfrm>
        <a:prstGeom prst="upArrowCallou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t>Staff members must also have a clear idea of mitigation strategies to ensure health and safety of not only themselves but also other team members.</a:t>
          </a:r>
          <a:endParaRPr lang="en-US" sz="1800" kern="1200"/>
        </a:p>
      </dsp:txBody>
      <dsp:txXfrm rot="10800000">
        <a:off x="0" y="2379853"/>
        <a:ext cx="10820400" cy="780308"/>
      </dsp:txXfrm>
    </dsp:sp>
    <dsp:sp modelId="{8F0346D8-611C-4B75-824E-BC88BEFF9ABE}">
      <dsp:nvSpPr>
        <dsp:cNvPr id="0" name=""/>
        <dsp:cNvSpPr/>
      </dsp:nvSpPr>
      <dsp:spPr>
        <a:xfrm rot="10800000">
          <a:off x="0" y="1190666"/>
          <a:ext cx="10820400" cy="1200899"/>
        </a:xfrm>
        <a:prstGeom prst="upArrowCallou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a:t>Identification of these risks to health and safety is important to prevent them from taking place</a:t>
          </a:r>
          <a:endParaRPr lang="en-US" sz="1800" kern="1200"/>
        </a:p>
      </dsp:txBody>
      <dsp:txXfrm rot="10800000">
        <a:off x="0" y="1190666"/>
        <a:ext cx="10820400" cy="780308"/>
      </dsp:txXfrm>
    </dsp:sp>
    <dsp:sp modelId="{E1AA8240-36EE-4C46-AEE9-D26DED314827}">
      <dsp:nvSpPr>
        <dsp:cNvPr id="0" name=""/>
        <dsp:cNvSpPr/>
      </dsp:nvSpPr>
      <dsp:spPr>
        <a:xfrm rot="10800000">
          <a:off x="0" y="1479"/>
          <a:ext cx="10820400" cy="1200899"/>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dirty="0"/>
            <a:t>Housekeeping staff members are exposed to significant risk to health and safety every day.</a:t>
          </a:r>
          <a:endParaRPr lang="en-US" sz="1800" kern="1200" dirty="0"/>
        </a:p>
      </dsp:txBody>
      <dsp:txXfrm rot="10800000">
        <a:off x="0" y="1479"/>
        <a:ext cx="10820400" cy="780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9377A-D766-44A4-9548-E426E9EFEC85}">
      <dsp:nvSpPr>
        <dsp:cNvPr id="0" name=""/>
        <dsp:cNvSpPr/>
      </dsp:nvSpPr>
      <dsp:spPr>
        <a:xfrm>
          <a:off x="1212569" y="57694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FFC2BB-D432-4EAD-80D9-A1848269AE9C}">
      <dsp:nvSpPr>
        <dsp:cNvPr id="0" name=""/>
        <dsp:cNvSpPr/>
      </dsp:nvSpPr>
      <dsp:spPr>
        <a:xfrm>
          <a:off x="417971" y="2356890"/>
          <a:ext cx="288945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0" i="0" kern="1200" dirty="0"/>
            <a:t>Appreciate the importance of health and safety</a:t>
          </a:r>
          <a:endParaRPr lang="en-US" sz="2000" kern="1200" dirty="0"/>
        </a:p>
      </dsp:txBody>
      <dsp:txXfrm>
        <a:off x="417971" y="2356890"/>
        <a:ext cx="2889450" cy="1417500"/>
      </dsp:txXfrm>
    </dsp:sp>
    <dsp:sp modelId="{A38045F7-1F82-46BC-8330-51DAC34CBA27}">
      <dsp:nvSpPr>
        <dsp:cNvPr id="0" name=""/>
        <dsp:cNvSpPr/>
      </dsp:nvSpPr>
      <dsp:spPr>
        <a:xfrm>
          <a:off x="4607673" y="57694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3BE69-0D6A-4548-B8DE-8E50D2EFAC18}">
      <dsp:nvSpPr>
        <dsp:cNvPr id="0" name=""/>
        <dsp:cNvSpPr/>
      </dsp:nvSpPr>
      <dsp:spPr>
        <a:xfrm>
          <a:off x="3813075" y="2356890"/>
          <a:ext cx="288945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0" i="0" kern="1200"/>
            <a:t>Minimise, prevent and eliminate risk to human resources, because of accidents and occupational illness</a:t>
          </a:r>
          <a:endParaRPr lang="en-US" sz="2000" kern="1200"/>
        </a:p>
      </dsp:txBody>
      <dsp:txXfrm>
        <a:off x="3813075" y="2356890"/>
        <a:ext cx="2889450" cy="1417500"/>
      </dsp:txXfrm>
    </dsp:sp>
    <dsp:sp modelId="{D34BB886-B40D-403C-B62C-79B80978516C}">
      <dsp:nvSpPr>
        <dsp:cNvPr id="0" name=""/>
        <dsp:cNvSpPr/>
      </dsp:nvSpPr>
      <dsp:spPr>
        <a:xfrm>
          <a:off x="8002777" y="57694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98DF48-4576-4599-9593-019AF7778567}">
      <dsp:nvSpPr>
        <dsp:cNvPr id="0" name=""/>
        <dsp:cNvSpPr/>
      </dsp:nvSpPr>
      <dsp:spPr>
        <a:xfrm>
          <a:off x="7208178" y="2356890"/>
          <a:ext cx="288945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b="0" i="0" kern="1200" dirty="0"/>
            <a:t>Avoid and </a:t>
          </a:r>
          <a:r>
            <a:rPr lang="en-US" sz="2000" b="0" i="0" kern="1200" dirty="0" err="1"/>
            <a:t>minimise</a:t>
          </a:r>
          <a:r>
            <a:rPr lang="en-US" sz="2000" b="0" i="0" kern="1200" dirty="0"/>
            <a:t> suffering and loss of earning (Attia </a:t>
          </a:r>
          <a:r>
            <a:rPr lang="en-US" sz="2000" b="0" i="1" kern="1200" dirty="0"/>
            <a:t>et al. </a:t>
          </a:r>
          <a:r>
            <a:rPr lang="en-US" sz="2000" b="0" i="0" kern="1200" dirty="0"/>
            <a:t>2022)</a:t>
          </a:r>
          <a:endParaRPr lang="en-US" sz="2000" kern="1200" dirty="0"/>
        </a:p>
      </dsp:txBody>
      <dsp:txXfrm>
        <a:off x="7208178" y="2356890"/>
        <a:ext cx="2889450" cy="141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8611D-D35E-4C7C-B12B-FB3419CFE215}">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BB908-438D-4C4E-8996-743325426454}">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B4A65A-2137-4254-A3ED-6273AFA262DB}">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Vacuum cleaner is a very important tool to prevent dust accumulation</a:t>
          </a:r>
          <a:endParaRPr lang="en-US" sz="1900" kern="1200" dirty="0">
            <a:latin typeface="Arial" panose="020B0604020202020204" pitchFamily="34" charset="0"/>
            <a:cs typeface="Arial" panose="020B0604020202020204" pitchFamily="34" charset="0"/>
          </a:endParaRPr>
        </a:p>
      </dsp:txBody>
      <dsp:txXfrm>
        <a:off x="1844034" y="682"/>
        <a:ext cx="4401230" cy="1596566"/>
      </dsp:txXfrm>
    </dsp:sp>
    <dsp:sp modelId="{2D9B56A4-D3C4-42A9-ABD0-19CDAE2B2610}">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F7AED-F797-4B28-BCDC-33EDD5270E0D}">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72F215-9F48-4864-9B76-5C643D84E257}">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Safety signs to indicate wet floors or hazardous components</a:t>
          </a:r>
          <a:endParaRPr lang="en-US" sz="1900" kern="1200" dirty="0">
            <a:latin typeface="Arial" panose="020B0604020202020204" pitchFamily="34" charset="0"/>
            <a:cs typeface="Arial" panose="020B0604020202020204" pitchFamily="34" charset="0"/>
          </a:endParaRPr>
        </a:p>
      </dsp:txBody>
      <dsp:txXfrm>
        <a:off x="1844034" y="1996390"/>
        <a:ext cx="4401230" cy="1596566"/>
      </dsp:txXfrm>
    </dsp:sp>
    <dsp:sp modelId="{345D5F82-0C13-4524-9D2F-40492C7D7DAE}">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A8379-4E6B-4D56-B96D-D44CDC8CF318}">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A3B064-E426-45CF-80C1-007116E13B2F}">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Personal safety equipment to prevent impact of toxic chemicals in cleaning agents on health and safety of employees (Lin </a:t>
          </a:r>
          <a:r>
            <a:rPr lang="en-US" sz="1900" b="0" i="1" kern="1200" dirty="0">
              <a:latin typeface="Arial" panose="020B0604020202020204" pitchFamily="34" charset="0"/>
              <a:cs typeface="Arial" panose="020B0604020202020204" pitchFamily="34" charset="0"/>
            </a:rPr>
            <a:t>et al</a:t>
          </a:r>
          <a:r>
            <a:rPr lang="en-US" sz="1900" b="0" i="0" kern="1200" dirty="0">
              <a:latin typeface="Arial" panose="020B0604020202020204" pitchFamily="34" charset="0"/>
              <a:cs typeface="Arial" panose="020B0604020202020204" pitchFamily="34" charset="0"/>
            </a:rPr>
            <a:t>. 2021)</a:t>
          </a:r>
          <a:endParaRPr lang="en-US" sz="1900" kern="1200" dirty="0">
            <a:latin typeface="Arial" panose="020B0604020202020204" pitchFamily="34" charset="0"/>
            <a:cs typeface="Arial" panose="020B0604020202020204" pitchFamily="34" charset="0"/>
          </a:endParaRPr>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AFD67A-0F03-4768-AD19-AD0AF74247FB}" type="datetimeFigureOut">
              <a:rPr lang="en-US" smtClean="0"/>
              <a:pPr/>
              <a:t>3/21/2024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438EB2-562E-49F7-88CF-599D8695659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F686A-4886-1BEC-383F-F8BE287C74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32CE36-6EAF-E5BA-6E20-5DD18B0F64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C6C1CA8-FED4-5B72-737F-1766C3496B29}"/>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housekeeping department within a hotel is often considered to be an important department because it is responsible for ensuring organisation and environmental cleanliness. However, it is more than that. Housekeepers are exposed to a number of risks of health and safety every day. </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722ADBAC-6D86-18A8-A38B-2E573A12C477}"/>
              </a:ext>
            </a:extLst>
          </p:cNvPr>
          <p:cNvSpPr>
            <a:spLocks noGrp="1"/>
          </p:cNvSpPr>
          <p:nvPr>
            <p:ph type="sldNum" sz="quarter" idx="10"/>
          </p:nvPr>
        </p:nvSpPr>
        <p:spPr/>
        <p:txBody>
          <a:bodyPr/>
          <a:lstStyle/>
          <a:p>
            <a:fld id="{81438EB2-562E-49F7-88CF-599D86956593}" type="slidenum">
              <a:rPr lang="en-US" smtClean="0"/>
              <a:pPr/>
              <a:t>2</a:t>
            </a:fld>
            <a:endParaRPr lang="en-US"/>
          </a:p>
        </p:txBody>
      </p:sp>
    </p:spTree>
    <p:extLst>
      <p:ext uri="{BB962C8B-B14F-4D97-AF65-F5344CB8AC3E}">
        <p14:creationId xmlns:p14="http://schemas.microsoft.com/office/powerpoint/2010/main" val="780247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393A3-2A29-4B52-B686-9EAA1B086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00FC4-0BA9-15E6-4A9B-67ED6108823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15FB35C-6BA0-CC0A-5C65-A00D31537BFD}"/>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Health and safety to human resources is very crucial to ensure that any risk to health and safety is </a:t>
            </a:r>
            <a:r>
              <a:rPr lang="en-US" sz="1800" b="0" i="0" u="none" strike="noStrike" dirty="0" err="1">
                <a:solidFill>
                  <a:srgbClr val="000000"/>
                </a:solidFill>
                <a:effectLst/>
                <a:latin typeface="Arial" panose="020B0604020202020204" pitchFamily="34" charset="0"/>
              </a:rPr>
              <a:t>minimised</a:t>
            </a:r>
            <a:r>
              <a:rPr lang="en-US" sz="1800" b="0" i="0" u="none" strike="noStrike" dirty="0">
                <a:solidFill>
                  <a:srgbClr val="000000"/>
                </a:solidFill>
                <a:effectLst/>
                <a:latin typeface="Arial" panose="020B0604020202020204" pitchFamily="34" charset="0"/>
              </a:rPr>
              <a:t>, prevented and eliminated. Any form of industrial accident is a blow to organisational reputation. Understanding, health and safety can prevent this from taking place.</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01F0C885-623C-83CF-14E5-18E46CD10793}"/>
              </a:ext>
            </a:extLst>
          </p:cNvPr>
          <p:cNvSpPr>
            <a:spLocks noGrp="1"/>
          </p:cNvSpPr>
          <p:nvPr>
            <p:ph type="sldNum" sz="quarter" idx="10"/>
          </p:nvPr>
        </p:nvSpPr>
        <p:spPr/>
        <p:txBody>
          <a:bodyPr/>
          <a:lstStyle/>
          <a:p>
            <a:fld id="{81438EB2-562E-49F7-88CF-599D86956593}" type="slidenum">
              <a:rPr lang="en-US" smtClean="0"/>
              <a:pPr/>
              <a:t>3</a:t>
            </a:fld>
            <a:endParaRPr lang="en-US"/>
          </a:p>
        </p:txBody>
      </p:sp>
    </p:spTree>
    <p:extLst>
      <p:ext uri="{BB962C8B-B14F-4D97-AF65-F5344CB8AC3E}">
        <p14:creationId xmlns:p14="http://schemas.microsoft.com/office/powerpoint/2010/main" val="3100973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3BF3D-CE21-547A-97B6-C3E198BE4E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E26DD2-65EB-3656-FA68-4AC78C179B6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06A950E-FF75-69DF-389F-6B12C82BAE3B}"/>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There are various types of workplace accidents that can take place within hotels. Slips and trips and falling down on wet surfaces is a very common accident. Apart from this, falling from stairs and falling of any object from elevated space also can cause significant injury to human beings. Skin or respiratory reaction to toxic chemicals can be extremely hazardous for the health and safety of employees.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3C150633-CE45-1A2D-2959-F4515F981F78}"/>
              </a:ext>
            </a:extLst>
          </p:cNvPr>
          <p:cNvSpPr>
            <a:spLocks noGrp="1"/>
          </p:cNvSpPr>
          <p:nvPr>
            <p:ph type="sldNum" sz="quarter" idx="10"/>
          </p:nvPr>
        </p:nvSpPr>
        <p:spPr/>
        <p:txBody>
          <a:bodyPr/>
          <a:lstStyle/>
          <a:p>
            <a:fld id="{81438EB2-562E-49F7-88CF-599D86956593}" type="slidenum">
              <a:rPr lang="en-US" smtClean="0"/>
              <a:pPr/>
              <a:t>4</a:t>
            </a:fld>
            <a:endParaRPr lang="en-US"/>
          </a:p>
        </p:txBody>
      </p:sp>
    </p:spTree>
    <p:extLst>
      <p:ext uri="{BB962C8B-B14F-4D97-AF65-F5344CB8AC3E}">
        <p14:creationId xmlns:p14="http://schemas.microsoft.com/office/powerpoint/2010/main" val="204805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76EBC-8E2E-DE33-E617-B6B2ED9DFA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7685F8-C341-4867-52B5-329100FDF4D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DA74F1-0A4D-6707-9F2A-9A3404475C2B}"/>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staff members must be given proper training in hand hygiene, disposal of waste and use of safety kits and protective personal equipment. Online training sessions can be carried out to ensure that whenever staff members are using hazardous chemicals to clean the surface, they must use proper equipment, such as gloves and Mask to prevent toxic chemicals from touching their skin or being inhaled through the respiratory tract. </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88480677-E1FA-AEFD-A653-3F5520D17CFD}"/>
              </a:ext>
            </a:extLst>
          </p:cNvPr>
          <p:cNvSpPr>
            <a:spLocks noGrp="1"/>
          </p:cNvSpPr>
          <p:nvPr>
            <p:ph type="sldNum" sz="quarter" idx="10"/>
          </p:nvPr>
        </p:nvSpPr>
        <p:spPr/>
        <p:txBody>
          <a:bodyPr/>
          <a:lstStyle/>
          <a:p>
            <a:fld id="{81438EB2-562E-49F7-88CF-599D86956593}" type="slidenum">
              <a:rPr lang="en-US" smtClean="0"/>
              <a:pPr/>
              <a:t>5</a:t>
            </a:fld>
            <a:endParaRPr lang="en-US"/>
          </a:p>
        </p:txBody>
      </p:sp>
    </p:spTree>
    <p:extLst>
      <p:ext uri="{BB962C8B-B14F-4D97-AF65-F5344CB8AC3E}">
        <p14:creationId xmlns:p14="http://schemas.microsoft.com/office/powerpoint/2010/main" val="2857674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44426-73AD-E358-84E7-27980370A2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FE67A9-DD2E-310C-05F6-0FF3BED806C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7D4DE31-0AA6-D054-9554-88449BA037A1}"/>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When cleaning vacant rooms, dust is a very common cause of concern for the housekeeping staff. As a result, face masks must be always worn to reduce any sort of respiratory problem.</a:t>
            </a:r>
            <a:endParaRPr lang="en-US" dirty="0"/>
          </a:p>
        </p:txBody>
      </p:sp>
      <p:sp>
        <p:nvSpPr>
          <p:cNvPr id="4" name="Slide Number Placeholder 3">
            <a:extLst>
              <a:ext uri="{FF2B5EF4-FFF2-40B4-BE49-F238E27FC236}">
                <a16:creationId xmlns:a16="http://schemas.microsoft.com/office/drawing/2014/main" id="{210E90D6-8C5A-239F-0C85-1243F1B48487}"/>
              </a:ext>
            </a:extLst>
          </p:cNvPr>
          <p:cNvSpPr>
            <a:spLocks noGrp="1"/>
          </p:cNvSpPr>
          <p:nvPr>
            <p:ph type="sldNum" sz="quarter" idx="10"/>
          </p:nvPr>
        </p:nvSpPr>
        <p:spPr/>
        <p:txBody>
          <a:bodyPr/>
          <a:lstStyle/>
          <a:p>
            <a:fld id="{81438EB2-562E-49F7-88CF-599D86956593}" type="slidenum">
              <a:rPr lang="en-US" smtClean="0"/>
              <a:pPr/>
              <a:t>6</a:t>
            </a:fld>
            <a:endParaRPr lang="en-US"/>
          </a:p>
        </p:txBody>
      </p:sp>
    </p:spTree>
    <p:extLst>
      <p:ext uri="{BB962C8B-B14F-4D97-AF65-F5344CB8AC3E}">
        <p14:creationId xmlns:p14="http://schemas.microsoft.com/office/powerpoint/2010/main" val="4018622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792D4-8878-6668-8B0F-7EEB97F7B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5552A7-11A2-DE19-106C-296EB004A69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E1A5964-C0CD-B38E-AEFB-00B9D3E86736}"/>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Different cleaning agents must be used to clean surfaces, electronic items and cables as it will not only be helpful in cleaning the dust properly, but also ensure that none of the electronics are Exposed to chemical agents that can impact their efficacy.</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6DFB86A8-4483-03C6-8AAA-53E5867ABD45}"/>
              </a:ext>
            </a:extLst>
          </p:cNvPr>
          <p:cNvSpPr>
            <a:spLocks noGrp="1"/>
          </p:cNvSpPr>
          <p:nvPr>
            <p:ph type="sldNum" sz="quarter" idx="10"/>
          </p:nvPr>
        </p:nvSpPr>
        <p:spPr/>
        <p:txBody>
          <a:bodyPr/>
          <a:lstStyle/>
          <a:p>
            <a:fld id="{81438EB2-562E-49F7-88CF-599D86956593}" type="slidenum">
              <a:rPr lang="en-US" smtClean="0"/>
              <a:pPr/>
              <a:t>7</a:t>
            </a:fld>
            <a:endParaRPr lang="en-US"/>
          </a:p>
        </p:txBody>
      </p:sp>
    </p:spTree>
    <p:extLst>
      <p:ext uri="{BB962C8B-B14F-4D97-AF65-F5344CB8AC3E}">
        <p14:creationId xmlns:p14="http://schemas.microsoft.com/office/powerpoint/2010/main" val="2853959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2E17E-956F-6BEA-59AB-0BAAFC3BB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3D089B-8E1D-2939-3EB8-BB732EB55BB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F181584-7529-EEC7-7006-B61B3237CF4D}"/>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After entering the room, the staff members show the first look for any spill on the tables, floor or bathroom floor. Water running on the bathroom floor must be cleaned immediately to avoid slip and trip.</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3642693E-2D26-3634-A352-0F3C3554A22C}"/>
              </a:ext>
            </a:extLst>
          </p:cNvPr>
          <p:cNvSpPr>
            <a:spLocks noGrp="1"/>
          </p:cNvSpPr>
          <p:nvPr>
            <p:ph type="sldNum" sz="quarter" idx="10"/>
          </p:nvPr>
        </p:nvSpPr>
        <p:spPr/>
        <p:txBody>
          <a:bodyPr/>
          <a:lstStyle/>
          <a:p>
            <a:fld id="{81438EB2-562E-49F7-88CF-599D86956593}" type="slidenum">
              <a:rPr lang="en-US" smtClean="0"/>
              <a:pPr/>
              <a:t>8</a:t>
            </a:fld>
            <a:endParaRPr lang="en-US"/>
          </a:p>
        </p:txBody>
      </p:sp>
    </p:spTree>
    <p:extLst>
      <p:ext uri="{BB962C8B-B14F-4D97-AF65-F5344CB8AC3E}">
        <p14:creationId xmlns:p14="http://schemas.microsoft.com/office/powerpoint/2010/main" val="1849339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8CDEF-FE01-77E3-4935-ABCE7C8246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BC201-968D-0A75-2D79-3B8FACFFF55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FC71A6A-CA47-5DCE-32EF-4A993F902CFB}"/>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There are various equipment and tools that can be used not only to prevent accidents but also ensure that the daily activities of the housekeeping staff is conducted in the most efficient manner. These equipment include vacuum cleaner, personal protection kits, Mop, vacuum cleaners, broom, dust pan, scrubber, waste bin and protective gloves.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A4C488A5-D9B4-F7AD-AA82-25EF8A8927E1}"/>
              </a:ext>
            </a:extLst>
          </p:cNvPr>
          <p:cNvSpPr>
            <a:spLocks noGrp="1"/>
          </p:cNvSpPr>
          <p:nvPr>
            <p:ph type="sldNum" sz="quarter" idx="10"/>
          </p:nvPr>
        </p:nvSpPr>
        <p:spPr/>
        <p:txBody>
          <a:bodyPr/>
          <a:lstStyle/>
          <a:p>
            <a:fld id="{81438EB2-562E-49F7-88CF-599D86956593}" type="slidenum">
              <a:rPr lang="en-US" smtClean="0"/>
              <a:pPr/>
              <a:t>9</a:t>
            </a:fld>
            <a:endParaRPr lang="en-US"/>
          </a:p>
        </p:txBody>
      </p:sp>
    </p:spTree>
    <p:extLst>
      <p:ext uri="{BB962C8B-B14F-4D97-AF65-F5344CB8AC3E}">
        <p14:creationId xmlns:p14="http://schemas.microsoft.com/office/powerpoint/2010/main" val="2676588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03058-D0F5-E4CF-DFA0-56CB1A6A6D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B972A9-B8B8-8524-ED66-005D90176B4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B0FA28C-0AD2-CD30-E1E2-9FC0E7ADDAA7}"/>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Chemical hazard refers to toxic use of chemicals that impacts the health of employees. Biological hazards refers to pathogens and infectious diseases that can impact health and safety of employees especially when they are cleaning the bathroom and dealing with waste disposal.</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067A755E-599A-844B-7F49-554E0DB7D51D}"/>
              </a:ext>
            </a:extLst>
          </p:cNvPr>
          <p:cNvSpPr>
            <a:spLocks noGrp="1"/>
          </p:cNvSpPr>
          <p:nvPr>
            <p:ph type="sldNum" sz="quarter" idx="10"/>
          </p:nvPr>
        </p:nvSpPr>
        <p:spPr/>
        <p:txBody>
          <a:bodyPr/>
          <a:lstStyle/>
          <a:p>
            <a:fld id="{81438EB2-562E-49F7-88CF-599D86956593}" type="slidenum">
              <a:rPr lang="en-US" smtClean="0"/>
              <a:pPr/>
              <a:t>10</a:t>
            </a:fld>
            <a:endParaRPr lang="en-US"/>
          </a:p>
        </p:txBody>
      </p:sp>
    </p:spTree>
    <p:extLst>
      <p:ext uri="{BB962C8B-B14F-4D97-AF65-F5344CB8AC3E}">
        <p14:creationId xmlns:p14="http://schemas.microsoft.com/office/powerpoint/2010/main" val="13002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E9CE1-C194-6671-C4CB-BDA548C0D6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CE259E-554C-1B22-99C5-6AA8C409D91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8D4474D-B040-899C-8E6A-DEC9CE420576}"/>
              </a:ext>
            </a:extLst>
          </p:cNvPr>
          <p:cNvSpPr>
            <a:spLocks noGrp="1"/>
          </p:cNvSpPr>
          <p:nvPr>
            <p:ph type="body" idx="1"/>
          </p:nvPr>
        </p:nvSpPr>
        <p:spPr/>
        <p:txBody>
          <a:bodyPr>
            <a:norm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employees should have a clear understanding of what can impact them and their colleagues so that a healthy working environment is established where employees are feeling safe and secure to work. Identification of risks and developing preventive measures is crucial for preventing any sort of accident.</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441AF732-FC90-0C5C-F0F1-9B7752F0D9B1}"/>
              </a:ext>
            </a:extLst>
          </p:cNvPr>
          <p:cNvSpPr>
            <a:spLocks noGrp="1"/>
          </p:cNvSpPr>
          <p:nvPr>
            <p:ph type="sldNum" sz="quarter" idx="10"/>
          </p:nvPr>
        </p:nvSpPr>
        <p:spPr/>
        <p:txBody>
          <a:bodyPr/>
          <a:lstStyle/>
          <a:p>
            <a:fld id="{81438EB2-562E-49F7-88CF-599D86956593}" type="slidenum">
              <a:rPr lang="en-US" smtClean="0"/>
              <a:pPr/>
              <a:t>11</a:t>
            </a:fld>
            <a:endParaRPr lang="en-US"/>
          </a:p>
        </p:txBody>
      </p:sp>
    </p:spTree>
    <p:extLst>
      <p:ext uri="{BB962C8B-B14F-4D97-AF65-F5344CB8AC3E}">
        <p14:creationId xmlns:p14="http://schemas.microsoft.com/office/powerpoint/2010/main" val="210853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5"/>
          </p:nvPr>
        </p:nvSpPr>
        <p:spPr/>
        <p:txBody>
          <a:bodyPr/>
          <a:lstStyle/>
          <a:p>
            <a:fld id="{81438EB2-562E-49F7-88CF-599D86956593}" type="slidenum">
              <a:rPr lang="en-US" smtClean="0"/>
              <a:pPr/>
              <a:t>12</a:t>
            </a:fld>
            <a:endParaRPr lang="en-US"/>
          </a:p>
        </p:txBody>
      </p:sp>
    </p:spTree>
    <p:extLst>
      <p:ext uri="{BB962C8B-B14F-4D97-AF65-F5344CB8AC3E}">
        <p14:creationId xmlns:p14="http://schemas.microsoft.com/office/powerpoint/2010/main" val="3448520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13</a:t>
            </a:fld>
            <a:endParaRPr lang="en-US"/>
          </a:p>
        </p:txBody>
      </p:sp>
    </p:spTree>
    <p:extLst>
      <p:ext uri="{BB962C8B-B14F-4D97-AF65-F5344CB8AC3E}">
        <p14:creationId xmlns:p14="http://schemas.microsoft.com/office/powerpoint/2010/main" val="3659074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DC1CC-466A-1AB9-A4DD-74EB7C55E3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5A942B-3DE7-70F6-6F9F-F4DDB4F1B1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E6480F1-F8AA-AE5A-742C-65AB3546EDB9}"/>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A490AD98-47DC-8DDA-6184-E0B8B880F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5EC456-65C6-8E20-352E-601028541BB7}"/>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453573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CFA20-6BEA-D601-D3BF-96B12BF8BA5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5E142F-3825-1479-65A0-7AA0B73D51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5CBB30-9B75-EA55-D524-B9E96B6ED726}"/>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FFE53B04-B677-22B1-0D74-C86FA09506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3108FF-438D-39FF-5F29-A40C00858EF7}"/>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879219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B2506-AD3D-6FF2-B15B-B5680CD9EF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D27983D-13C2-1022-5A15-EA1CD85897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8894DB-7772-E28B-3DF5-ECF3B5492FFC}"/>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DE26991B-90F4-10C3-8018-85C14671B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C6188-7F05-DA44-442F-E99D5C7EDECD}"/>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572670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93E8-14DE-F4B9-2A33-6D4769E0EF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3F55F4-4CE2-536A-6131-4ED4B3EAA8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DF29D2D-9A84-FC58-53D5-9F671A9410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EF4102B-9E2F-D66E-ACF3-BE2ED6E7CB2B}"/>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6" name="Footer Placeholder 5">
            <a:extLst>
              <a:ext uri="{FF2B5EF4-FFF2-40B4-BE49-F238E27FC236}">
                <a16:creationId xmlns:a16="http://schemas.microsoft.com/office/drawing/2014/main" id="{1606C534-5A36-A978-1C58-74ECD001F1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C39364-8BF5-19D6-D53B-80FE151D7A7A}"/>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676933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26C3-1AEA-382A-BA12-4A4E0DA41B4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1A7711-7882-715F-8BC7-AFABD8B69D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EC7BBD-1B4F-5923-AEB1-D0C6815311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6768091-FBA6-8131-3F55-C6699F44A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3BA315-2D79-59E4-E92E-2C87BC1949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44D3AD5-9F37-7FBA-BB2E-E4BCAEA4EDDD}"/>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8" name="Footer Placeholder 7">
            <a:extLst>
              <a:ext uri="{FF2B5EF4-FFF2-40B4-BE49-F238E27FC236}">
                <a16:creationId xmlns:a16="http://schemas.microsoft.com/office/drawing/2014/main" id="{2EC5E3F3-E81B-F91D-74B3-D12CB66B2D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8C855D-7157-EED7-CC77-71660326918B}"/>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905763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70AED-3103-0A0A-6182-6CE5F13A647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6DAD20-02D8-091B-A3CB-07847D7474A9}"/>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4" name="Footer Placeholder 3">
            <a:extLst>
              <a:ext uri="{FF2B5EF4-FFF2-40B4-BE49-F238E27FC236}">
                <a16:creationId xmlns:a16="http://schemas.microsoft.com/office/drawing/2014/main" id="{57AD8046-BA34-D10B-5534-C0C12D4D8C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9FBC9A-1BD4-2BD9-E667-46094E45A2FC}"/>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455701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A8092A-2432-1744-0F52-3E9B8ECC8EE5}"/>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3" name="Footer Placeholder 2">
            <a:extLst>
              <a:ext uri="{FF2B5EF4-FFF2-40B4-BE49-F238E27FC236}">
                <a16:creationId xmlns:a16="http://schemas.microsoft.com/office/drawing/2014/main" id="{784234A3-50B3-D64E-8F86-6C2F04A74D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C8055B-EA4E-985E-DCF7-C7090C338E0D}"/>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4265926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5B178-822A-DE32-AB4E-EA7481682B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D531E05-5E96-4B9C-2BE0-D4CB263A92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EF422CD-5E7F-5066-798B-A227DEA91E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BDAD9D-7D36-742B-A04B-4A4A3EE49B3A}"/>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6" name="Footer Placeholder 5">
            <a:extLst>
              <a:ext uri="{FF2B5EF4-FFF2-40B4-BE49-F238E27FC236}">
                <a16:creationId xmlns:a16="http://schemas.microsoft.com/office/drawing/2014/main" id="{CE5AF54B-D272-599E-9F0F-C2A7F968AC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7FE104-C657-83AC-7C14-7DF4051C5585}"/>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421010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FA27-BBC1-8C65-03A3-42D7098FB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5CAAA9-36EC-1B9E-756B-CDAB3115C0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28643E-41BB-EE6F-2CB1-E324E2C026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DB27D-2A55-E32D-0CBC-6EC6D92F2F3C}"/>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6" name="Footer Placeholder 5">
            <a:extLst>
              <a:ext uri="{FF2B5EF4-FFF2-40B4-BE49-F238E27FC236}">
                <a16:creationId xmlns:a16="http://schemas.microsoft.com/office/drawing/2014/main" id="{5F7884F9-6D39-D0B3-47A1-A28FBF1324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77F4D8-702A-46D1-DE97-CC622D696D2D}"/>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37096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F758-3C9C-CC47-6A15-48073C52C7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8DF0596-AE27-3176-69B0-B0106E4B50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EA787-34C0-2A5C-F119-3AC2CD1D99DC}"/>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6FB84CB5-792F-EB2D-F0A3-36FD9DDCD9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1C1278-5FC4-802C-7285-378998540AFF}"/>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363776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98EEB5-773C-361F-771A-E888245DA4F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B3F536D-18F9-D5DB-357D-F4D56EDB8E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498F4-DD4B-F50A-155B-88E9DE7A108D}"/>
              </a:ext>
            </a:extLst>
          </p:cNvPr>
          <p:cNvSpPr>
            <a:spLocks noGrp="1"/>
          </p:cNvSpPr>
          <p:nvPr>
            <p:ph type="dt" sz="half" idx="10"/>
          </p:nvPr>
        </p:nvSpPr>
        <p:spPr/>
        <p:txBody>
          <a:body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284ED002-32AA-0CA5-45D0-340291EBA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0D9D70-0C53-67DB-D31F-D321118D9B66}"/>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96167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275746-A5DD-53FE-AE08-2EE787A98F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AC257A1-F30F-957C-8DCE-F408C459CB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9704A2-F94A-DFB1-34A4-AEB62D4A65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B3B120-729D-4A30-8B58-FAECB31A3E99}" type="datetimeFigureOut">
              <a:rPr lang="en-US" smtClean="0"/>
              <a:pPr/>
              <a:t>3/21/2024</a:t>
            </a:fld>
            <a:endParaRPr lang="en-US"/>
          </a:p>
        </p:txBody>
      </p:sp>
      <p:sp>
        <p:nvSpPr>
          <p:cNvPr id="5" name="Footer Placeholder 4">
            <a:extLst>
              <a:ext uri="{FF2B5EF4-FFF2-40B4-BE49-F238E27FC236}">
                <a16:creationId xmlns:a16="http://schemas.microsoft.com/office/drawing/2014/main" id="{73556B87-4141-557C-4ACA-7032B99316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D4E4DC2-FFE4-0F95-80D3-B7D58AA9DF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A51D17-29FE-429F-A8B2-A628DA8A62FD}" type="slidenum">
              <a:rPr lang="en-US" smtClean="0"/>
              <a:pPr/>
              <a:t>‹#›</a:t>
            </a:fld>
            <a:endParaRPr lang="en-US"/>
          </a:p>
        </p:txBody>
      </p:sp>
    </p:spTree>
    <p:extLst>
      <p:ext uri="{BB962C8B-B14F-4D97-AF65-F5344CB8AC3E}">
        <p14:creationId xmlns:p14="http://schemas.microsoft.com/office/powerpoint/2010/main" val="2810500715"/>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3.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71627AC-43E0-FDAC-783F-006F9CC97663}"/>
              </a:ext>
            </a:extLst>
          </p:cNvPr>
          <p:cNvPicPr>
            <a:picLocks noChangeAspect="1"/>
          </p:cNvPicPr>
          <p:nvPr/>
        </p:nvPicPr>
        <p:blipFill rotWithShape="1">
          <a:blip r:embed="rId2">
            <a:alphaModFix amt="60000"/>
          </a:blip>
          <a:srcRect t="5125" b="16203"/>
          <a:stretch/>
        </p:blipFill>
        <p:spPr>
          <a:xfrm>
            <a:off x="-1" y="10"/>
            <a:ext cx="12192001" cy="6857990"/>
          </a:xfrm>
          <a:prstGeom prst="rect">
            <a:avLst/>
          </a:prstGeom>
        </p:spPr>
      </p:pic>
      <p:sp>
        <p:nvSpPr>
          <p:cNvPr id="2" name="Title 1"/>
          <p:cNvSpPr>
            <a:spLocks noGrp="1"/>
          </p:cNvSpPr>
          <p:nvPr>
            <p:ph type="ctrTitle"/>
          </p:nvPr>
        </p:nvSpPr>
        <p:spPr>
          <a:xfrm>
            <a:off x="841248" y="600427"/>
            <a:ext cx="9875520" cy="3299902"/>
          </a:xfrm>
        </p:spPr>
        <p:txBody>
          <a:bodyPr>
            <a:normAutofit/>
          </a:bodyPr>
          <a:lstStyle/>
          <a:p>
            <a:pPr algn="l"/>
            <a:r>
              <a:rPr lang="en-US" sz="7600" b="1">
                <a:solidFill>
                  <a:srgbClr val="FFFFFF"/>
                </a:solidFill>
                <a:latin typeface="Times New Roman" pitchFamily="18" charset="0"/>
                <a:cs typeface="Times New Roman" pitchFamily="18" charset="0"/>
              </a:rPr>
              <a:t>Operating Hotel Facilities</a:t>
            </a:r>
            <a:br>
              <a:rPr lang="en-US" sz="7600" b="1">
                <a:solidFill>
                  <a:srgbClr val="FFFFFF"/>
                </a:solidFill>
                <a:latin typeface="Times New Roman" pitchFamily="18" charset="0"/>
                <a:cs typeface="Times New Roman" pitchFamily="18" charset="0"/>
              </a:rPr>
            </a:br>
            <a:r>
              <a:rPr lang="en-US" sz="7600" b="1">
                <a:solidFill>
                  <a:srgbClr val="FFFFFF"/>
                </a:solidFill>
                <a:latin typeface="Times New Roman" pitchFamily="18" charset="0"/>
                <a:cs typeface="Times New Roman" pitchFamily="18" charset="0"/>
              </a:rPr>
              <a:t>Presentation</a:t>
            </a:r>
          </a:p>
        </p:txBody>
      </p:sp>
      <p:sp>
        <p:nvSpPr>
          <p:cNvPr id="3" name="Subtitle 2"/>
          <p:cNvSpPr>
            <a:spLocks noGrp="1"/>
          </p:cNvSpPr>
          <p:nvPr>
            <p:ph type="subTitle" idx="1"/>
          </p:nvPr>
        </p:nvSpPr>
        <p:spPr>
          <a:xfrm>
            <a:off x="859536" y="4072045"/>
            <a:ext cx="9875520" cy="1414355"/>
          </a:xfrm>
        </p:spPr>
        <p:txBody>
          <a:bodyPr>
            <a:normAutofit/>
          </a:bodyPr>
          <a:lstStyle/>
          <a:p>
            <a:pPr algn="l"/>
            <a:r>
              <a:rPr lang="en-US" dirty="0">
                <a:solidFill>
                  <a:srgbClr val="FFFFFF"/>
                </a:solidFill>
                <a:latin typeface="Times New Roman" panose="02020603050405020304" pitchFamily="18" charset="0"/>
                <a:cs typeface="Times New Roman" panose="02020603050405020304" pitchFamily="18" charset="0"/>
              </a:rPr>
              <a:t>Student name:</a:t>
            </a:r>
            <a:r>
              <a:rPr lang="ro-RO" dirty="0">
                <a:solidFill>
                  <a:srgbClr val="FFFFFF"/>
                </a:solidFill>
                <a:latin typeface="Times New Roman" panose="02020603050405020304" pitchFamily="18" charset="0"/>
                <a:cs typeface="Times New Roman" panose="02020603050405020304" pitchFamily="18" charset="0"/>
              </a:rPr>
              <a:t> CLAUDIA BUTNARIU</a:t>
            </a:r>
            <a:endParaRPr lang="en-US" dirty="0">
              <a:solidFill>
                <a:srgbClr val="FFFFFF"/>
              </a:solidFill>
              <a:latin typeface="Times New Roman" panose="02020603050405020304" pitchFamily="18" charset="0"/>
              <a:cs typeface="Times New Roman" panose="02020603050405020304" pitchFamily="18" charset="0"/>
            </a:endParaRPr>
          </a:p>
          <a:p>
            <a:pPr algn="l"/>
            <a:r>
              <a:rPr lang="en-US" dirty="0">
                <a:solidFill>
                  <a:srgbClr val="FFFFFF"/>
                </a:solidFill>
                <a:latin typeface="Times New Roman" panose="02020603050405020304" pitchFamily="18" charset="0"/>
                <a:cs typeface="Times New Roman" panose="02020603050405020304" pitchFamily="18" charset="0"/>
              </a:rPr>
              <a:t>Student id:</a:t>
            </a:r>
            <a:r>
              <a:rPr lang="ro-RO" dirty="0">
                <a:solidFill>
                  <a:srgbClr val="FFFFFF"/>
                </a:solidFill>
                <a:latin typeface="Times New Roman" panose="02020603050405020304" pitchFamily="18" charset="0"/>
                <a:cs typeface="Times New Roman" panose="02020603050405020304" pitchFamily="18" charset="0"/>
              </a:rPr>
              <a:t> 2239415</a:t>
            </a:r>
            <a:endParaRPr lang="en-US" dirty="0">
              <a:solidFill>
                <a:srgbClr val="FFFFFF"/>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138921-33B9-4C8C-83B8-AD4F9BD7395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C1F3583-3182-1EE7-0E32-9455C483D941}"/>
              </a:ext>
            </a:extLst>
          </p:cNvPr>
          <p:cNvPicPr>
            <a:picLocks noChangeAspect="1"/>
          </p:cNvPicPr>
          <p:nvPr/>
        </p:nvPicPr>
        <p:blipFill rotWithShape="1">
          <a:blip r:embed="rId3">
            <a:alphaModFix amt="35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A9FB89A6-D067-5B27-527D-C1403F9D9526}"/>
              </a:ext>
            </a:extLst>
          </p:cNvPr>
          <p:cNvSpPr>
            <a:spLocks noGrp="1"/>
          </p:cNvSpPr>
          <p:nvPr>
            <p:ph type="title"/>
          </p:nvPr>
        </p:nvSpPr>
        <p:spPr>
          <a:xfrm>
            <a:off x="838200" y="365125"/>
            <a:ext cx="10515600" cy="1325563"/>
          </a:xfrm>
        </p:spPr>
        <p:txBody>
          <a:bodyPr>
            <a:normAutofit/>
          </a:bodyPr>
          <a:lstStyle/>
          <a:p>
            <a:r>
              <a:rPr lang="en-US" b="1" dirty="0">
                <a:solidFill>
                  <a:srgbClr val="FFFFFF"/>
                </a:solidFill>
                <a:latin typeface="Arial" panose="020B0604020202020204" pitchFamily="34" charset="0"/>
                <a:ea typeface="Verdana" panose="020B060403050404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1E8ED82D-C613-4210-2158-E5F5CA925D07}"/>
              </a:ext>
            </a:extLst>
          </p:cNvPr>
          <p:cNvGraphicFramePr>
            <a:graphicFrameLocks noGrp="1"/>
          </p:cNvGraphicFramePr>
          <p:nvPr>
            <p:ph idx="1"/>
            <p:extLst>
              <p:ext uri="{D42A27DB-BD31-4B8C-83A1-F6EECF244321}">
                <p14:modId xmlns:p14="http://schemas.microsoft.com/office/powerpoint/2010/main" val="287907619"/>
              </p:ext>
            </p:extLst>
          </p:nvPr>
        </p:nvGraphicFramePr>
        <p:xfrm>
          <a:off x="838200" y="1825625"/>
          <a:ext cx="108204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353268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48A7F6-E420-C443-4408-30FEE3B4044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889FD1D-A4EE-F898-A4AA-7819140236B8}"/>
              </a:ext>
            </a:extLst>
          </p:cNvPr>
          <p:cNvPicPr>
            <a:picLocks noChangeAspect="1"/>
          </p:cNvPicPr>
          <p:nvPr/>
        </p:nvPicPr>
        <p:blipFill rotWithShape="1">
          <a:blip r:embed="rId3">
            <a:alphaModFix amt="35000"/>
          </a:blip>
          <a:srcRect t="1608" b="4643"/>
          <a:stretch/>
        </p:blipFill>
        <p:spPr>
          <a:xfrm>
            <a:off x="20" y="10"/>
            <a:ext cx="12191980" cy="6857990"/>
          </a:xfrm>
          <a:prstGeom prst="rect">
            <a:avLst/>
          </a:prstGeom>
        </p:spPr>
      </p:pic>
      <p:sp>
        <p:nvSpPr>
          <p:cNvPr id="2" name="Title 1">
            <a:extLst>
              <a:ext uri="{FF2B5EF4-FFF2-40B4-BE49-F238E27FC236}">
                <a16:creationId xmlns:a16="http://schemas.microsoft.com/office/drawing/2014/main" id="{D92C11B2-5B6A-63AE-EBDC-0E28B1AA7B4B}"/>
              </a:ext>
            </a:extLst>
          </p:cNvPr>
          <p:cNvSpPr>
            <a:spLocks noGrp="1"/>
          </p:cNvSpPr>
          <p:nvPr>
            <p:ph type="title"/>
          </p:nvPr>
        </p:nvSpPr>
        <p:spPr>
          <a:xfrm>
            <a:off x="838200" y="365125"/>
            <a:ext cx="10515600" cy="1325563"/>
          </a:xfrm>
        </p:spPr>
        <p:txBody>
          <a:bodyPr>
            <a:normAutofit/>
          </a:bodyPr>
          <a:lstStyle/>
          <a:p>
            <a:pPr algn="ctr"/>
            <a:r>
              <a:rPr lang="en-US" b="1" dirty="0">
                <a:solidFill>
                  <a:srgbClr val="FFFFFF"/>
                </a:solidFill>
                <a:latin typeface="Arial" panose="020B0604020202020204" pitchFamily="34" charset="0"/>
                <a:ea typeface="Verdana" panose="020B0604030504040204" pitchFamily="34" charset="0"/>
                <a:cs typeface="Arial" panose="020B0604020202020204" pitchFamily="34" charset="0"/>
              </a:rPr>
              <a:t>Importance of Health and Safety in Housekeeping</a:t>
            </a:r>
          </a:p>
        </p:txBody>
      </p:sp>
      <p:graphicFrame>
        <p:nvGraphicFramePr>
          <p:cNvPr id="5" name="Content Placeholder 2">
            <a:extLst>
              <a:ext uri="{FF2B5EF4-FFF2-40B4-BE49-F238E27FC236}">
                <a16:creationId xmlns:a16="http://schemas.microsoft.com/office/drawing/2014/main" id="{1448D35E-1805-9EA9-02EA-57F348DFB53C}"/>
              </a:ext>
            </a:extLst>
          </p:cNvPr>
          <p:cNvGraphicFramePr>
            <a:graphicFrameLocks noGrp="1"/>
          </p:cNvGraphicFramePr>
          <p:nvPr>
            <p:ph idx="1"/>
            <p:extLst>
              <p:ext uri="{D42A27DB-BD31-4B8C-83A1-F6EECF244321}">
                <p14:modId xmlns:p14="http://schemas.microsoft.com/office/powerpoint/2010/main" val="42320274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673979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BF5076-178D-7EE0-78AE-280E1E49FE6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0AB771-42FB-FA1F-9965-7343CFC0BAA4}"/>
              </a:ext>
            </a:extLst>
          </p:cNvPr>
          <p:cNvSpPr>
            <a:spLocks noGrp="1"/>
          </p:cNvSpPr>
          <p:nvPr>
            <p:ph type="title"/>
          </p:nvPr>
        </p:nvSpPr>
        <p:spPr>
          <a:xfrm>
            <a:off x="838200" y="4669978"/>
            <a:ext cx="4391024" cy="1173700"/>
          </a:xfrm>
        </p:spPr>
        <p:txBody>
          <a:bodyPr anchor="t">
            <a:normAutofit/>
          </a:bodyPr>
          <a:lstStyle/>
          <a:p>
            <a:r>
              <a:rPr lang="en-US" sz="3100" b="1">
                <a:solidFill>
                  <a:schemeClr val="bg1"/>
                </a:solidFill>
                <a:latin typeface="Arial" panose="020B0604020202020204" pitchFamily="34" charset="0"/>
                <a:ea typeface="Verdana" panose="020B0604030504040204" pitchFamily="34" charset="0"/>
                <a:cs typeface="Arial" panose="020B0604020202020204" pitchFamily="34" charset="0"/>
              </a:rPr>
              <a:t>Workplace accidents that can take place</a:t>
            </a:r>
          </a:p>
        </p:txBody>
      </p:sp>
      <p:pic>
        <p:nvPicPr>
          <p:cNvPr id="6" name="Picture 5">
            <a:extLst>
              <a:ext uri="{FF2B5EF4-FFF2-40B4-BE49-F238E27FC236}">
                <a16:creationId xmlns:a16="http://schemas.microsoft.com/office/drawing/2014/main" id="{5B279422-3654-73C4-BAB9-C8FEF42E7636}"/>
              </a:ext>
            </a:extLst>
          </p:cNvPr>
          <p:cNvPicPr>
            <a:picLocks noChangeAspect="1"/>
          </p:cNvPicPr>
          <p:nvPr/>
        </p:nvPicPr>
        <p:blipFill rotWithShape="1">
          <a:blip r:embed="rId3"/>
          <a:srcRect r="28079" b="-2"/>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10" name="Picture 9">
            <a:extLst>
              <a:ext uri="{FF2B5EF4-FFF2-40B4-BE49-F238E27FC236}">
                <a16:creationId xmlns:a16="http://schemas.microsoft.com/office/drawing/2014/main" id="{0B563294-B1C4-2430-89BB-92F5F6346F9D}"/>
              </a:ext>
            </a:extLst>
          </p:cNvPr>
          <p:cNvPicPr>
            <a:picLocks noChangeAspect="1"/>
          </p:cNvPicPr>
          <p:nvPr/>
        </p:nvPicPr>
        <p:blipFill rotWithShape="1">
          <a:blip r:embed="rId4"/>
          <a:srcRect l="17428" r="20617" b="3"/>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8" name="Picture 7">
            <a:extLst>
              <a:ext uri="{FF2B5EF4-FFF2-40B4-BE49-F238E27FC236}">
                <a16:creationId xmlns:a16="http://schemas.microsoft.com/office/drawing/2014/main" id="{E971AACF-EE60-75CA-0DE1-B1254D481AFE}"/>
              </a:ext>
            </a:extLst>
          </p:cNvPr>
          <p:cNvPicPr>
            <a:picLocks noChangeAspect="1"/>
          </p:cNvPicPr>
          <p:nvPr/>
        </p:nvPicPr>
        <p:blipFill rotWithShape="1">
          <a:blip r:embed="rId5"/>
          <a:srcRect r="24471" b="3"/>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17" name="Group 16">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8" name="Freeform: Shape 17">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9" name="Freeform: Shape 18">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sp>
        <p:nvSpPr>
          <p:cNvPr id="3" name="Content Placeholder 2">
            <a:extLst>
              <a:ext uri="{FF2B5EF4-FFF2-40B4-BE49-F238E27FC236}">
                <a16:creationId xmlns:a16="http://schemas.microsoft.com/office/drawing/2014/main" id="{61526765-6A60-BF3F-324B-ECECE31F5114}"/>
              </a:ext>
            </a:extLst>
          </p:cNvPr>
          <p:cNvSpPr>
            <a:spLocks noGrp="1"/>
          </p:cNvSpPr>
          <p:nvPr>
            <p:ph idx="1"/>
          </p:nvPr>
        </p:nvSpPr>
        <p:spPr>
          <a:xfrm>
            <a:off x="5664200" y="4766267"/>
            <a:ext cx="6070599" cy="2091723"/>
          </a:xfrm>
        </p:spPr>
        <p:txBody>
          <a:bodyPr>
            <a:normAutofit/>
          </a:bodyPr>
          <a:lstStyle/>
          <a:p>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Slip and trip in case of spills</a:t>
            </a:r>
          </a:p>
          <a:p>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Fall of any object from an elevated space.</a:t>
            </a:r>
          </a:p>
          <a:p>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Tripping on rugs and falling from stairs</a:t>
            </a:r>
          </a:p>
          <a:p>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Use of toxic chemicals in cleaning agents that causes skin burns and respiratory issues (Salguero-</a:t>
            </a:r>
            <a:r>
              <a:rPr lang="en-US" sz="1600" b="0" i="0" u="none" strike="noStrike" dirty="0" err="1">
                <a:solidFill>
                  <a:schemeClr val="bg1">
                    <a:alpha val="80000"/>
                  </a:schemeClr>
                </a:solidFill>
                <a:effectLst/>
                <a:latin typeface="Arial" panose="020B0604020202020204" pitchFamily="34" charset="0"/>
                <a:cs typeface="Arial" panose="020B0604020202020204" pitchFamily="34" charset="0"/>
              </a:rPr>
              <a:t>Caparrós</a:t>
            </a:r>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 </a:t>
            </a:r>
            <a:r>
              <a:rPr lang="en-US" sz="1600" b="0" i="1" u="none" strike="noStrike" dirty="0">
                <a:solidFill>
                  <a:schemeClr val="bg1">
                    <a:alpha val="80000"/>
                  </a:schemeClr>
                </a:solidFill>
                <a:effectLst/>
                <a:latin typeface="Arial" panose="020B0604020202020204" pitchFamily="34" charset="0"/>
                <a:cs typeface="Arial" panose="020B0604020202020204" pitchFamily="34" charset="0"/>
              </a:rPr>
              <a:t>et al</a:t>
            </a:r>
            <a:r>
              <a:rPr lang="en-US" sz="1600" b="0" i="0" u="none" strike="noStrike" dirty="0">
                <a:solidFill>
                  <a:schemeClr val="bg1">
                    <a:alpha val="80000"/>
                  </a:schemeClr>
                </a:solidFill>
                <a:effectLst/>
                <a:latin typeface="Arial" panose="020B0604020202020204" pitchFamily="34" charset="0"/>
                <a:cs typeface="Arial" panose="020B0604020202020204" pitchFamily="34" charset="0"/>
              </a:rPr>
              <a:t>. 2020)</a:t>
            </a:r>
          </a:p>
          <a:p>
            <a:endParaRPr lang="en-US" sz="1600" b="0" i="0" u="none" strike="noStrike" dirty="0">
              <a:solidFill>
                <a:schemeClr val="bg1">
                  <a:alpha val="80000"/>
                </a:schemeClr>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7297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2BBE25-51D5-7AF4-5A81-D511AF76F09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955A6-F64D-5C07-32A6-7A4308FCD5EC}"/>
              </a:ext>
            </a:extLst>
          </p:cNvPr>
          <p:cNvSpPr>
            <a:spLocks noGrp="1"/>
          </p:cNvSpPr>
          <p:nvPr>
            <p:ph type="title"/>
          </p:nvPr>
        </p:nvSpPr>
        <p:spPr>
          <a:xfrm>
            <a:off x="589009" y="502400"/>
            <a:ext cx="3367171" cy="1818064"/>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Precautionary measures</a:t>
            </a:r>
          </a:p>
        </p:txBody>
      </p:sp>
      <p:pic>
        <p:nvPicPr>
          <p:cNvPr id="5" name="Picture 4">
            <a:extLst>
              <a:ext uri="{FF2B5EF4-FFF2-40B4-BE49-F238E27FC236}">
                <a16:creationId xmlns:a16="http://schemas.microsoft.com/office/drawing/2014/main" id="{B557572A-07E1-AFBC-FCA7-544E075D0837}"/>
              </a:ext>
            </a:extLst>
          </p:cNvPr>
          <p:cNvPicPr>
            <a:picLocks noChangeAspect="1"/>
          </p:cNvPicPr>
          <p:nvPr/>
        </p:nvPicPr>
        <p:blipFill rotWithShape="1">
          <a:blip r:embed="rId3"/>
          <a:srcRect b="33924"/>
          <a:stretch/>
        </p:blipFill>
        <p:spPr>
          <a:xfrm>
            <a:off x="4555236" y="6"/>
            <a:ext cx="7636763" cy="2762724"/>
          </a:xfrm>
          <a:prstGeom prst="rect">
            <a:avLst/>
          </a:prstGeom>
        </p:spPr>
      </p:pic>
      <p:sp>
        <p:nvSpPr>
          <p:cNvPr id="14" name="Rectangle 13">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Picture 6">
            <a:extLst>
              <a:ext uri="{FF2B5EF4-FFF2-40B4-BE49-F238E27FC236}">
                <a16:creationId xmlns:a16="http://schemas.microsoft.com/office/drawing/2014/main" id="{2E38E8F2-E1B2-EA0C-74C5-424BA6C66679}"/>
              </a:ext>
            </a:extLst>
          </p:cNvPr>
          <p:cNvPicPr>
            <a:picLocks noChangeAspect="1"/>
          </p:cNvPicPr>
          <p:nvPr/>
        </p:nvPicPr>
        <p:blipFill rotWithShape="1">
          <a:blip r:embed="rId4"/>
          <a:srcRect l="1242" r="8929" b="-4"/>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9E7815DB-1D92-ACB0-1C9A-EA9D1E81BAB3}"/>
              </a:ext>
            </a:extLst>
          </p:cNvPr>
          <p:cNvSpPr>
            <a:spLocks noGrp="1"/>
          </p:cNvSpPr>
          <p:nvPr>
            <p:ph idx="1"/>
          </p:nvPr>
        </p:nvSpPr>
        <p:spPr>
          <a:xfrm>
            <a:off x="5449633" y="3455208"/>
            <a:ext cx="5742432" cy="2344708"/>
          </a:xfrm>
        </p:spPr>
        <p:txBody>
          <a:bodyPr anchor="ctr">
            <a:normAutofit/>
          </a:bodyPr>
          <a:lstStyle/>
          <a:p>
            <a:r>
              <a:rPr lang="en-US" sz="1700" b="0" i="0" u="none" strike="noStrike">
                <a:effectLst/>
                <a:latin typeface="Arial" panose="020B0604020202020204" pitchFamily="34" charset="0"/>
                <a:cs typeface="Arial" panose="020B0604020202020204" pitchFamily="34" charset="0"/>
              </a:rPr>
              <a:t>Clearing of obstruction and cleaning spills immediately</a:t>
            </a:r>
          </a:p>
          <a:p>
            <a:r>
              <a:rPr lang="en-US" sz="1700" b="0" i="0" u="none" strike="noStrike">
                <a:effectLst/>
                <a:latin typeface="Arial" panose="020B0604020202020204" pitchFamily="34" charset="0"/>
                <a:cs typeface="Arial" panose="020B0604020202020204" pitchFamily="34" charset="0"/>
              </a:rPr>
              <a:t>Using safety signs to inform individuals that the floor is wet</a:t>
            </a:r>
          </a:p>
          <a:p>
            <a:r>
              <a:rPr lang="en-US" sz="1700" b="0" i="0" u="none" strike="noStrike">
                <a:effectLst/>
                <a:latin typeface="Arial" panose="020B0604020202020204" pitchFamily="34" charset="0"/>
                <a:cs typeface="Arial" panose="020B0604020202020204" pitchFamily="34" charset="0"/>
              </a:rPr>
              <a:t>Using double sided carpet tape to ensure slip resistance</a:t>
            </a:r>
          </a:p>
          <a:p>
            <a:r>
              <a:rPr lang="en-US" sz="1700" b="0" i="0" u="none" strike="noStrike">
                <a:effectLst/>
                <a:latin typeface="Arial" panose="020B0604020202020204" pitchFamily="34" charset="0"/>
                <a:cs typeface="Arial" panose="020B0604020202020204" pitchFamily="34" charset="0"/>
              </a:rPr>
              <a:t>Staff members must be given proper training in hand hygiene (Novák </a:t>
            </a:r>
            <a:r>
              <a:rPr lang="en-US" sz="1700" b="0" i="1" u="none" strike="noStrike">
                <a:effectLst/>
                <a:latin typeface="Arial" panose="020B0604020202020204" pitchFamily="34" charset="0"/>
                <a:cs typeface="Arial" panose="020B0604020202020204" pitchFamily="34" charset="0"/>
              </a:rPr>
              <a:t>et al</a:t>
            </a:r>
            <a:r>
              <a:rPr lang="en-US" sz="1700" b="0" i="0" u="none" strike="noStrike">
                <a:effectLst/>
                <a:latin typeface="Arial" panose="020B0604020202020204" pitchFamily="34" charset="0"/>
                <a:cs typeface="Arial" panose="020B0604020202020204" pitchFamily="34" charset="0"/>
              </a:rPr>
              <a:t>. 2020)</a:t>
            </a:r>
          </a:p>
          <a:p>
            <a:endParaRPr lang="en-US" sz="1700" b="0" i="0" u="none" strike="noStrike">
              <a:effectLst/>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273269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B7F580-39B2-98AE-4910-6A5DA8B14999}"/>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B08880-F4DE-42E0-AE26-F56F56349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627FEA-13C4-F9EC-8DAD-AC7DF1799175}"/>
              </a:ext>
            </a:extLst>
          </p:cNvPr>
          <p:cNvSpPr>
            <a:spLocks noGrp="1"/>
          </p:cNvSpPr>
          <p:nvPr>
            <p:ph type="title"/>
          </p:nvPr>
        </p:nvSpPr>
        <p:spPr>
          <a:xfrm>
            <a:off x="838201" y="1641752"/>
            <a:ext cx="4394200" cy="1323439"/>
          </a:xfrm>
        </p:spPr>
        <p:txBody>
          <a:bodyPr anchor="t">
            <a:normAutofit/>
          </a:bodyPr>
          <a:lstStyle/>
          <a:p>
            <a:r>
              <a:rPr lang="en-US" sz="2800" b="1">
                <a:solidFill>
                  <a:schemeClr val="bg1"/>
                </a:solidFill>
                <a:latin typeface="Arial" panose="020B0604020202020204" pitchFamily="34" charset="0"/>
                <a:ea typeface="Verdana" panose="020B0604030504040204" pitchFamily="34" charset="0"/>
                <a:cs typeface="Arial" panose="020B0604020202020204" pitchFamily="34" charset="0"/>
              </a:rPr>
              <a:t>Health and safety practices in cleaning vacant rooms</a:t>
            </a:r>
          </a:p>
        </p:txBody>
      </p:sp>
      <p:sp>
        <p:nvSpPr>
          <p:cNvPr id="3" name="Content Placeholder 2">
            <a:extLst>
              <a:ext uri="{FF2B5EF4-FFF2-40B4-BE49-F238E27FC236}">
                <a16:creationId xmlns:a16="http://schemas.microsoft.com/office/drawing/2014/main" id="{064E7212-117F-7BB8-10FA-1313CBA3DE3D}"/>
              </a:ext>
            </a:extLst>
          </p:cNvPr>
          <p:cNvSpPr>
            <a:spLocks noGrp="1"/>
          </p:cNvSpPr>
          <p:nvPr>
            <p:ph idx="1"/>
          </p:nvPr>
        </p:nvSpPr>
        <p:spPr>
          <a:xfrm>
            <a:off x="838201" y="3146400"/>
            <a:ext cx="4394200" cy="2454300"/>
          </a:xfrm>
        </p:spPr>
        <p:txBody>
          <a:bodyPr>
            <a:normAutofit/>
          </a:bodyPr>
          <a:lstStyle/>
          <a:p>
            <a:r>
              <a:rPr lang="en-US" sz="2000" b="0" i="0" u="none" strike="noStrike" dirty="0">
                <a:solidFill>
                  <a:schemeClr val="bg1">
                    <a:alpha val="80000"/>
                  </a:schemeClr>
                </a:solidFill>
                <a:effectLst/>
                <a:latin typeface="Arial" panose="020B0604020202020204" pitchFamily="34" charset="0"/>
                <a:cs typeface="Arial" panose="020B0604020202020204" pitchFamily="34" charset="0"/>
              </a:rPr>
              <a:t>When cleaning vacant rooms, dust is a major cause of concern</a:t>
            </a:r>
          </a:p>
          <a:p>
            <a:r>
              <a:rPr lang="en-US" sz="2000" b="0" i="0" u="none" strike="noStrike" dirty="0">
                <a:solidFill>
                  <a:schemeClr val="bg1">
                    <a:alpha val="80000"/>
                  </a:schemeClr>
                </a:solidFill>
                <a:effectLst/>
                <a:latin typeface="Arial" panose="020B0604020202020204" pitchFamily="34" charset="0"/>
                <a:cs typeface="Arial" panose="020B0604020202020204" pitchFamily="34" charset="0"/>
              </a:rPr>
              <a:t>Facemask must be worn at any given point of time</a:t>
            </a:r>
          </a:p>
          <a:p>
            <a:r>
              <a:rPr lang="en-US" sz="2000" b="0" i="0" u="none" strike="noStrike" dirty="0">
                <a:solidFill>
                  <a:schemeClr val="bg1">
                    <a:alpha val="80000"/>
                  </a:schemeClr>
                </a:solidFill>
                <a:effectLst/>
                <a:latin typeface="Arial" panose="020B0604020202020204" pitchFamily="34" charset="0"/>
                <a:cs typeface="Arial" panose="020B0604020202020204" pitchFamily="34" charset="0"/>
              </a:rPr>
              <a:t>Green cleaning agents must be used to remove dust efficiently (Setiawan </a:t>
            </a:r>
            <a:r>
              <a:rPr lang="en-US" sz="2000" b="0" i="1" u="none" strike="noStrike" dirty="0">
                <a:solidFill>
                  <a:schemeClr val="bg1">
                    <a:alpha val="80000"/>
                  </a:schemeClr>
                </a:solidFill>
                <a:effectLst/>
                <a:latin typeface="Arial" panose="020B0604020202020204" pitchFamily="34" charset="0"/>
                <a:cs typeface="Arial" panose="020B0604020202020204" pitchFamily="34" charset="0"/>
              </a:rPr>
              <a:t>et al</a:t>
            </a:r>
            <a:r>
              <a:rPr lang="en-US" sz="2000" b="0" i="0" u="none" strike="noStrike" dirty="0">
                <a:solidFill>
                  <a:schemeClr val="bg1">
                    <a:alpha val="80000"/>
                  </a:schemeClr>
                </a:solidFill>
                <a:effectLst/>
                <a:latin typeface="Arial" panose="020B0604020202020204" pitchFamily="34" charset="0"/>
                <a:cs typeface="Arial" panose="020B0604020202020204" pitchFamily="34" charset="0"/>
              </a:rPr>
              <a:t>. 2021). </a:t>
            </a:r>
          </a:p>
          <a:p>
            <a:endParaRPr lang="en-US" sz="2000" b="0" i="0" u="none" strike="noStrike" dirty="0">
              <a:solidFill>
                <a:schemeClr val="bg1">
                  <a:alpha val="80000"/>
                </a:schemeClr>
              </a:solidFill>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21607435-4C3A-882B-4C43-BF0CC748E0DD}"/>
              </a:ext>
            </a:extLst>
          </p:cNvPr>
          <p:cNvPicPr>
            <a:picLocks noChangeAspect="1"/>
          </p:cNvPicPr>
          <p:nvPr/>
        </p:nvPicPr>
        <p:blipFill rotWithShape="1">
          <a:blip r:embed="rId3"/>
          <a:srcRect r="1" b="23704"/>
          <a:stretch/>
        </p:blipFill>
        <p:spPr>
          <a:xfrm>
            <a:off x="5836446" y="1"/>
            <a:ext cx="6355554" cy="3333749"/>
          </a:xfrm>
          <a:custGeom>
            <a:avLst/>
            <a:gdLst/>
            <a:ahLst/>
            <a:cxnLst/>
            <a:rect l="l" t="t" r="r" b="b"/>
            <a:pathLst>
              <a:path w="6355554" h="3333749">
                <a:moveTo>
                  <a:pt x="3079" y="0"/>
                </a:moveTo>
                <a:lnTo>
                  <a:pt x="6355554" y="0"/>
                </a:lnTo>
                <a:lnTo>
                  <a:pt x="6355554" y="3333749"/>
                </a:lnTo>
                <a:lnTo>
                  <a:pt x="174108" y="3333749"/>
                </a:lnTo>
                <a:lnTo>
                  <a:pt x="133459" y="3178655"/>
                </a:lnTo>
                <a:cubicBezTo>
                  <a:pt x="59462" y="2881722"/>
                  <a:pt x="221" y="2577554"/>
                  <a:pt x="0" y="2257425"/>
                </a:cubicBezTo>
                <a:close/>
              </a:path>
            </a:pathLst>
          </a:custGeom>
        </p:spPr>
      </p:pic>
      <p:pic>
        <p:nvPicPr>
          <p:cNvPr id="7" name="Picture 6">
            <a:extLst>
              <a:ext uri="{FF2B5EF4-FFF2-40B4-BE49-F238E27FC236}">
                <a16:creationId xmlns:a16="http://schemas.microsoft.com/office/drawing/2014/main" id="{F657A95A-DF8E-8616-46BA-86172F57083A}"/>
              </a:ext>
            </a:extLst>
          </p:cNvPr>
          <p:cNvPicPr>
            <a:picLocks noChangeAspect="1"/>
          </p:cNvPicPr>
          <p:nvPr/>
        </p:nvPicPr>
        <p:blipFill rotWithShape="1">
          <a:blip r:embed="rId4"/>
          <a:srcRect r="4009" b="-4"/>
          <a:stretch/>
        </p:blipFill>
        <p:spPr>
          <a:xfrm>
            <a:off x="5881861" y="3524256"/>
            <a:ext cx="3166888" cy="3333744"/>
          </a:xfrm>
          <a:custGeom>
            <a:avLst/>
            <a:gdLst/>
            <a:ahLst/>
            <a:cxnLst/>
            <a:rect l="l" t="t" r="r" b="b"/>
            <a:pathLst>
              <a:path w="3166888" h="3333744">
                <a:moveTo>
                  <a:pt x="178755" y="0"/>
                </a:moveTo>
                <a:lnTo>
                  <a:pt x="3166888" y="0"/>
                </a:lnTo>
                <a:lnTo>
                  <a:pt x="3166888" y="3333744"/>
                </a:lnTo>
                <a:lnTo>
                  <a:pt x="0" y="3333744"/>
                </a:lnTo>
                <a:lnTo>
                  <a:pt x="30190" y="3223677"/>
                </a:lnTo>
                <a:cubicBezTo>
                  <a:pt x="200298" y="2589331"/>
                  <a:pt x="376593" y="1812324"/>
                  <a:pt x="376066" y="1119182"/>
                </a:cubicBezTo>
                <a:cubicBezTo>
                  <a:pt x="375841" y="822121"/>
                  <a:pt x="316596" y="532372"/>
                  <a:pt x="242598" y="241205"/>
                </a:cubicBezTo>
                <a:close/>
              </a:path>
            </a:pathLst>
          </a:custGeom>
        </p:spPr>
      </p:pic>
      <p:sp>
        <p:nvSpPr>
          <p:cNvPr id="18" name="Freeform: Shape 17">
            <a:extLst>
              <a:ext uri="{FF2B5EF4-FFF2-40B4-BE49-F238E27FC236}">
                <a16:creationId xmlns:a16="http://schemas.microsoft.com/office/drawing/2014/main" id="{8A2A689E-17C0-4832-920D-11B3E03EE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640985"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21" name="Freeform: Shape 20">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2" name="Freeform: Shape 21">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pic>
        <p:nvPicPr>
          <p:cNvPr id="9" name="Picture 8">
            <a:extLst>
              <a:ext uri="{FF2B5EF4-FFF2-40B4-BE49-F238E27FC236}">
                <a16:creationId xmlns:a16="http://schemas.microsoft.com/office/drawing/2014/main" id="{1F010A72-01ED-41FE-97CA-F701F093EF1A}"/>
              </a:ext>
            </a:extLst>
          </p:cNvPr>
          <p:cNvPicPr>
            <a:picLocks noChangeAspect="1"/>
          </p:cNvPicPr>
          <p:nvPr/>
        </p:nvPicPr>
        <p:blipFill rotWithShape="1">
          <a:blip r:embed="rId6"/>
          <a:srcRect l="15011" r="14088" b="-4"/>
          <a:stretch/>
        </p:blipFill>
        <p:spPr>
          <a:xfrm>
            <a:off x="9239250" y="3524256"/>
            <a:ext cx="2952750" cy="3333749"/>
          </a:xfrm>
          <a:custGeom>
            <a:avLst/>
            <a:gdLst/>
            <a:ahLst/>
            <a:cxnLst/>
            <a:rect l="l" t="t" r="r" b="b"/>
            <a:pathLst>
              <a:path w="2952750" h="3333749">
                <a:moveTo>
                  <a:pt x="0" y="0"/>
                </a:moveTo>
                <a:lnTo>
                  <a:pt x="2952750" y="0"/>
                </a:lnTo>
                <a:lnTo>
                  <a:pt x="2952750" y="3333749"/>
                </a:lnTo>
                <a:lnTo>
                  <a:pt x="0" y="3333749"/>
                </a:lnTo>
                <a:close/>
              </a:path>
            </a:pathLst>
          </a:custGeom>
        </p:spPr>
      </p:pic>
    </p:spTree>
    <p:extLst>
      <p:ext uri="{BB962C8B-B14F-4D97-AF65-F5344CB8AC3E}">
        <p14:creationId xmlns:p14="http://schemas.microsoft.com/office/powerpoint/2010/main" val="3020184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BF99E6-AACE-26B3-4671-1242A7F7CF1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hite utensils and bowls">
            <a:extLst>
              <a:ext uri="{FF2B5EF4-FFF2-40B4-BE49-F238E27FC236}">
                <a16:creationId xmlns:a16="http://schemas.microsoft.com/office/drawing/2014/main" id="{AB8872EB-F2F7-63C8-A423-95278880DB64}"/>
              </a:ext>
            </a:extLst>
          </p:cNvPr>
          <p:cNvPicPr>
            <a:picLocks noChangeAspect="1"/>
          </p:cNvPicPr>
          <p:nvPr/>
        </p:nvPicPr>
        <p:blipFill rotWithShape="1">
          <a:blip r:embed="rId3"/>
          <a:srcRect t="6831" r="1"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D6DAA11-6854-459B-F338-1C68CB557436}"/>
              </a:ext>
            </a:extLst>
          </p:cNvPr>
          <p:cNvSpPr>
            <a:spLocks noGrp="1"/>
          </p:cNvSpPr>
          <p:nvPr>
            <p:ph type="title"/>
          </p:nvPr>
        </p:nvSpPr>
        <p:spPr>
          <a:xfrm>
            <a:off x="8046720" y="1045597"/>
            <a:ext cx="3633746" cy="1588422"/>
          </a:xfrm>
        </p:spPr>
        <p:txBody>
          <a:bodyPr anchor="b">
            <a:normAutofit/>
          </a:bodyPr>
          <a:lstStyle/>
          <a:p>
            <a:r>
              <a:rPr lang="en-US" sz="3600" b="1">
                <a:latin typeface="Arial" panose="020B0604020202020204" pitchFamily="34" charset="0"/>
                <a:ea typeface="Verdana" panose="020B0604030504040204" pitchFamily="34" charset="0"/>
                <a:cs typeface="Arial" panose="020B0604020202020204" pitchFamily="34" charset="0"/>
              </a:rPr>
              <a:t>Contd..</a:t>
            </a:r>
          </a:p>
        </p:txBody>
      </p:sp>
      <p:sp>
        <p:nvSpPr>
          <p:cNvPr id="3" name="Content Placeholder 2">
            <a:extLst>
              <a:ext uri="{FF2B5EF4-FFF2-40B4-BE49-F238E27FC236}">
                <a16:creationId xmlns:a16="http://schemas.microsoft.com/office/drawing/2014/main" id="{D961D9DD-71E2-489F-E0E1-D299C3CF0715}"/>
              </a:ext>
            </a:extLst>
          </p:cNvPr>
          <p:cNvSpPr>
            <a:spLocks noGrp="1"/>
          </p:cNvSpPr>
          <p:nvPr>
            <p:ph idx="1"/>
          </p:nvPr>
        </p:nvSpPr>
        <p:spPr>
          <a:xfrm>
            <a:off x="8046719" y="2722729"/>
            <a:ext cx="3633747" cy="2700062"/>
          </a:xfrm>
        </p:spPr>
        <p:txBody>
          <a:bodyPr>
            <a:normAutofit/>
          </a:bodyPr>
          <a:lstStyle/>
          <a:p>
            <a:r>
              <a:rPr lang="en-US" sz="1400" b="0" i="0" u="none" strike="noStrike">
                <a:effectLst/>
                <a:latin typeface="Arial" panose="020B0604020202020204" pitchFamily="34" charset="0"/>
                <a:cs typeface="Arial" panose="020B0604020202020204" pitchFamily="34" charset="0"/>
              </a:rPr>
              <a:t>The staff members should have a clear idea of what chemicals to use when cleaning </a:t>
            </a:r>
          </a:p>
          <a:p>
            <a:r>
              <a:rPr lang="en-US" sz="1400" b="0" i="0" u="none" strike="noStrike">
                <a:effectLst/>
                <a:latin typeface="Arial" panose="020B0604020202020204" pitchFamily="34" charset="0"/>
                <a:cs typeface="Arial" panose="020B0604020202020204" pitchFamily="34" charset="0"/>
              </a:rPr>
              <a:t>Surfaces, electronic items, tables, and cupboards must be cleaned with different cleaning agents. </a:t>
            </a:r>
          </a:p>
          <a:p>
            <a:r>
              <a:rPr lang="en-US" sz="1400" b="0" i="0" u="none" strike="noStrike">
                <a:effectLst/>
                <a:latin typeface="Arial" panose="020B0604020202020204" pitchFamily="34" charset="0"/>
                <a:cs typeface="Arial" panose="020B0604020202020204" pitchFamily="34" charset="0"/>
              </a:rPr>
              <a:t>Rubber gloves and slippers must be used when cleaning the bathroom floor, sink, toilet and bathtub to prevent sleep and trip (Darmawijaya, 2021).</a:t>
            </a:r>
          </a:p>
          <a:p>
            <a:endParaRPr lang="en-US" sz="1400" b="0" i="0" u="none" strike="noStrike">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464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0C561-16FC-A2F3-9DAF-5133C2E859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2E6D4-E6AA-1620-5BEE-97C5B6D863F8}"/>
              </a:ext>
            </a:extLst>
          </p:cNvPr>
          <p:cNvSpPr>
            <a:spLocks noGrp="1"/>
          </p:cNvSpPr>
          <p:nvPr>
            <p:ph type="title"/>
          </p:nvPr>
        </p:nvSpPr>
        <p:spPr>
          <a:xfrm>
            <a:off x="228600" y="304800"/>
            <a:ext cx="10210800" cy="685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Health and safety practices in cleaning occupied rooms</a:t>
            </a:r>
          </a:p>
        </p:txBody>
      </p:sp>
      <p:sp>
        <p:nvSpPr>
          <p:cNvPr id="3" name="Content Placeholder 2">
            <a:extLst>
              <a:ext uri="{FF2B5EF4-FFF2-40B4-BE49-F238E27FC236}">
                <a16:creationId xmlns:a16="http://schemas.microsoft.com/office/drawing/2014/main" id="{500B9AD4-BEFD-D125-3179-E27766E37CFD}"/>
              </a:ext>
            </a:extLst>
          </p:cNvPr>
          <p:cNvSpPr>
            <a:spLocks noGrp="1"/>
          </p:cNvSpPr>
          <p:nvPr>
            <p:ph idx="1"/>
          </p:nvPr>
        </p:nvSpPr>
        <p:spPr>
          <a:xfrm>
            <a:off x="457200" y="1143000"/>
            <a:ext cx="6019800" cy="5562600"/>
          </a:xfrm>
        </p:spPr>
        <p:txBody>
          <a:bodyPr>
            <a:noAutofit/>
          </a:bodyPr>
          <a:lstStyle/>
          <a:p>
            <a:pPr algn="just">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Any spill of liquid or food items must be cleaned immediately, specially if the room is occupied by children and adults</a:t>
            </a:r>
          </a:p>
          <a:p>
            <a:pPr algn="just">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Bathroom floor must be cleaned using rubber gloves and rubber boots</a:t>
            </a:r>
          </a:p>
          <a:p>
            <a:pPr algn="just">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Protective equipment such as gloves and masks must be used when using cleaning agents which have toxic chemicals (Mejia </a:t>
            </a:r>
            <a:r>
              <a:rPr lang="en-US" sz="2400" b="0" i="1" u="none" strike="noStrike" dirty="0">
                <a:solidFill>
                  <a:srgbClr val="000000"/>
                </a:solidFill>
                <a:effectLst/>
                <a:latin typeface="Arial" panose="020B0604020202020204" pitchFamily="34" charset="0"/>
                <a:cs typeface="Arial" panose="020B0604020202020204" pitchFamily="34" charset="0"/>
              </a:rPr>
              <a:t>et al</a:t>
            </a:r>
            <a:r>
              <a:rPr lang="en-US" sz="2400" b="0" i="0" u="none" strike="noStrike" dirty="0">
                <a:solidFill>
                  <a:srgbClr val="000000"/>
                </a:solidFill>
                <a:effectLst/>
                <a:latin typeface="Arial" panose="020B0604020202020204" pitchFamily="34" charset="0"/>
                <a:cs typeface="Arial" panose="020B0604020202020204" pitchFamily="34" charset="0"/>
              </a:rPr>
              <a:t>. 2021)</a:t>
            </a:r>
          </a:p>
        </p:txBody>
      </p:sp>
      <p:pic>
        <p:nvPicPr>
          <p:cNvPr id="5" name="Picture 4">
            <a:extLst>
              <a:ext uri="{FF2B5EF4-FFF2-40B4-BE49-F238E27FC236}">
                <a16:creationId xmlns:a16="http://schemas.microsoft.com/office/drawing/2014/main" id="{A9D48B24-3502-E16D-FD6D-4885F7B21E2F}"/>
              </a:ext>
            </a:extLst>
          </p:cNvPr>
          <p:cNvPicPr>
            <a:picLocks noChangeAspect="1"/>
          </p:cNvPicPr>
          <p:nvPr/>
        </p:nvPicPr>
        <p:blipFill>
          <a:blip r:embed="rId3"/>
          <a:stretch>
            <a:fillRect/>
          </a:stretch>
        </p:blipFill>
        <p:spPr>
          <a:xfrm>
            <a:off x="6945092" y="1295400"/>
            <a:ext cx="4789708" cy="2819400"/>
          </a:xfrm>
          <a:prstGeom prst="rect">
            <a:avLst/>
          </a:prstGeom>
        </p:spPr>
      </p:pic>
      <p:pic>
        <p:nvPicPr>
          <p:cNvPr id="7" name="Picture 6">
            <a:extLst>
              <a:ext uri="{FF2B5EF4-FFF2-40B4-BE49-F238E27FC236}">
                <a16:creationId xmlns:a16="http://schemas.microsoft.com/office/drawing/2014/main" id="{80119A81-C8D7-DEA9-254F-5BCA2FC256C1}"/>
              </a:ext>
            </a:extLst>
          </p:cNvPr>
          <p:cNvPicPr>
            <a:picLocks noChangeAspect="1"/>
          </p:cNvPicPr>
          <p:nvPr/>
        </p:nvPicPr>
        <p:blipFill>
          <a:blip r:embed="rId4"/>
          <a:stretch>
            <a:fillRect/>
          </a:stretch>
        </p:blipFill>
        <p:spPr>
          <a:xfrm>
            <a:off x="6945092" y="4267200"/>
            <a:ext cx="4820187" cy="2438400"/>
          </a:xfrm>
          <a:prstGeom prst="rect">
            <a:avLst/>
          </a:prstGeom>
        </p:spPr>
      </p:pic>
    </p:spTree>
    <p:extLst>
      <p:ext uri="{BB962C8B-B14F-4D97-AF65-F5344CB8AC3E}">
        <p14:creationId xmlns:p14="http://schemas.microsoft.com/office/powerpoint/2010/main" val="63086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90A03-991E-7570-3CEA-8356F2303C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557B281-ED25-28C3-FFB5-630836AF0A1A}"/>
              </a:ext>
            </a:extLst>
          </p:cNvPr>
          <p:cNvSpPr>
            <a:spLocks noGrp="1"/>
          </p:cNvSpPr>
          <p:nvPr>
            <p:ph type="title"/>
          </p:nvPr>
        </p:nvSpPr>
        <p:spPr>
          <a:xfrm>
            <a:off x="479394" y="1070800"/>
            <a:ext cx="3939688" cy="5583126"/>
          </a:xfrm>
        </p:spPr>
        <p:txBody>
          <a:bodyPr>
            <a:normAutofit/>
          </a:bodyPr>
          <a:lstStyle/>
          <a:p>
            <a:pPr algn="r"/>
            <a:r>
              <a:rPr lang="en-US" sz="5600" b="1">
                <a:latin typeface="Arial" panose="020B0604020202020204" pitchFamily="34" charset="0"/>
                <a:ea typeface="Verdana" panose="020B0604030504040204" pitchFamily="34" charset="0"/>
                <a:cs typeface="Arial" panose="020B0604020202020204" pitchFamily="34" charset="0"/>
              </a:rPr>
              <a:t>Tools and equipment to use to prevent accidents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205525-A757-0D88-A202-EFF68E746D70}"/>
              </a:ext>
            </a:extLst>
          </p:cNvPr>
          <p:cNvGraphicFramePr>
            <a:graphicFrameLocks noGrp="1"/>
          </p:cNvGraphicFramePr>
          <p:nvPr>
            <p:ph idx="1"/>
            <p:extLst>
              <p:ext uri="{D42A27DB-BD31-4B8C-83A1-F6EECF244321}">
                <p14:modId xmlns:p14="http://schemas.microsoft.com/office/powerpoint/2010/main" val="360565250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8742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AB099B-CE75-F2B5-D14E-19B46DFB539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C76568-F23D-35DE-CBF4-2169278ABF5B}"/>
              </a:ext>
            </a:extLst>
          </p:cNvPr>
          <p:cNvSpPr>
            <a:spLocks noGrp="1"/>
          </p:cNvSpPr>
          <p:nvPr>
            <p:ph type="title"/>
          </p:nvPr>
        </p:nvSpPr>
        <p:spPr>
          <a:xfrm>
            <a:off x="6657715" y="467271"/>
            <a:ext cx="4195674" cy="2052522"/>
          </a:xfrm>
        </p:spPr>
        <p:txBody>
          <a:bodyPr anchor="b">
            <a:normAutofit/>
          </a:bodyPr>
          <a:lstStyle/>
          <a:p>
            <a:r>
              <a:rPr lang="en-US" sz="5600" b="1">
                <a:latin typeface="Arial" panose="020B0604020202020204" pitchFamily="34" charset="0"/>
                <a:ea typeface="Verdana" panose="020B0604030504040204" pitchFamily="34" charset="0"/>
                <a:cs typeface="Arial" panose="020B0604020202020204" pitchFamily="34" charset="0"/>
              </a:rPr>
              <a:t>Hazard mitigation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latin typeface="Arial" panose="020B0604020202020204" pitchFamily="34" charset="0"/>
                <a:cs typeface="Arial" panose="020B0604020202020204" pitchFamily="34" charset="0"/>
              </a:endParaRPr>
            </a:p>
          </p:txBody>
        </p:sp>
      </p:grpSp>
      <p:pic>
        <p:nvPicPr>
          <p:cNvPr id="5" name="Picture 4" descr="A diagram of a circular diagram&#10;&#10;Description automatically generated with medium confidence">
            <a:extLst>
              <a:ext uri="{FF2B5EF4-FFF2-40B4-BE49-F238E27FC236}">
                <a16:creationId xmlns:a16="http://schemas.microsoft.com/office/drawing/2014/main" id="{39FC731F-32B2-6242-AEEF-C1B8E05BC676}"/>
              </a:ext>
            </a:extLst>
          </p:cNvPr>
          <p:cNvPicPr>
            <a:picLocks noChangeAspect="1"/>
          </p:cNvPicPr>
          <p:nvPr/>
        </p:nvPicPr>
        <p:blipFill>
          <a:blip r:embed="rId3"/>
          <a:stretch>
            <a:fillRect/>
          </a:stretch>
        </p:blipFill>
        <p:spPr>
          <a:xfrm>
            <a:off x="1217770" y="1617152"/>
            <a:ext cx="3952579" cy="3616189"/>
          </a:xfrm>
          <a:prstGeom prst="rect">
            <a:avLst/>
          </a:prstGeom>
        </p:spPr>
      </p:pic>
      <p:sp>
        <p:nvSpPr>
          <p:cNvPr id="3" name="Content Placeholder 2">
            <a:extLst>
              <a:ext uri="{FF2B5EF4-FFF2-40B4-BE49-F238E27FC236}">
                <a16:creationId xmlns:a16="http://schemas.microsoft.com/office/drawing/2014/main" id="{68458BE2-315C-3C17-EF2A-4234A45EF6EB}"/>
              </a:ext>
            </a:extLst>
          </p:cNvPr>
          <p:cNvSpPr>
            <a:spLocks noGrp="1"/>
          </p:cNvSpPr>
          <p:nvPr>
            <p:ph idx="1"/>
          </p:nvPr>
        </p:nvSpPr>
        <p:spPr>
          <a:xfrm>
            <a:off x="6695359" y="2990818"/>
            <a:ext cx="4158031" cy="2913872"/>
          </a:xfrm>
        </p:spPr>
        <p:txBody>
          <a:bodyPr anchor="t">
            <a:normAutofit/>
          </a:bodyPr>
          <a:lstStyle/>
          <a:p>
            <a:r>
              <a:rPr lang="en-US" sz="2000" b="0" i="0" u="none" strike="noStrike">
                <a:solidFill>
                  <a:schemeClr val="tx1">
                    <a:alpha val="80000"/>
                  </a:schemeClr>
                </a:solidFill>
                <a:effectLst/>
                <a:latin typeface="Arial" panose="020B0604020202020204" pitchFamily="34" charset="0"/>
                <a:cs typeface="Arial" panose="020B0604020202020204" pitchFamily="34" charset="0"/>
              </a:rPr>
              <a:t>There are two types of Hazard to health and safety of employees. </a:t>
            </a:r>
          </a:p>
          <a:p>
            <a:r>
              <a:rPr lang="en-US" sz="2000" b="0" i="0" u="none" strike="noStrike">
                <a:solidFill>
                  <a:schemeClr val="tx1">
                    <a:alpha val="80000"/>
                  </a:schemeClr>
                </a:solidFill>
                <a:effectLst/>
                <a:latin typeface="Arial" panose="020B0604020202020204" pitchFamily="34" charset="0"/>
                <a:cs typeface="Arial" panose="020B0604020202020204" pitchFamily="34" charset="0"/>
              </a:rPr>
              <a:t>These are chemical hazards and biological hazards. </a:t>
            </a:r>
          </a:p>
          <a:p>
            <a:r>
              <a:rPr lang="en-US" sz="2000" b="0" i="0" u="none" strike="noStrike">
                <a:solidFill>
                  <a:schemeClr val="tx1">
                    <a:alpha val="80000"/>
                  </a:schemeClr>
                </a:solidFill>
                <a:effectLst/>
                <a:latin typeface="Arial" panose="020B0604020202020204" pitchFamily="34" charset="0"/>
                <a:cs typeface="Arial" panose="020B0604020202020204" pitchFamily="34" charset="0"/>
              </a:rPr>
              <a:t>Both these hazards can have a negative impact on employees and reputation of the organisation can also suffer (Lin </a:t>
            </a:r>
            <a:r>
              <a:rPr lang="en-US" sz="2000" b="0" i="1" u="none" strike="noStrike">
                <a:solidFill>
                  <a:schemeClr val="tx1">
                    <a:alpha val="80000"/>
                  </a:schemeClr>
                </a:solidFill>
                <a:effectLst/>
                <a:latin typeface="Arial" panose="020B0604020202020204" pitchFamily="34" charset="0"/>
                <a:cs typeface="Arial" panose="020B0604020202020204" pitchFamily="34" charset="0"/>
              </a:rPr>
              <a:t>et al</a:t>
            </a:r>
            <a:r>
              <a:rPr lang="en-US" sz="2000" b="0" i="0" u="none" strike="noStrike">
                <a:solidFill>
                  <a:schemeClr val="tx1">
                    <a:alpha val="80000"/>
                  </a:schemeClr>
                </a:solidFill>
                <a:effectLst/>
                <a:latin typeface="Arial" panose="020B0604020202020204" pitchFamily="34" charset="0"/>
                <a:cs typeface="Arial" panose="020B0604020202020204" pitchFamily="34" charset="0"/>
              </a:rPr>
              <a:t>. 2021)</a:t>
            </a:r>
          </a:p>
          <a:p>
            <a:endParaRPr lang="en-US" sz="2000" b="0" i="0" u="none" strike="noStrike">
              <a:solidFill>
                <a:schemeClr val="tx1">
                  <a:alpha val="80000"/>
                </a:schemeClr>
              </a:solidFill>
              <a:effectLst/>
              <a:latin typeface="Arial" panose="020B0604020202020204" pitchFamily="34" charset="0"/>
              <a:cs typeface="Arial" panose="020B0604020202020204" pitchFamily="34" charset="0"/>
            </a:endParaRP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9984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C1623B-F470-DAED-5F10-10754FA7529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wearing a helmet and goggles&#10;&#10;Description automatically generated">
            <a:extLst>
              <a:ext uri="{FF2B5EF4-FFF2-40B4-BE49-F238E27FC236}">
                <a16:creationId xmlns:a16="http://schemas.microsoft.com/office/drawing/2014/main" id="{57D24975-F849-17A4-C0EB-52E27E00DE66}"/>
              </a:ext>
            </a:extLst>
          </p:cNvPr>
          <p:cNvPicPr>
            <a:picLocks noChangeAspect="1"/>
          </p:cNvPicPr>
          <p:nvPr/>
        </p:nvPicPr>
        <p:blipFill rotWithShape="1">
          <a:blip r:embed="rId3"/>
          <a:srcRect t="459" b="4342"/>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77F3-C71C-20D7-A5FF-E6CA6D0DA1C0}"/>
              </a:ext>
            </a:extLst>
          </p:cNvPr>
          <p:cNvSpPr>
            <a:spLocks noGrp="1"/>
          </p:cNvSpPr>
          <p:nvPr>
            <p:ph type="title"/>
          </p:nvPr>
        </p:nvSpPr>
        <p:spPr>
          <a:xfrm>
            <a:off x="838200" y="365125"/>
            <a:ext cx="3822189" cy="1899912"/>
          </a:xfrm>
        </p:spPr>
        <p:txBody>
          <a:bodyPr>
            <a:normAutofit/>
          </a:bodyPr>
          <a:lstStyle/>
          <a:p>
            <a:r>
              <a:rPr lang="en-US" sz="4000" b="1">
                <a:latin typeface="Arial" panose="020B0604020202020204" pitchFamily="34" charset="0"/>
                <a:ea typeface="Verdana" panose="020B060403050404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D20DF72-18DD-A34E-2A01-0DDDD7809E57}"/>
              </a:ext>
            </a:extLst>
          </p:cNvPr>
          <p:cNvSpPr>
            <a:spLocks noGrp="1"/>
          </p:cNvSpPr>
          <p:nvPr>
            <p:ph idx="1"/>
          </p:nvPr>
        </p:nvSpPr>
        <p:spPr>
          <a:xfrm>
            <a:off x="838200" y="2434201"/>
            <a:ext cx="3822189" cy="3742762"/>
          </a:xfrm>
        </p:spPr>
        <p:txBody>
          <a:bodyPr>
            <a:normAutofit/>
          </a:bodyPr>
          <a:lstStyle/>
          <a:p>
            <a:r>
              <a:rPr lang="en-US" sz="2000" b="0" i="0" u="none" strike="noStrike">
                <a:effectLst/>
                <a:latin typeface="Arial" panose="020B0604020202020204" pitchFamily="34" charset="0"/>
                <a:cs typeface="Arial" panose="020B0604020202020204" pitchFamily="34" charset="0"/>
              </a:rPr>
              <a:t>Health and safety is a very important topic that needs to be taken seriously not only by the senior managers but all individuals in the organisation.</a:t>
            </a:r>
          </a:p>
          <a:p>
            <a:r>
              <a:rPr lang="en-US" sz="2000" b="0" i="0" u="none" strike="noStrike">
                <a:effectLst/>
                <a:latin typeface="Arial" panose="020B0604020202020204" pitchFamily="34" charset="0"/>
                <a:cs typeface="Arial" panose="020B0604020202020204" pitchFamily="34" charset="0"/>
              </a:rPr>
              <a:t>The employees must understand the source of health and accidental risk so that they can prevent the accidents from taking place and harming them and their colleagues.</a:t>
            </a:r>
          </a:p>
          <a:p>
            <a:endParaRPr lang="en-US" sz="2000" b="0" i="0" u="none" strike="noStrike">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2255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doors">
            <a:extLst>
              <a:ext uri="{FF2B5EF4-FFF2-40B4-BE49-F238E27FC236}">
                <a16:creationId xmlns:a16="http://schemas.microsoft.com/office/drawing/2014/main" id="{D884E4EA-AD07-A56A-136E-60927818549E}"/>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br>
              <a:rPr lang="en-US" b="1" dirty="0">
                <a:solidFill>
                  <a:srgbClr val="FFFFFF"/>
                </a:solidFill>
                <a:latin typeface="Arial" panose="020B0604020202020204" pitchFamily="34" charset="0"/>
                <a:cs typeface="Arial" panose="020B0604020202020204" pitchFamily="34" charset="0"/>
              </a:rPr>
            </a:br>
            <a:r>
              <a:rPr lang="en-US" b="1" dirty="0">
                <a:solidFill>
                  <a:srgbClr val="FFFFFF"/>
                </a:solidFill>
                <a:latin typeface="Arial" panose="020B0604020202020204" pitchFamily="34" charset="0"/>
                <a:ea typeface="Verdana" panose="020B0604030504040204" pitchFamily="34" charset="0"/>
                <a:cs typeface="Arial" panose="020B0604020202020204" pitchFamily="34" charset="0"/>
              </a:rPr>
              <a:t>References</a:t>
            </a:r>
          </a:p>
        </p:txBody>
      </p:sp>
      <p:sp>
        <p:nvSpPr>
          <p:cNvPr id="3" name="Content Placeholder 2"/>
          <p:cNvSpPr>
            <a:spLocks noGrp="1"/>
          </p:cNvSpPr>
          <p:nvPr>
            <p:ph idx="1"/>
          </p:nvPr>
        </p:nvSpPr>
        <p:spPr>
          <a:xfrm>
            <a:off x="838200" y="1825625"/>
            <a:ext cx="10515600" cy="4351338"/>
          </a:xfrm>
        </p:spPr>
        <p:txBody>
          <a:bodyPr>
            <a:normAutofit fontScale="55000" lnSpcReduction="20000"/>
          </a:bodyPr>
          <a:lstStyle/>
          <a:p>
            <a:pPr algn="just">
              <a:lnSpc>
                <a:spcPct val="150000"/>
              </a:lnSpc>
              <a:spcBef>
                <a:spcPts val="120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Attia, N.M., Ali, S.A. and Ahmed, F.M., 2022. Occupational health hazards among housekeeping workers at Zagazig University Hospitals. </a:t>
            </a:r>
            <a:r>
              <a:rPr lang="en-US" sz="1800" i="1" dirty="0">
                <a:effectLst/>
                <a:latin typeface="Arial" panose="020B0604020202020204" pitchFamily="34" charset="0"/>
                <a:ea typeface="Calibri" panose="020F0502020204030204" pitchFamily="34" charset="0"/>
                <a:cs typeface="Arial" panose="020B0604020202020204" pitchFamily="34" charset="0"/>
              </a:rPr>
              <a:t>Chin J Ind </a:t>
            </a:r>
            <a:r>
              <a:rPr lang="en-US" sz="1800" i="1" dirty="0" err="1">
                <a:effectLst/>
                <a:latin typeface="Arial" panose="020B0604020202020204" pitchFamily="34" charset="0"/>
                <a:ea typeface="Calibri" panose="020F0502020204030204" pitchFamily="34" charset="0"/>
                <a:cs typeface="Arial" panose="020B0604020202020204" pitchFamily="34" charset="0"/>
              </a:rPr>
              <a:t>Hyg</a:t>
            </a:r>
            <a:r>
              <a:rPr lang="en-US" sz="1800" i="1" dirty="0">
                <a:effectLst/>
                <a:latin typeface="Arial" panose="020B0604020202020204" pitchFamily="34" charset="0"/>
                <a:ea typeface="Calibri" panose="020F0502020204030204" pitchFamily="34" charset="0"/>
                <a:cs typeface="Arial" panose="020B0604020202020204" pitchFamily="34" charset="0"/>
              </a:rPr>
              <a:t> </a:t>
            </a:r>
            <a:r>
              <a:rPr lang="en-US" sz="1800" i="1" dirty="0" err="1">
                <a:effectLst/>
                <a:latin typeface="Arial" panose="020B0604020202020204" pitchFamily="34" charset="0"/>
                <a:ea typeface="Calibri" panose="020F0502020204030204" pitchFamily="34" charset="0"/>
                <a:cs typeface="Arial" panose="020B0604020202020204" pitchFamily="34" charset="0"/>
              </a:rPr>
              <a:t>Occup</a:t>
            </a:r>
            <a:r>
              <a:rPr lang="en-US" sz="1800" i="1" dirty="0">
                <a:effectLst/>
                <a:latin typeface="Arial" panose="020B0604020202020204" pitchFamily="34" charset="0"/>
                <a:ea typeface="Calibri" panose="020F0502020204030204" pitchFamily="34" charset="0"/>
                <a:cs typeface="Arial" panose="020B0604020202020204" pitchFamily="34" charset="0"/>
              </a:rPr>
              <a:t> Dis</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40</a:t>
            </a:r>
            <a:r>
              <a:rPr lang="en-US" sz="1800" dirty="0">
                <a:effectLst/>
                <a:latin typeface="Arial" panose="020B0604020202020204" pitchFamily="34" charset="0"/>
                <a:ea typeface="Calibri" panose="020F0502020204030204" pitchFamily="34" charset="0"/>
                <a:cs typeface="Arial" panose="020B0604020202020204" pitchFamily="34" charset="0"/>
              </a:rPr>
              <a:t>(13), pp.229-239.</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err="1">
                <a:effectLst/>
                <a:latin typeface="Arial" panose="020B0604020202020204" pitchFamily="34" charset="0"/>
                <a:ea typeface="Calibri" panose="020F0502020204030204" pitchFamily="34" charset="0"/>
                <a:cs typeface="Arial" panose="020B0604020202020204" pitchFamily="34" charset="0"/>
              </a:rPr>
              <a:t>Darmawijaya</a:t>
            </a:r>
            <a:r>
              <a:rPr lang="en-US" sz="1800" dirty="0">
                <a:effectLst/>
                <a:latin typeface="Arial" panose="020B0604020202020204" pitchFamily="34" charset="0"/>
                <a:ea typeface="Calibri" panose="020F0502020204030204" pitchFamily="34" charset="0"/>
                <a:cs typeface="Arial" panose="020B0604020202020204" pitchFamily="34" charset="0"/>
              </a:rPr>
              <a:t>, I.G., HOTEL HOUSEKEEPING LEADERSHIP: LOCAL WISDOM THAT BRINGS TRUTH AS THE AUTHORITY.</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Lin, N., </a:t>
            </a:r>
            <a:r>
              <a:rPr lang="en-US" sz="1800" dirty="0" err="1">
                <a:effectLst/>
                <a:latin typeface="Arial" panose="020B0604020202020204" pitchFamily="34" charset="0"/>
                <a:ea typeface="Calibri" panose="020F0502020204030204" pitchFamily="34" charset="0"/>
                <a:cs typeface="Arial" panose="020B0604020202020204" pitchFamily="34" charset="0"/>
              </a:rPr>
              <a:t>Rosemberg</a:t>
            </a:r>
            <a:r>
              <a:rPr lang="en-US" sz="1800" dirty="0">
                <a:effectLst/>
                <a:latin typeface="Arial" panose="020B0604020202020204" pitchFamily="34" charset="0"/>
                <a:ea typeface="Calibri" panose="020F0502020204030204" pitchFamily="34" charset="0"/>
                <a:cs typeface="Arial" panose="020B0604020202020204" pitchFamily="34" charset="0"/>
              </a:rPr>
              <a:t>, M.A., Li, W., Meza</a:t>
            </a:r>
            <a:r>
              <a:rPr lang="en-US" sz="1800" dirty="0">
                <a:effectLst/>
                <a:latin typeface="Cambria Math" panose="02040503050406030204" pitchFamily="18" charset="0"/>
                <a:ea typeface="Calibri" panose="020F0502020204030204" pitchFamily="34" charset="0"/>
                <a:cs typeface="Cambria Math" panose="02040503050406030204" pitchFamily="18" charset="0"/>
              </a:rPr>
              <a:t>‐</a:t>
            </a:r>
            <a:r>
              <a:rPr lang="en-US" sz="1800" dirty="0">
                <a:effectLst/>
                <a:latin typeface="Arial" panose="020B0604020202020204" pitchFamily="34" charset="0"/>
                <a:ea typeface="Calibri" panose="020F0502020204030204" pitchFamily="34" charset="0"/>
                <a:cs typeface="Arial" panose="020B0604020202020204" pitchFamily="34" charset="0"/>
              </a:rPr>
              <a:t>Wilson, E., Godwin, C. and Batterman, S., 2021. Occupational exposure and health risks of volatile organic compounds of hotel housekeepers: Field measurements of exposure and health risks. </a:t>
            </a:r>
            <a:r>
              <a:rPr lang="en-US" sz="1800" i="1" dirty="0">
                <a:effectLst/>
                <a:latin typeface="Arial" panose="020B0604020202020204" pitchFamily="34" charset="0"/>
                <a:ea typeface="Calibri" panose="020F0502020204030204" pitchFamily="34" charset="0"/>
                <a:cs typeface="Arial" panose="020B0604020202020204" pitchFamily="34" charset="0"/>
              </a:rPr>
              <a:t>Indoor Air</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31</a:t>
            </a:r>
            <a:r>
              <a:rPr lang="en-US" sz="1800" dirty="0">
                <a:effectLst/>
                <a:latin typeface="Arial" panose="020B0604020202020204" pitchFamily="34" charset="0"/>
                <a:ea typeface="Calibri" panose="020F0502020204030204" pitchFamily="34" charset="0"/>
                <a:cs typeface="Arial" panose="020B0604020202020204" pitchFamily="34" charset="0"/>
              </a:rPr>
              <a:t>(1), pp.26-39.</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Mejia, C., </a:t>
            </a:r>
            <a:r>
              <a:rPr lang="en-US" sz="1800" dirty="0" err="1">
                <a:effectLst/>
                <a:latin typeface="Arial" panose="020B0604020202020204" pitchFamily="34" charset="0"/>
                <a:ea typeface="Calibri" panose="020F0502020204030204" pitchFamily="34" charset="0"/>
                <a:cs typeface="Arial" panose="020B0604020202020204" pitchFamily="34" charset="0"/>
              </a:rPr>
              <a:t>Ciarlante</a:t>
            </a:r>
            <a:r>
              <a:rPr lang="en-US" sz="1800" dirty="0">
                <a:effectLst/>
                <a:latin typeface="Arial" panose="020B0604020202020204" pitchFamily="34" charset="0"/>
                <a:ea typeface="Calibri" panose="020F0502020204030204" pitchFamily="34" charset="0"/>
                <a:cs typeface="Arial" panose="020B0604020202020204" pitchFamily="34" charset="0"/>
              </a:rPr>
              <a:t>, K. and </a:t>
            </a:r>
            <a:r>
              <a:rPr lang="en-US" sz="1800" dirty="0" err="1">
                <a:effectLst/>
                <a:latin typeface="Arial" panose="020B0604020202020204" pitchFamily="34" charset="0"/>
                <a:ea typeface="Calibri" panose="020F0502020204030204" pitchFamily="34" charset="0"/>
                <a:cs typeface="Arial" panose="020B0604020202020204" pitchFamily="34" charset="0"/>
              </a:rPr>
              <a:t>Chheda</a:t>
            </a:r>
            <a:r>
              <a:rPr lang="en-US" sz="1800" dirty="0">
                <a:effectLst/>
                <a:latin typeface="Arial" panose="020B0604020202020204" pitchFamily="34" charset="0"/>
                <a:ea typeface="Calibri" panose="020F0502020204030204" pitchFamily="34" charset="0"/>
                <a:cs typeface="Arial" panose="020B0604020202020204" pitchFamily="34" charset="0"/>
              </a:rPr>
              <a:t>, K., 2021. A wearable technology solution and research agenda for housekeeper safety and health. </a:t>
            </a:r>
            <a:r>
              <a:rPr lang="en-US" sz="1800" i="1" dirty="0">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33</a:t>
            </a:r>
            <a:r>
              <a:rPr lang="en-US" sz="1800" dirty="0">
                <a:effectLst/>
                <a:latin typeface="Arial" panose="020B0604020202020204" pitchFamily="34" charset="0"/>
                <a:ea typeface="Calibri" panose="020F0502020204030204" pitchFamily="34" charset="0"/>
                <a:cs typeface="Arial" panose="020B0604020202020204" pitchFamily="34" charset="0"/>
              </a:rPr>
              <a:t>(10), pp.3223-3255.</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err="1">
                <a:effectLst/>
                <a:latin typeface="Arial" panose="020B0604020202020204" pitchFamily="34" charset="0"/>
                <a:ea typeface="Calibri" panose="020F0502020204030204" pitchFamily="34" charset="0"/>
                <a:cs typeface="Arial" panose="020B0604020202020204" pitchFamily="34" charset="0"/>
              </a:rPr>
              <a:t>Novák</a:t>
            </a:r>
            <a:r>
              <a:rPr lang="en-US" sz="1800" dirty="0">
                <a:effectLst/>
                <a:latin typeface="Arial" panose="020B0604020202020204" pitchFamily="34" charset="0"/>
                <a:ea typeface="Calibri" panose="020F0502020204030204" pitchFamily="34" charset="0"/>
                <a:cs typeface="Arial" panose="020B0604020202020204" pitchFamily="34" charset="0"/>
              </a:rPr>
              <a:t>, M., </a:t>
            </a:r>
            <a:r>
              <a:rPr lang="en-US" sz="1800" dirty="0" err="1">
                <a:effectLst/>
                <a:latin typeface="Arial" panose="020B0604020202020204" pitchFamily="34" charset="0"/>
                <a:ea typeface="Calibri" panose="020F0502020204030204" pitchFamily="34" charset="0"/>
                <a:cs typeface="Arial" panose="020B0604020202020204" pitchFamily="34" charset="0"/>
              </a:rPr>
              <a:t>Breznický</a:t>
            </a:r>
            <a:r>
              <a:rPr lang="en-US" sz="1800" dirty="0">
                <a:effectLst/>
                <a:latin typeface="Arial" panose="020B0604020202020204" pitchFamily="34" charset="0"/>
                <a:ea typeface="Calibri" panose="020F0502020204030204" pitchFamily="34" charset="0"/>
                <a:cs typeface="Arial" panose="020B0604020202020204" pitchFamily="34" charset="0"/>
              </a:rPr>
              <a:t>, J., </a:t>
            </a:r>
            <a:r>
              <a:rPr lang="en-US" sz="1800" dirty="0" err="1">
                <a:effectLst/>
                <a:latin typeface="Arial" panose="020B0604020202020204" pitchFamily="34" charset="0"/>
                <a:ea typeface="Calibri" panose="020F0502020204030204" pitchFamily="34" charset="0"/>
                <a:cs typeface="Arial" panose="020B0604020202020204" pitchFamily="34" charset="0"/>
              </a:rPr>
              <a:t>Kompaníková</a:t>
            </a:r>
            <a:r>
              <a:rPr lang="en-US" sz="1800" dirty="0">
                <a:effectLst/>
                <a:latin typeface="Arial" panose="020B0604020202020204" pitchFamily="34" charset="0"/>
                <a:ea typeface="Calibri" panose="020F0502020204030204" pitchFamily="34" charset="0"/>
                <a:cs typeface="Arial" panose="020B0604020202020204" pitchFamily="34" charset="0"/>
              </a:rPr>
              <a:t>, J., </a:t>
            </a:r>
            <a:r>
              <a:rPr lang="en-US" sz="1800" dirty="0" err="1">
                <a:effectLst/>
                <a:latin typeface="Arial" panose="020B0604020202020204" pitchFamily="34" charset="0"/>
                <a:ea typeface="Calibri" panose="020F0502020204030204" pitchFamily="34" charset="0"/>
                <a:cs typeface="Arial" panose="020B0604020202020204" pitchFamily="34" charset="0"/>
              </a:rPr>
              <a:t>Malinovská</a:t>
            </a:r>
            <a:r>
              <a:rPr lang="en-US" sz="1800" dirty="0">
                <a:effectLst/>
                <a:latin typeface="Arial" panose="020B0604020202020204" pitchFamily="34" charset="0"/>
                <a:ea typeface="Calibri" panose="020F0502020204030204" pitchFamily="34" charset="0"/>
                <a:cs typeface="Arial" panose="020B0604020202020204" pitchFamily="34" charset="0"/>
              </a:rPr>
              <a:t>, N. and </a:t>
            </a:r>
            <a:r>
              <a:rPr lang="en-US" sz="1800" dirty="0" err="1">
                <a:effectLst/>
                <a:latin typeface="Arial" panose="020B0604020202020204" pitchFamily="34" charset="0"/>
                <a:ea typeface="Calibri" panose="020F0502020204030204" pitchFamily="34" charset="0"/>
                <a:cs typeface="Arial" panose="020B0604020202020204" pitchFamily="34" charset="0"/>
              </a:rPr>
              <a:t>Hudečková</a:t>
            </a:r>
            <a:r>
              <a:rPr lang="en-US" sz="1800" dirty="0">
                <a:effectLst/>
                <a:latin typeface="Arial" panose="020B0604020202020204" pitchFamily="34" charset="0"/>
                <a:ea typeface="Calibri" panose="020F0502020204030204" pitchFamily="34" charset="0"/>
                <a:cs typeface="Arial" panose="020B0604020202020204" pitchFamily="34" charset="0"/>
              </a:rPr>
              <a:t>, H., 2020. Impact of hand hygiene knowledge on hand hygiene compliance. </a:t>
            </a:r>
            <a:r>
              <a:rPr lang="en-US" sz="1800" i="1" dirty="0">
                <a:effectLst/>
                <a:latin typeface="Arial" panose="020B0604020202020204" pitchFamily="34" charset="0"/>
                <a:ea typeface="Calibri" panose="020F0502020204030204" pitchFamily="34" charset="0"/>
                <a:cs typeface="Arial" panose="020B0604020202020204" pitchFamily="34" charset="0"/>
              </a:rPr>
              <a:t>Med </a:t>
            </a:r>
            <a:r>
              <a:rPr lang="en-US" sz="1800" i="1" dirty="0" err="1">
                <a:effectLst/>
                <a:latin typeface="Arial" panose="020B0604020202020204" pitchFamily="34" charset="0"/>
                <a:ea typeface="Calibri" panose="020F0502020204030204" pitchFamily="34" charset="0"/>
                <a:cs typeface="Arial" panose="020B0604020202020204" pitchFamily="34" charset="0"/>
              </a:rPr>
              <a:t>Glas</a:t>
            </a:r>
            <a:r>
              <a:rPr lang="en-US" sz="1800" i="1" dirty="0">
                <a:effectLst/>
                <a:latin typeface="Arial" panose="020B0604020202020204" pitchFamily="34" charset="0"/>
                <a:ea typeface="Calibri" panose="020F0502020204030204" pitchFamily="34" charset="0"/>
                <a:cs typeface="Arial" panose="020B0604020202020204" pitchFamily="34" charset="0"/>
              </a:rPr>
              <a:t> (</a:t>
            </a:r>
            <a:r>
              <a:rPr lang="en-US" sz="1800" i="1" dirty="0" err="1">
                <a:effectLst/>
                <a:latin typeface="Arial" panose="020B0604020202020204" pitchFamily="34" charset="0"/>
                <a:ea typeface="Calibri" panose="020F0502020204030204" pitchFamily="34" charset="0"/>
                <a:cs typeface="Arial" panose="020B0604020202020204" pitchFamily="34" charset="0"/>
              </a:rPr>
              <a:t>Zenica</a:t>
            </a:r>
            <a:r>
              <a:rPr lang="en-US" sz="1800" i="1" dirty="0">
                <a:effectLst/>
                <a:latin typeface="Arial" panose="020B0604020202020204" pitchFamily="34" charset="0"/>
                <a:ea typeface="Calibri" panose="020F0502020204030204" pitchFamily="34" charset="0"/>
                <a:cs typeface="Arial" panose="020B0604020202020204" pitchFamily="34" charset="0"/>
              </a:rPr>
              <a:t>)</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17</a:t>
            </a:r>
            <a:r>
              <a:rPr lang="en-US" sz="1800" dirty="0">
                <a:effectLst/>
                <a:latin typeface="Arial" panose="020B0604020202020204" pitchFamily="34" charset="0"/>
                <a:ea typeface="Calibri" panose="020F0502020204030204" pitchFamily="34" charset="0"/>
                <a:cs typeface="Arial" panose="020B0604020202020204" pitchFamily="34" charset="0"/>
              </a:rPr>
              <a:t>(1), pp.194-199.</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Salguero-</a:t>
            </a:r>
            <a:r>
              <a:rPr lang="en-US" sz="1800" dirty="0" err="1">
                <a:effectLst/>
                <a:latin typeface="Arial" panose="020B0604020202020204" pitchFamily="34" charset="0"/>
                <a:ea typeface="Calibri" panose="020F0502020204030204" pitchFamily="34" charset="0"/>
                <a:cs typeface="Arial" panose="020B0604020202020204" pitchFamily="34" charset="0"/>
              </a:rPr>
              <a:t>Caparrós</a:t>
            </a:r>
            <a:r>
              <a:rPr lang="en-US" sz="1800" dirty="0">
                <a:effectLst/>
                <a:latin typeface="Arial" panose="020B0604020202020204" pitchFamily="34" charset="0"/>
                <a:ea typeface="Calibri" panose="020F0502020204030204" pitchFamily="34" charset="0"/>
                <a:cs typeface="Arial" panose="020B0604020202020204" pitchFamily="34" charset="0"/>
              </a:rPr>
              <a:t>, F., Pardo-Ferreira, M.D.C., Martínez-Rojas, M. and Rubio-Romero, J.C., 2020. Management of legal compliance in occupational health and safety. A literature review. </a:t>
            </a:r>
            <a:r>
              <a:rPr lang="en-US" sz="1800" i="1" dirty="0">
                <a:effectLst/>
                <a:latin typeface="Arial" panose="020B0604020202020204" pitchFamily="34" charset="0"/>
                <a:ea typeface="Calibri" panose="020F0502020204030204" pitchFamily="34" charset="0"/>
                <a:cs typeface="Arial" panose="020B0604020202020204" pitchFamily="34" charset="0"/>
              </a:rPr>
              <a:t>Safety science</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121</a:t>
            </a:r>
            <a:r>
              <a:rPr lang="en-US" sz="1800" dirty="0">
                <a:effectLst/>
                <a:latin typeface="Arial" panose="020B0604020202020204" pitchFamily="34" charset="0"/>
                <a:ea typeface="Calibri" panose="020F0502020204030204" pitchFamily="34" charset="0"/>
                <a:cs typeface="Arial" panose="020B0604020202020204" pitchFamily="34" charset="0"/>
              </a:rPr>
              <a:t>, pp.111-118.</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20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Setiawan, I.G.M., </a:t>
            </a:r>
            <a:r>
              <a:rPr lang="en-US" sz="1800" dirty="0" err="1">
                <a:effectLst/>
                <a:latin typeface="Arial" panose="020B0604020202020204" pitchFamily="34" charset="0"/>
                <a:ea typeface="Calibri" panose="020F0502020204030204" pitchFamily="34" charset="0"/>
                <a:cs typeface="Arial" panose="020B0604020202020204" pitchFamily="34" charset="0"/>
              </a:rPr>
              <a:t>Triyuni</a:t>
            </a:r>
            <a:r>
              <a:rPr lang="en-US" sz="1800" dirty="0">
                <a:effectLst/>
                <a:latin typeface="Arial" panose="020B0604020202020204" pitchFamily="34" charset="0"/>
                <a:ea typeface="Calibri" panose="020F0502020204030204" pitchFamily="34" charset="0"/>
                <a:cs typeface="Arial" panose="020B0604020202020204" pitchFamily="34" charset="0"/>
              </a:rPr>
              <a:t>, N.N., </a:t>
            </a:r>
            <a:r>
              <a:rPr lang="en-US" sz="1800" dirty="0" err="1">
                <a:effectLst/>
                <a:latin typeface="Arial" panose="020B0604020202020204" pitchFamily="34" charset="0"/>
                <a:ea typeface="Calibri" panose="020F0502020204030204" pitchFamily="34" charset="0"/>
                <a:cs typeface="Arial" panose="020B0604020202020204" pitchFamily="34" charset="0"/>
              </a:rPr>
              <a:t>Budarma</a:t>
            </a:r>
            <a:r>
              <a:rPr lang="en-US" sz="1800" dirty="0">
                <a:effectLst/>
                <a:latin typeface="Arial" panose="020B0604020202020204" pitchFamily="34" charset="0"/>
                <a:ea typeface="Calibri" panose="020F0502020204030204" pitchFamily="34" charset="0"/>
                <a:cs typeface="Arial" panose="020B0604020202020204" pitchFamily="34" charset="0"/>
              </a:rPr>
              <a:t>, I.K. and Antara, D.M.S., 2021. The Implementation of Green Housekeeping Management at The St. Regis Bali Resort. </a:t>
            </a:r>
            <a:r>
              <a:rPr lang="en-US" sz="1800" i="1" dirty="0">
                <a:effectLst/>
                <a:latin typeface="Arial" panose="020B0604020202020204" pitchFamily="34" charset="0"/>
                <a:ea typeface="Calibri" panose="020F0502020204030204" pitchFamily="34" charset="0"/>
                <a:cs typeface="Arial" panose="020B0604020202020204" pitchFamily="34" charset="0"/>
              </a:rPr>
              <a:t>International Journal of Green Tourism Research and Applications</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3</a:t>
            </a:r>
            <a:r>
              <a:rPr lang="en-US" sz="1800" dirty="0">
                <a:effectLst/>
                <a:latin typeface="Arial" panose="020B0604020202020204" pitchFamily="34" charset="0"/>
                <a:ea typeface="Calibri" panose="020F0502020204030204" pitchFamily="34" charset="0"/>
                <a:cs typeface="Arial" panose="020B0604020202020204" pitchFamily="34" charset="0"/>
              </a:rPr>
              <a:t>(2), pp.69-76.</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1FEF7AE-DADD-44B4-B473-E72226C956A3}"/>
              </a:ext>
            </a:extLst>
          </p:cNvPr>
          <p:cNvPicPr>
            <a:picLocks noChangeAspect="1"/>
          </p:cNvPicPr>
          <p:nvPr/>
        </p:nvPicPr>
        <p:blipFill>
          <a:blip r:embed="rId3"/>
          <a:stretch>
            <a:fillRect/>
          </a:stretch>
        </p:blipFill>
        <p:spPr>
          <a:xfrm>
            <a:off x="840278" y="643467"/>
            <a:ext cx="10511443"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0571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1443</Words>
  <Application>Microsoft Office PowerPoint</Application>
  <PresentationFormat>Widescreen</PresentationFormat>
  <Paragraphs>84</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Meiryo</vt:lpstr>
      <vt:lpstr>Arial</vt:lpstr>
      <vt:lpstr>Calibri</vt:lpstr>
      <vt:lpstr>Calibri Light</vt:lpstr>
      <vt:lpstr>Cambria Math</vt:lpstr>
      <vt:lpstr>Times New Roman</vt:lpstr>
      <vt:lpstr>Office Theme</vt:lpstr>
      <vt:lpstr>Operating Hotel Facilities Presentation</vt:lpstr>
      <vt:lpstr>Introduction</vt:lpstr>
      <vt:lpstr>Importance of Health and Safety in Housekeeping</vt:lpstr>
      <vt:lpstr>Workplace accidents that can take place</vt:lpstr>
      <vt:lpstr>Precautionary measures</vt:lpstr>
      <vt:lpstr>Health and safety practices in cleaning vacant rooms</vt:lpstr>
      <vt:lpstr>Contd..</vt:lpstr>
      <vt:lpstr>Health and safety practices in cleaning occupied rooms</vt:lpstr>
      <vt:lpstr>Tools and equipment to use to prevent accidents</vt:lpstr>
      <vt:lpstr>Hazard mitigation</vt:lpstr>
      <vt:lpstr>Conclusion</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2024-03-07T09:15:33Z</dcterms:created>
  <dcterms:modified xsi:type="dcterms:W3CDTF">2024-03-21T20:09:30Z</dcterms:modified>
</cp:coreProperties>
</file>