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1" r:id="rId6"/>
    <p:sldId id="262" r:id="rId7"/>
    <p:sldId id="263" r:id="rId8"/>
    <p:sldId id="264" r:id="rId9"/>
    <p:sldId id="265" r:id="rId10"/>
    <p:sldId id="267" r:id="rId11"/>
    <p:sldId id="268" r:id="rId12"/>
    <p:sldId id="269" r:id="rId13"/>
    <p:sldId id="270" r:id="rId14"/>
    <p:sldId id="266" r:id="rId15"/>
    <p:sldId id="271" r:id="rId16"/>
    <p:sldId id="272" r:id="rId17"/>
    <p:sldId id="273" r:id="rId18"/>
    <p:sldId id="274" r:id="rId19"/>
    <p:sldId id="275" r:id="rId20"/>
    <p:sldId id="276" r:id="rId21"/>
    <p:sldId id="277" r:id="rId22"/>
    <p:sldId id="278" r:id="rId23"/>
    <p:sldId id="279" r:id="rId24"/>
    <p:sldId id="280" r:id="rId25"/>
    <p:sldId id="281" r:id="rId26"/>
  </p:sldIdLst>
  <p:sldSz cx="12192000" cy="6858000"/>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29"/>
  </p:normalViewPr>
  <p:slideViewPr>
    <p:cSldViewPr snapToGrid="0" snapToObjects="1">
      <p:cViewPr varScale="1">
        <p:scale>
          <a:sx n="108" d="100"/>
          <a:sy n="108"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EAC0A00-7F21-8147-9A8B-7AF67AB81C62}"/>
              </a:ext>
            </a:extLst>
          </p:cNvPr>
          <p:cNvSpPr>
            <a:spLocks noGrp="1"/>
          </p:cNvSpPr>
          <p:nvPr>
            <p:ph type="ctrTitle"/>
          </p:nvPr>
        </p:nvSpPr>
        <p:spPr>
          <a:xfrm>
            <a:off x="1524000" y="1122363"/>
            <a:ext cx="9144000" cy="2387600"/>
          </a:xfrm>
        </p:spPr>
        <p:txBody>
          <a:bodyPr anchor="b"/>
          <a:lstStyle>
            <a:lvl1pPr algn="ctr">
              <a:defRPr sz="6000"/>
            </a:lvl1pPr>
          </a:lstStyle>
          <a:p>
            <a:r>
              <a:rPr kumimoji="1" lang="zh-TW" altLang="en-US"/>
              <a:t>按一下以編輯母片標題樣式</a:t>
            </a:r>
            <a:endParaRPr kumimoji="1" lang="zh-HK" altLang="en-US"/>
          </a:p>
        </p:txBody>
      </p:sp>
      <p:sp>
        <p:nvSpPr>
          <p:cNvPr id="3" name="副標題 2">
            <a:extLst>
              <a:ext uri="{FF2B5EF4-FFF2-40B4-BE49-F238E27FC236}">
                <a16:creationId xmlns:a16="http://schemas.microsoft.com/office/drawing/2014/main" id="{5E6C47D1-0D9C-B144-A419-A11A66C829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TW" altLang="en-US"/>
              <a:t>按一下以編輯母片子標題樣式</a:t>
            </a:r>
            <a:endParaRPr kumimoji="1" lang="zh-HK" altLang="en-US"/>
          </a:p>
        </p:txBody>
      </p:sp>
      <p:sp>
        <p:nvSpPr>
          <p:cNvPr id="4" name="日期版面配置區 3">
            <a:extLst>
              <a:ext uri="{FF2B5EF4-FFF2-40B4-BE49-F238E27FC236}">
                <a16:creationId xmlns:a16="http://schemas.microsoft.com/office/drawing/2014/main" id="{B6C062F8-37D9-6D4F-8152-5870FE42BF73}"/>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37090AB6-B2B4-BC40-B8CF-FDD54CFBBA16}"/>
              </a:ext>
            </a:extLst>
          </p:cNvPr>
          <p:cNvSpPr>
            <a:spLocks noGrp="1"/>
          </p:cNvSpPr>
          <p:nvPr>
            <p:ph type="ftr" sz="quarter" idx="11"/>
          </p:nvPr>
        </p:nvSpPr>
        <p:spPr/>
        <p:txBody>
          <a:bodyPr/>
          <a:lstStyle/>
          <a:p>
            <a:endParaRPr kumimoji="1" lang="zh-HK" altLang="en-US"/>
          </a:p>
        </p:txBody>
      </p:sp>
      <p:sp>
        <p:nvSpPr>
          <p:cNvPr id="6" name="投影片編號版面配置區 5">
            <a:extLst>
              <a:ext uri="{FF2B5EF4-FFF2-40B4-BE49-F238E27FC236}">
                <a16:creationId xmlns:a16="http://schemas.microsoft.com/office/drawing/2014/main" id="{E0376935-A034-1B48-8C5A-39BE706FBFEC}"/>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1001039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5DDE605-B1A1-CC45-AC43-5FB8A7644878}"/>
              </a:ext>
            </a:extLst>
          </p:cNvPr>
          <p:cNvSpPr>
            <a:spLocks noGrp="1"/>
          </p:cNvSpPr>
          <p:nvPr>
            <p:ph type="title"/>
          </p:nvPr>
        </p:nvSpPr>
        <p:spPr/>
        <p:txBody>
          <a:bodyPr/>
          <a:lstStyle/>
          <a:p>
            <a:r>
              <a:rPr kumimoji="1" lang="zh-TW" altLang="en-US"/>
              <a:t>按一下以編輯母片標題樣式</a:t>
            </a:r>
            <a:endParaRPr kumimoji="1" lang="zh-HK" altLang="en-US"/>
          </a:p>
        </p:txBody>
      </p:sp>
      <p:sp>
        <p:nvSpPr>
          <p:cNvPr id="3" name="內容版面配置區 2">
            <a:extLst>
              <a:ext uri="{FF2B5EF4-FFF2-40B4-BE49-F238E27FC236}">
                <a16:creationId xmlns:a16="http://schemas.microsoft.com/office/drawing/2014/main" id="{474AAFCD-5A02-8049-884C-73A5B147C92D}"/>
              </a:ext>
            </a:extLst>
          </p:cNvPr>
          <p:cNvSpPr>
            <a:spLocks noGrp="1"/>
          </p:cNvSpPr>
          <p:nvPr>
            <p:ph idx="1"/>
          </p:nvPr>
        </p:nvSpPr>
        <p:spPr/>
        <p:txBody>
          <a:bodyPr/>
          <a:lstStyle/>
          <a:p>
            <a:r>
              <a:rPr kumimoji="1" lang="zh-TW" altLang="en-US"/>
              <a:t>編輯母片文字樣式
第二層
第三層
第四層
第五層</a:t>
            </a:r>
            <a:endParaRPr kumimoji="1" lang="zh-HK" altLang="en-US"/>
          </a:p>
        </p:txBody>
      </p:sp>
      <p:sp>
        <p:nvSpPr>
          <p:cNvPr id="4" name="日期版面配置區 3">
            <a:extLst>
              <a:ext uri="{FF2B5EF4-FFF2-40B4-BE49-F238E27FC236}">
                <a16:creationId xmlns:a16="http://schemas.microsoft.com/office/drawing/2014/main" id="{290E717D-56F5-BB43-951D-EB29BC6534A5}"/>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BABAE750-35B3-B043-8992-8326DD6DC2AC}"/>
              </a:ext>
            </a:extLst>
          </p:cNvPr>
          <p:cNvSpPr>
            <a:spLocks noGrp="1"/>
          </p:cNvSpPr>
          <p:nvPr>
            <p:ph type="ftr" sz="quarter" idx="11"/>
          </p:nvPr>
        </p:nvSpPr>
        <p:spPr/>
        <p:txBody>
          <a:bodyPr/>
          <a:lstStyle/>
          <a:p>
            <a:endParaRPr kumimoji="1" lang="zh-HK" altLang="en-US"/>
          </a:p>
        </p:txBody>
      </p:sp>
      <p:sp>
        <p:nvSpPr>
          <p:cNvPr id="6" name="投影片編號版面配置區 5">
            <a:extLst>
              <a:ext uri="{FF2B5EF4-FFF2-40B4-BE49-F238E27FC236}">
                <a16:creationId xmlns:a16="http://schemas.microsoft.com/office/drawing/2014/main" id="{5E5A20B8-33B8-4D47-93B9-95C686DDC6C9}"/>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488985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71AF6A8-18BD-734A-BDEA-A94A1688E76A}"/>
              </a:ext>
            </a:extLst>
          </p:cNvPr>
          <p:cNvSpPr>
            <a:spLocks noGrp="1"/>
          </p:cNvSpPr>
          <p:nvPr>
            <p:ph type="title"/>
          </p:nvPr>
        </p:nvSpPr>
        <p:spPr>
          <a:xfrm>
            <a:off x="831850" y="1709738"/>
            <a:ext cx="10515600" cy="2852737"/>
          </a:xfrm>
        </p:spPr>
        <p:txBody>
          <a:bodyPr anchor="b"/>
          <a:lstStyle>
            <a:lvl1pPr>
              <a:defRPr sz="6000"/>
            </a:lvl1pPr>
          </a:lstStyle>
          <a:p>
            <a:r>
              <a:rPr kumimoji="1" lang="zh-TW" altLang="en-US"/>
              <a:t>按一下以編輯母片標題樣式</a:t>
            </a:r>
            <a:endParaRPr kumimoji="1" lang="zh-HK" altLang="en-US"/>
          </a:p>
        </p:txBody>
      </p:sp>
      <p:sp>
        <p:nvSpPr>
          <p:cNvPr id="3" name="文字版面配置區 2">
            <a:extLst>
              <a:ext uri="{FF2B5EF4-FFF2-40B4-BE49-F238E27FC236}">
                <a16:creationId xmlns:a16="http://schemas.microsoft.com/office/drawing/2014/main" id="{E9407BAC-6775-1644-8579-9C8E971B57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r>
              <a:rPr kumimoji="1" lang="zh-TW" altLang="en-US"/>
              <a:t>編輯母片文字樣式
第二層
第三層
第四層
第五層</a:t>
            </a:r>
            <a:endParaRPr kumimoji="1" lang="zh-HK" altLang="en-US"/>
          </a:p>
        </p:txBody>
      </p:sp>
      <p:sp>
        <p:nvSpPr>
          <p:cNvPr id="4" name="日期版面配置區 3">
            <a:extLst>
              <a:ext uri="{FF2B5EF4-FFF2-40B4-BE49-F238E27FC236}">
                <a16:creationId xmlns:a16="http://schemas.microsoft.com/office/drawing/2014/main" id="{01FC8E0B-8C1D-F142-A787-86B6ADD69EE6}"/>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B4D66D3D-6EFA-DD4D-8AED-1F5077913DB5}"/>
              </a:ext>
            </a:extLst>
          </p:cNvPr>
          <p:cNvSpPr>
            <a:spLocks noGrp="1"/>
          </p:cNvSpPr>
          <p:nvPr>
            <p:ph type="ftr" sz="quarter" idx="11"/>
          </p:nvPr>
        </p:nvSpPr>
        <p:spPr/>
        <p:txBody>
          <a:bodyPr/>
          <a:lstStyle/>
          <a:p>
            <a:endParaRPr kumimoji="1" lang="zh-HK" altLang="en-US"/>
          </a:p>
        </p:txBody>
      </p:sp>
      <p:sp>
        <p:nvSpPr>
          <p:cNvPr id="6" name="投影片編號版面配置區 5">
            <a:extLst>
              <a:ext uri="{FF2B5EF4-FFF2-40B4-BE49-F238E27FC236}">
                <a16:creationId xmlns:a16="http://schemas.microsoft.com/office/drawing/2014/main" id="{A1BD5E1B-CF4D-194D-BF3F-22566184B27D}"/>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601112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2492E7B-814A-584C-A9EF-D666B3912E0A}"/>
              </a:ext>
            </a:extLst>
          </p:cNvPr>
          <p:cNvSpPr>
            <a:spLocks noGrp="1"/>
          </p:cNvSpPr>
          <p:nvPr>
            <p:ph type="title"/>
          </p:nvPr>
        </p:nvSpPr>
        <p:spPr/>
        <p:txBody>
          <a:bodyPr/>
          <a:lstStyle/>
          <a:p>
            <a:r>
              <a:rPr kumimoji="1" lang="zh-TW" altLang="en-US"/>
              <a:t>按一下以編輯母片標題樣式</a:t>
            </a:r>
            <a:endParaRPr kumimoji="1" lang="zh-HK" altLang="en-US"/>
          </a:p>
        </p:txBody>
      </p:sp>
      <p:sp>
        <p:nvSpPr>
          <p:cNvPr id="3" name="內容版面配置區 2">
            <a:extLst>
              <a:ext uri="{FF2B5EF4-FFF2-40B4-BE49-F238E27FC236}">
                <a16:creationId xmlns:a16="http://schemas.microsoft.com/office/drawing/2014/main" id="{73E1A19E-3721-554A-A5B9-33911D0E8540}"/>
              </a:ext>
            </a:extLst>
          </p:cNvPr>
          <p:cNvSpPr>
            <a:spLocks noGrp="1"/>
          </p:cNvSpPr>
          <p:nvPr>
            <p:ph sz="half" idx="1"/>
          </p:nvPr>
        </p:nvSpPr>
        <p:spPr>
          <a:xfrm>
            <a:off x="838200" y="1825625"/>
            <a:ext cx="5181600" cy="4351338"/>
          </a:xfrm>
        </p:spPr>
        <p:txBody>
          <a:bodyPr/>
          <a:lstStyle/>
          <a:p>
            <a:r>
              <a:rPr kumimoji="1" lang="zh-TW" altLang="en-US"/>
              <a:t>編輯母片文字樣式
第二層
第三層
第四層
第五層</a:t>
            </a:r>
            <a:endParaRPr kumimoji="1" lang="zh-HK" altLang="en-US"/>
          </a:p>
        </p:txBody>
      </p:sp>
      <p:sp>
        <p:nvSpPr>
          <p:cNvPr id="4" name="內容版面配置區 3">
            <a:extLst>
              <a:ext uri="{FF2B5EF4-FFF2-40B4-BE49-F238E27FC236}">
                <a16:creationId xmlns:a16="http://schemas.microsoft.com/office/drawing/2014/main" id="{C6BBFA74-0E11-DC4E-839A-16C4B7C48D80}"/>
              </a:ext>
            </a:extLst>
          </p:cNvPr>
          <p:cNvSpPr>
            <a:spLocks noGrp="1"/>
          </p:cNvSpPr>
          <p:nvPr>
            <p:ph sz="half" idx="2"/>
          </p:nvPr>
        </p:nvSpPr>
        <p:spPr>
          <a:xfrm>
            <a:off x="6172200" y="1825625"/>
            <a:ext cx="5181600" cy="4351338"/>
          </a:xfrm>
        </p:spPr>
        <p:txBody>
          <a:bodyPr/>
          <a:lstStyle/>
          <a:p>
            <a:r>
              <a:rPr kumimoji="1" lang="zh-TW" altLang="en-US"/>
              <a:t>編輯母片文字樣式
第二層
第三層
第四層
第五層</a:t>
            </a:r>
            <a:endParaRPr kumimoji="1" lang="zh-HK" altLang="en-US"/>
          </a:p>
        </p:txBody>
      </p:sp>
      <p:sp>
        <p:nvSpPr>
          <p:cNvPr id="5" name="日期版面配置區 4">
            <a:extLst>
              <a:ext uri="{FF2B5EF4-FFF2-40B4-BE49-F238E27FC236}">
                <a16:creationId xmlns:a16="http://schemas.microsoft.com/office/drawing/2014/main" id="{3E18BD40-0589-3640-A730-50938299BF6A}"/>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6" name="頁尾版面配置區 5">
            <a:extLst>
              <a:ext uri="{FF2B5EF4-FFF2-40B4-BE49-F238E27FC236}">
                <a16:creationId xmlns:a16="http://schemas.microsoft.com/office/drawing/2014/main" id="{7C4E6397-2A95-A74C-BFD2-C9EAAC74933E}"/>
              </a:ext>
            </a:extLst>
          </p:cNvPr>
          <p:cNvSpPr>
            <a:spLocks noGrp="1"/>
          </p:cNvSpPr>
          <p:nvPr>
            <p:ph type="ftr" sz="quarter" idx="11"/>
          </p:nvPr>
        </p:nvSpPr>
        <p:spPr/>
        <p:txBody>
          <a:bodyPr/>
          <a:lstStyle/>
          <a:p>
            <a:endParaRPr kumimoji="1" lang="zh-HK" altLang="en-US"/>
          </a:p>
        </p:txBody>
      </p:sp>
      <p:sp>
        <p:nvSpPr>
          <p:cNvPr id="7" name="投影片編號版面配置區 6">
            <a:extLst>
              <a:ext uri="{FF2B5EF4-FFF2-40B4-BE49-F238E27FC236}">
                <a16:creationId xmlns:a16="http://schemas.microsoft.com/office/drawing/2014/main" id="{C8D35EA9-B3B8-DB4C-BE8B-9D51B21DD251}"/>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2352851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4622B62-AA26-1B40-8FF8-56ED8C0C87FD}"/>
              </a:ext>
            </a:extLst>
          </p:cNvPr>
          <p:cNvSpPr>
            <a:spLocks noGrp="1"/>
          </p:cNvSpPr>
          <p:nvPr>
            <p:ph type="title"/>
          </p:nvPr>
        </p:nvSpPr>
        <p:spPr>
          <a:xfrm>
            <a:off x="839788" y="365125"/>
            <a:ext cx="10515600" cy="1325563"/>
          </a:xfrm>
        </p:spPr>
        <p:txBody>
          <a:bodyPr/>
          <a:lstStyle/>
          <a:p>
            <a:r>
              <a:rPr kumimoji="1" lang="zh-TW" altLang="en-US"/>
              <a:t>按一下以編輯母片標題樣式</a:t>
            </a:r>
            <a:endParaRPr kumimoji="1" lang="zh-HK" altLang="en-US"/>
          </a:p>
        </p:txBody>
      </p:sp>
      <p:sp>
        <p:nvSpPr>
          <p:cNvPr id="3" name="文字版面配置區 2">
            <a:extLst>
              <a:ext uri="{FF2B5EF4-FFF2-40B4-BE49-F238E27FC236}">
                <a16:creationId xmlns:a16="http://schemas.microsoft.com/office/drawing/2014/main" id="{695FD111-F282-234A-8B57-F628CE08A4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kumimoji="1" lang="zh-TW" altLang="en-US"/>
              <a:t>編輯母片文字樣式
第二層
第三層
第四層
第五層</a:t>
            </a:r>
            <a:endParaRPr kumimoji="1" lang="zh-HK" altLang="en-US"/>
          </a:p>
        </p:txBody>
      </p:sp>
      <p:sp>
        <p:nvSpPr>
          <p:cNvPr id="4" name="內容版面配置區 3">
            <a:extLst>
              <a:ext uri="{FF2B5EF4-FFF2-40B4-BE49-F238E27FC236}">
                <a16:creationId xmlns:a16="http://schemas.microsoft.com/office/drawing/2014/main" id="{615EB449-15EF-EE4D-8774-2ADC349F0CF7}"/>
              </a:ext>
            </a:extLst>
          </p:cNvPr>
          <p:cNvSpPr>
            <a:spLocks noGrp="1"/>
          </p:cNvSpPr>
          <p:nvPr>
            <p:ph sz="half" idx="2"/>
          </p:nvPr>
        </p:nvSpPr>
        <p:spPr>
          <a:xfrm>
            <a:off x="839788" y="2505075"/>
            <a:ext cx="5157787" cy="3684588"/>
          </a:xfrm>
        </p:spPr>
        <p:txBody>
          <a:bodyPr/>
          <a:lstStyle/>
          <a:p>
            <a:r>
              <a:rPr kumimoji="1" lang="zh-TW" altLang="en-US"/>
              <a:t>編輯母片文字樣式
第二層
第三層
第四層
第五層</a:t>
            </a:r>
            <a:endParaRPr kumimoji="1" lang="zh-HK" altLang="en-US"/>
          </a:p>
        </p:txBody>
      </p:sp>
      <p:sp>
        <p:nvSpPr>
          <p:cNvPr id="5" name="文字版面配置區 4">
            <a:extLst>
              <a:ext uri="{FF2B5EF4-FFF2-40B4-BE49-F238E27FC236}">
                <a16:creationId xmlns:a16="http://schemas.microsoft.com/office/drawing/2014/main" id="{93918862-4698-094F-8636-B728054ED5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kumimoji="1" lang="zh-TW" altLang="en-US"/>
              <a:t>編輯母片文字樣式
第二層
第三層
第四層
第五層</a:t>
            </a:r>
            <a:endParaRPr kumimoji="1" lang="zh-HK" altLang="en-US"/>
          </a:p>
        </p:txBody>
      </p:sp>
      <p:sp>
        <p:nvSpPr>
          <p:cNvPr id="6" name="內容版面配置區 5">
            <a:extLst>
              <a:ext uri="{FF2B5EF4-FFF2-40B4-BE49-F238E27FC236}">
                <a16:creationId xmlns:a16="http://schemas.microsoft.com/office/drawing/2014/main" id="{C8904C27-C212-B445-8D19-158EF533CBC8}"/>
              </a:ext>
            </a:extLst>
          </p:cNvPr>
          <p:cNvSpPr>
            <a:spLocks noGrp="1"/>
          </p:cNvSpPr>
          <p:nvPr>
            <p:ph sz="quarter" idx="4"/>
          </p:nvPr>
        </p:nvSpPr>
        <p:spPr>
          <a:xfrm>
            <a:off x="6172200" y="2505075"/>
            <a:ext cx="5183188" cy="3684588"/>
          </a:xfrm>
        </p:spPr>
        <p:txBody>
          <a:bodyPr/>
          <a:lstStyle/>
          <a:p>
            <a:r>
              <a:rPr kumimoji="1" lang="zh-TW" altLang="en-US"/>
              <a:t>編輯母片文字樣式
第二層
第三層
第四層
第五層</a:t>
            </a:r>
            <a:endParaRPr kumimoji="1" lang="zh-HK" altLang="en-US"/>
          </a:p>
        </p:txBody>
      </p:sp>
      <p:sp>
        <p:nvSpPr>
          <p:cNvPr id="7" name="日期版面配置區 6">
            <a:extLst>
              <a:ext uri="{FF2B5EF4-FFF2-40B4-BE49-F238E27FC236}">
                <a16:creationId xmlns:a16="http://schemas.microsoft.com/office/drawing/2014/main" id="{E7F17411-48AC-584B-9127-0673FFE3E297}"/>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8" name="頁尾版面配置區 7">
            <a:extLst>
              <a:ext uri="{FF2B5EF4-FFF2-40B4-BE49-F238E27FC236}">
                <a16:creationId xmlns:a16="http://schemas.microsoft.com/office/drawing/2014/main" id="{D8DD934D-152E-4C41-9E79-B8DA8FCFBE00}"/>
              </a:ext>
            </a:extLst>
          </p:cNvPr>
          <p:cNvSpPr>
            <a:spLocks noGrp="1"/>
          </p:cNvSpPr>
          <p:nvPr>
            <p:ph type="ftr" sz="quarter" idx="11"/>
          </p:nvPr>
        </p:nvSpPr>
        <p:spPr/>
        <p:txBody>
          <a:bodyPr/>
          <a:lstStyle/>
          <a:p>
            <a:endParaRPr kumimoji="1" lang="zh-HK" altLang="en-US"/>
          </a:p>
        </p:txBody>
      </p:sp>
      <p:sp>
        <p:nvSpPr>
          <p:cNvPr id="9" name="投影片編號版面配置區 8">
            <a:extLst>
              <a:ext uri="{FF2B5EF4-FFF2-40B4-BE49-F238E27FC236}">
                <a16:creationId xmlns:a16="http://schemas.microsoft.com/office/drawing/2014/main" id="{6A5A9DDE-86F3-3140-A78C-FA557E191EC1}"/>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2511682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4DC52EA-FD13-7B46-811A-3BA763561BB1}"/>
              </a:ext>
            </a:extLst>
          </p:cNvPr>
          <p:cNvSpPr>
            <a:spLocks noGrp="1"/>
          </p:cNvSpPr>
          <p:nvPr>
            <p:ph type="title"/>
          </p:nvPr>
        </p:nvSpPr>
        <p:spPr/>
        <p:txBody>
          <a:bodyPr/>
          <a:lstStyle/>
          <a:p>
            <a:r>
              <a:rPr kumimoji="1" lang="zh-TW" altLang="en-US"/>
              <a:t>按一下以編輯母片標題樣式</a:t>
            </a:r>
            <a:endParaRPr kumimoji="1" lang="zh-HK" altLang="en-US"/>
          </a:p>
        </p:txBody>
      </p:sp>
      <p:sp>
        <p:nvSpPr>
          <p:cNvPr id="3" name="日期版面配置區 2">
            <a:extLst>
              <a:ext uri="{FF2B5EF4-FFF2-40B4-BE49-F238E27FC236}">
                <a16:creationId xmlns:a16="http://schemas.microsoft.com/office/drawing/2014/main" id="{88CCD2E4-D17E-9740-8E18-9AA8110B41B9}"/>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4" name="頁尾版面配置區 3">
            <a:extLst>
              <a:ext uri="{FF2B5EF4-FFF2-40B4-BE49-F238E27FC236}">
                <a16:creationId xmlns:a16="http://schemas.microsoft.com/office/drawing/2014/main" id="{F8828D7F-BF65-134E-9412-8DF88C71BDE7}"/>
              </a:ext>
            </a:extLst>
          </p:cNvPr>
          <p:cNvSpPr>
            <a:spLocks noGrp="1"/>
          </p:cNvSpPr>
          <p:nvPr>
            <p:ph type="ftr" sz="quarter" idx="11"/>
          </p:nvPr>
        </p:nvSpPr>
        <p:spPr/>
        <p:txBody>
          <a:bodyPr/>
          <a:lstStyle/>
          <a:p>
            <a:endParaRPr kumimoji="1" lang="zh-HK" altLang="en-US"/>
          </a:p>
        </p:txBody>
      </p:sp>
      <p:sp>
        <p:nvSpPr>
          <p:cNvPr id="5" name="投影片編號版面配置區 4">
            <a:extLst>
              <a:ext uri="{FF2B5EF4-FFF2-40B4-BE49-F238E27FC236}">
                <a16:creationId xmlns:a16="http://schemas.microsoft.com/office/drawing/2014/main" id="{5D3B3A6C-83BC-FD42-B1B1-3E7720DC33D6}"/>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49343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5256911C-2862-E44A-8707-8EEB47C50E24}"/>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3" name="頁尾版面配置區 2">
            <a:extLst>
              <a:ext uri="{FF2B5EF4-FFF2-40B4-BE49-F238E27FC236}">
                <a16:creationId xmlns:a16="http://schemas.microsoft.com/office/drawing/2014/main" id="{C15C6134-81A8-AE44-91D3-7F91E0DE47D9}"/>
              </a:ext>
            </a:extLst>
          </p:cNvPr>
          <p:cNvSpPr>
            <a:spLocks noGrp="1"/>
          </p:cNvSpPr>
          <p:nvPr>
            <p:ph type="ftr" sz="quarter" idx="11"/>
          </p:nvPr>
        </p:nvSpPr>
        <p:spPr/>
        <p:txBody>
          <a:bodyPr/>
          <a:lstStyle/>
          <a:p>
            <a:endParaRPr kumimoji="1" lang="zh-HK" altLang="en-US"/>
          </a:p>
        </p:txBody>
      </p:sp>
      <p:sp>
        <p:nvSpPr>
          <p:cNvPr id="4" name="投影片編號版面配置區 3">
            <a:extLst>
              <a:ext uri="{FF2B5EF4-FFF2-40B4-BE49-F238E27FC236}">
                <a16:creationId xmlns:a16="http://schemas.microsoft.com/office/drawing/2014/main" id="{6D8CC197-AAA3-AA41-BF8F-5BDEABA24522}"/>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3316466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4F76871-9D03-0545-87E4-4C34D92C98C9}"/>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endParaRPr kumimoji="1" lang="zh-HK" altLang="en-US"/>
          </a:p>
        </p:txBody>
      </p:sp>
      <p:sp>
        <p:nvSpPr>
          <p:cNvPr id="3" name="內容版面配置區 2">
            <a:extLst>
              <a:ext uri="{FF2B5EF4-FFF2-40B4-BE49-F238E27FC236}">
                <a16:creationId xmlns:a16="http://schemas.microsoft.com/office/drawing/2014/main" id="{3A16E1C2-6880-7044-BC39-7C364201AE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kumimoji="1" lang="zh-TW" altLang="en-US"/>
              <a:t>編輯母片文字樣式
第二層
第三層
第四層
第五層</a:t>
            </a:r>
            <a:endParaRPr kumimoji="1" lang="zh-HK" altLang="en-US"/>
          </a:p>
        </p:txBody>
      </p:sp>
      <p:sp>
        <p:nvSpPr>
          <p:cNvPr id="4" name="文字版面配置區 3">
            <a:extLst>
              <a:ext uri="{FF2B5EF4-FFF2-40B4-BE49-F238E27FC236}">
                <a16:creationId xmlns:a16="http://schemas.microsoft.com/office/drawing/2014/main" id="{5E27B796-E8C7-654E-86A7-E198BCD159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kumimoji="1" lang="zh-TW" altLang="en-US"/>
              <a:t>編輯母片文字樣式
第二層
第三層
第四層
第五層</a:t>
            </a:r>
            <a:endParaRPr kumimoji="1" lang="zh-HK" altLang="en-US"/>
          </a:p>
        </p:txBody>
      </p:sp>
      <p:sp>
        <p:nvSpPr>
          <p:cNvPr id="5" name="日期版面配置區 4">
            <a:extLst>
              <a:ext uri="{FF2B5EF4-FFF2-40B4-BE49-F238E27FC236}">
                <a16:creationId xmlns:a16="http://schemas.microsoft.com/office/drawing/2014/main" id="{15CFA89E-9391-4643-A0AD-B9C6A35254DA}"/>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6" name="頁尾版面配置區 5">
            <a:extLst>
              <a:ext uri="{FF2B5EF4-FFF2-40B4-BE49-F238E27FC236}">
                <a16:creationId xmlns:a16="http://schemas.microsoft.com/office/drawing/2014/main" id="{1956B751-0864-E449-ACDC-33A563E6D2BA}"/>
              </a:ext>
            </a:extLst>
          </p:cNvPr>
          <p:cNvSpPr>
            <a:spLocks noGrp="1"/>
          </p:cNvSpPr>
          <p:nvPr>
            <p:ph type="ftr" sz="quarter" idx="11"/>
          </p:nvPr>
        </p:nvSpPr>
        <p:spPr/>
        <p:txBody>
          <a:bodyPr/>
          <a:lstStyle/>
          <a:p>
            <a:endParaRPr kumimoji="1" lang="zh-HK" altLang="en-US"/>
          </a:p>
        </p:txBody>
      </p:sp>
      <p:sp>
        <p:nvSpPr>
          <p:cNvPr id="7" name="投影片編號版面配置區 6">
            <a:extLst>
              <a:ext uri="{FF2B5EF4-FFF2-40B4-BE49-F238E27FC236}">
                <a16:creationId xmlns:a16="http://schemas.microsoft.com/office/drawing/2014/main" id="{A895B1C7-72D1-1143-BB31-266E72DD2F89}"/>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12506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24A3CB4-0191-6544-92C9-B8E30B8338DB}"/>
              </a:ext>
            </a:extLst>
          </p:cNvPr>
          <p:cNvSpPr>
            <a:spLocks noGrp="1"/>
          </p:cNvSpPr>
          <p:nvPr>
            <p:ph type="title"/>
          </p:nvPr>
        </p:nvSpPr>
        <p:spPr>
          <a:xfrm>
            <a:off x="839788" y="457200"/>
            <a:ext cx="3932237" cy="1600200"/>
          </a:xfrm>
        </p:spPr>
        <p:txBody>
          <a:bodyPr anchor="b"/>
          <a:lstStyle>
            <a:lvl1pPr>
              <a:defRPr sz="3200"/>
            </a:lvl1pPr>
          </a:lstStyle>
          <a:p>
            <a:r>
              <a:rPr kumimoji="1" lang="zh-TW" altLang="en-US"/>
              <a:t>按一下以編輯母片標題樣式</a:t>
            </a:r>
            <a:endParaRPr kumimoji="1" lang="zh-HK" altLang="en-US"/>
          </a:p>
        </p:txBody>
      </p:sp>
      <p:sp>
        <p:nvSpPr>
          <p:cNvPr id="3" name="圖片版面配置區 2">
            <a:extLst>
              <a:ext uri="{FF2B5EF4-FFF2-40B4-BE49-F238E27FC236}">
                <a16:creationId xmlns:a16="http://schemas.microsoft.com/office/drawing/2014/main" id="{FD4180C2-109E-B246-85BE-83D14C48D4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HK" altLang="en-US"/>
          </a:p>
        </p:txBody>
      </p:sp>
      <p:sp>
        <p:nvSpPr>
          <p:cNvPr id="4" name="文字版面配置區 3">
            <a:extLst>
              <a:ext uri="{FF2B5EF4-FFF2-40B4-BE49-F238E27FC236}">
                <a16:creationId xmlns:a16="http://schemas.microsoft.com/office/drawing/2014/main" id="{4A6F1859-BDEA-664C-8E67-1D244B714B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r>
              <a:rPr kumimoji="1" lang="zh-TW" altLang="en-US"/>
              <a:t>編輯母片文字樣式
第二層
第三層
第四層
第五層</a:t>
            </a:r>
            <a:endParaRPr kumimoji="1" lang="zh-HK" altLang="en-US"/>
          </a:p>
        </p:txBody>
      </p:sp>
      <p:sp>
        <p:nvSpPr>
          <p:cNvPr id="5" name="日期版面配置區 4">
            <a:extLst>
              <a:ext uri="{FF2B5EF4-FFF2-40B4-BE49-F238E27FC236}">
                <a16:creationId xmlns:a16="http://schemas.microsoft.com/office/drawing/2014/main" id="{5D0C542C-C15A-B645-AB62-8E724FA9D9F4}"/>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6" name="頁尾版面配置區 5">
            <a:extLst>
              <a:ext uri="{FF2B5EF4-FFF2-40B4-BE49-F238E27FC236}">
                <a16:creationId xmlns:a16="http://schemas.microsoft.com/office/drawing/2014/main" id="{06C82AE4-F460-AB4F-93DA-6E162CD282A7}"/>
              </a:ext>
            </a:extLst>
          </p:cNvPr>
          <p:cNvSpPr>
            <a:spLocks noGrp="1"/>
          </p:cNvSpPr>
          <p:nvPr>
            <p:ph type="ftr" sz="quarter" idx="11"/>
          </p:nvPr>
        </p:nvSpPr>
        <p:spPr/>
        <p:txBody>
          <a:bodyPr/>
          <a:lstStyle/>
          <a:p>
            <a:endParaRPr kumimoji="1" lang="zh-HK" altLang="en-US"/>
          </a:p>
        </p:txBody>
      </p:sp>
      <p:sp>
        <p:nvSpPr>
          <p:cNvPr id="7" name="投影片編號版面配置區 6">
            <a:extLst>
              <a:ext uri="{FF2B5EF4-FFF2-40B4-BE49-F238E27FC236}">
                <a16:creationId xmlns:a16="http://schemas.microsoft.com/office/drawing/2014/main" id="{C169B44B-E89B-5C4F-AD60-2D9E886F6758}"/>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2855512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C4ADA1B-FEBE-2E41-9595-ACC89FC457DA}"/>
              </a:ext>
            </a:extLst>
          </p:cNvPr>
          <p:cNvSpPr>
            <a:spLocks noGrp="1"/>
          </p:cNvSpPr>
          <p:nvPr>
            <p:ph type="title"/>
          </p:nvPr>
        </p:nvSpPr>
        <p:spPr/>
        <p:txBody>
          <a:bodyPr/>
          <a:lstStyle/>
          <a:p>
            <a:r>
              <a:rPr kumimoji="1" lang="zh-TW" altLang="en-US"/>
              <a:t>按一下以編輯母片標題樣式</a:t>
            </a:r>
            <a:endParaRPr kumimoji="1" lang="zh-HK" altLang="en-US"/>
          </a:p>
        </p:txBody>
      </p:sp>
      <p:sp>
        <p:nvSpPr>
          <p:cNvPr id="3" name="直排文字版面配置區 2">
            <a:extLst>
              <a:ext uri="{FF2B5EF4-FFF2-40B4-BE49-F238E27FC236}">
                <a16:creationId xmlns:a16="http://schemas.microsoft.com/office/drawing/2014/main" id="{B6963067-3CBF-DE43-BEE1-A65C8DB2CD66}"/>
              </a:ext>
            </a:extLst>
          </p:cNvPr>
          <p:cNvSpPr>
            <a:spLocks noGrp="1"/>
          </p:cNvSpPr>
          <p:nvPr>
            <p:ph type="body" orient="vert" idx="1"/>
          </p:nvPr>
        </p:nvSpPr>
        <p:spPr/>
        <p:txBody>
          <a:bodyPr vert="eaVert"/>
          <a:lstStyle/>
          <a:p>
            <a:r>
              <a:rPr kumimoji="1" lang="zh-TW" altLang="en-US"/>
              <a:t>編輯母片文字樣式
第二層
第三層
第四層
第五層</a:t>
            </a:r>
            <a:endParaRPr kumimoji="1" lang="zh-HK" altLang="en-US"/>
          </a:p>
        </p:txBody>
      </p:sp>
      <p:sp>
        <p:nvSpPr>
          <p:cNvPr id="4" name="日期版面配置區 3">
            <a:extLst>
              <a:ext uri="{FF2B5EF4-FFF2-40B4-BE49-F238E27FC236}">
                <a16:creationId xmlns:a16="http://schemas.microsoft.com/office/drawing/2014/main" id="{5DF82014-111D-E94B-9B6A-B95635C9B643}"/>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3D6717F5-D77E-EB45-B725-C3E7CF9D2CF0}"/>
              </a:ext>
            </a:extLst>
          </p:cNvPr>
          <p:cNvSpPr>
            <a:spLocks noGrp="1"/>
          </p:cNvSpPr>
          <p:nvPr>
            <p:ph type="ftr" sz="quarter" idx="11"/>
          </p:nvPr>
        </p:nvSpPr>
        <p:spPr/>
        <p:txBody>
          <a:bodyPr/>
          <a:lstStyle/>
          <a:p>
            <a:endParaRPr kumimoji="1" lang="zh-HK" altLang="en-US"/>
          </a:p>
        </p:txBody>
      </p:sp>
      <p:sp>
        <p:nvSpPr>
          <p:cNvPr id="6" name="投影片編號版面配置區 5">
            <a:extLst>
              <a:ext uri="{FF2B5EF4-FFF2-40B4-BE49-F238E27FC236}">
                <a16:creationId xmlns:a16="http://schemas.microsoft.com/office/drawing/2014/main" id="{BA7C224F-C3BB-CC43-9F49-A14823DFB012}"/>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3832305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819F50C6-E0BD-E247-AC67-C687A45A8CA5}"/>
              </a:ext>
            </a:extLst>
          </p:cNvPr>
          <p:cNvSpPr>
            <a:spLocks noGrp="1"/>
          </p:cNvSpPr>
          <p:nvPr>
            <p:ph type="title" orient="vert"/>
          </p:nvPr>
        </p:nvSpPr>
        <p:spPr>
          <a:xfrm>
            <a:off x="8724900" y="365125"/>
            <a:ext cx="2628900" cy="5811838"/>
          </a:xfrm>
        </p:spPr>
        <p:txBody>
          <a:bodyPr vert="eaVert"/>
          <a:lstStyle/>
          <a:p>
            <a:r>
              <a:rPr kumimoji="1" lang="zh-TW" altLang="en-US"/>
              <a:t>按一下以編輯母片標題樣式</a:t>
            </a:r>
            <a:endParaRPr kumimoji="1" lang="zh-HK" altLang="en-US"/>
          </a:p>
        </p:txBody>
      </p:sp>
      <p:sp>
        <p:nvSpPr>
          <p:cNvPr id="3" name="直排文字版面配置區 2">
            <a:extLst>
              <a:ext uri="{FF2B5EF4-FFF2-40B4-BE49-F238E27FC236}">
                <a16:creationId xmlns:a16="http://schemas.microsoft.com/office/drawing/2014/main" id="{6038E802-D48E-274D-89BE-548B9006347D}"/>
              </a:ext>
            </a:extLst>
          </p:cNvPr>
          <p:cNvSpPr>
            <a:spLocks noGrp="1"/>
          </p:cNvSpPr>
          <p:nvPr>
            <p:ph type="body" orient="vert" idx="1"/>
          </p:nvPr>
        </p:nvSpPr>
        <p:spPr>
          <a:xfrm>
            <a:off x="838200" y="365125"/>
            <a:ext cx="7734300" cy="5811838"/>
          </a:xfrm>
        </p:spPr>
        <p:txBody>
          <a:bodyPr vert="eaVert"/>
          <a:lstStyle/>
          <a:p>
            <a:r>
              <a:rPr kumimoji="1" lang="zh-TW" altLang="en-US"/>
              <a:t>編輯母片文字樣式
第二層
第三層
第四層
第五層</a:t>
            </a:r>
            <a:endParaRPr kumimoji="1" lang="zh-HK" altLang="en-US"/>
          </a:p>
        </p:txBody>
      </p:sp>
      <p:sp>
        <p:nvSpPr>
          <p:cNvPr id="4" name="日期版面配置區 3">
            <a:extLst>
              <a:ext uri="{FF2B5EF4-FFF2-40B4-BE49-F238E27FC236}">
                <a16:creationId xmlns:a16="http://schemas.microsoft.com/office/drawing/2014/main" id="{D5E2B2A3-CC71-0445-8EBB-FE82089A3CBD}"/>
              </a:ext>
            </a:extLst>
          </p:cNvPr>
          <p:cNvSpPr>
            <a:spLocks noGrp="1"/>
          </p:cNvSpPr>
          <p:nvPr>
            <p:ph type="dt" sz="half" idx="10"/>
          </p:nvPr>
        </p:nvSpPr>
        <p:spPr/>
        <p:txBody>
          <a:body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8D71DF3F-4989-EA40-92F6-0213E293E9B7}"/>
              </a:ext>
            </a:extLst>
          </p:cNvPr>
          <p:cNvSpPr>
            <a:spLocks noGrp="1"/>
          </p:cNvSpPr>
          <p:nvPr>
            <p:ph type="ftr" sz="quarter" idx="11"/>
          </p:nvPr>
        </p:nvSpPr>
        <p:spPr/>
        <p:txBody>
          <a:bodyPr/>
          <a:lstStyle/>
          <a:p>
            <a:endParaRPr kumimoji="1" lang="zh-HK" altLang="en-US"/>
          </a:p>
        </p:txBody>
      </p:sp>
      <p:sp>
        <p:nvSpPr>
          <p:cNvPr id="6" name="投影片編號版面配置區 5">
            <a:extLst>
              <a:ext uri="{FF2B5EF4-FFF2-40B4-BE49-F238E27FC236}">
                <a16:creationId xmlns:a16="http://schemas.microsoft.com/office/drawing/2014/main" id="{6E720726-A1E0-1B4D-85AA-E73BA8644602}"/>
              </a:ext>
            </a:extLst>
          </p:cNvPr>
          <p:cNvSpPr>
            <a:spLocks noGrp="1"/>
          </p:cNvSpPr>
          <p:nvPr>
            <p:ph type="sldNum" sz="quarter" idx="12"/>
          </p:nvPr>
        </p:nvSpPr>
        <p:spPr/>
        <p:txBody>
          <a:body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1281381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6EF0F160-1F93-7A44-B0AC-620F1D760A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TW" altLang="en-US"/>
              <a:t>按一下以編輯母片標題樣式</a:t>
            </a:r>
            <a:endParaRPr kumimoji="1" lang="zh-HK" altLang="en-US"/>
          </a:p>
        </p:txBody>
      </p:sp>
      <p:sp>
        <p:nvSpPr>
          <p:cNvPr id="3" name="文字版面配置區 2">
            <a:extLst>
              <a:ext uri="{FF2B5EF4-FFF2-40B4-BE49-F238E27FC236}">
                <a16:creationId xmlns:a16="http://schemas.microsoft.com/office/drawing/2014/main" id="{BBB965D3-DE0C-2C40-B666-C3B1B8FAF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r>
              <a:rPr kumimoji="1" lang="zh-TW" altLang="en-US"/>
              <a:t>編輯母片文字樣式
第二層
第三層
第四層
第五層</a:t>
            </a:r>
            <a:endParaRPr kumimoji="1" lang="zh-HK" altLang="en-US"/>
          </a:p>
        </p:txBody>
      </p:sp>
      <p:sp>
        <p:nvSpPr>
          <p:cNvPr id="4" name="日期版面配置區 3">
            <a:extLst>
              <a:ext uri="{FF2B5EF4-FFF2-40B4-BE49-F238E27FC236}">
                <a16:creationId xmlns:a16="http://schemas.microsoft.com/office/drawing/2014/main" id="{C9FA732A-41D4-D84E-B73B-6BB69F32D7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F0657F-6045-2343-A5C0-489F9A7ADE70}" type="datetimeFigureOut">
              <a:rPr kumimoji="1" lang="zh-HK" altLang="en-US" smtClean="0"/>
              <a:t>27/10/18</a:t>
            </a:fld>
            <a:endParaRPr kumimoji="1" lang="zh-HK" altLang="en-US"/>
          </a:p>
        </p:txBody>
      </p:sp>
      <p:sp>
        <p:nvSpPr>
          <p:cNvPr id="5" name="頁尾版面配置區 4">
            <a:extLst>
              <a:ext uri="{FF2B5EF4-FFF2-40B4-BE49-F238E27FC236}">
                <a16:creationId xmlns:a16="http://schemas.microsoft.com/office/drawing/2014/main" id="{FF229B05-9467-8A40-872C-FC8BCA906D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HK" altLang="en-US"/>
          </a:p>
        </p:txBody>
      </p:sp>
      <p:sp>
        <p:nvSpPr>
          <p:cNvPr id="6" name="投影片編號版面配置區 5">
            <a:extLst>
              <a:ext uri="{FF2B5EF4-FFF2-40B4-BE49-F238E27FC236}">
                <a16:creationId xmlns:a16="http://schemas.microsoft.com/office/drawing/2014/main" id="{4D7F1608-8468-3C4E-A8DE-55A5FAC1F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2941E9-2823-FD4C-BB40-C4D0ACB713B2}" type="slidenum">
              <a:rPr kumimoji="1" lang="zh-HK" altLang="en-US" smtClean="0"/>
              <a:t>‹#›</a:t>
            </a:fld>
            <a:endParaRPr kumimoji="1" lang="zh-HK" altLang="en-US"/>
          </a:p>
        </p:txBody>
      </p:sp>
    </p:spTree>
    <p:extLst>
      <p:ext uri="{BB962C8B-B14F-4D97-AF65-F5344CB8AC3E}">
        <p14:creationId xmlns:p14="http://schemas.microsoft.com/office/powerpoint/2010/main" val="4086968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E004D184-6333-604B-89C2-8FD43825F0F5}"/>
              </a:ext>
            </a:extLst>
          </p:cNvPr>
          <p:cNvPicPr/>
          <p:nvPr/>
        </p:nvPicPr>
        <p:blipFill>
          <a:blip r:embed="rId2">
            <a:extLst>
              <a:ext uri="{28A0092B-C50C-407E-A947-70E740481C1C}">
                <a14:useLocalDpi xmlns:a14="http://schemas.microsoft.com/office/drawing/2010/main" val="0"/>
              </a:ext>
            </a:extLst>
          </a:blip>
          <a:stretch>
            <a:fillRect/>
          </a:stretch>
        </p:blipFill>
        <p:spPr>
          <a:xfrm>
            <a:off x="3086100" y="221425"/>
            <a:ext cx="6019800" cy="6438900"/>
          </a:xfrm>
          <a:prstGeom prst="rect">
            <a:avLst/>
          </a:prstGeom>
        </p:spPr>
      </p:pic>
    </p:spTree>
    <p:extLst>
      <p:ext uri="{BB962C8B-B14F-4D97-AF65-F5344CB8AC3E}">
        <p14:creationId xmlns:p14="http://schemas.microsoft.com/office/powerpoint/2010/main" val="2246829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1523D95-0D0C-C34A-97F6-A48A8A352092}"/>
              </a:ext>
            </a:extLst>
          </p:cNvPr>
          <p:cNvPicPr/>
          <p:nvPr/>
        </p:nvPicPr>
        <p:blipFill>
          <a:blip r:embed="rId2">
            <a:extLst>
              <a:ext uri="{28A0092B-C50C-407E-A947-70E740481C1C}">
                <a14:useLocalDpi xmlns:a14="http://schemas.microsoft.com/office/drawing/2010/main" val="0"/>
              </a:ext>
            </a:extLst>
          </a:blip>
          <a:stretch>
            <a:fillRect/>
          </a:stretch>
        </p:blipFill>
        <p:spPr>
          <a:xfrm>
            <a:off x="534390" y="451262"/>
            <a:ext cx="9405257" cy="5640780"/>
          </a:xfrm>
          <a:prstGeom prst="rect">
            <a:avLst/>
          </a:prstGeom>
        </p:spPr>
      </p:pic>
    </p:spTree>
    <p:extLst>
      <p:ext uri="{BB962C8B-B14F-4D97-AF65-F5344CB8AC3E}">
        <p14:creationId xmlns:p14="http://schemas.microsoft.com/office/powerpoint/2010/main" val="409290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97BEBE2-99EC-7F48-963C-BBE1209C9C28}"/>
              </a:ext>
            </a:extLst>
          </p:cNvPr>
          <p:cNvPicPr/>
          <p:nvPr/>
        </p:nvPicPr>
        <p:blipFill>
          <a:blip r:embed="rId2">
            <a:extLst>
              <a:ext uri="{28A0092B-C50C-407E-A947-70E740481C1C}">
                <a14:useLocalDpi xmlns:a14="http://schemas.microsoft.com/office/drawing/2010/main" val="0"/>
              </a:ext>
            </a:extLst>
          </a:blip>
          <a:stretch>
            <a:fillRect/>
          </a:stretch>
        </p:blipFill>
        <p:spPr>
          <a:xfrm>
            <a:off x="1068779" y="724395"/>
            <a:ext cx="9535886" cy="4952010"/>
          </a:xfrm>
          <a:prstGeom prst="rect">
            <a:avLst/>
          </a:prstGeom>
        </p:spPr>
      </p:pic>
    </p:spTree>
    <p:extLst>
      <p:ext uri="{BB962C8B-B14F-4D97-AF65-F5344CB8AC3E}">
        <p14:creationId xmlns:p14="http://schemas.microsoft.com/office/powerpoint/2010/main" val="714774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F1342FAB-7519-154D-B60A-3D3D3F9C40CB}"/>
              </a:ext>
            </a:extLst>
          </p:cNvPr>
          <p:cNvPicPr/>
          <p:nvPr/>
        </p:nvPicPr>
        <p:blipFill>
          <a:blip r:embed="rId2">
            <a:extLst>
              <a:ext uri="{28A0092B-C50C-407E-A947-70E740481C1C}">
                <a14:useLocalDpi xmlns:a14="http://schemas.microsoft.com/office/drawing/2010/main" val="0"/>
              </a:ext>
            </a:extLst>
          </a:blip>
          <a:stretch>
            <a:fillRect/>
          </a:stretch>
        </p:blipFill>
        <p:spPr>
          <a:xfrm>
            <a:off x="700643" y="356260"/>
            <a:ext cx="9571511" cy="5830784"/>
          </a:xfrm>
          <a:prstGeom prst="rect">
            <a:avLst/>
          </a:prstGeom>
        </p:spPr>
      </p:pic>
    </p:spTree>
    <p:extLst>
      <p:ext uri="{BB962C8B-B14F-4D97-AF65-F5344CB8AC3E}">
        <p14:creationId xmlns:p14="http://schemas.microsoft.com/office/powerpoint/2010/main" val="3100221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617EC7CF-110C-994B-8BB3-9B064D26F89E}"/>
              </a:ext>
            </a:extLst>
          </p:cNvPr>
          <p:cNvPicPr/>
          <p:nvPr/>
        </p:nvPicPr>
        <p:blipFill>
          <a:blip r:embed="rId2">
            <a:extLst>
              <a:ext uri="{28A0092B-C50C-407E-A947-70E740481C1C}">
                <a14:useLocalDpi xmlns:a14="http://schemas.microsoft.com/office/drawing/2010/main" val="0"/>
              </a:ext>
            </a:extLst>
          </a:blip>
          <a:stretch>
            <a:fillRect/>
          </a:stretch>
        </p:blipFill>
        <p:spPr>
          <a:xfrm>
            <a:off x="807522" y="225631"/>
            <a:ext cx="10212779" cy="6305798"/>
          </a:xfrm>
          <a:prstGeom prst="rect">
            <a:avLst/>
          </a:prstGeom>
        </p:spPr>
      </p:pic>
    </p:spTree>
    <p:extLst>
      <p:ext uri="{BB962C8B-B14F-4D97-AF65-F5344CB8AC3E}">
        <p14:creationId xmlns:p14="http://schemas.microsoft.com/office/powerpoint/2010/main" val="76290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59DE460-02A3-204B-B061-2576A6908EDA}"/>
              </a:ext>
            </a:extLst>
          </p:cNvPr>
          <p:cNvSpPr>
            <a:spLocks noGrp="1"/>
          </p:cNvSpPr>
          <p:nvPr>
            <p:ph type="title"/>
          </p:nvPr>
        </p:nvSpPr>
        <p:spPr/>
        <p:txBody>
          <a:bodyPr/>
          <a:lstStyle/>
          <a:p>
            <a:endParaRPr kumimoji="1" lang="zh-HK" altLang="en-US" dirty="0"/>
          </a:p>
        </p:txBody>
      </p:sp>
      <p:sp>
        <p:nvSpPr>
          <p:cNvPr id="3" name="內容版面配置區 2">
            <a:extLst>
              <a:ext uri="{FF2B5EF4-FFF2-40B4-BE49-F238E27FC236}">
                <a16:creationId xmlns:a16="http://schemas.microsoft.com/office/drawing/2014/main" id="{F0BDCCED-69F9-2342-B9E9-443809A3C022}"/>
              </a:ext>
            </a:extLst>
          </p:cNvPr>
          <p:cNvSpPr>
            <a:spLocks noGrp="1"/>
          </p:cNvSpPr>
          <p:nvPr>
            <p:ph idx="1"/>
          </p:nvPr>
        </p:nvSpPr>
        <p:spPr/>
        <p:txBody>
          <a:bodyPr>
            <a:normAutofit fontScale="70000" lnSpcReduction="20000"/>
          </a:bodyPr>
          <a:lstStyle/>
          <a:p>
            <a:r>
              <a:rPr lang="en-US" altLang="zh-HK" u="sng" dirty="0"/>
              <a:t>Part III: Paper Presentation</a:t>
            </a:r>
            <a:endParaRPr lang="zh-TW" altLang="zh-HK" dirty="0"/>
          </a:p>
          <a:p>
            <a:pPr lvl="0"/>
            <a:r>
              <a:rPr lang="en-US" altLang="zh-HK" dirty="0"/>
              <a:t>Abstract</a:t>
            </a:r>
            <a:endParaRPr lang="zh-TW" altLang="zh-HK" dirty="0"/>
          </a:p>
          <a:p>
            <a:r>
              <a:rPr lang="en-US" altLang="zh-HK" dirty="0"/>
              <a:t>In this study, the staff in a law firm are asked if their leaders are transformational or otherwise. </a:t>
            </a:r>
            <a:endParaRPr lang="zh-TW" altLang="zh-HK" dirty="0"/>
          </a:p>
          <a:p>
            <a:r>
              <a:rPr lang="en-US" altLang="zh-HK" dirty="0"/>
              <a:t> </a:t>
            </a:r>
            <a:endParaRPr lang="zh-TW" altLang="zh-HK" dirty="0"/>
          </a:p>
          <a:p>
            <a:r>
              <a:rPr lang="en-US" altLang="zh-HK" dirty="0"/>
              <a:t>Transformational leadership behaviors of the management are examined.  </a:t>
            </a:r>
            <a:endParaRPr lang="zh-TW" altLang="zh-HK" dirty="0"/>
          </a:p>
          <a:p>
            <a:r>
              <a:rPr lang="en-US" altLang="zh-HK" dirty="0"/>
              <a:t> </a:t>
            </a:r>
            <a:endParaRPr lang="zh-TW" altLang="zh-HK" dirty="0"/>
          </a:p>
          <a:p>
            <a:r>
              <a:rPr lang="en-US" altLang="zh-HK" dirty="0" err="1"/>
              <a:t>Semistructured</a:t>
            </a:r>
            <a:r>
              <a:rPr lang="en-US" altLang="zh-HK" dirty="0"/>
              <a:t> interviews are arranged to interview eight senior, experienced staff who have jointed the law firm over 10 years for exploring their perceptions of transformational leaderships behaviors of the partners. </a:t>
            </a:r>
            <a:endParaRPr lang="zh-TW" altLang="zh-HK" dirty="0"/>
          </a:p>
          <a:p>
            <a:r>
              <a:rPr lang="en-US" altLang="zh-HK" dirty="0"/>
              <a:t> </a:t>
            </a:r>
            <a:endParaRPr lang="zh-TW" altLang="zh-HK" dirty="0"/>
          </a:p>
          <a:p>
            <a:r>
              <a:rPr lang="en-US" altLang="zh-HK" dirty="0"/>
              <a:t>As law firms are fundamental, the formers of law firms are reluctant to change their managing style. If transformational leadership can be adopted in the law firm, it may assist the law firm to obtain employees’ performance beyond expectations and to compete with their competitors in the modern world.</a:t>
            </a:r>
            <a:r>
              <a:rPr lang="zh-TW" altLang="zh-HK" dirty="0">
                <a:effectLst/>
              </a:rPr>
              <a:t> </a:t>
            </a:r>
            <a:endParaRPr kumimoji="1" lang="zh-HK" altLang="en-US" dirty="0"/>
          </a:p>
        </p:txBody>
      </p:sp>
    </p:spTree>
    <p:extLst>
      <p:ext uri="{BB962C8B-B14F-4D97-AF65-F5344CB8AC3E}">
        <p14:creationId xmlns:p14="http://schemas.microsoft.com/office/powerpoint/2010/main" val="3036669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A4C9397-8866-974E-9B98-C1DE7F2617C0}"/>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8B9833B6-A7B2-6645-BA12-2183DB570AB2}"/>
              </a:ext>
            </a:extLst>
          </p:cNvPr>
          <p:cNvSpPr>
            <a:spLocks noGrp="1"/>
          </p:cNvSpPr>
          <p:nvPr>
            <p:ph idx="1"/>
          </p:nvPr>
        </p:nvSpPr>
        <p:spPr/>
        <p:txBody>
          <a:bodyPr>
            <a:normAutofit fontScale="92500" lnSpcReduction="20000"/>
          </a:bodyPr>
          <a:lstStyle/>
          <a:p>
            <a:r>
              <a:rPr lang="en-US" altLang="zh-HK" dirty="0"/>
              <a:t> </a:t>
            </a:r>
            <a:endParaRPr lang="zh-TW" altLang="zh-HK" dirty="0"/>
          </a:p>
          <a:p>
            <a:pPr lvl="0"/>
            <a:r>
              <a:rPr lang="en-US" altLang="zh-HK" dirty="0"/>
              <a:t>Research questions (include Aims and Objections)</a:t>
            </a:r>
            <a:endParaRPr lang="zh-TW" altLang="zh-HK" dirty="0"/>
          </a:p>
          <a:p>
            <a:r>
              <a:rPr lang="en-US" altLang="zh-HK" dirty="0"/>
              <a:t>A few research in respect of the leadership style of the law firms in the Hong Kong Special Administrative Region is conducted. </a:t>
            </a:r>
            <a:endParaRPr lang="zh-TW" altLang="zh-HK" dirty="0"/>
          </a:p>
          <a:p>
            <a:r>
              <a:rPr lang="en-US" altLang="zh-HK" dirty="0"/>
              <a:t> </a:t>
            </a:r>
            <a:endParaRPr lang="zh-TW" altLang="zh-HK" dirty="0"/>
          </a:p>
          <a:p>
            <a:r>
              <a:rPr lang="en-US" altLang="zh-HK" dirty="0"/>
              <a:t>Two main streams of leadership, transformational leadership and transactional leadership. </a:t>
            </a:r>
            <a:endParaRPr lang="zh-TW" altLang="zh-HK" dirty="0"/>
          </a:p>
          <a:p>
            <a:r>
              <a:rPr lang="en-US" altLang="zh-HK" dirty="0"/>
              <a:t> </a:t>
            </a:r>
            <a:endParaRPr lang="zh-TW" altLang="zh-HK" dirty="0"/>
          </a:p>
          <a:p>
            <a:r>
              <a:rPr lang="en-US" altLang="zh-HK" dirty="0"/>
              <a:t>Generally, the law firms in the Hong Kong Special Administrative Region adopt transactional leadership, i.e. rewards and punishment are the major methods to motivate their staff for good performance. </a:t>
            </a:r>
            <a:endParaRPr lang="zh-TW" altLang="zh-HK" dirty="0"/>
          </a:p>
          <a:p>
            <a:r>
              <a:rPr lang="en-US" altLang="zh-HK" dirty="0"/>
              <a:t> </a:t>
            </a:r>
            <a:endParaRPr lang="zh-TW" altLang="zh-HK" dirty="0"/>
          </a:p>
          <a:p>
            <a:endParaRPr kumimoji="1" lang="zh-HK" altLang="en-US" dirty="0"/>
          </a:p>
        </p:txBody>
      </p:sp>
    </p:spTree>
    <p:extLst>
      <p:ext uri="{BB962C8B-B14F-4D97-AF65-F5344CB8AC3E}">
        <p14:creationId xmlns:p14="http://schemas.microsoft.com/office/powerpoint/2010/main" val="3106259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5147BC0-86B4-004E-8DD3-5C06A370211E}"/>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A7FBD8F9-AF4A-3A40-B140-B2C17DE33C58}"/>
              </a:ext>
            </a:extLst>
          </p:cNvPr>
          <p:cNvSpPr>
            <a:spLocks noGrp="1"/>
          </p:cNvSpPr>
          <p:nvPr>
            <p:ph idx="1"/>
          </p:nvPr>
        </p:nvSpPr>
        <p:spPr/>
        <p:txBody>
          <a:bodyPr/>
          <a:lstStyle/>
          <a:p>
            <a:r>
              <a:rPr lang="en-US" altLang="zh-HK" dirty="0"/>
              <a:t>The behaviors of Transformational leadership such as intellectual stimulation, individual considerations, inspirational and idealized influencers (Bass, 1974; Bass and Avolio, 1990) are seldom appeared in the law firms. </a:t>
            </a:r>
            <a:endParaRPr lang="zh-TW" altLang="zh-HK" dirty="0"/>
          </a:p>
          <a:p>
            <a:r>
              <a:rPr lang="en-US" altLang="zh-HK" dirty="0"/>
              <a:t> </a:t>
            </a:r>
            <a:endParaRPr lang="zh-TW" altLang="zh-HK" dirty="0"/>
          </a:p>
          <a:p>
            <a:r>
              <a:rPr lang="en-US" altLang="zh-HK" dirty="0"/>
              <a:t>The aim and objections of this study is used qualitative research method to explore the perceptions of transformational leadership behaviors, if any, from the staff of the law firm so as to achieve their common goal by changing their leadership behaviors from transactional leadership behavior to transformational leadership style.  </a:t>
            </a:r>
            <a:endParaRPr lang="zh-TW" altLang="zh-HK" dirty="0"/>
          </a:p>
          <a:p>
            <a:endParaRPr kumimoji="1" lang="zh-HK" altLang="en-US" dirty="0"/>
          </a:p>
        </p:txBody>
      </p:sp>
    </p:spTree>
    <p:extLst>
      <p:ext uri="{BB962C8B-B14F-4D97-AF65-F5344CB8AC3E}">
        <p14:creationId xmlns:p14="http://schemas.microsoft.com/office/powerpoint/2010/main" val="1166911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B1CEB0D-986E-714E-9E2E-54B01EC2FF28}"/>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5F5DA94C-4A71-1443-8372-71C14F2023E6}"/>
              </a:ext>
            </a:extLst>
          </p:cNvPr>
          <p:cNvSpPr>
            <a:spLocks noGrp="1"/>
          </p:cNvSpPr>
          <p:nvPr>
            <p:ph idx="1"/>
          </p:nvPr>
        </p:nvSpPr>
        <p:spPr/>
        <p:txBody>
          <a:bodyPr/>
          <a:lstStyle/>
          <a:p>
            <a:pPr lvl="0"/>
            <a:r>
              <a:rPr lang="en-US" altLang="zh-HK" dirty="0"/>
              <a:t>Research Philosophy</a:t>
            </a:r>
            <a:endParaRPr lang="zh-TW" altLang="zh-HK" dirty="0"/>
          </a:p>
          <a:p>
            <a:r>
              <a:rPr lang="en-US" altLang="zh-HK" dirty="0"/>
              <a:t>Methodology is used in this study for which research is conducting in an inductive way and emerging approach from the ground up. It is an approach to inquiry by asking the staff questions which are open end and the same will be modified or revised in the course of collecting data. </a:t>
            </a:r>
            <a:endParaRPr lang="zh-TW" altLang="zh-HK" dirty="0"/>
          </a:p>
          <a:p>
            <a:r>
              <a:rPr lang="en-US" altLang="zh-HK" dirty="0"/>
              <a:t> </a:t>
            </a:r>
            <a:endParaRPr lang="zh-TW" altLang="zh-HK" dirty="0"/>
          </a:p>
          <a:p>
            <a:endParaRPr kumimoji="1" lang="zh-HK" altLang="en-US" dirty="0"/>
          </a:p>
        </p:txBody>
      </p:sp>
    </p:spTree>
    <p:extLst>
      <p:ext uri="{BB962C8B-B14F-4D97-AF65-F5344CB8AC3E}">
        <p14:creationId xmlns:p14="http://schemas.microsoft.com/office/powerpoint/2010/main" val="514616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97807BB-A87D-EB40-A160-761724B6A842}"/>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8CFD3E90-F0F2-0541-B103-078EDA7902A4}"/>
              </a:ext>
            </a:extLst>
          </p:cNvPr>
          <p:cNvSpPr>
            <a:spLocks noGrp="1"/>
          </p:cNvSpPr>
          <p:nvPr>
            <p:ph idx="1"/>
          </p:nvPr>
        </p:nvSpPr>
        <p:spPr/>
        <p:txBody>
          <a:bodyPr>
            <a:normAutofit fontScale="70000" lnSpcReduction="20000"/>
          </a:bodyPr>
          <a:lstStyle/>
          <a:p>
            <a:r>
              <a:rPr lang="en-US" altLang="zh-HK" dirty="0"/>
              <a:t> </a:t>
            </a:r>
            <a:endParaRPr lang="zh-TW" altLang="zh-HK" dirty="0"/>
          </a:p>
          <a:p>
            <a:pPr lvl="0"/>
            <a:r>
              <a:rPr lang="en-US" altLang="zh-HK" dirty="0"/>
              <a:t>Literature review</a:t>
            </a:r>
            <a:endParaRPr lang="zh-TW" altLang="zh-HK" dirty="0"/>
          </a:p>
          <a:p>
            <a:r>
              <a:rPr lang="en-US" altLang="zh-HK" dirty="0"/>
              <a:t>There are many researches in respect of leaderships behaviors in many domains. However, there is a few research done in respect of the leadership behaviors in law firms. Nowadays, due to competition, many companies have to transform the strategies, reform the structures and change the leadership style in order to gain performance of the staff beyond expectations. </a:t>
            </a:r>
            <a:endParaRPr lang="zh-TW" altLang="zh-HK" dirty="0"/>
          </a:p>
          <a:p>
            <a:r>
              <a:rPr lang="en-US" altLang="zh-HK" dirty="0"/>
              <a:t> </a:t>
            </a:r>
            <a:endParaRPr lang="zh-TW" altLang="zh-HK" dirty="0"/>
          </a:p>
          <a:p>
            <a:r>
              <a:rPr lang="en-US" altLang="zh-HK" dirty="0"/>
              <a:t>Although many law firms’ leadership behavior is come from transaction leadership, transformational leadership behaviors such as intellectual stimulation will enable the staff try endeavor to think how to resolve the problems they encounter, the staff when receiving individual considerations from the partners will think about that they are cared, inspirational and idealized behaviors of the partners such will direct the staff’s hopes or ambitions toward achieving the goal of the law firm. </a:t>
            </a:r>
            <a:endParaRPr lang="zh-TW" altLang="zh-HK" dirty="0"/>
          </a:p>
          <a:p>
            <a:r>
              <a:rPr lang="en-US" altLang="zh-HK" dirty="0"/>
              <a:t> </a:t>
            </a:r>
            <a:endParaRPr lang="zh-TW" altLang="zh-HK" dirty="0"/>
          </a:p>
          <a:p>
            <a:r>
              <a:rPr lang="en-US" altLang="zh-HK" dirty="0"/>
              <a:t>The gap is to see if transformational leadership can be adopted and used by the law firms. </a:t>
            </a:r>
            <a:endParaRPr lang="zh-TW" altLang="zh-HK" dirty="0"/>
          </a:p>
          <a:p>
            <a:endParaRPr kumimoji="1" lang="zh-HK" altLang="en-US" dirty="0"/>
          </a:p>
        </p:txBody>
      </p:sp>
    </p:spTree>
    <p:extLst>
      <p:ext uri="{BB962C8B-B14F-4D97-AF65-F5344CB8AC3E}">
        <p14:creationId xmlns:p14="http://schemas.microsoft.com/office/powerpoint/2010/main" val="362026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AD00366-37C7-2B4A-ACCD-2C7118F154A0}"/>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5B7F99BA-9491-A146-8A1F-511ED92C93D5}"/>
              </a:ext>
            </a:extLst>
          </p:cNvPr>
          <p:cNvSpPr>
            <a:spLocks noGrp="1"/>
          </p:cNvSpPr>
          <p:nvPr>
            <p:ph idx="1"/>
          </p:nvPr>
        </p:nvSpPr>
        <p:spPr/>
        <p:txBody>
          <a:bodyPr>
            <a:normAutofit fontScale="62500" lnSpcReduction="20000"/>
          </a:bodyPr>
          <a:lstStyle/>
          <a:p>
            <a:r>
              <a:rPr lang="en-US" altLang="zh-HK" dirty="0"/>
              <a:t> </a:t>
            </a:r>
            <a:endParaRPr lang="zh-TW" altLang="zh-HK" dirty="0"/>
          </a:p>
          <a:p>
            <a:pPr lvl="0"/>
            <a:r>
              <a:rPr lang="en-US" altLang="zh-HK" dirty="0"/>
              <a:t>Description of context and participants</a:t>
            </a:r>
            <a:endParaRPr lang="zh-TW" altLang="zh-HK" dirty="0"/>
          </a:p>
          <a:p>
            <a:r>
              <a:rPr lang="en-US" altLang="zh-HK" dirty="0"/>
              <a:t>Eight senior staff who have been working over 10 years with the law firm are recruited as the participants in the semi structured interview. </a:t>
            </a:r>
            <a:endParaRPr lang="zh-TW" altLang="zh-HK" dirty="0"/>
          </a:p>
          <a:p>
            <a:r>
              <a:rPr lang="en-US" altLang="zh-HK" dirty="0"/>
              <a:t> </a:t>
            </a:r>
            <a:endParaRPr lang="zh-TW" altLang="zh-HK" dirty="0"/>
          </a:p>
          <a:p>
            <a:r>
              <a:rPr lang="en-US" altLang="zh-HK" dirty="0"/>
              <a:t>They are informed of the purpose of the interviews which will be used for analysis for this study. </a:t>
            </a:r>
            <a:endParaRPr lang="zh-TW" altLang="zh-HK" dirty="0"/>
          </a:p>
          <a:p>
            <a:r>
              <a:rPr lang="en-US" altLang="zh-HK" dirty="0"/>
              <a:t> </a:t>
            </a:r>
            <a:endParaRPr lang="zh-TW" altLang="zh-HK" dirty="0"/>
          </a:p>
          <a:p>
            <a:r>
              <a:rPr lang="en-US" altLang="zh-HK" dirty="0"/>
              <a:t>There are two focus groups. Ten open ended questions related to the behaviors and characteristics of transformational leadership are asking them. </a:t>
            </a:r>
            <a:endParaRPr lang="zh-TW" altLang="zh-HK" dirty="0"/>
          </a:p>
          <a:p>
            <a:r>
              <a:rPr lang="en-US" altLang="zh-HK" dirty="0"/>
              <a:t> </a:t>
            </a:r>
            <a:endParaRPr lang="zh-TW" altLang="zh-HK" dirty="0"/>
          </a:p>
          <a:p>
            <a:r>
              <a:rPr lang="en-US" altLang="zh-HK" dirty="0"/>
              <a:t>The questions so asked will be revised from time to time subject to the answers given by the participants. </a:t>
            </a:r>
            <a:endParaRPr lang="zh-TW" altLang="zh-HK" dirty="0"/>
          </a:p>
          <a:p>
            <a:r>
              <a:rPr lang="en-US" altLang="zh-HK" dirty="0"/>
              <a:t> </a:t>
            </a:r>
            <a:endParaRPr lang="zh-TW" altLang="zh-HK" dirty="0"/>
          </a:p>
          <a:p>
            <a:r>
              <a:rPr lang="en-US" altLang="zh-HK" dirty="0"/>
              <a:t>The collected data will be transcribed and coded and formed the analytical framework chart. The data will be collected until there is saturation of the data, i.e. no new response but repeated response.</a:t>
            </a:r>
            <a:endParaRPr kumimoji="1" lang="zh-HK" altLang="en-US" dirty="0"/>
          </a:p>
        </p:txBody>
      </p:sp>
    </p:spTree>
    <p:extLst>
      <p:ext uri="{BB962C8B-B14F-4D97-AF65-F5344CB8AC3E}">
        <p14:creationId xmlns:p14="http://schemas.microsoft.com/office/powerpoint/2010/main" val="242894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5DD960C-2FEF-C149-8EAB-535C65EBCC81}"/>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C3DE1D93-F420-F44D-9CAE-644BEDF43DBB}"/>
              </a:ext>
            </a:extLst>
          </p:cNvPr>
          <p:cNvSpPr>
            <a:spLocks noGrp="1"/>
          </p:cNvSpPr>
          <p:nvPr>
            <p:ph idx="1"/>
          </p:nvPr>
        </p:nvSpPr>
        <p:spPr/>
        <p:txBody>
          <a:bodyPr>
            <a:normAutofit fontScale="92500" lnSpcReduction="20000"/>
          </a:bodyPr>
          <a:lstStyle/>
          <a:p>
            <a:pPr lvl="0"/>
            <a:r>
              <a:rPr lang="en-US" altLang="zh-HK" dirty="0"/>
              <a:t>Explanation of data collection steps</a:t>
            </a:r>
            <a:endParaRPr lang="zh-TW" altLang="zh-HK" dirty="0"/>
          </a:p>
          <a:p>
            <a:r>
              <a:rPr lang="en-US" altLang="zh-HK" dirty="0"/>
              <a:t>The managing partner will be informed of the semi structure interviews of the staff of the law firm and requested for consent and permission of the interviews. </a:t>
            </a:r>
            <a:endParaRPr lang="zh-TW" altLang="zh-HK" dirty="0"/>
          </a:p>
          <a:p>
            <a:r>
              <a:rPr lang="en-US" altLang="zh-HK" dirty="0"/>
              <a:t> </a:t>
            </a:r>
            <a:endParaRPr lang="zh-TW" altLang="zh-HK" dirty="0"/>
          </a:p>
          <a:p>
            <a:r>
              <a:rPr lang="en-US" altLang="zh-HK" dirty="0"/>
              <a:t>The purpose of the said interviews for this study will also tell the managing partner. A consent form includes demographic information of the participant is then prepared for the participants’ signatory. </a:t>
            </a:r>
            <a:endParaRPr lang="zh-TW" altLang="zh-HK" dirty="0"/>
          </a:p>
          <a:p>
            <a:r>
              <a:rPr lang="en-US" altLang="zh-HK" dirty="0"/>
              <a:t> </a:t>
            </a:r>
            <a:endParaRPr lang="zh-TW" altLang="zh-HK" dirty="0"/>
          </a:p>
          <a:p>
            <a:r>
              <a:rPr lang="en-US" altLang="zh-HK" dirty="0"/>
              <a:t>The content of the consent form will state the purpose of this study, the name and information given by the participants will not be disclosed and kept confidential. </a:t>
            </a:r>
            <a:endParaRPr lang="zh-TW" altLang="zh-HK" dirty="0"/>
          </a:p>
          <a:p>
            <a:endParaRPr kumimoji="1" lang="zh-HK" altLang="en-US" dirty="0"/>
          </a:p>
        </p:txBody>
      </p:sp>
    </p:spTree>
    <p:extLst>
      <p:ext uri="{BB962C8B-B14F-4D97-AF65-F5344CB8AC3E}">
        <p14:creationId xmlns:p14="http://schemas.microsoft.com/office/powerpoint/2010/main" val="1751943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E2E2797-4386-214C-9640-F7B6C4FFE46D}"/>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60E70A84-BC87-4C47-ABF8-708782E09F6C}"/>
              </a:ext>
            </a:extLst>
          </p:cNvPr>
          <p:cNvSpPr>
            <a:spLocks noGrp="1"/>
          </p:cNvSpPr>
          <p:nvPr>
            <p:ph idx="1"/>
          </p:nvPr>
        </p:nvSpPr>
        <p:spPr/>
        <p:txBody>
          <a:bodyPr>
            <a:normAutofit fontScale="85000" lnSpcReduction="20000"/>
          </a:bodyPr>
          <a:lstStyle/>
          <a:p>
            <a:r>
              <a:rPr lang="en-US" altLang="zh-HK" dirty="0"/>
              <a:t> </a:t>
            </a:r>
            <a:endParaRPr lang="zh-TW" altLang="zh-HK" dirty="0"/>
          </a:p>
          <a:p>
            <a:r>
              <a:rPr lang="en-US" altLang="zh-HK" dirty="0"/>
              <a:t>Introduction of the interviews is conducted before asking the questions, the participants are invited to answer the questions one after one without interruption. The group can discuss after each participant answered the questions.</a:t>
            </a:r>
            <a:endParaRPr lang="zh-TW" altLang="zh-HK" dirty="0"/>
          </a:p>
          <a:p>
            <a:r>
              <a:rPr lang="en-US" altLang="zh-HK" dirty="0"/>
              <a:t>   </a:t>
            </a:r>
            <a:endParaRPr lang="zh-TW" altLang="zh-HK" dirty="0"/>
          </a:p>
          <a:p>
            <a:pPr lvl="0"/>
            <a:r>
              <a:rPr lang="en-US" altLang="zh-HK" dirty="0"/>
              <a:t>Explanation of data analysis</a:t>
            </a:r>
            <a:endParaRPr lang="zh-TW" altLang="zh-HK" dirty="0"/>
          </a:p>
          <a:p>
            <a:r>
              <a:rPr lang="en-US" altLang="zh-HK" dirty="0"/>
              <a:t>The first question asked is: what do you think the leadership existing in your law firm? The participants answered that there is bonus offered and also punishment imposed. </a:t>
            </a:r>
            <a:endParaRPr lang="zh-TW" altLang="zh-HK" dirty="0"/>
          </a:p>
          <a:p>
            <a:r>
              <a:rPr lang="en-US" altLang="zh-HK" dirty="0"/>
              <a:t> </a:t>
            </a:r>
            <a:endParaRPr lang="zh-TW" altLang="zh-HK" dirty="0"/>
          </a:p>
          <a:p>
            <a:r>
              <a:rPr lang="en-US" altLang="zh-HK" dirty="0"/>
              <a:t>The managing partner is the only person directing the daily team works and imposing punishment if something is going wrong. </a:t>
            </a:r>
            <a:endParaRPr lang="zh-TW" altLang="zh-HK" dirty="0"/>
          </a:p>
          <a:p>
            <a:endParaRPr kumimoji="1" lang="zh-HK" altLang="en-US" dirty="0"/>
          </a:p>
        </p:txBody>
      </p:sp>
    </p:spTree>
    <p:extLst>
      <p:ext uri="{BB962C8B-B14F-4D97-AF65-F5344CB8AC3E}">
        <p14:creationId xmlns:p14="http://schemas.microsoft.com/office/powerpoint/2010/main" val="2619695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B3FB7F2-545D-4941-A633-EDC0BFC5FE0E}"/>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F9243AED-9ED3-5042-984C-BA37DF2EE83E}"/>
              </a:ext>
            </a:extLst>
          </p:cNvPr>
          <p:cNvSpPr>
            <a:spLocks noGrp="1"/>
          </p:cNvSpPr>
          <p:nvPr>
            <p:ph idx="1"/>
          </p:nvPr>
        </p:nvSpPr>
        <p:spPr/>
        <p:txBody>
          <a:bodyPr>
            <a:normAutofit lnSpcReduction="10000"/>
          </a:bodyPr>
          <a:lstStyle/>
          <a:p>
            <a:r>
              <a:rPr lang="en-US" altLang="zh-HK" dirty="0"/>
              <a:t>It implied that transaction leadership behaviors are existing in the law firm. </a:t>
            </a:r>
            <a:endParaRPr lang="zh-TW" altLang="zh-HK" dirty="0"/>
          </a:p>
          <a:p>
            <a:r>
              <a:rPr lang="en-US" altLang="zh-HK" dirty="0"/>
              <a:t> </a:t>
            </a:r>
            <a:endParaRPr lang="zh-TW" altLang="zh-HK" dirty="0"/>
          </a:p>
          <a:p>
            <a:r>
              <a:rPr lang="en-US" altLang="zh-HK" dirty="0"/>
              <a:t>The second to the fifth questions are relating to the behaviors of transformational leadership, such as intellectual stimulation, individual considerations, inspirational and idealized influencers may exist in the law firm. </a:t>
            </a:r>
            <a:endParaRPr lang="zh-TW" altLang="zh-HK" dirty="0"/>
          </a:p>
          <a:p>
            <a:r>
              <a:rPr lang="en-US" altLang="zh-HK" dirty="0"/>
              <a:t> </a:t>
            </a:r>
            <a:endParaRPr lang="zh-TW" altLang="zh-HK" dirty="0"/>
          </a:p>
          <a:p>
            <a:r>
              <a:rPr lang="en-US" altLang="zh-HK" dirty="0"/>
              <a:t>Question six is asking the participants if they would prefer the transformational leadership behaviors to be existing in the law firm? </a:t>
            </a:r>
            <a:endParaRPr lang="zh-TW" altLang="zh-HK" dirty="0"/>
          </a:p>
          <a:p>
            <a:endParaRPr kumimoji="1" lang="zh-HK" altLang="en-US" dirty="0"/>
          </a:p>
        </p:txBody>
      </p:sp>
    </p:spTree>
    <p:extLst>
      <p:ext uri="{BB962C8B-B14F-4D97-AF65-F5344CB8AC3E}">
        <p14:creationId xmlns:p14="http://schemas.microsoft.com/office/powerpoint/2010/main" val="35719129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8680025-F154-1F46-82F5-3340E5FF389A}"/>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269AA469-9844-DB47-A353-CE5F484A646F}"/>
              </a:ext>
            </a:extLst>
          </p:cNvPr>
          <p:cNvSpPr>
            <a:spLocks noGrp="1"/>
          </p:cNvSpPr>
          <p:nvPr>
            <p:ph idx="1"/>
          </p:nvPr>
        </p:nvSpPr>
        <p:spPr/>
        <p:txBody>
          <a:bodyPr>
            <a:normAutofit fontScale="85000" lnSpcReduction="20000"/>
          </a:bodyPr>
          <a:lstStyle/>
          <a:p>
            <a:r>
              <a:rPr lang="en-US" altLang="zh-HK" dirty="0"/>
              <a:t>Question seven asked them if they would prefer both transactional leadership and transformation leadership existing in the law firm and all of them stated that they preferred both leadership if it is possible. </a:t>
            </a:r>
            <a:endParaRPr lang="zh-TW" altLang="zh-HK" dirty="0"/>
          </a:p>
          <a:p>
            <a:r>
              <a:rPr lang="en-US" altLang="zh-HK" dirty="0"/>
              <a:t> </a:t>
            </a:r>
            <a:endParaRPr lang="zh-TW" altLang="zh-HK" dirty="0"/>
          </a:p>
          <a:p>
            <a:r>
              <a:rPr lang="en-US" altLang="zh-HK" dirty="0"/>
              <a:t>Question eight asking the participants if they like to change the existing managing style of the law firm?</a:t>
            </a:r>
            <a:endParaRPr lang="zh-TW" altLang="zh-HK" dirty="0"/>
          </a:p>
          <a:p>
            <a:r>
              <a:rPr lang="en-US" altLang="zh-HK" dirty="0"/>
              <a:t>Question nine asking the participants if they believe transformational leadership can be adopted in the law firm? </a:t>
            </a:r>
            <a:endParaRPr lang="zh-TW" altLang="zh-HK" dirty="0"/>
          </a:p>
          <a:p>
            <a:r>
              <a:rPr lang="en-US" altLang="zh-HK" dirty="0"/>
              <a:t>Question ten asking if the participants have any comment on the existing management? </a:t>
            </a:r>
            <a:endParaRPr lang="zh-TW" altLang="zh-HK" dirty="0"/>
          </a:p>
          <a:p>
            <a:r>
              <a:rPr lang="en-US" altLang="zh-HK" dirty="0"/>
              <a:t> </a:t>
            </a:r>
            <a:endParaRPr lang="zh-TW" altLang="zh-HK" dirty="0"/>
          </a:p>
          <a:p>
            <a:r>
              <a:rPr lang="en-US" altLang="zh-HK" dirty="0"/>
              <a:t>The two groups stated that they have stated the existing problems in all answered to those nine questions.       </a:t>
            </a:r>
            <a:endParaRPr lang="zh-TW" altLang="zh-HK" dirty="0"/>
          </a:p>
          <a:p>
            <a:endParaRPr kumimoji="1" lang="zh-HK" altLang="en-US" dirty="0"/>
          </a:p>
        </p:txBody>
      </p:sp>
    </p:spTree>
    <p:extLst>
      <p:ext uri="{BB962C8B-B14F-4D97-AF65-F5344CB8AC3E}">
        <p14:creationId xmlns:p14="http://schemas.microsoft.com/office/powerpoint/2010/main" val="1465783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FAD11BD-7718-574F-97A1-8F9DCF7D5BC9}"/>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77A3B7FE-D4E7-AD41-A50D-71B84641910D}"/>
              </a:ext>
            </a:extLst>
          </p:cNvPr>
          <p:cNvSpPr>
            <a:spLocks noGrp="1"/>
          </p:cNvSpPr>
          <p:nvPr>
            <p:ph idx="1"/>
          </p:nvPr>
        </p:nvSpPr>
        <p:spPr/>
        <p:txBody>
          <a:bodyPr>
            <a:normAutofit lnSpcReduction="10000"/>
          </a:bodyPr>
          <a:lstStyle/>
          <a:p>
            <a:r>
              <a:rPr lang="en-US" altLang="zh-HK" dirty="0"/>
              <a:t> </a:t>
            </a:r>
            <a:endParaRPr lang="zh-TW" altLang="zh-HK" dirty="0"/>
          </a:p>
          <a:p>
            <a:pPr lvl="0"/>
            <a:r>
              <a:rPr lang="en-US" altLang="zh-HK" dirty="0"/>
              <a:t>Preliminary findings</a:t>
            </a:r>
            <a:endParaRPr lang="zh-TW" altLang="zh-HK" dirty="0"/>
          </a:p>
          <a:p>
            <a:r>
              <a:rPr lang="en-US" altLang="zh-HK" dirty="0"/>
              <a:t>The preliminary findings of the interviews in respect of the two focus groups are that transaction leadership is engaged in the law firm. </a:t>
            </a:r>
            <a:endParaRPr lang="zh-TW" altLang="zh-HK" dirty="0"/>
          </a:p>
          <a:p>
            <a:r>
              <a:rPr lang="en-US" altLang="zh-HK" dirty="0"/>
              <a:t> </a:t>
            </a:r>
            <a:endParaRPr lang="zh-TW" altLang="zh-HK" dirty="0"/>
          </a:p>
          <a:p>
            <a:r>
              <a:rPr lang="en-US" altLang="zh-HK" dirty="0"/>
              <a:t>Regarding the behaviors of transformational leadership, both focus groups replied that they prefer but it is difficult because of the personal character of the managing partner. </a:t>
            </a:r>
            <a:endParaRPr lang="zh-TW" altLang="zh-HK" dirty="0"/>
          </a:p>
          <a:p>
            <a:r>
              <a:rPr lang="en-US" altLang="zh-HK" dirty="0"/>
              <a:t> </a:t>
            </a:r>
            <a:endParaRPr lang="zh-TW" altLang="zh-HK" dirty="0"/>
          </a:p>
          <a:p>
            <a:r>
              <a:rPr lang="en-US" altLang="zh-HK" dirty="0"/>
              <a:t> </a:t>
            </a:r>
            <a:endParaRPr lang="zh-TW" altLang="zh-HK" dirty="0"/>
          </a:p>
          <a:p>
            <a:endParaRPr kumimoji="1" lang="zh-HK" altLang="en-US" dirty="0"/>
          </a:p>
        </p:txBody>
      </p:sp>
    </p:spTree>
    <p:extLst>
      <p:ext uri="{BB962C8B-B14F-4D97-AF65-F5344CB8AC3E}">
        <p14:creationId xmlns:p14="http://schemas.microsoft.com/office/powerpoint/2010/main" val="934821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EA62A1D9-2BB2-814A-B380-6AB9481147E1}"/>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36F98B05-549C-8943-8933-F2DF2C6D28B1}"/>
              </a:ext>
            </a:extLst>
          </p:cNvPr>
          <p:cNvSpPr>
            <a:spLocks noGrp="1"/>
          </p:cNvSpPr>
          <p:nvPr>
            <p:ph idx="1"/>
          </p:nvPr>
        </p:nvSpPr>
        <p:spPr/>
        <p:txBody>
          <a:bodyPr/>
          <a:lstStyle/>
          <a:p>
            <a:endParaRPr kumimoji="1" lang="en-US" altLang="zh-HK" dirty="0"/>
          </a:p>
          <a:p>
            <a:endParaRPr kumimoji="1" lang="zh-HK" altLang="en-US" dirty="0"/>
          </a:p>
        </p:txBody>
      </p:sp>
      <p:sp>
        <p:nvSpPr>
          <p:cNvPr id="13" name="Text Box 2">
            <a:extLst>
              <a:ext uri="{FF2B5EF4-FFF2-40B4-BE49-F238E27FC236}">
                <a16:creationId xmlns:a16="http://schemas.microsoft.com/office/drawing/2014/main" id="{8AF85905-48D7-144E-B3F1-9233E35471AC}"/>
              </a:ext>
            </a:extLst>
          </p:cNvPr>
          <p:cNvSpPr txBox="1">
            <a:spLocks/>
          </p:cNvSpPr>
          <p:nvPr/>
        </p:nvSpPr>
        <p:spPr bwMode="auto">
          <a:xfrm>
            <a:off x="882650" y="603250"/>
            <a:ext cx="3260725" cy="603250"/>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Transformational Leadership</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4" name="Text Box 4">
            <a:extLst>
              <a:ext uri="{FF2B5EF4-FFF2-40B4-BE49-F238E27FC236}">
                <a16:creationId xmlns:a16="http://schemas.microsoft.com/office/drawing/2014/main" id="{9DDC7747-7E85-C345-9BDF-5AA10387E8A7}"/>
              </a:ext>
            </a:extLst>
          </p:cNvPr>
          <p:cNvSpPr txBox="1">
            <a:spLocks/>
          </p:cNvSpPr>
          <p:nvPr/>
        </p:nvSpPr>
        <p:spPr bwMode="auto">
          <a:xfrm>
            <a:off x="1277938" y="1689100"/>
            <a:ext cx="1220787" cy="914400"/>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Individual considerations</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Behavior </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5" name="Text Box 5">
            <a:extLst>
              <a:ext uri="{FF2B5EF4-FFF2-40B4-BE49-F238E27FC236}">
                <a16:creationId xmlns:a16="http://schemas.microsoft.com/office/drawing/2014/main" id="{B0365261-2A8F-B444-9F1B-C631F4822B23}"/>
              </a:ext>
            </a:extLst>
          </p:cNvPr>
          <p:cNvSpPr txBox="1">
            <a:spLocks/>
          </p:cNvSpPr>
          <p:nvPr/>
        </p:nvSpPr>
        <p:spPr bwMode="auto">
          <a:xfrm>
            <a:off x="2711450" y="1689100"/>
            <a:ext cx="1220788" cy="914400"/>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Inspirational </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Behavior </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6" name="Text Box 6">
            <a:extLst>
              <a:ext uri="{FF2B5EF4-FFF2-40B4-BE49-F238E27FC236}">
                <a16:creationId xmlns:a16="http://schemas.microsoft.com/office/drawing/2014/main" id="{DB46E05D-B014-C043-9C95-0AC513F3873E}"/>
              </a:ext>
            </a:extLst>
          </p:cNvPr>
          <p:cNvSpPr txBox="1">
            <a:spLocks/>
          </p:cNvSpPr>
          <p:nvPr/>
        </p:nvSpPr>
        <p:spPr bwMode="auto">
          <a:xfrm>
            <a:off x="4143375" y="1689100"/>
            <a:ext cx="1220788" cy="914400"/>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Idealized</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Behavior </a:t>
            </a:r>
            <a:endParaRPr kumimoji="0" lang="zh-HK" altLang="zh-HK" sz="1800" b="0" i="0" u="none" strike="noStrike" cap="none" normalizeH="0" baseline="0">
              <a:ln>
                <a:noFill/>
              </a:ln>
              <a:solidFill>
                <a:schemeClr val="tx1"/>
              </a:solidFill>
              <a:effectLst/>
              <a:latin typeface="Arial" panose="020B0604020202020204" pitchFamily="34" charset="0"/>
            </a:endParaRPr>
          </a:p>
        </p:txBody>
      </p:sp>
      <p:cxnSp>
        <p:nvCxnSpPr>
          <p:cNvPr id="17" name="AutoShape 7">
            <a:extLst>
              <a:ext uri="{FF2B5EF4-FFF2-40B4-BE49-F238E27FC236}">
                <a16:creationId xmlns:a16="http://schemas.microsoft.com/office/drawing/2014/main" id="{EB372A41-DEB0-654B-8DC8-4304289FBA51}"/>
              </a:ext>
            </a:extLst>
          </p:cNvPr>
          <p:cNvCxnSpPr>
            <a:cxnSpLocks/>
          </p:cNvCxnSpPr>
          <p:nvPr/>
        </p:nvCxnSpPr>
        <p:spPr bwMode="auto">
          <a:xfrm flipV="1">
            <a:off x="3286760" y="7882890"/>
            <a:ext cx="635"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8" name="Text Box 12">
            <a:extLst>
              <a:ext uri="{FF2B5EF4-FFF2-40B4-BE49-F238E27FC236}">
                <a16:creationId xmlns:a16="http://schemas.microsoft.com/office/drawing/2014/main" id="{D75BA25E-B0BC-D443-98DB-7C4C5319DEB2}"/>
              </a:ext>
            </a:extLst>
          </p:cNvPr>
          <p:cNvSpPr txBox="1">
            <a:spLocks/>
          </p:cNvSpPr>
          <p:nvPr/>
        </p:nvSpPr>
        <p:spPr bwMode="auto">
          <a:xfrm>
            <a:off x="-73025" y="1689100"/>
            <a:ext cx="1220788" cy="914400"/>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Intellectual stimulation</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14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Behavior </a:t>
            </a:r>
            <a:endParaRPr kumimoji="0" lang="zh-HK" altLang="zh-HK" sz="1800" b="0" i="0" u="none" strike="noStrike" cap="none" normalizeH="0" baseline="0">
              <a:ln>
                <a:noFill/>
              </a:ln>
              <a:solidFill>
                <a:schemeClr val="tx1"/>
              </a:solidFill>
              <a:effectLst/>
              <a:latin typeface="Arial" panose="020B0604020202020204" pitchFamily="34" charset="0"/>
            </a:endParaRPr>
          </a:p>
        </p:txBody>
      </p:sp>
      <p:cxnSp>
        <p:nvCxnSpPr>
          <p:cNvPr id="19" name="AutoShape 18">
            <a:extLst>
              <a:ext uri="{FF2B5EF4-FFF2-40B4-BE49-F238E27FC236}">
                <a16:creationId xmlns:a16="http://schemas.microsoft.com/office/drawing/2014/main" id="{C49CC710-1D56-9A4E-9E6E-88765DEC6C22}"/>
              </a:ext>
            </a:extLst>
          </p:cNvPr>
          <p:cNvCxnSpPr>
            <a:cxnSpLocks/>
          </p:cNvCxnSpPr>
          <p:nvPr/>
        </p:nvCxnSpPr>
        <p:spPr bwMode="auto">
          <a:xfrm flipV="1">
            <a:off x="3287395" y="9354820"/>
            <a:ext cx="635" cy="27622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0" name="Rectangle 22">
            <a:extLst>
              <a:ext uri="{FF2B5EF4-FFF2-40B4-BE49-F238E27FC236}">
                <a16:creationId xmlns:a16="http://schemas.microsoft.com/office/drawing/2014/main" id="{D1C01F69-ECCF-B947-B6EB-F5F47C7A929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zh-HK" altLang="zh-HK"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Mangal" panose="02040503050203030202" pitchFamily="18" charset="0"/>
              </a:rPr>
              <a:t> </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zh-HK" altLang="zh-HK"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Mangal" panose="02040503050203030202" pitchFamily="18" charset="0"/>
              </a:rPr>
              <a:t>Discussion that emerged from findings</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21" name="Rectangle 28">
            <a:extLst>
              <a:ext uri="{FF2B5EF4-FFF2-40B4-BE49-F238E27FC236}">
                <a16:creationId xmlns:a16="http://schemas.microsoft.com/office/drawing/2014/main" id="{BB3A4698-4B77-8D47-8F1A-8372304F779B}"/>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HK" altLang="en-US"/>
          </a:p>
        </p:txBody>
      </p:sp>
    </p:spTree>
    <p:extLst>
      <p:ext uri="{BB962C8B-B14F-4D97-AF65-F5344CB8AC3E}">
        <p14:creationId xmlns:p14="http://schemas.microsoft.com/office/powerpoint/2010/main" val="3635891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D4F8005-A0A4-0242-9BDA-B616A8148C2B}"/>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1A0087FB-6D35-4846-8A35-DBA80CDB4675}"/>
              </a:ext>
            </a:extLst>
          </p:cNvPr>
          <p:cNvSpPr>
            <a:spLocks noGrp="1"/>
          </p:cNvSpPr>
          <p:nvPr>
            <p:ph idx="1"/>
          </p:nvPr>
        </p:nvSpPr>
        <p:spPr/>
        <p:txBody>
          <a:bodyPr/>
          <a:lstStyle/>
          <a:p>
            <a:endParaRPr kumimoji="1" lang="zh-HK" altLang="en-US" dirty="0"/>
          </a:p>
        </p:txBody>
      </p:sp>
      <p:sp>
        <p:nvSpPr>
          <p:cNvPr id="4" name="Text Box 3">
            <a:extLst>
              <a:ext uri="{FF2B5EF4-FFF2-40B4-BE49-F238E27FC236}">
                <a16:creationId xmlns:a16="http://schemas.microsoft.com/office/drawing/2014/main" id="{98C54E11-98E3-E14F-B9FF-93450B1B76AC}"/>
              </a:ext>
            </a:extLst>
          </p:cNvPr>
          <p:cNvSpPr txBox="1">
            <a:spLocks/>
          </p:cNvSpPr>
          <p:nvPr/>
        </p:nvSpPr>
        <p:spPr bwMode="auto">
          <a:xfrm>
            <a:off x="-42863" y="498475"/>
            <a:ext cx="536576" cy="2087563"/>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leadership in the law firm</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5" name="Text Box 8">
            <a:extLst>
              <a:ext uri="{FF2B5EF4-FFF2-40B4-BE49-F238E27FC236}">
                <a16:creationId xmlns:a16="http://schemas.microsoft.com/office/drawing/2014/main" id="{6E65C805-C2A4-7346-92B6-A15B3777731C}"/>
              </a:ext>
            </a:extLst>
          </p:cNvPr>
          <p:cNvSpPr txBox="1">
            <a:spLocks/>
          </p:cNvSpPr>
          <p:nvPr/>
        </p:nvSpPr>
        <p:spPr bwMode="auto">
          <a:xfrm>
            <a:off x="566738" y="519113"/>
            <a:ext cx="566737"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transactional leadership contingent rewards and punishment?</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6" name="Text Box 9">
            <a:extLst>
              <a:ext uri="{FF2B5EF4-FFF2-40B4-BE49-F238E27FC236}">
                <a16:creationId xmlns:a16="http://schemas.microsoft.com/office/drawing/2014/main" id="{F311FA7E-3227-2C4A-9BF6-470A0544F68B}"/>
              </a:ext>
            </a:extLst>
          </p:cNvPr>
          <p:cNvSpPr txBox="1">
            <a:spLocks/>
          </p:cNvSpPr>
          <p:nvPr/>
        </p:nvSpPr>
        <p:spPr bwMode="auto">
          <a:xfrm>
            <a:off x="1203325" y="512763"/>
            <a:ext cx="508000"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intellectual stimulation resolves the problems</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7" name="Text Box 10">
            <a:extLst>
              <a:ext uri="{FF2B5EF4-FFF2-40B4-BE49-F238E27FC236}">
                <a16:creationId xmlns:a16="http://schemas.microsoft.com/office/drawing/2014/main" id="{13FFDE94-5BE0-1E49-B57F-0BC1982C2846}"/>
              </a:ext>
            </a:extLst>
          </p:cNvPr>
          <p:cNvSpPr txBox="1">
            <a:spLocks/>
          </p:cNvSpPr>
          <p:nvPr/>
        </p:nvSpPr>
        <p:spPr bwMode="auto">
          <a:xfrm>
            <a:off x="1806575" y="525463"/>
            <a:ext cx="527050"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individual considerations care by partners</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8" name="Text Box 11">
            <a:extLst>
              <a:ext uri="{FF2B5EF4-FFF2-40B4-BE49-F238E27FC236}">
                <a16:creationId xmlns:a16="http://schemas.microsoft.com/office/drawing/2014/main" id="{962B37F5-9100-DC47-86FA-77D954BC86AB}"/>
              </a:ext>
            </a:extLst>
          </p:cNvPr>
          <p:cNvSpPr txBox="1">
            <a:spLocks/>
          </p:cNvSpPr>
          <p:nvPr/>
        </p:nvSpPr>
        <p:spPr bwMode="auto">
          <a:xfrm>
            <a:off x="2428875" y="525463"/>
            <a:ext cx="525463"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inspirational and idealized behaviors direct the staff’s hopes or ambitions achieving the goal</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9" name="Text Box 13">
            <a:extLst>
              <a:ext uri="{FF2B5EF4-FFF2-40B4-BE49-F238E27FC236}">
                <a16:creationId xmlns:a16="http://schemas.microsoft.com/office/drawing/2014/main" id="{0CE94B19-0FC3-D745-9FC5-F378A8BB4FEB}"/>
              </a:ext>
            </a:extLst>
          </p:cNvPr>
          <p:cNvSpPr txBox="1">
            <a:spLocks/>
          </p:cNvSpPr>
          <p:nvPr/>
        </p:nvSpPr>
        <p:spPr bwMode="auto">
          <a:xfrm>
            <a:off x="3059113" y="531813"/>
            <a:ext cx="412750"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can transformational leadership to be adopted</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0" name="Text Box 14">
            <a:extLst>
              <a:ext uri="{FF2B5EF4-FFF2-40B4-BE49-F238E27FC236}">
                <a16:creationId xmlns:a16="http://schemas.microsoft.com/office/drawing/2014/main" id="{3FA12E5C-3E34-C543-9623-E7C4CD4324A6}"/>
              </a:ext>
            </a:extLst>
          </p:cNvPr>
          <p:cNvSpPr txBox="1">
            <a:spLocks/>
          </p:cNvSpPr>
          <p:nvPr/>
        </p:nvSpPr>
        <p:spPr bwMode="auto">
          <a:xfrm>
            <a:off x="3587750" y="531813"/>
            <a:ext cx="492125"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Both the transactional leadership and transformational leadership to be adopted </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1" name="Text Box 15">
            <a:extLst>
              <a:ext uri="{FF2B5EF4-FFF2-40B4-BE49-F238E27FC236}">
                <a16:creationId xmlns:a16="http://schemas.microsoft.com/office/drawing/2014/main" id="{D644F6DC-3612-524E-A09B-4410A71D3A10}"/>
              </a:ext>
            </a:extLst>
          </p:cNvPr>
          <p:cNvSpPr txBox="1">
            <a:spLocks/>
          </p:cNvSpPr>
          <p:nvPr/>
        </p:nvSpPr>
        <p:spPr bwMode="auto">
          <a:xfrm>
            <a:off x="4195763" y="546100"/>
            <a:ext cx="685800" cy="2087563"/>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Like the management change</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2" name="Text Box 16">
            <a:extLst>
              <a:ext uri="{FF2B5EF4-FFF2-40B4-BE49-F238E27FC236}">
                <a16:creationId xmlns:a16="http://schemas.microsoft.com/office/drawing/2014/main" id="{A7E88DDC-051C-6142-AFFE-0E3BC6C6FD51}"/>
              </a:ext>
            </a:extLst>
          </p:cNvPr>
          <p:cNvSpPr txBox="1">
            <a:spLocks/>
          </p:cNvSpPr>
          <p:nvPr/>
        </p:nvSpPr>
        <p:spPr bwMode="auto">
          <a:xfrm>
            <a:off x="4962525" y="558800"/>
            <a:ext cx="434975" cy="2087563"/>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Believe the change to transformational leadership</a:t>
            </a:r>
            <a:endParaRPr kumimoji="0" lang="zh-HK" altLang="zh-HK"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3" name="Text Box 17">
            <a:extLst>
              <a:ext uri="{FF2B5EF4-FFF2-40B4-BE49-F238E27FC236}">
                <a16:creationId xmlns:a16="http://schemas.microsoft.com/office/drawing/2014/main" id="{07E72030-0645-604C-BACA-F6A59B179BE8}"/>
              </a:ext>
            </a:extLst>
          </p:cNvPr>
          <p:cNvSpPr txBox="1">
            <a:spLocks/>
          </p:cNvSpPr>
          <p:nvPr/>
        </p:nvSpPr>
        <p:spPr bwMode="auto">
          <a:xfrm>
            <a:off x="5503863" y="560388"/>
            <a:ext cx="406400" cy="2087562"/>
          </a:xfrm>
          <a:prstGeom prst="rect">
            <a:avLst/>
          </a:prstGeom>
          <a:solidFill>
            <a:srgbClr val="FFFFFF"/>
          </a:solidFill>
          <a:ln w="9525">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zh-HK" altLang="zh-HK" sz="800" b="0" i="0" u="none" strike="noStrike" cap="none" normalizeH="0" baseline="0">
                <a:ln>
                  <a:noFill/>
                </a:ln>
                <a:solidFill>
                  <a:srgbClr val="000000"/>
                </a:solidFill>
                <a:effectLst/>
                <a:latin typeface="Arial" panose="020B0604020202020204" pitchFamily="34" charset="0"/>
                <a:ea typeface="Times New Roman" panose="02020603050405020304" pitchFamily="18" charset="0"/>
              </a:rPr>
              <a:t>any comment on the existing management</a:t>
            </a:r>
            <a:endParaRPr kumimoji="0" lang="zh-HK" altLang="zh-HK" sz="1800" b="0" i="0" u="none" strike="noStrike" cap="none" normalizeH="0" baseline="0">
              <a:ln>
                <a:noFill/>
              </a:ln>
              <a:solidFill>
                <a:schemeClr val="tx1"/>
              </a:solidFill>
              <a:effectLst/>
              <a:latin typeface="Arial" panose="020B0604020202020204" pitchFamily="34" charset="0"/>
            </a:endParaRPr>
          </a:p>
        </p:txBody>
      </p:sp>
      <p:sp>
        <p:nvSpPr>
          <p:cNvPr id="14" name="Rectangle 11">
            <a:extLst>
              <a:ext uri="{FF2B5EF4-FFF2-40B4-BE49-F238E27FC236}">
                <a16:creationId xmlns:a16="http://schemas.microsoft.com/office/drawing/2014/main" id="{AB17F624-075A-5C4E-BB40-CAAF7B1EEC0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HK" altLang="en-US"/>
          </a:p>
        </p:txBody>
      </p:sp>
      <p:sp>
        <p:nvSpPr>
          <p:cNvPr id="15" name="Rectangle 22">
            <a:extLst>
              <a:ext uri="{FF2B5EF4-FFF2-40B4-BE49-F238E27FC236}">
                <a16:creationId xmlns:a16="http://schemas.microsoft.com/office/drawing/2014/main" id="{AE415861-B021-8E42-AFBC-9548E25F9344}"/>
              </a:ext>
            </a:extLst>
          </p:cNvPr>
          <p:cNvSpPr>
            <a:spLocks noChangeArrowheads="1"/>
          </p:cNvSpPr>
          <p:nvPr/>
        </p:nvSpPr>
        <p:spPr bwMode="auto">
          <a:xfrm>
            <a:off x="22860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zh-HK" altLang="en-US"/>
          </a:p>
        </p:txBody>
      </p:sp>
    </p:spTree>
    <p:extLst>
      <p:ext uri="{BB962C8B-B14F-4D97-AF65-F5344CB8AC3E}">
        <p14:creationId xmlns:p14="http://schemas.microsoft.com/office/powerpoint/2010/main" val="3473487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1041AB4-6F3A-9640-B0B3-4CE1205C945C}"/>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A6DE7ADE-E5B4-0340-90CB-F35CBB3E9499}"/>
              </a:ext>
            </a:extLst>
          </p:cNvPr>
          <p:cNvSpPr>
            <a:spLocks noGrp="1"/>
          </p:cNvSpPr>
          <p:nvPr>
            <p:ph idx="1"/>
          </p:nvPr>
        </p:nvSpPr>
        <p:spPr/>
        <p:txBody>
          <a:bodyPr>
            <a:normAutofit fontScale="92500" lnSpcReduction="10000"/>
          </a:bodyPr>
          <a:lstStyle/>
          <a:p>
            <a:pPr lvl="0"/>
            <a:r>
              <a:rPr lang="en-US" altLang="zh-HK" dirty="0"/>
              <a:t>All the participants agreed that the leadership behavior of the law firm is transactional leadership i.e. contingent rewards and punishment.</a:t>
            </a:r>
            <a:endParaRPr lang="zh-TW" altLang="zh-HK" dirty="0"/>
          </a:p>
          <a:p>
            <a:pPr lvl="0"/>
            <a:r>
              <a:rPr lang="en-US" altLang="zh-HK" dirty="0"/>
              <a:t>All the participants opined that there is no intellectual stimulation from managing the partner but they have to solve by themselves.</a:t>
            </a:r>
            <a:endParaRPr lang="zh-TW" altLang="zh-HK" dirty="0"/>
          </a:p>
          <a:p>
            <a:pPr lvl="0"/>
            <a:r>
              <a:rPr lang="en-US" altLang="zh-HK" dirty="0"/>
              <a:t>Only two of the participants remembered that there are individual considerations of the managing partner previously cared the staff.</a:t>
            </a:r>
            <a:endParaRPr lang="zh-TW" altLang="zh-HK" dirty="0"/>
          </a:p>
          <a:p>
            <a:pPr lvl="0"/>
            <a:r>
              <a:rPr lang="en-US" altLang="zh-HK" dirty="0"/>
              <a:t>All the participants replied that there is no inspirational and idealized behaviors which may direct the staff to achieve the goal of the law firm.</a:t>
            </a:r>
            <a:endParaRPr lang="zh-TW" altLang="zh-HK" dirty="0"/>
          </a:p>
          <a:p>
            <a:r>
              <a:rPr lang="en-US" altLang="zh-HK" dirty="0"/>
              <a:t>All participants replied that it is difficult for the managing partner to change from transactional leadership to transformational leadership due to his personal character.</a:t>
            </a:r>
            <a:r>
              <a:rPr lang="zh-TW" altLang="zh-HK" dirty="0">
                <a:effectLst/>
              </a:rPr>
              <a:t> </a:t>
            </a:r>
            <a:endParaRPr kumimoji="1" lang="zh-HK" altLang="en-US" dirty="0"/>
          </a:p>
        </p:txBody>
      </p:sp>
    </p:spTree>
    <p:extLst>
      <p:ext uri="{BB962C8B-B14F-4D97-AF65-F5344CB8AC3E}">
        <p14:creationId xmlns:p14="http://schemas.microsoft.com/office/powerpoint/2010/main" val="3790264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1242F5A-649D-0A49-ABFC-A9A8091B67EC}"/>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C2C752A9-A3A9-6F44-B50F-484359D43DD6}"/>
              </a:ext>
            </a:extLst>
          </p:cNvPr>
          <p:cNvSpPr>
            <a:spLocks noGrp="1"/>
          </p:cNvSpPr>
          <p:nvPr>
            <p:ph idx="1"/>
          </p:nvPr>
        </p:nvSpPr>
        <p:spPr/>
        <p:txBody>
          <a:bodyPr/>
          <a:lstStyle/>
          <a:p>
            <a:pPr lvl="0"/>
            <a:r>
              <a:rPr lang="en-US" altLang="zh-HK" dirty="0"/>
              <a:t> </a:t>
            </a:r>
            <a:endParaRPr lang="zh-TW" altLang="zh-HK" dirty="0"/>
          </a:p>
          <a:p>
            <a:pPr lvl="0"/>
            <a:r>
              <a:rPr lang="en-US" altLang="zh-HK" dirty="0"/>
              <a:t>All the participants agree that they will prefer both transactional leadership and transformational leadership adopted by the law firm.</a:t>
            </a:r>
            <a:endParaRPr lang="zh-TW" altLang="zh-HK" dirty="0"/>
          </a:p>
          <a:p>
            <a:pPr lvl="0"/>
            <a:r>
              <a:rPr lang="en-US" altLang="zh-HK" dirty="0"/>
              <a:t>All participants do not like the leadership of the law firm change its leadership style as they satisfy the existing leadership style.</a:t>
            </a:r>
            <a:endParaRPr lang="zh-TW" altLang="zh-HK" dirty="0"/>
          </a:p>
          <a:p>
            <a:pPr lvl="0"/>
            <a:r>
              <a:rPr lang="en-US" altLang="zh-HK" dirty="0"/>
              <a:t>All the participants do not believe the transformational leadership will be adopted by the managing partner due to his personal character.</a:t>
            </a:r>
            <a:endParaRPr lang="zh-TW" altLang="zh-HK" dirty="0"/>
          </a:p>
          <a:p>
            <a:pPr lvl="0"/>
            <a:r>
              <a:rPr lang="en-US" altLang="zh-HK" dirty="0"/>
              <a:t>All participants opine that their answers to the above-mentioned are their comment to the existing management of the law firm.  </a:t>
            </a:r>
            <a:endParaRPr lang="zh-TW" altLang="zh-HK" dirty="0"/>
          </a:p>
          <a:p>
            <a:endParaRPr kumimoji="1" lang="zh-HK" altLang="en-US" dirty="0"/>
          </a:p>
        </p:txBody>
      </p:sp>
    </p:spTree>
    <p:extLst>
      <p:ext uri="{BB962C8B-B14F-4D97-AF65-F5344CB8AC3E}">
        <p14:creationId xmlns:p14="http://schemas.microsoft.com/office/powerpoint/2010/main" val="2593329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3228F64-69D6-AC4A-AF76-4F8F333214EF}"/>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3D398748-E914-0F4E-BF10-DCB53E09AB27}"/>
              </a:ext>
            </a:extLst>
          </p:cNvPr>
          <p:cNvSpPr>
            <a:spLocks noGrp="1"/>
          </p:cNvSpPr>
          <p:nvPr>
            <p:ph idx="1"/>
          </p:nvPr>
        </p:nvSpPr>
        <p:spPr/>
        <p:txBody>
          <a:bodyPr/>
          <a:lstStyle/>
          <a:p>
            <a:r>
              <a:rPr lang="en-US" altLang="zh-HK" dirty="0"/>
              <a:t>The preliminary findings of the qualitative research are that the respondents do not like a change of the leadership style of the law firm but to maintain the existing transactional leadership which they thought that it is suitable and to their satisfaction at present. </a:t>
            </a:r>
            <a:endParaRPr lang="zh-TW" altLang="zh-HK" dirty="0"/>
          </a:p>
          <a:p>
            <a:endParaRPr kumimoji="1" lang="zh-HK" altLang="en-US" dirty="0"/>
          </a:p>
        </p:txBody>
      </p:sp>
    </p:spTree>
    <p:extLst>
      <p:ext uri="{BB962C8B-B14F-4D97-AF65-F5344CB8AC3E}">
        <p14:creationId xmlns:p14="http://schemas.microsoft.com/office/powerpoint/2010/main" val="3000065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A3D2701-D5FD-E24D-8190-4CF02D359F72}"/>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9E5B0EF8-6B9D-EE49-9F5A-269F4CEF1897}"/>
              </a:ext>
            </a:extLst>
          </p:cNvPr>
          <p:cNvSpPr>
            <a:spLocks noGrp="1"/>
          </p:cNvSpPr>
          <p:nvPr>
            <p:ph idx="1"/>
          </p:nvPr>
        </p:nvSpPr>
        <p:spPr/>
        <p:txBody>
          <a:bodyPr>
            <a:normAutofit fontScale="92500" lnSpcReduction="20000"/>
          </a:bodyPr>
          <a:lstStyle/>
          <a:p>
            <a:r>
              <a:rPr lang="en-US" altLang="zh-HK" dirty="0"/>
              <a:t> </a:t>
            </a:r>
            <a:endParaRPr lang="zh-TW" altLang="zh-HK" dirty="0"/>
          </a:p>
          <a:p>
            <a:r>
              <a:rPr lang="en-US" altLang="zh-HK" dirty="0"/>
              <a:t> </a:t>
            </a:r>
            <a:endParaRPr lang="zh-TW" altLang="zh-HK" dirty="0"/>
          </a:p>
          <a:p>
            <a:pPr lvl="0"/>
            <a:r>
              <a:rPr lang="en-US" altLang="zh-HK" dirty="0"/>
              <a:t>Appendix with your personal reflections</a:t>
            </a:r>
            <a:endParaRPr lang="zh-TW" altLang="zh-HK" dirty="0"/>
          </a:p>
          <a:p>
            <a:r>
              <a:rPr lang="en-US" altLang="zh-HK" dirty="0"/>
              <a:t>My reflections in this study are that the participants responded the open ended questions with their full efforts by trying to answer and point out the existing problems in the law firm. </a:t>
            </a:r>
            <a:endParaRPr lang="zh-TW" altLang="zh-HK" dirty="0"/>
          </a:p>
          <a:p>
            <a:r>
              <a:rPr lang="en-US" altLang="zh-HK" dirty="0"/>
              <a:t> </a:t>
            </a:r>
            <a:endParaRPr lang="zh-TW" altLang="zh-HK" dirty="0"/>
          </a:p>
          <a:p>
            <a:r>
              <a:rPr lang="en-US" altLang="zh-HK" dirty="0"/>
              <a:t>They pointed out the existing problems one by one and suggested the possible solution. All of them stated that the atmosphere of the working environment is deemed to be harmonious. However, all of them preferred but they do not believe that transformational leadership can be adopted in the law firm as leadership behavior of the law firm is fundamental and cannot be changed easily. </a:t>
            </a:r>
            <a:endParaRPr lang="zh-TW" altLang="zh-HK"/>
          </a:p>
          <a:p>
            <a:endParaRPr kumimoji="1" lang="zh-HK" altLang="en-US"/>
          </a:p>
        </p:txBody>
      </p:sp>
    </p:spTree>
    <p:extLst>
      <p:ext uri="{BB962C8B-B14F-4D97-AF65-F5344CB8AC3E}">
        <p14:creationId xmlns:p14="http://schemas.microsoft.com/office/powerpoint/2010/main" val="3910002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BBC8884-ADE6-C042-B435-69E34B4948B2}"/>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E12EF753-FFA4-0F4D-8EB0-1EA386555A33}"/>
              </a:ext>
            </a:extLst>
          </p:cNvPr>
          <p:cNvSpPr>
            <a:spLocks noGrp="1"/>
          </p:cNvSpPr>
          <p:nvPr>
            <p:ph idx="1"/>
          </p:nvPr>
        </p:nvSpPr>
        <p:spPr/>
        <p:txBody>
          <a:bodyPr/>
          <a:lstStyle/>
          <a:p>
            <a:endParaRPr kumimoji="1" lang="zh-HK" altLang="en-US"/>
          </a:p>
        </p:txBody>
      </p:sp>
      <p:sp>
        <p:nvSpPr>
          <p:cNvPr id="4" name="矩形 3">
            <a:extLst>
              <a:ext uri="{FF2B5EF4-FFF2-40B4-BE49-F238E27FC236}">
                <a16:creationId xmlns:a16="http://schemas.microsoft.com/office/drawing/2014/main" id="{9AA02157-6C0D-F84A-A5CA-3B0B394AC534}"/>
              </a:ext>
            </a:extLst>
          </p:cNvPr>
          <p:cNvSpPr/>
          <p:nvPr/>
        </p:nvSpPr>
        <p:spPr>
          <a:xfrm>
            <a:off x="3048000" y="-954989"/>
            <a:ext cx="6096000" cy="7521483"/>
          </a:xfrm>
          <a:prstGeom prst="rect">
            <a:avLst/>
          </a:prstGeom>
        </p:spPr>
        <p:txBody>
          <a:bodyPr>
            <a:spAutoFit/>
          </a:bodyPr>
          <a:lstStyle/>
          <a:p>
            <a:pPr algn="just">
              <a:lnSpc>
                <a:spcPct val="150000"/>
              </a:lnSpc>
              <a:spcAft>
                <a:spcPts val="0"/>
              </a:spcAft>
            </a:pPr>
            <a:r>
              <a:rPr lang="en-US" altLang="zh-HK" dirty="0">
                <a:solidFill>
                  <a:srgbClr val="000000"/>
                </a:solidFill>
                <a:latin typeface="Times New Roman" panose="02020603050405020304" pitchFamily="18" charset="0"/>
              </a:rPr>
              <a:t>References</a:t>
            </a:r>
            <a:endParaRPr lang="zh-TW" altLang="zh-HK" sz="2000" dirty="0">
              <a:solidFill>
                <a:srgbClr val="000000"/>
              </a:solidFill>
              <a:latin typeface="Courier New" panose="02070309020205020404" pitchFamily="49" charset="0"/>
            </a:endParaRPr>
          </a:p>
          <a:p>
            <a:pPr algn="just">
              <a:lnSpc>
                <a:spcPct val="150000"/>
              </a:lnSpc>
              <a:spcAft>
                <a:spcPts val="0"/>
              </a:spcAft>
            </a:pP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Amy E. Colbert, Amy L. Kristof-Brown, Bret H. Br</a:t>
            </a:r>
            <a:r>
              <a:rPr lang="en-US" altLang="zh-HK" kern="50" dirty="0" err="1">
                <a:latin typeface="Times New Roman" panose="02020603050405020304" pitchFamily="18" charset="0"/>
                <a:ea typeface="Arial Unicode MS" panose="020B0604020202020204" pitchFamily="34" charset="-128"/>
                <a:cs typeface="Times New Roman" panose="02020603050405020304" pitchFamily="18" charset="0"/>
              </a:rPr>
              <a:t>adley</a:t>
            </a:r>
            <a:r>
              <a:rPr lang="en-US" altLang="zh-HK" kern="50" dirty="0">
                <a:latin typeface="Times New Roman" panose="02020603050405020304" pitchFamily="18" charset="0"/>
                <a:ea typeface="Arial Unicode MS" panose="020B0604020202020204" pitchFamily="34" charset="-128"/>
                <a:cs typeface="Times New Roman" panose="02020603050405020304" pitchFamily="18" charset="0"/>
              </a:rPr>
              <a:t>, Murray R. Barrick 2008. CEO Transformational Leadership: The Role of Goal Importance Congruence in Top Management Teams. </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Academy of Management Journal</a:t>
            </a:r>
            <a:r>
              <a:rPr lang="en-US" altLang="zh-HK" kern="50" dirty="0">
                <a:latin typeface="Times New Roman" panose="02020603050405020304" pitchFamily="18" charset="0"/>
                <a:ea typeface="Arial Unicode MS" panose="020B0604020202020204" pitchFamily="34" charset="-128"/>
                <a:cs typeface="Times New Roman" panose="02020603050405020304" pitchFamily="18" charset="0"/>
              </a:rPr>
              <a:t> 2008, Vol 51, No.1, 81-96. </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nSpc>
                <a:spcPct val="150000"/>
              </a:lnSpc>
              <a:spcAft>
                <a:spcPts val="0"/>
              </a:spcAft>
            </a:pP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 </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nSpc>
                <a:spcPct val="150000"/>
              </a:lnSpc>
              <a:spcAft>
                <a:spcPts val="0"/>
              </a:spcAft>
            </a:pP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Bass, B.M. &amp; VOLIO B.J.(1993). T</a:t>
            </a:r>
            <a:r>
              <a:rPr lang="en-US" altLang="zh-HK" kern="50" dirty="0">
                <a:latin typeface="Times New Roman" panose="02020603050405020304" pitchFamily="18" charset="0"/>
                <a:ea typeface="Arial Unicode MS" panose="020B0604020202020204" pitchFamily="34" charset="-128"/>
                <a:cs typeface="Times New Roman" panose="02020603050405020304" pitchFamily="18" charset="0"/>
              </a:rPr>
              <a:t>he implications of transactional and transformational leadership for individual, team, and organizational development. </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Research in </a:t>
            </a:r>
            <a:r>
              <a:rPr lang="en-US" altLang="zh-HK" i="1" kern="50" dirty="0" err="1">
                <a:latin typeface="Times New Roman" panose="02020603050405020304" pitchFamily="18" charset="0"/>
                <a:ea typeface="Arial Unicode MS" panose="020B0604020202020204" pitchFamily="34" charset="-128"/>
                <a:cs typeface="Times New Roman" panose="02020603050405020304" pitchFamily="18" charset="0"/>
              </a:rPr>
              <a:t>Organisational</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 Change and Development</a:t>
            </a:r>
            <a:r>
              <a:rPr lang="en-US" altLang="zh-HK" kern="50" dirty="0">
                <a:latin typeface="Times New Roman" panose="02020603050405020304" pitchFamily="18" charset="0"/>
                <a:ea typeface="Arial Unicode MS" panose="020B0604020202020204" pitchFamily="34" charset="-128"/>
                <a:cs typeface="Times New Roman" panose="02020603050405020304" pitchFamily="18" charset="0"/>
              </a:rPr>
              <a:t>, 4:231-272.</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nSpc>
                <a:spcPct val="150000"/>
              </a:lnSpc>
              <a:spcAft>
                <a:spcPts val="0"/>
              </a:spcAft>
            </a:pPr>
            <a:r>
              <a:rPr lang="en-US" altLang="zh-HK" kern="50" dirty="0">
                <a:latin typeface="Times New Roman" panose="02020603050405020304" pitchFamily="18" charset="0"/>
                <a:ea typeface="Arial Unicode MS" panose="020B0604020202020204" pitchFamily="34" charset="-128"/>
                <a:cs typeface="Times New Roman" panose="02020603050405020304" pitchFamily="18" charset="0"/>
              </a:rPr>
              <a:t> </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gn="just">
              <a:lnSpc>
                <a:spcPct val="150000"/>
              </a:lnSpc>
              <a:spcAft>
                <a:spcPts val="0"/>
              </a:spcAft>
            </a:pP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David Effelsberg, Marc Solga, Jochen Gurt 2014. Getting followers to Transcend Their Self-Interest for the Benefit if Their Company: Testing a Core Assumption of Transformational Leader Theory. </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J. Bus </a:t>
            </a:r>
            <a:r>
              <a:rPr lang="en-US" altLang="zh-HK" i="1" kern="50" dirty="0" err="1">
                <a:latin typeface="Times New Roman" panose="02020603050405020304" pitchFamily="18" charset="0"/>
                <a:ea typeface="Arial Unicode MS" panose="020B0604020202020204" pitchFamily="34" charset="-128"/>
                <a:cs typeface="Times New Roman" panose="02020603050405020304" pitchFamily="18" charset="0"/>
              </a:rPr>
              <a:t>Psychol</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 </a:t>
            </a:r>
            <a:r>
              <a:rPr lang="en-US" altLang="zh-HK" i="1" kern="50" dirty="0" err="1">
                <a:latin typeface="Times New Roman" panose="02020603050405020304" pitchFamily="18" charset="0"/>
                <a:ea typeface="Arial Unicode MS" panose="020B0604020202020204" pitchFamily="34" charset="-128"/>
                <a:cs typeface="Times New Roman" panose="02020603050405020304" pitchFamily="18" charset="0"/>
              </a:rPr>
              <a:t>gvv</a:t>
            </a:r>
            <a:r>
              <a:rPr lang="en-US" altLang="zh-HK" i="1" kern="50" dirty="0">
                <a:latin typeface="Times New Roman" panose="02020603050405020304" pitchFamily="18" charset="0"/>
                <a:ea typeface="Arial Unicode MS" panose="020B0604020202020204" pitchFamily="34" charset="-128"/>
                <a:cs typeface="Times New Roman" panose="02020603050405020304" pitchFamily="18" charset="0"/>
              </a:rPr>
              <a:t> </a:t>
            </a: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(2014) 29:131-143</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nSpc>
                <a:spcPct val="150000"/>
              </a:lnSpc>
              <a:spcAft>
                <a:spcPts val="0"/>
              </a:spcAft>
            </a:pPr>
            <a:r>
              <a:rPr lang="hi-IN" altLang="zh-HK" kern="50" dirty="0">
                <a:latin typeface="Times New Roman" panose="02020603050405020304" pitchFamily="18" charset="0"/>
                <a:ea typeface="Arial Unicode MS" panose="020B0604020202020204" pitchFamily="34" charset="-128"/>
                <a:cs typeface="Times New Roman" panose="02020603050405020304" pitchFamily="18" charset="0"/>
              </a:rPr>
              <a:t> </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p:txBody>
      </p:sp>
    </p:spTree>
    <p:extLst>
      <p:ext uri="{BB962C8B-B14F-4D97-AF65-F5344CB8AC3E}">
        <p14:creationId xmlns:p14="http://schemas.microsoft.com/office/powerpoint/2010/main" val="40941746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725B672-D0F1-C547-B09A-69ACD3A2DF25}"/>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881ABEE3-D037-5345-BF4D-E00BA67F1DE5}"/>
              </a:ext>
            </a:extLst>
          </p:cNvPr>
          <p:cNvSpPr>
            <a:spLocks noGrp="1"/>
          </p:cNvSpPr>
          <p:nvPr>
            <p:ph idx="1"/>
          </p:nvPr>
        </p:nvSpPr>
        <p:spPr/>
        <p:txBody>
          <a:bodyPr>
            <a:normAutofit fontScale="92500" lnSpcReduction="20000"/>
          </a:bodyPr>
          <a:lstStyle/>
          <a:p>
            <a:r>
              <a:rPr lang="en-US" altLang="zh-HK" dirty="0"/>
              <a:t>Lewis, Sarah 2015. </a:t>
            </a:r>
            <a:r>
              <a:rPr lang="en-US" altLang="zh-HK" i="1" dirty="0"/>
              <a:t>Health</a:t>
            </a:r>
            <a:r>
              <a:rPr lang="en-US" altLang="zh-HK" dirty="0"/>
              <a:t> </a:t>
            </a:r>
            <a:r>
              <a:rPr lang="en-US" altLang="zh-HK" i="1" dirty="0"/>
              <a:t>Promotion Practice</a:t>
            </a:r>
            <a:r>
              <a:rPr lang="en-US" altLang="zh-HK" dirty="0"/>
              <a:t> Qualitative Inquiry and Research Design: Choosing Among Five Approaches. Jul2015, Vol.16 Issue 4, p473-475.</a:t>
            </a:r>
            <a:endParaRPr lang="zh-TW" altLang="zh-HK" dirty="0"/>
          </a:p>
          <a:p>
            <a:r>
              <a:rPr lang="hi-IN" altLang="zh-HK" dirty="0"/>
              <a:t> </a:t>
            </a:r>
            <a:endParaRPr lang="zh-TW" altLang="zh-HK" dirty="0"/>
          </a:p>
          <a:p>
            <a:r>
              <a:rPr lang="hi-IN" altLang="zh-HK" dirty="0"/>
              <a:t>Melissa S. Price, Maureen R. Weiss 2013. Relationships </a:t>
            </a:r>
            <a:r>
              <a:rPr lang="en-US" altLang="zh-HK" dirty="0"/>
              <a:t>among Coach Leadership, Peer Leadership, and Adolescent </a:t>
            </a:r>
            <a:r>
              <a:rPr lang="en-US" altLang="zh-HK" dirty="0" err="1"/>
              <a:t>Athetes</a:t>
            </a:r>
            <a:r>
              <a:rPr lang="en-US" altLang="zh-HK" dirty="0"/>
              <a:t>’ Psychosocial and Team Outcomes: A Test of Transformational Leadership Theory, </a:t>
            </a:r>
            <a:r>
              <a:rPr lang="en-US" altLang="zh-HK" i="1" dirty="0"/>
              <a:t>Journal of Applied Sport </a:t>
            </a:r>
            <a:r>
              <a:rPr lang="en-US" altLang="zh-HK" i="1" dirty="0" err="1"/>
              <a:t>Pyschology</a:t>
            </a:r>
            <a:r>
              <a:rPr lang="en-US" altLang="zh-HK" dirty="0"/>
              <a:t>, 25: 265-279, 2013 </a:t>
            </a:r>
            <a:endParaRPr lang="zh-TW" altLang="zh-HK" dirty="0"/>
          </a:p>
          <a:p>
            <a:r>
              <a:rPr lang="en-US" altLang="zh-HK" dirty="0"/>
              <a:t> </a:t>
            </a:r>
            <a:endParaRPr lang="zh-TW" altLang="zh-HK" dirty="0"/>
          </a:p>
          <a:p>
            <a:r>
              <a:rPr lang="en-US" altLang="zh-HK" dirty="0"/>
              <a:t>Olivier Doucet, Marc Fredette, Gilles Simard, Michel Tremblay 2015. Leader Profiles and Their Effectiveness on Employees’ Outcome, </a:t>
            </a:r>
            <a:r>
              <a:rPr lang="en-US" altLang="zh-HK" i="1" dirty="0"/>
              <a:t>Human Performance</a:t>
            </a:r>
            <a:r>
              <a:rPr lang="en-US" altLang="zh-HK" dirty="0"/>
              <a:t>, 28:244-264, 2015 </a:t>
            </a:r>
            <a:endParaRPr lang="zh-TW" altLang="zh-HK" dirty="0"/>
          </a:p>
          <a:p>
            <a:endParaRPr kumimoji="1" lang="zh-HK" altLang="en-US" dirty="0"/>
          </a:p>
        </p:txBody>
      </p:sp>
    </p:spTree>
    <p:extLst>
      <p:ext uri="{BB962C8B-B14F-4D97-AF65-F5344CB8AC3E}">
        <p14:creationId xmlns:p14="http://schemas.microsoft.com/office/powerpoint/2010/main" val="655263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7851D17-2C8B-484B-9301-C450181100C2}"/>
              </a:ext>
            </a:extLst>
          </p:cNvPr>
          <p:cNvSpPr>
            <a:spLocks noGrp="1"/>
          </p:cNvSpPr>
          <p:nvPr>
            <p:ph type="title"/>
          </p:nvPr>
        </p:nvSpPr>
        <p:spPr/>
        <p:txBody>
          <a:bodyPr/>
          <a:lstStyle/>
          <a:p>
            <a:endParaRPr kumimoji="1" lang="zh-HK" altLang="en-US"/>
          </a:p>
        </p:txBody>
      </p:sp>
      <p:sp>
        <p:nvSpPr>
          <p:cNvPr id="3" name="內容版面配置區 2">
            <a:extLst>
              <a:ext uri="{FF2B5EF4-FFF2-40B4-BE49-F238E27FC236}">
                <a16:creationId xmlns:a16="http://schemas.microsoft.com/office/drawing/2014/main" id="{CA86E368-1591-E04B-8E60-65CF3F5EE391}"/>
              </a:ext>
            </a:extLst>
          </p:cNvPr>
          <p:cNvSpPr>
            <a:spLocks noGrp="1"/>
          </p:cNvSpPr>
          <p:nvPr>
            <p:ph idx="1"/>
          </p:nvPr>
        </p:nvSpPr>
        <p:spPr/>
        <p:txBody>
          <a:bodyPr/>
          <a:lstStyle/>
          <a:p>
            <a:endParaRPr kumimoji="1" lang="zh-HK" altLang="en-US"/>
          </a:p>
        </p:txBody>
      </p:sp>
      <p:sp>
        <p:nvSpPr>
          <p:cNvPr id="4" name="矩形 3">
            <a:extLst>
              <a:ext uri="{FF2B5EF4-FFF2-40B4-BE49-F238E27FC236}">
                <a16:creationId xmlns:a16="http://schemas.microsoft.com/office/drawing/2014/main" id="{E8611D96-4C57-4F44-8B65-F94B887086D4}"/>
              </a:ext>
            </a:extLst>
          </p:cNvPr>
          <p:cNvSpPr/>
          <p:nvPr/>
        </p:nvSpPr>
        <p:spPr>
          <a:xfrm>
            <a:off x="3048000" y="1115226"/>
            <a:ext cx="6096000" cy="4627549"/>
          </a:xfrm>
          <a:prstGeom prst="rect">
            <a:avLst/>
          </a:prstGeom>
        </p:spPr>
        <p:txBody>
          <a:bodyPr>
            <a:spAutoFit/>
          </a:bodyPr>
          <a:lstStyle/>
          <a:p>
            <a:pPr>
              <a:lnSpc>
                <a:spcPct val="150000"/>
              </a:lnSpc>
              <a:spcAft>
                <a:spcPts val="0"/>
              </a:spcAft>
            </a:pPr>
            <a:r>
              <a:rPr lang="en-US" altLang="zh-HK" kern="50" dirty="0">
                <a:latin typeface="Times New Roman" panose="02020603050405020304" pitchFamily="18" charset="0"/>
                <a:ea typeface="Arial Unicode MS" panose="020B0604020202020204" pitchFamily="34" charset="-128"/>
                <a:cs typeface="Mangal" panose="02040503050203030202" pitchFamily="18" charset="0"/>
              </a:rPr>
              <a:t>Robert P. Vecchio, Joseph E. Justin and Craig L. Pearce 2008, The utility of transactional and transformational leadership for predicting performance and satisfaction within a path-goal theory framework, </a:t>
            </a:r>
            <a:r>
              <a:rPr lang="en-US" altLang="zh-HK" i="1" kern="50" dirty="0">
                <a:latin typeface="Times New Roman" panose="02020603050405020304" pitchFamily="18" charset="0"/>
                <a:ea typeface="Arial Unicode MS" panose="020B0604020202020204" pitchFamily="34" charset="-128"/>
                <a:cs typeface="Mangal" panose="02040503050203030202" pitchFamily="18" charset="0"/>
              </a:rPr>
              <a:t>Journal of Occupational and Organizational Psychology</a:t>
            </a:r>
            <a:r>
              <a:rPr lang="en-US" altLang="zh-HK" kern="50" dirty="0">
                <a:latin typeface="Times New Roman" panose="02020603050405020304" pitchFamily="18" charset="0"/>
                <a:ea typeface="Arial Unicode MS" panose="020B0604020202020204" pitchFamily="34" charset="-128"/>
                <a:cs typeface="Mangal" panose="02040503050203030202" pitchFamily="18" charset="0"/>
              </a:rPr>
              <a:t> (2008), 81, 71-82 </a:t>
            </a:r>
            <a:endParaRPr lang="zh-TW" altLang="zh-HK" kern="50" dirty="0">
              <a:latin typeface="Times New Roman" panose="02020603050405020304" pitchFamily="18" charset="0"/>
              <a:ea typeface="Arial Unicode MS" panose="020B0604020202020204" pitchFamily="34" charset="-128"/>
              <a:cs typeface="Mangal" panose="02040503050203030202" pitchFamily="18" charset="0"/>
            </a:endParaRPr>
          </a:p>
          <a:p>
            <a:pPr algn="just">
              <a:lnSpc>
                <a:spcPct val="150000"/>
              </a:lnSpc>
              <a:spcAft>
                <a:spcPts val="0"/>
              </a:spcAft>
            </a:pPr>
            <a:r>
              <a:rPr lang="en-US" altLang="zh-HK" i="1" dirty="0">
                <a:solidFill>
                  <a:srgbClr val="000000"/>
                </a:solidFill>
                <a:latin typeface="Times New Roman" panose="02020603050405020304" pitchFamily="18" charset="0"/>
              </a:rPr>
              <a:t>Journal of Management</a:t>
            </a:r>
            <a:r>
              <a:rPr lang="en-US" altLang="zh-HK" dirty="0">
                <a:solidFill>
                  <a:srgbClr val="000000"/>
                </a:solidFill>
                <a:latin typeface="Times New Roman" panose="02020603050405020304" pitchFamily="18" charset="0"/>
              </a:rPr>
              <a:t>, 33:959-986</a:t>
            </a:r>
            <a:endParaRPr lang="zh-TW" altLang="zh-HK" sz="2000" dirty="0">
              <a:solidFill>
                <a:srgbClr val="000000"/>
              </a:solidFill>
              <a:latin typeface="Courier New" panose="02070309020205020404" pitchFamily="49" charset="0"/>
            </a:endParaRPr>
          </a:p>
          <a:p>
            <a:pPr algn="just">
              <a:lnSpc>
                <a:spcPct val="150000"/>
              </a:lnSpc>
              <a:spcAft>
                <a:spcPts val="0"/>
              </a:spcAft>
            </a:pPr>
            <a:r>
              <a:rPr lang="en-US" altLang="zh-HK" dirty="0">
                <a:solidFill>
                  <a:srgbClr val="000000"/>
                </a:solidFill>
                <a:latin typeface="Times New Roman" panose="02020603050405020304" pitchFamily="18" charset="0"/>
              </a:rPr>
              <a:t>Smith, Matthew J.; Young, David J.; Figgins, Sean G.,; Arthur, </a:t>
            </a:r>
            <a:r>
              <a:rPr lang="en-US" altLang="zh-HK" dirty="0" err="1">
                <a:solidFill>
                  <a:srgbClr val="000000"/>
                </a:solidFill>
                <a:latin typeface="Times New Roman" panose="02020603050405020304" pitchFamily="18" charset="0"/>
              </a:rPr>
              <a:t>Calum</a:t>
            </a:r>
            <a:r>
              <a:rPr lang="en-US" altLang="zh-HK" dirty="0">
                <a:solidFill>
                  <a:srgbClr val="000000"/>
                </a:solidFill>
                <a:latin typeface="Times New Roman" panose="02020603050405020304" pitchFamily="18" charset="0"/>
              </a:rPr>
              <a:t> A 2017. Transformational Leadership in Elite Sport: A Qualitative Analysis of </a:t>
            </a:r>
            <a:r>
              <a:rPr lang="en-US" altLang="zh-HK" dirty="0" err="1">
                <a:solidFill>
                  <a:srgbClr val="000000"/>
                </a:solidFill>
                <a:latin typeface="Times New Roman" panose="02020603050405020304" pitchFamily="18" charset="0"/>
              </a:rPr>
              <a:t>Efective</a:t>
            </a:r>
            <a:r>
              <a:rPr lang="en-US" altLang="zh-HK" dirty="0">
                <a:solidFill>
                  <a:srgbClr val="000000"/>
                </a:solidFill>
                <a:latin typeface="Times New Roman" panose="02020603050405020304" pitchFamily="18" charset="0"/>
              </a:rPr>
              <a:t> Leadership Behaviors in Cricket. </a:t>
            </a:r>
            <a:r>
              <a:rPr lang="en-US" altLang="zh-HK" i="1" dirty="0">
                <a:solidFill>
                  <a:srgbClr val="000000"/>
                </a:solidFill>
                <a:latin typeface="Times New Roman" panose="02020603050405020304" pitchFamily="18" charset="0"/>
              </a:rPr>
              <a:t>Sport Psychologist</a:t>
            </a:r>
            <a:r>
              <a:rPr lang="en-US" altLang="zh-HK" dirty="0">
                <a:solidFill>
                  <a:srgbClr val="000000"/>
                </a:solidFill>
                <a:latin typeface="Times New Roman" panose="02020603050405020304" pitchFamily="18" charset="0"/>
              </a:rPr>
              <a:t>. Mar2017, Vol.31 Issue 1, p1-15.15p.1 Chart. DOI:10.1123/tsp.2015-0077 </a:t>
            </a:r>
            <a:endParaRPr lang="zh-TW" altLang="zh-HK" sz="2000" dirty="0">
              <a:solidFill>
                <a:srgbClr val="000000"/>
              </a:solidFill>
              <a:latin typeface="Courier New" panose="02070309020205020404" pitchFamily="49" charset="0"/>
            </a:endParaRPr>
          </a:p>
        </p:txBody>
      </p:sp>
    </p:spTree>
    <p:extLst>
      <p:ext uri="{BB962C8B-B14F-4D97-AF65-F5344CB8AC3E}">
        <p14:creationId xmlns:p14="http://schemas.microsoft.com/office/powerpoint/2010/main" val="1694099176"/>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TotalTime>
  <Words>668</Words>
  <Application>Microsoft Macintosh PowerPoint</Application>
  <PresentationFormat>寬螢幕</PresentationFormat>
  <Paragraphs>126</Paragraphs>
  <Slides>25</Slides>
  <Notes>0</Notes>
  <HiddenSlides>0</HiddenSlides>
  <MMClips>0</MMClips>
  <ScaleCrop>false</ScaleCrop>
  <HeadingPairs>
    <vt:vector size="6" baseType="variant">
      <vt:variant>
        <vt:lpstr>使用字型</vt:lpstr>
      </vt:variant>
      <vt:variant>
        <vt:i4>8</vt:i4>
      </vt:variant>
      <vt:variant>
        <vt:lpstr>佈景主題</vt:lpstr>
      </vt:variant>
      <vt:variant>
        <vt:i4>1</vt:i4>
      </vt:variant>
      <vt:variant>
        <vt:lpstr>投影片標題</vt:lpstr>
      </vt:variant>
      <vt:variant>
        <vt:i4>25</vt:i4>
      </vt:variant>
    </vt:vector>
  </HeadingPairs>
  <TitlesOfParts>
    <vt:vector size="34" baseType="lpstr">
      <vt:lpstr>新細明體</vt:lpstr>
      <vt:lpstr>Arial Unicode MS</vt:lpstr>
      <vt:lpstr>Arial</vt:lpstr>
      <vt:lpstr>Calibri</vt:lpstr>
      <vt:lpstr>Calibri Light</vt:lpstr>
      <vt:lpstr>Courier New</vt:lpstr>
      <vt:lpstr>Mangal</vt:lpstr>
      <vt:lpstr>Times New Roman</vt:lpstr>
      <vt:lpstr>Office 佈景主題</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Microsoft Office 使用者</dc:creator>
  <cp:lastModifiedBy>Microsoft Office 使用者</cp:lastModifiedBy>
  <cp:revision>5</cp:revision>
  <dcterms:created xsi:type="dcterms:W3CDTF">2018-10-26T08:56:55Z</dcterms:created>
  <dcterms:modified xsi:type="dcterms:W3CDTF">2018-10-27T03:10:25Z</dcterms:modified>
</cp:coreProperties>
</file>