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71" r:id="rId5"/>
    <p:sldId id="259" r:id="rId6"/>
    <p:sldId id="275" r:id="rId7"/>
    <p:sldId id="260" r:id="rId8"/>
    <p:sldId id="261" r:id="rId9"/>
    <p:sldId id="262" r:id="rId10"/>
    <p:sldId id="266" r:id="rId11"/>
    <p:sldId id="272" r:id="rId12"/>
    <p:sldId id="273" r:id="rId13"/>
    <p:sldId id="276" r:id="rId14"/>
    <p:sldId id="263" r:id="rId15"/>
    <p:sldId id="264" r:id="rId16"/>
    <p:sldId id="265" r:id="rId17"/>
    <p:sldId id="267" r:id="rId18"/>
    <p:sldId id="268"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59373A-000C-4DDB-8DDC-4D2D913AC3B6}" v="1253" dt="2019-12-04T19:55:04.459"/>
    <p1510:client id="{C3972A94-AC89-44B1-9618-609875DA0A01}" v="116" dt="2019-12-05T15:27:31.506"/>
    <p1510:client id="{C7B9ACC8-748E-4B80-BA15-178AD307325D}" v="153" dt="2019-12-04T20:21:35.4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12/6/2019</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40018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12/6/2019</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683169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12/6/2019</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195637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54216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12/6/2019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30139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12/6/2019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873413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12/6/2019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98193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12/6/2019</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6950360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12/6/2019</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014991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354585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12/6/2019</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05993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ED291B17-9318-49DB-B28B-6E5994AE9581}" type="datetime1">
              <a:rPr lang="en-US" smtClean="0"/>
              <a:t>12/6/2019</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8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932523819"/>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457200" rtl="0" eaLnBrk="1" latinLnBrk="0" hangingPunct="1">
        <a:lnSpc>
          <a:spcPct val="90000"/>
        </a:lnSpc>
        <a:spcBef>
          <a:spcPct val="0"/>
        </a:spcBef>
        <a:buNone/>
        <a:defRPr sz="44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5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0ZZgiSUyPDY?feature=oembed"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gif"/><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gif"/><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2.xml"/><Relationship Id="rId1" Type="http://schemas.openxmlformats.org/officeDocument/2006/relationships/video" Target="https://player.vimeo.com/video/169046276?app_id=122963"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2.xml"/><Relationship Id="rId1" Type="http://schemas.openxmlformats.org/officeDocument/2006/relationships/video" Target="https://www.youtube.com/embed/aXgFcNUWqX0?feature=oembed"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9FDEFE0-1A9A-4387-95B3-3EBCCC112402}"/>
              </a:ext>
            </a:extLst>
          </p:cNvPr>
          <p:cNvPicPr>
            <a:picLocks noChangeAspect="1"/>
          </p:cNvPicPr>
          <p:nvPr/>
        </p:nvPicPr>
        <p:blipFill rotWithShape="1">
          <a:blip r:embed="rId2"/>
          <a:srcRect t="2409" r="-2" b="13194"/>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883" y="1661699"/>
            <a:ext cx="3703320" cy="9499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883" y="1817914"/>
            <a:ext cx="3702134" cy="3378388"/>
          </a:xfrm>
          <a:prstGeom prst="rect">
            <a:avLst/>
          </a:prstGeom>
          <a:solidFill>
            <a:schemeClr val="bg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99510" y="2324906"/>
            <a:ext cx="3412067" cy="1588698"/>
          </a:xfrm>
        </p:spPr>
        <p:txBody>
          <a:bodyPr>
            <a:normAutofit/>
          </a:bodyPr>
          <a:lstStyle/>
          <a:p>
            <a:r>
              <a:rPr lang="en-GB" dirty="0">
                <a:solidFill>
                  <a:schemeClr val="tx1"/>
                </a:solidFill>
                <a:cs typeface="Calibri Light"/>
              </a:rPr>
              <a:t>Colour Theory </a:t>
            </a:r>
            <a:endParaRPr lang="en-GB" dirty="0">
              <a:solidFill>
                <a:schemeClr val="tx1"/>
              </a:solidFill>
            </a:endParaRPr>
          </a:p>
        </p:txBody>
      </p:sp>
      <p:sp>
        <p:nvSpPr>
          <p:cNvPr id="3" name="Subtitle 2"/>
          <p:cNvSpPr>
            <a:spLocks noGrp="1"/>
          </p:cNvSpPr>
          <p:nvPr>
            <p:ph type="subTitle" idx="1"/>
          </p:nvPr>
        </p:nvSpPr>
        <p:spPr>
          <a:xfrm>
            <a:off x="899510" y="3945249"/>
            <a:ext cx="3412067" cy="738820"/>
          </a:xfrm>
        </p:spPr>
        <p:txBody>
          <a:bodyPr>
            <a:normAutofit/>
          </a:bodyPr>
          <a:lstStyle/>
          <a:p>
            <a:r>
              <a:rPr lang="en-GB" dirty="0"/>
              <a:t>Colour in film</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32D32-636C-4453-9CA8-C846C8EEC0C7}"/>
              </a:ext>
            </a:extLst>
          </p:cNvPr>
          <p:cNvSpPr>
            <a:spLocks noGrp="1"/>
          </p:cNvSpPr>
          <p:nvPr>
            <p:ph type="title"/>
          </p:nvPr>
        </p:nvSpPr>
        <p:spPr/>
        <p:txBody>
          <a:bodyPr>
            <a:normAutofit/>
          </a:bodyPr>
          <a:lstStyle/>
          <a:p>
            <a:r>
              <a:rPr lang="en-US" dirty="0" err="1"/>
              <a:t>Colour</a:t>
            </a:r>
            <a:r>
              <a:rPr lang="en-US" dirty="0"/>
              <a:t> palettes</a:t>
            </a:r>
          </a:p>
        </p:txBody>
      </p:sp>
      <p:sp>
        <p:nvSpPr>
          <p:cNvPr id="3" name="Content Placeholder 2">
            <a:extLst>
              <a:ext uri="{FF2B5EF4-FFF2-40B4-BE49-F238E27FC236}">
                <a16:creationId xmlns:a16="http://schemas.microsoft.com/office/drawing/2014/main" id="{B1443CF5-8101-4452-B946-7EEFE871AE69}"/>
              </a:ext>
            </a:extLst>
          </p:cNvPr>
          <p:cNvSpPr>
            <a:spLocks noGrp="1"/>
          </p:cNvSpPr>
          <p:nvPr>
            <p:ph idx="1"/>
          </p:nvPr>
        </p:nvSpPr>
        <p:spPr>
          <a:xfrm>
            <a:off x="518988" y="2045395"/>
            <a:ext cx="11029615" cy="774745"/>
          </a:xfrm>
        </p:spPr>
        <p:txBody>
          <a:bodyPr vert="horz" lIns="91440" tIns="45720" rIns="91440" bIns="45720" rtlCol="0" anchor="ctr">
            <a:noAutofit/>
          </a:bodyPr>
          <a:lstStyle/>
          <a:p>
            <a:pPr marL="0" indent="0">
              <a:buNone/>
            </a:pPr>
            <a:r>
              <a:rPr lang="en-US" sz="2200" dirty="0"/>
              <a:t>Make your film </a:t>
            </a:r>
            <a:r>
              <a:rPr lang="en-US" sz="2200" dirty="0" err="1"/>
              <a:t>colour</a:t>
            </a:r>
            <a:r>
              <a:rPr lang="en-US" sz="2200" dirty="0"/>
              <a:t> palette part of the storytelling process</a:t>
            </a:r>
          </a:p>
          <a:p>
            <a:pPr marL="305435" indent="-305435"/>
            <a:endParaRPr lang="en-US" dirty="0"/>
          </a:p>
        </p:txBody>
      </p:sp>
      <p:pic>
        <p:nvPicPr>
          <p:cNvPr id="4" name="Picture 4" descr="A picture containing person, sitting, front, looking&#10;&#10;Description generated with very high confidence">
            <a:extLst>
              <a:ext uri="{FF2B5EF4-FFF2-40B4-BE49-F238E27FC236}">
                <a16:creationId xmlns:a16="http://schemas.microsoft.com/office/drawing/2014/main" id="{DC4CB67B-4E8E-416C-9242-A57FA01AB856}"/>
              </a:ext>
            </a:extLst>
          </p:cNvPr>
          <p:cNvPicPr>
            <a:picLocks noChangeAspect="1"/>
          </p:cNvPicPr>
          <p:nvPr/>
        </p:nvPicPr>
        <p:blipFill>
          <a:blip r:embed="rId2"/>
          <a:stretch>
            <a:fillRect/>
          </a:stretch>
        </p:blipFill>
        <p:spPr>
          <a:xfrm>
            <a:off x="358590" y="2577014"/>
            <a:ext cx="11465854" cy="2790348"/>
          </a:xfrm>
          <a:prstGeom prst="rect">
            <a:avLst/>
          </a:prstGeom>
        </p:spPr>
      </p:pic>
      <p:sp>
        <p:nvSpPr>
          <p:cNvPr id="6" name="TextBox 5">
            <a:extLst>
              <a:ext uri="{FF2B5EF4-FFF2-40B4-BE49-F238E27FC236}">
                <a16:creationId xmlns:a16="http://schemas.microsoft.com/office/drawing/2014/main" id="{DA823C2D-0D22-4430-A938-4904F9B4748E}"/>
              </a:ext>
            </a:extLst>
          </p:cNvPr>
          <p:cNvSpPr txBox="1"/>
          <p:nvPr/>
        </p:nvSpPr>
        <p:spPr>
          <a:xfrm>
            <a:off x="595605" y="5688563"/>
            <a:ext cx="1083750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dirty="0"/>
              <a:t>"It’s easier to make color look good, but harder to make it service the story."</a:t>
            </a:r>
            <a:r>
              <a:rPr lang="en-US" dirty="0"/>
              <a:t> - Roger Deakins </a:t>
            </a:r>
            <a:endParaRPr lang="en-US"/>
          </a:p>
          <a:p>
            <a:pPr algn="l"/>
            <a:endParaRPr lang="en-US" dirty="0"/>
          </a:p>
        </p:txBody>
      </p:sp>
    </p:spTree>
    <p:extLst>
      <p:ext uri="{BB962C8B-B14F-4D97-AF65-F5344CB8AC3E}">
        <p14:creationId xmlns:p14="http://schemas.microsoft.com/office/powerpoint/2010/main" val="15302610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D141A-543A-43C8-9822-9DE65B678B08}"/>
              </a:ext>
            </a:extLst>
          </p:cNvPr>
          <p:cNvSpPr>
            <a:spLocks noGrp="1"/>
          </p:cNvSpPr>
          <p:nvPr>
            <p:ph type="title"/>
          </p:nvPr>
        </p:nvSpPr>
        <p:spPr/>
        <p:txBody>
          <a:bodyPr/>
          <a:lstStyle/>
          <a:p>
            <a:r>
              <a:rPr lang="en-US" dirty="0"/>
              <a:t>Film </a:t>
            </a:r>
            <a:r>
              <a:rPr lang="en-US" dirty="0" err="1"/>
              <a:t>colour</a:t>
            </a:r>
            <a:r>
              <a:rPr lang="en-US" dirty="0"/>
              <a:t> theory</a:t>
            </a:r>
          </a:p>
        </p:txBody>
      </p:sp>
      <p:sp>
        <p:nvSpPr>
          <p:cNvPr id="3" name="Content Placeholder 2">
            <a:extLst>
              <a:ext uri="{FF2B5EF4-FFF2-40B4-BE49-F238E27FC236}">
                <a16:creationId xmlns:a16="http://schemas.microsoft.com/office/drawing/2014/main" id="{4335B083-6099-4DE7-9261-8A9A4A3DE45A}"/>
              </a:ext>
            </a:extLst>
          </p:cNvPr>
          <p:cNvSpPr>
            <a:spLocks noGrp="1"/>
          </p:cNvSpPr>
          <p:nvPr>
            <p:ph idx="1"/>
          </p:nvPr>
        </p:nvSpPr>
        <p:spPr>
          <a:xfrm>
            <a:off x="581192" y="2340864"/>
            <a:ext cx="10947652" cy="3526910"/>
          </a:xfrm>
        </p:spPr>
        <p:txBody>
          <a:bodyPr>
            <a:normAutofit/>
          </a:bodyPr>
          <a:lstStyle/>
          <a:p>
            <a:pPr marL="0" indent="0">
              <a:buNone/>
            </a:pPr>
            <a:r>
              <a:rPr lang="en-US" sz="1600" b="1" dirty="0">
                <a:ea typeface="+mn-lt"/>
                <a:cs typeface="+mn-lt"/>
              </a:rPr>
              <a:t>Definition</a:t>
            </a:r>
          </a:p>
          <a:p>
            <a:pPr marL="0" indent="0">
              <a:buNone/>
            </a:pPr>
            <a:r>
              <a:rPr lang="en-US" sz="1600" dirty="0">
                <a:ea typeface="+mn-lt"/>
                <a:cs typeface="+mn-lt"/>
              </a:rPr>
              <a:t>A theory that states that certain colors in film illicit certain emotions from the audience. Manipulation of these colors can be used to guide the audience toward the intent of the author, juxtaposed against one another to send a message, or subverted to create dramatic irony. </a:t>
            </a:r>
            <a:endParaRPr lang="en-US" sz="1600"/>
          </a:p>
          <a:p>
            <a:pPr marL="305435" indent="-305435"/>
            <a:endParaRPr lang="en-US"/>
          </a:p>
        </p:txBody>
      </p:sp>
    </p:spTree>
    <p:extLst>
      <p:ext uri="{BB962C8B-B14F-4D97-AF65-F5344CB8AC3E}">
        <p14:creationId xmlns:p14="http://schemas.microsoft.com/office/powerpoint/2010/main" val="33736325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6">
            <a:hlinkClick r:id="" action="ppaction://media"/>
            <a:extLst>
              <a:ext uri="{FF2B5EF4-FFF2-40B4-BE49-F238E27FC236}">
                <a16:creationId xmlns:a16="http://schemas.microsoft.com/office/drawing/2014/main" id="{C9D4E5DF-4C46-42FB-AF8F-B787943EB255}"/>
              </a:ext>
            </a:extLst>
          </p:cNvPr>
          <p:cNvPicPr>
            <a:picLocks noRot="1" noChangeAspect="1"/>
          </p:cNvPicPr>
          <p:nvPr>
            <a:videoFile r:link="rId1"/>
          </p:nvPr>
        </p:nvPicPr>
        <p:blipFill>
          <a:blip r:embed="rId3"/>
          <a:stretch>
            <a:fillRect/>
          </a:stretch>
        </p:blipFill>
        <p:spPr>
          <a:xfrm>
            <a:off x="311020" y="-18465"/>
            <a:ext cx="11632162" cy="6863829"/>
          </a:xfrm>
          <a:prstGeom prst="rect">
            <a:avLst/>
          </a:prstGeom>
        </p:spPr>
      </p:pic>
    </p:spTree>
    <p:extLst>
      <p:ext uri="{BB962C8B-B14F-4D97-AF65-F5344CB8AC3E}">
        <p14:creationId xmlns:p14="http://schemas.microsoft.com/office/powerpoint/2010/main" val="2778810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7" name="Rectangle 16">
            <a:extLst>
              <a:ext uri="{FF2B5EF4-FFF2-40B4-BE49-F238E27FC236}">
                <a16:creationId xmlns:a16="http://schemas.microsoft.com/office/drawing/2014/main" id="{7C427EA3-1645-4B27-A5C2-55E8E24C6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85CDBF6-7B87-4A58-92CA-E887CA36AF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6BFF2B2E-1CF1-403F-BB44-3F9C3E7F6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9D8B4D3C-0DE0-43B9-B032-32B536B96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4" descr="A close up of graphics&#10;&#10;Description generated with high confidence">
            <a:extLst>
              <a:ext uri="{FF2B5EF4-FFF2-40B4-BE49-F238E27FC236}">
                <a16:creationId xmlns:a16="http://schemas.microsoft.com/office/drawing/2014/main" id="{708BF9B6-8C2E-421F-B491-4F7885A99A73}"/>
              </a:ext>
            </a:extLst>
          </p:cNvPr>
          <p:cNvPicPr>
            <a:picLocks noChangeAspect="1"/>
          </p:cNvPicPr>
          <p:nvPr/>
        </p:nvPicPr>
        <p:blipFill rotWithShape="1">
          <a:blip r:embed="rId2"/>
          <a:srcRect l="7033" t="8457" r="4945" b="9091"/>
          <a:stretch/>
        </p:blipFill>
        <p:spPr>
          <a:xfrm>
            <a:off x="303638" y="1551115"/>
            <a:ext cx="7685119" cy="3752870"/>
          </a:xfrm>
          <a:prstGeom prst="rect">
            <a:avLst/>
          </a:prstGeom>
        </p:spPr>
      </p:pic>
      <p:sp>
        <p:nvSpPr>
          <p:cNvPr id="25" name="Rectangle 24">
            <a:extLst>
              <a:ext uri="{FF2B5EF4-FFF2-40B4-BE49-F238E27FC236}">
                <a16:creationId xmlns:a16="http://schemas.microsoft.com/office/drawing/2014/main" id="{707788D3-E467-4E25-A5E9-FD41795BD5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DDAB181-D66E-456B-8C27-96474E61FF3A}"/>
              </a:ext>
            </a:extLst>
          </p:cNvPr>
          <p:cNvSpPr>
            <a:spLocks noGrp="1"/>
          </p:cNvSpPr>
          <p:nvPr>
            <p:ph type="title"/>
          </p:nvPr>
        </p:nvSpPr>
        <p:spPr>
          <a:xfrm>
            <a:off x="8296275" y="1419225"/>
            <a:ext cx="3081576" cy="2085869"/>
          </a:xfrm>
        </p:spPr>
        <p:txBody>
          <a:bodyPr vert="horz" lIns="91440" tIns="45720" rIns="91440" bIns="45720" rtlCol="0" anchor="b">
            <a:normAutofit/>
          </a:bodyPr>
          <a:lstStyle/>
          <a:p>
            <a:r>
              <a:rPr lang="en-US" sz="3600">
                <a:solidFill>
                  <a:srgbClr val="FFFFFF"/>
                </a:solidFill>
              </a:rPr>
              <a:t>Colour theory Basics</a:t>
            </a:r>
          </a:p>
        </p:txBody>
      </p:sp>
    </p:spTree>
    <p:extLst>
      <p:ext uri="{BB962C8B-B14F-4D97-AF65-F5344CB8AC3E}">
        <p14:creationId xmlns:p14="http://schemas.microsoft.com/office/powerpoint/2010/main" val="38237643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8729C-B23A-4BAC-A82B-8606100AD164}"/>
              </a:ext>
            </a:extLst>
          </p:cNvPr>
          <p:cNvSpPr>
            <a:spLocks noGrp="1"/>
          </p:cNvSpPr>
          <p:nvPr>
            <p:ph type="title"/>
          </p:nvPr>
        </p:nvSpPr>
        <p:spPr/>
        <p:txBody>
          <a:bodyPr/>
          <a:lstStyle/>
          <a:p>
            <a:r>
              <a:rPr lang="en-GB" dirty="0"/>
              <a:t>What goes into colour</a:t>
            </a:r>
          </a:p>
        </p:txBody>
      </p:sp>
      <p:pic>
        <p:nvPicPr>
          <p:cNvPr id="4" name="Picture 4" descr="A close up of a logo&#10;&#10;Description generated with very high confidence">
            <a:extLst>
              <a:ext uri="{FF2B5EF4-FFF2-40B4-BE49-F238E27FC236}">
                <a16:creationId xmlns:a16="http://schemas.microsoft.com/office/drawing/2014/main" id="{AC770C25-6B36-49E9-BE3D-08013C7E9B67}"/>
              </a:ext>
            </a:extLst>
          </p:cNvPr>
          <p:cNvPicPr>
            <a:picLocks noGrp="1" noChangeAspect="1"/>
          </p:cNvPicPr>
          <p:nvPr>
            <p:ph idx="1"/>
          </p:nvPr>
        </p:nvPicPr>
        <p:blipFill>
          <a:blip r:embed="rId2"/>
          <a:stretch>
            <a:fillRect/>
          </a:stretch>
        </p:blipFill>
        <p:spPr>
          <a:xfrm>
            <a:off x="581026" y="2737220"/>
            <a:ext cx="3372907" cy="3570607"/>
          </a:xfrm>
        </p:spPr>
      </p:pic>
      <p:pic>
        <p:nvPicPr>
          <p:cNvPr id="6" name="Picture 6">
            <a:extLst>
              <a:ext uri="{FF2B5EF4-FFF2-40B4-BE49-F238E27FC236}">
                <a16:creationId xmlns:a16="http://schemas.microsoft.com/office/drawing/2014/main" id="{3B4E4DE8-464C-49A4-B652-160303BF6843}"/>
              </a:ext>
            </a:extLst>
          </p:cNvPr>
          <p:cNvPicPr>
            <a:picLocks noChangeAspect="1"/>
          </p:cNvPicPr>
          <p:nvPr/>
        </p:nvPicPr>
        <p:blipFill>
          <a:blip r:embed="rId3"/>
          <a:stretch>
            <a:fillRect/>
          </a:stretch>
        </p:blipFill>
        <p:spPr>
          <a:xfrm>
            <a:off x="4165600" y="2787570"/>
            <a:ext cx="3801532" cy="3145526"/>
          </a:xfrm>
          <a:prstGeom prst="rect">
            <a:avLst/>
          </a:prstGeom>
        </p:spPr>
      </p:pic>
      <p:pic>
        <p:nvPicPr>
          <p:cNvPr id="8" name="Picture 8" descr="A picture containing building, cabinet&#10;&#10;Description generated with very high confidence">
            <a:extLst>
              <a:ext uri="{FF2B5EF4-FFF2-40B4-BE49-F238E27FC236}">
                <a16:creationId xmlns:a16="http://schemas.microsoft.com/office/drawing/2014/main" id="{5B346E15-6801-4694-85A7-39403C8E956D}"/>
              </a:ext>
            </a:extLst>
          </p:cNvPr>
          <p:cNvPicPr>
            <a:picLocks noChangeAspect="1"/>
          </p:cNvPicPr>
          <p:nvPr/>
        </p:nvPicPr>
        <p:blipFill>
          <a:blip r:embed="rId4"/>
          <a:stretch>
            <a:fillRect/>
          </a:stretch>
        </p:blipFill>
        <p:spPr>
          <a:xfrm>
            <a:off x="8415867" y="2735786"/>
            <a:ext cx="3251200" cy="3266028"/>
          </a:xfrm>
          <a:prstGeom prst="rect">
            <a:avLst/>
          </a:prstGeom>
        </p:spPr>
      </p:pic>
      <p:sp>
        <p:nvSpPr>
          <p:cNvPr id="10" name="TextBox 9">
            <a:extLst>
              <a:ext uri="{FF2B5EF4-FFF2-40B4-BE49-F238E27FC236}">
                <a16:creationId xmlns:a16="http://schemas.microsoft.com/office/drawing/2014/main" id="{B15AEF2A-0AFE-4E4E-B628-250B2D1C0D07}"/>
              </a:ext>
            </a:extLst>
          </p:cNvPr>
          <p:cNvSpPr txBox="1"/>
          <p:nvPr/>
        </p:nvSpPr>
        <p:spPr>
          <a:xfrm>
            <a:off x="1863012" y="2111829"/>
            <a:ext cx="81487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dirty="0"/>
              <a:t>Hue</a:t>
            </a:r>
          </a:p>
        </p:txBody>
      </p:sp>
      <p:sp>
        <p:nvSpPr>
          <p:cNvPr id="11" name="TextBox 10">
            <a:extLst>
              <a:ext uri="{FF2B5EF4-FFF2-40B4-BE49-F238E27FC236}">
                <a16:creationId xmlns:a16="http://schemas.microsoft.com/office/drawing/2014/main" id="{B854F417-F45E-419B-9051-82305CB2B107}"/>
              </a:ext>
            </a:extLst>
          </p:cNvPr>
          <p:cNvSpPr txBox="1"/>
          <p:nvPr/>
        </p:nvSpPr>
        <p:spPr>
          <a:xfrm>
            <a:off x="5310479" y="2114744"/>
            <a:ext cx="151466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dirty="0"/>
              <a:t>Saturation</a:t>
            </a:r>
          </a:p>
        </p:txBody>
      </p:sp>
      <p:sp>
        <p:nvSpPr>
          <p:cNvPr id="12" name="TextBox 11">
            <a:extLst>
              <a:ext uri="{FF2B5EF4-FFF2-40B4-BE49-F238E27FC236}">
                <a16:creationId xmlns:a16="http://schemas.microsoft.com/office/drawing/2014/main" id="{62990316-3599-4DB1-AEE8-D4E456B2E67D}"/>
              </a:ext>
            </a:extLst>
          </p:cNvPr>
          <p:cNvSpPr txBox="1"/>
          <p:nvPr/>
        </p:nvSpPr>
        <p:spPr>
          <a:xfrm>
            <a:off x="9566599" y="2016579"/>
            <a:ext cx="95483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dirty="0"/>
              <a:t>Value</a:t>
            </a:r>
          </a:p>
        </p:txBody>
      </p:sp>
    </p:spTree>
    <p:extLst>
      <p:ext uri="{BB962C8B-B14F-4D97-AF65-F5344CB8AC3E}">
        <p14:creationId xmlns:p14="http://schemas.microsoft.com/office/powerpoint/2010/main" val="3074514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9" name="Rectangle 18">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474B635-89F8-4E04-826F-BC694F791126}"/>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2800" dirty="0">
                <a:solidFill>
                  <a:schemeClr val="tx1"/>
                </a:solidFill>
              </a:rPr>
              <a:t>Monochromatic</a:t>
            </a:r>
          </a:p>
        </p:txBody>
      </p:sp>
      <p:sp>
        <p:nvSpPr>
          <p:cNvPr id="21" name="Rectangle 20">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4" descr="A person wearing a hat and sunglasses posing for the camera&#10;&#10;Description generated with very high confidence">
            <a:extLst>
              <a:ext uri="{FF2B5EF4-FFF2-40B4-BE49-F238E27FC236}">
                <a16:creationId xmlns:a16="http://schemas.microsoft.com/office/drawing/2014/main" id="{AC2356E3-130E-4DEA-A0D1-0DB961A10D4C}"/>
              </a:ext>
            </a:extLst>
          </p:cNvPr>
          <p:cNvPicPr>
            <a:picLocks noChangeAspect="1"/>
          </p:cNvPicPr>
          <p:nvPr/>
        </p:nvPicPr>
        <p:blipFill rotWithShape="1">
          <a:blip r:embed="rId2"/>
          <a:srcRect l="20515" r="13263" b="-1"/>
          <a:stretch/>
        </p:blipFill>
        <p:spPr>
          <a:xfrm>
            <a:off x="4654295" y="10"/>
            <a:ext cx="7537705" cy="6857990"/>
          </a:xfrm>
          <a:prstGeom prst="rect">
            <a:avLst/>
          </a:prstGeom>
        </p:spPr>
      </p:pic>
    </p:spTree>
    <p:extLst>
      <p:ext uri="{BB962C8B-B14F-4D97-AF65-F5344CB8AC3E}">
        <p14:creationId xmlns:p14="http://schemas.microsoft.com/office/powerpoint/2010/main" val="2567257172"/>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9" name="Rectangle 18">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B1D31D5-803B-4881-A00E-B4CFD690FF57}"/>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2800" dirty="0">
                <a:solidFill>
                  <a:schemeClr val="tx1"/>
                </a:solidFill>
              </a:rPr>
              <a:t>Complementary</a:t>
            </a:r>
          </a:p>
        </p:txBody>
      </p:sp>
      <p:sp>
        <p:nvSpPr>
          <p:cNvPr id="21" name="Rectangle 20">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4" descr="A person standing next to a body of water&#10;&#10;Description generated with high confidence">
            <a:extLst>
              <a:ext uri="{FF2B5EF4-FFF2-40B4-BE49-F238E27FC236}">
                <a16:creationId xmlns:a16="http://schemas.microsoft.com/office/drawing/2014/main" id="{16297CA1-5996-4111-8886-ACEFE3106462}"/>
              </a:ext>
            </a:extLst>
          </p:cNvPr>
          <p:cNvPicPr>
            <a:picLocks noGrp="1" noChangeAspect="1"/>
          </p:cNvPicPr>
          <p:nvPr>
            <p:ph idx="1"/>
          </p:nvPr>
        </p:nvPicPr>
        <p:blipFill rotWithShape="1">
          <a:blip r:embed="rId2"/>
          <a:srcRect l="13730" r="23347" b="1"/>
          <a:stretch/>
        </p:blipFill>
        <p:spPr>
          <a:xfrm>
            <a:off x="4600507" y="-53778"/>
            <a:ext cx="7537705" cy="6857990"/>
          </a:xfrm>
          <a:prstGeom prst="rect">
            <a:avLst/>
          </a:prstGeom>
        </p:spPr>
      </p:pic>
      <p:pic>
        <p:nvPicPr>
          <p:cNvPr id="3" name="Picture 4" descr="A picture containing drawing&#10;&#10;Description generated with very high confidence">
            <a:extLst>
              <a:ext uri="{FF2B5EF4-FFF2-40B4-BE49-F238E27FC236}">
                <a16:creationId xmlns:a16="http://schemas.microsoft.com/office/drawing/2014/main" id="{C8C5F9EE-F82D-46B9-8016-25D03347717D}"/>
              </a:ext>
            </a:extLst>
          </p:cNvPr>
          <p:cNvPicPr>
            <a:picLocks noChangeAspect="1"/>
          </p:cNvPicPr>
          <p:nvPr/>
        </p:nvPicPr>
        <p:blipFill>
          <a:blip r:embed="rId3"/>
          <a:stretch>
            <a:fillRect/>
          </a:stretch>
        </p:blipFill>
        <p:spPr>
          <a:xfrm>
            <a:off x="1337690" y="3895315"/>
            <a:ext cx="1714500" cy="1714500"/>
          </a:xfrm>
          <a:prstGeom prst="rect">
            <a:avLst/>
          </a:prstGeom>
        </p:spPr>
      </p:pic>
    </p:spTree>
    <p:extLst>
      <p:ext uri="{BB962C8B-B14F-4D97-AF65-F5344CB8AC3E}">
        <p14:creationId xmlns:p14="http://schemas.microsoft.com/office/powerpoint/2010/main" val="106945953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9" name="Rectangle 18">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96FDB7C-511C-4CC6-82B3-EF8F63CFCA6A}"/>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3200" dirty="0">
                <a:solidFill>
                  <a:schemeClr val="tx1"/>
                </a:solidFill>
              </a:rPr>
              <a:t>Analogous</a:t>
            </a:r>
          </a:p>
        </p:txBody>
      </p:sp>
      <p:sp>
        <p:nvSpPr>
          <p:cNvPr id="21" name="Rectangle 20">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4" descr="A person standing in front of a mirror posing for the camera&#10;&#10;Description generated with very high confidence">
            <a:extLst>
              <a:ext uri="{FF2B5EF4-FFF2-40B4-BE49-F238E27FC236}">
                <a16:creationId xmlns:a16="http://schemas.microsoft.com/office/drawing/2014/main" id="{89B12E5C-BE2B-4780-9626-50D8C66B438E}"/>
              </a:ext>
            </a:extLst>
          </p:cNvPr>
          <p:cNvPicPr>
            <a:picLocks noGrp="1" noChangeAspect="1"/>
          </p:cNvPicPr>
          <p:nvPr>
            <p:ph idx="1"/>
          </p:nvPr>
        </p:nvPicPr>
        <p:blipFill rotWithShape="1">
          <a:blip r:embed="rId2"/>
          <a:srcRect l="15067" r="11566" b="-1"/>
          <a:stretch/>
        </p:blipFill>
        <p:spPr>
          <a:xfrm>
            <a:off x="4654295" y="10"/>
            <a:ext cx="7537705" cy="6857990"/>
          </a:xfrm>
          <a:prstGeom prst="rect">
            <a:avLst/>
          </a:prstGeom>
        </p:spPr>
      </p:pic>
      <p:pic>
        <p:nvPicPr>
          <p:cNvPr id="3" name="Picture 4" descr="A picture containing device, drawing&#10;&#10;Description generated with very high confidence">
            <a:extLst>
              <a:ext uri="{FF2B5EF4-FFF2-40B4-BE49-F238E27FC236}">
                <a16:creationId xmlns:a16="http://schemas.microsoft.com/office/drawing/2014/main" id="{449E1512-C289-4DD0-BD97-04480F8E6AAB}"/>
              </a:ext>
            </a:extLst>
          </p:cNvPr>
          <p:cNvPicPr>
            <a:picLocks noChangeAspect="1"/>
          </p:cNvPicPr>
          <p:nvPr/>
        </p:nvPicPr>
        <p:blipFill>
          <a:blip r:embed="rId3"/>
          <a:stretch>
            <a:fillRect/>
          </a:stretch>
        </p:blipFill>
        <p:spPr>
          <a:xfrm>
            <a:off x="1335617" y="3782483"/>
            <a:ext cx="1714500" cy="1714500"/>
          </a:xfrm>
          <a:prstGeom prst="rect">
            <a:avLst/>
          </a:prstGeom>
        </p:spPr>
      </p:pic>
    </p:spTree>
    <p:extLst>
      <p:ext uri="{BB962C8B-B14F-4D97-AF65-F5344CB8AC3E}">
        <p14:creationId xmlns:p14="http://schemas.microsoft.com/office/powerpoint/2010/main" val="3035039108"/>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31">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33">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36" name="Rectangle 35">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96FDB7C-511C-4CC6-82B3-EF8F63CFCA6A}"/>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3600">
                <a:solidFill>
                  <a:schemeClr val="tx1"/>
                </a:solidFill>
              </a:rPr>
              <a:t>Triadic</a:t>
            </a:r>
          </a:p>
        </p:txBody>
      </p:sp>
      <p:sp>
        <p:nvSpPr>
          <p:cNvPr id="38" name="Rectangle 37">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5" name="Picture 6" descr="A group of people sitting around a car&#10;&#10;Description generated with high confidence">
            <a:extLst>
              <a:ext uri="{FF2B5EF4-FFF2-40B4-BE49-F238E27FC236}">
                <a16:creationId xmlns:a16="http://schemas.microsoft.com/office/drawing/2014/main" id="{EC6795FE-A818-4FEB-AEDD-927937965DD0}"/>
              </a:ext>
            </a:extLst>
          </p:cNvPr>
          <p:cNvPicPr>
            <a:picLocks noGrp="1" noChangeAspect="1"/>
          </p:cNvPicPr>
          <p:nvPr>
            <p:ph idx="1"/>
          </p:nvPr>
        </p:nvPicPr>
        <p:blipFill rotWithShape="1">
          <a:blip r:embed="rId2"/>
          <a:srcRect l="22881" r="4302" b="-1"/>
          <a:stretch/>
        </p:blipFill>
        <p:spPr>
          <a:xfrm>
            <a:off x="4654295" y="10"/>
            <a:ext cx="7537705" cy="6857990"/>
          </a:xfrm>
          <a:prstGeom prst="rect">
            <a:avLst/>
          </a:prstGeom>
        </p:spPr>
      </p:pic>
      <p:pic>
        <p:nvPicPr>
          <p:cNvPr id="3" name="Picture 3" descr="A picture containing drawing&#10;&#10;Description generated with very high confidence">
            <a:extLst>
              <a:ext uri="{FF2B5EF4-FFF2-40B4-BE49-F238E27FC236}">
                <a16:creationId xmlns:a16="http://schemas.microsoft.com/office/drawing/2014/main" id="{6CCF22DD-1755-46BB-991E-827457B91AA3}"/>
              </a:ext>
            </a:extLst>
          </p:cNvPr>
          <p:cNvPicPr>
            <a:picLocks noChangeAspect="1"/>
          </p:cNvPicPr>
          <p:nvPr/>
        </p:nvPicPr>
        <p:blipFill>
          <a:blip r:embed="rId3"/>
          <a:stretch>
            <a:fillRect/>
          </a:stretch>
        </p:blipFill>
        <p:spPr>
          <a:xfrm>
            <a:off x="1437217" y="3901017"/>
            <a:ext cx="1714500" cy="1714500"/>
          </a:xfrm>
          <a:prstGeom prst="rect">
            <a:avLst/>
          </a:prstGeom>
        </p:spPr>
      </p:pic>
    </p:spTree>
    <p:extLst>
      <p:ext uri="{BB962C8B-B14F-4D97-AF65-F5344CB8AC3E}">
        <p14:creationId xmlns:p14="http://schemas.microsoft.com/office/powerpoint/2010/main" val="2035537113"/>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31">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33">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36" name="Rectangle 35">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96FDB7C-511C-4CC6-82B3-EF8F63CFCA6A}"/>
              </a:ext>
            </a:extLst>
          </p:cNvPr>
          <p:cNvSpPr>
            <a:spLocks noGrp="1"/>
          </p:cNvSpPr>
          <p:nvPr>
            <p:ph type="title"/>
          </p:nvPr>
        </p:nvSpPr>
        <p:spPr>
          <a:xfrm>
            <a:off x="638620" y="881624"/>
            <a:ext cx="3717421" cy="3762066"/>
          </a:xfrm>
        </p:spPr>
        <p:txBody>
          <a:bodyPr vert="horz" lIns="91440" tIns="45720" rIns="91440" bIns="45720" rtlCol="0" anchor="ctr">
            <a:normAutofit/>
          </a:bodyPr>
          <a:lstStyle/>
          <a:p>
            <a:r>
              <a:rPr lang="en-US" sz="3200">
                <a:solidFill>
                  <a:schemeClr val="tx1"/>
                </a:solidFill>
              </a:rPr>
              <a:t>Split complimentary</a:t>
            </a:r>
          </a:p>
        </p:txBody>
      </p:sp>
      <p:sp>
        <p:nvSpPr>
          <p:cNvPr id="38" name="Rectangle 37">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6" name="Picture 6" descr="A picture containing building, person, man, holding&#10;&#10;Description generated with very high confidence">
            <a:extLst>
              <a:ext uri="{FF2B5EF4-FFF2-40B4-BE49-F238E27FC236}">
                <a16:creationId xmlns:a16="http://schemas.microsoft.com/office/drawing/2014/main" id="{40CFDF69-94F1-42F3-9C49-0E7B3A7F70A9}"/>
              </a:ext>
            </a:extLst>
          </p:cNvPr>
          <p:cNvPicPr>
            <a:picLocks noGrp="1" noChangeAspect="1"/>
          </p:cNvPicPr>
          <p:nvPr>
            <p:ph idx="1"/>
          </p:nvPr>
        </p:nvPicPr>
        <p:blipFill>
          <a:blip r:embed="rId2"/>
          <a:stretch>
            <a:fillRect/>
          </a:stretch>
        </p:blipFill>
        <p:spPr>
          <a:xfrm>
            <a:off x="4373872" y="90723"/>
            <a:ext cx="11046326" cy="6664556"/>
          </a:xfrm>
        </p:spPr>
      </p:pic>
      <p:pic>
        <p:nvPicPr>
          <p:cNvPr id="3" name="Picture 3" descr="A picture containing drawing&#10;&#10;Description generated with very high confidence">
            <a:extLst>
              <a:ext uri="{FF2B5EF4-FFF2-40B4-BE49-F238E27FC236}">
                <a16:creationId xmlns:a16="http://schemas.microsoft.com/office/drawing/2014/main" id="{81EA666D-267A-4788-AD5D-4E39F94A71CE}"/>
              </a:ext>
            </a:extLst>
          </p:cNvPr>
          <p:cNvPicPr>
            <a:picLocks noChangeAspect="1"/>
          </p:cNvPicPr>
          <p:nvPr/>
        </p:nvPicPr>
        <p:blipFill>
          <a:blip r:embed="rId3"/>
          <a:stretch>
            <a:fillRect/>
          </a:stretch>
        </p:blipFill>
        <p:spPr>
          <a:xfrm>
            <a:off x="1335617" y="3901017"/>
            <a:ext cx="1714500" cy="1714500"/>
          </a:xfrm>
          <a:prstGeom prst="rect">
            <a:avLst/>
          </a:prstGeom>
        </p:spPr>
      </p:pic>
    </p:spTree>
    <p:extLst>
      <p:ext uri="{BB962C8B-B14F-4D97-AF65-F5344CB8AC3E}">
        <p14:creationId xmlns:p14="http://schemas.microsoft.com/office/powerpoint/2010/main" val="2347956795"/>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45" name="Rectangle 44">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47" name="Rectangle 46">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9" name="Rectangle 48">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51" name="Rectangle 50">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53" name="Rectangle 52">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96FDB7C-511C-4CC6-82B3-EF8F63CFCA6A}"/>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3600">
                <a:solidFill>
                  <a:schemeClr val="tx1"/>
                </a:solidFill>
              </a:rPr>
              <a:t>Tetradic </a:t>
            </a:r>
            <a:br>
              <a:rPr lang="en-US" sz="3600">
                <a:solidFill>
                  <a:schemeClr val="tx1"/>
                </a:solidFill>
              </a:rPr>
            </a:br>
            <a:r>
              <a:rPr lang="en-US" sz="3600">
                <a:solidFill>
                  <a:schemeClr val="tx1"/>
                </a:solidFill>
              </a:rPr>
              <a:t>Color </a:t>
            </a:r>
            <a:br>
              <a:rPr lang="en-US" sz="3600">
                <a:solidFill>
                  <a:schemeClr val="tx1"/>
                </a:solidFill>
              </a:rPr>
            </a:br>
            <a:r>
              <a:rPr lang="en-US" sz="3600">
                <a:solidFill>
                  <a:schemeClr val="tx1"/>
                </a:solidFill>
              </a:rPr>
              <a:t>Scheme</a:t>
            </a:r>
          </a:p>
        </p:txBody>
      </p:sp>
      <p:sp>
        <p:nvSpPr>
          <p:cNvPr id="55" name="Rectangle 54">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10" name="Picture 10" descr="A picture containing man, colorful, front, table&#10;&#10;Description generated with very high confidence">
            <a:extLst>
              <a:ext uri="{FF2B5EF4-FFF2-40B4-BE49-F238E27FC236}">
                <a16:creationId xmlns:a16="http://schemas.microsoft.com/office/drawing/2014/main" id="{9B73103E-05F6-4501-AF12-EE0CD980B393}"/>
              </a:ext>
            </a:extLst>
          </p:cNvPr>
          <p:cNvPicPr>
            <a:picLocks noGrp="1" noChangeAspect="1"/>
          </p:cNvPicPr>
          <p:nvPr>
            <p:ph idx="1"/>
          </p:nvPr>
        </p:nvPicPr>
        <p:blipFill rotWithShape="1">
          <a:blip r:embed="rId2"/>
          <a:srcRect l="16407" r="17370" b="-1"/>
          <a:stretch/>
        </p:blipFill>
        <p:spPr>
          <a:xfrm>
            <a:off x="4654295" y="10"/>
            <a:ext cx="7537705" cy="6857990"/>
          </a:xfrm>
          <a:prstGeom prst="rect">
            <a:avLst/>
          </a:prstGeom>
        </p:spPr>
      </p:pic>
      <p:pic>
        <p:nvPicPr>
          <p:cNvPr id="3" name="Picture 3" descr="A drawing of a cartoon character&#10;&#10;Description generated with high confidence">
            <a:extLst>
              <a:ext uri="{FF2B5EF4-FFF2-40B4-BE49-F238E27FC236}">
                <a16:creationId xmlns:a16="http://schemas.microsoft.com/office/drawing/2014/main" id="{317B8873-2916-4411-B88E-495C7F2B1217}"/>
              </a:ext>
            </a:extLst>
          </p:cNvPr>
          <p:cNvPicPr>
            <a:picLocks noChangeAspect="1"/>
          </p:cNvPicPr>
          <p:nvPr/>
        </p:nvPicPr>
        <p:blipFill>
          <a:blip r:embed="rId3"/>
          <a:stretch>
            <a:fillRect/>
          </a:stretch>
        </p:blipFill>
        <p:spPr>
          <a:xfrm>
            <a:off x="1140883" y="4061883"/>
            <a:ext cx="1714500" cy="1714500"/>
          </a:xfrm>
          <a:prstGeom prst="rect">
            <a:avLst/>
          </a:prstGeom>
        </p:spPr>
      </p:pic>
    </p:spTree>
    <p:extLst>
      <p:ext uri="{BB962C8B-B14F-4D97-AF65-F5344CB8AC3E}">
        <p14:creationId xmlns:p14="http://schemas.microsoft.com/office/powerpoint/2010/main" val="3175791650"/>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9" name="Rectangle 18">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96FDB7C-511C-4CC6-82B3-EF8F63CFCA6A}"/>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3200" dirty="0">
                <a:solidFill>
                  <a:schemeClr val="tx1"/>
                </a:solidFill>
              </a:rPr>
              <a:t>Discordant</a:t>
            </a:r>
          </a:p>
        </p:txBody>
      </p:sp>
      <p:sp>
        <p:nvSpPr>
          <p:cNvPr id="21" name="Rectangle 20">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6" name="Picture 6" descr="A person standing in front of a building&#10;&#10;Description generated with very high confidence">
            <a:extLst>
              <a:ext uri="{FF2B5EF4-FFF2-40B4-BE49-F238E27FC236}">
                <a16:creationId xmlns:a16="http://schemas.microsoft.com/office/drawing/2014/main" id="{7AB5C730-DB6F-4BB6-BAA9-07B9E7978972}"/>
              </a:ext>
            </a:extLst>
          </p:cNvPr>
          <p:cNvPicPr>
            <a:picLocks noChangeAspect="1"/>
          </p:cNvPicPr>
          <p:nvPr/>
        </p:nvPicPr>
        <p:blipFill rotWithShape="1">
          <a:blip r:embed="rId2"/>
          <a:srcRect l="16086" r="89" b="-1197"/>
          <a:stretch/>
        </p:blipFill>
        <p:spPr>
          <a:xfrm>
            <a:off x="4360333" y="1589"/>
            <a:ext cx="10923386" cy="6931088"/>
          </a:xfrm>
          <a:prstGeom prst="rect">
            <a:avLst/>
          </a:prstGeom>
        </p:spPr>
      </p:pic>
    </p:spTree>
    <p:extLst>
      <p:ext uri="{BB962C8B-B14F-4D97-AF65-F5344CB8AC3E}">
        <p14:creationId xmlns:p14="http://schemas.microsoft.com/office/powerpoint/2010/main" val="332128806"/>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785929C-5D4F-40CA-9A77-032E0E942200}"/>
              </a:ext>
            </a:extLst>
          </p:cNvPr>
          <p:cNvSpPr>
            <a:spLocks noGrp="1"/>
          </p:cNvSpPr>
          <p:nvPr>
            <p:ph type="title"/>
          </p:nvPr>
        </p:nvSpPr>
        <p:spPr>
          <a:xfrm>
            <a:off x="633232" y="635895"/>
            <a:ext cx="3591988" cy="1406434"/>
          </a:xfrm>
        </p:spPr>
        <p:txBody>
          <a:bodyPr>
            <a:normAutofit/>
          </a:bodyPr>
          <a:lstStyle/>
          <a:p>
            <a:r>
              <a:rPr lang="en-US" dirty="0" err="1"/>
              <a:t>Plutchik's</a:t>
            </a:r>
          </a:p>
          <a:p>
            <a:r>
              <a:rPr lang="en-US" sz="2400" dirty="0"/>
              <a:t>Wheel of emotion</a:t>
            </a:r>
            <a:endParaRPr lang="en-US" dirty="0"/>
          </a:p>
        </p:txBody>
      </p:sp>
      <p:sp>
        <p:nvSpPr>
          <p:cNvPr id="17" name="Rectangle 16">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10" name="Picture 10" descr="A picture containing accessory, umbrella&#10;&#10;Description generated with very high confidence">
            <a:extLst>
              <a:ext uri="{FF2B5EF4-FFF2-40B4-BE49-F238E27FC236}">
                <a16:creationId xmlns:a16="http://schemas.microsoft.com/office/drawing/2014/main" id="{7F4363AF-D9F7-4999-8F48-4F4B6CDAE0C5}"/>
              </a:ext>
            </a:extLst>
          </p:cNvPr>
          <p:cNvPicPr>
            <a:picLocks noGrp="1" noChangeAspect="1"/>
          </p:cNvPicPr>
          <p:nvPr>
            <p:ph idx="1"/>
          </p:nvPr>
        </p:nvPicPr>
        <p:blipFill>
          <a:blip r:embed="rId2"/>
          <a:stretch>
            <a:fillRect/>
          </a:stretch>
        </p:blipFill>
        <p:spPr>
          <a:xfrm>
            <a:off x="5074208" y="16"/>
            <a:ext cx="6787760" cy="6741928"/>
          </a:xfrm>
        </p:spPr>
      </p:pic>
      <p:sp>
        <p:nvSpPr>
          <p:cNvPr id="13" name="TextBox 12">
            <a:extLst>
              <a:ext uri="{FF2B5EF4-FFF2-40B4-BE49-F238E27FC236}">
                <a16:creationId xmlns:a16="http://schemas.microsoft.com/office/drawing/2014/main" id="{B5C7D712-C2DD-4BB9-AAD8-6B251114F5C7}"/>
              </a:ext>
            </a:extLst>
          </p:cNvPr>
          <p:cNvSpPr txBox="1"/>
          <p:nvPr/>
        </p:nvSpPr>
        <p:spPr>
          <a:xfrm>
            <a:off x="636003" y="2181808"/>
            <a:ext cx="2743199"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The 8 basic emotions:</a:t>
            </a:r>
            <a:endParaRPr lang="en-US"/>
          </a:p>
          <a:p>
            <a:endParaRPr lang="en-US" dirty="0">
              <a:ea typeface="+mn-lt"/>
              <a:cs typeface="+mn-lt"/>
            </a:endParaRPr>
          </a:p>
          <a:p>
            <a:pPr marL="285750" indent="-285750">
              <a:buFont typeface="Arial"/>
              <a:buChar char="•"/>
            </a:pPr>
            <a:r>
              <a:rPr lang="en-US" dirty="0">
                <a:ea typeface="+mn-lt"/>
                <a:cs typeface="+mn-lt"/>
              </a:rPr>
              <a:t>Anger</a:t>
            </a:r>
            <a:endParaRPr lang="en-US" dirty="0"/>
          </a:p>
          <a:p>
            <a:pPr marL="285750" indent="-285750">
              <a:buFont typeface="Arial"/>
              <a:buChar char="•"/>
            </a:pPr>
            <a:r>
              <a:rPr lang="en-US" dirty="0">
                <a:ea typeface="+mn-lt"/>
                <a:cs typeface="+mn-lt"/>
              </a:rPr>
              <a:t>Disgust</a:t>
            </a:r>
            <a:endParaRPr lang="en-US" dirty="0"/>
          </a:p>
          <a:p>
            <a:pPr marL="285750" indent="-285750">
              <a:buFont typeface="Arial"/>
              <a:buChar char="•"/>
            </a:pPr>
            <a:r>
              <a:rPr lang="en-US" dirty="0">
                <a:ea typeface="+mn-lt"/>
                <a:cs typeface="+mn-lt"/>
              </a:rPr>
              <a:t>Fear</a:t>
            </a:r>
            <a:endParaRPr lang="en-US" dirty="0"/>
          </a:p>
          <a:p>
            <a:pPr marL="285750" indent="-285750">
              <a:buFont typeface="Arial"/>
              <a:buChar char="•"/>
            </a:pPr>
            <a:r>
              <a:rPr lang="en-US" dirty="0">
                <a:ea typeface="+mn-lt"/>
                <a:cs typeface="+mn-lt"/>
              </a:rPr>
              <a:t>Sadness</a:t>
            </a:r>
            <a:endParaRPr lang="en-US" dirty="0"/>
          </a:p>
          <a:p>
            <a:pPr marL="285750" indent="-285750">
              <a:buFont typeface="Arial"/>
              <a:buChar char="•"/>
            </a:pPr>
            <a:r>
              <a:rPr lang="en-US" dirty="0">
                <a:ea typeface="+mn-lt"/>
                <a:cs typeface="+mn-lt"/>
              </a:rPr>
              <a:t>Anticipation</a:t>
            </a:r>
            <a:endParaRPr lang="en-US" dirty="0"/>
          </a:p>
          <a:p>
            <a:pPr marL="285750" indent="-285750">
              <a:buFont typeface="Arial"/>
              <a:buChar char="•"/>
            </a:pPr>
            <a:r>
              <a:rPr lang="en-US" dirty="0">
                <a:ea typeface="+mn-lt"/>
                <a:cs typeface="+mn-lt"/>
              </a:rPr>
              <a:t>Joy</a:t>
            </a:r>
            <a:endParaRPr lang="en-US" dirty="0"/>
          </a:p>
          <a:p>
            <a:pPr marL="285750" indent="-285750">
              <a:buFont typeface="Arial"/>
              <a:buChar char="•"/>
            </a:pPr>
            <a:r>
              <a:rPr lang="en-US" dirty="0">
                <a:ea typeface="+mn-lt"/>
                <a:cs typeface="+mn-lt"/>
              </a:rPr>
              <a:t>Surprise</a:t>
            </a:r>
            <a:endParaRPr lang="en-US" dirty="0"/>
          </a:p>
          <a:p>
            <a:pPr marL="285750" indent="-285750">
              <a:buFont typeface="Arial"/>
              <a:buChar char="•"/>
            </a:pPr>
            <a:r>
              <a:rPr lang="en-US" dirty="0">
                <a:ea typeface="+mn-lt"/>
                <a:cs typeface="+mn-lt"/>
              </a:rPr>
              <a:t>Trust</a:t>
            </a:r>
            <a:endParaRPr lang="en-US" dirty="0"/>
          </a:p>
          <a:p>
            <a:pPr algn="l"/>
            <a:endParaRPr lang="en-US" dirty="0"/>
          </a:p>
        </p:txBody>
      </p:sp>
    </p:spTree>
    <p:extLst>
      <p:ext uri="{BB962C8B-B14F-4D97-AF65-F5344CB8AC3E}">
        <p14:creationId xmlns:p14="http://schemas.microsoft.com/office/powerpoint/2010/main" val="34273141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4">
            <a:hlinkClick r:id="" action="ppaction://media"/>
            <a:extLst>
              <a:ext uri="{FF2B5EF4-FFF2-40B4-BE49-F238E27FC236}">
                <a16:creationId xmlns:a16="http://schemas.microsoft.com/office/drawing/2014/main" id="{817A545F-7085-4132-A906-72417BA14092}"/>
              </a:ext>
            </a:extLst>
          </p:cNvPr>
          <p:cNvPicPr>
            <a:picLocks noGrp="1" noRot="1" noChangeAspect="1"/>
          </p:cNvPicPr>
          <p:nvPr>
            <p:ph idx="1"/>
            <a:videoFile r:link="rId1"/>
          </p:nvPr>
        </p:nvPicPr>
        <p:blipFill>
          <a:blip r:embed="rId3"/>
          <a:stretch>
            <a:fillRect/>
          </a:stretch>
        </p:blipFill>
        <p:spPr>
          <a:xfrm>
            <a:off x="-15550" y="173509"/>
            <a:ext cx="12207549" cy="6554753"/>
          </a:xfrm>
        </p:spPr>
      </p:pic>
    </p:spTree>
    <p:extLst>
      <p:ext uri="{BB962C8B-B14F-4D97-AF65-F5344CB8AC3E}">
        <p14:creationId xmlns:p14="http://schemas.microsoft.com/office/powerpoint/2010/main" val="31242282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1554F-8D09-4F2C-84B1-C9F147911502}"/>
              </a:ext>
            </a:extLst>
          </p:cNvPr>
          <p:cNvSpPr>
            <a:spLocks noGrp="1"/>
          </p:cNvSpPr>
          <p:nvPr>
            <p:ph type="title"/>
          </p:nvPr>
        </p:nvSpPr>
        <p:spPr>
          <a:xfrm>
            <a:off x="581192" y="702156"/>
            <a:ext cx="11029616" cy="893251"/>
          </a:xfrm>
        </p:spPr>
        <p:txBody>
          <a:bodyPr/>
          <a:lstStyle/>
          <a:p>
            <a:r>
              <a:rPr lang="en-US" dirty="0" err="1"/>
              <a:t>Colour</a:t>
            </a:r>
            <a:r>
              <a:rPr lang="en-US" dirty="0"/>
              <a:t> </a:t>
            </a:r>
            <a:r>
              <a:rPr lang="en-US" dirty="0" err="1"/>
              <a:t>psycology</a:t>
            </a:r>
          </a:p>
        </p:txBody>
      </p:sp>
      <p:sp>
        <p:nvSpPr>
          <p:cNvPr id="3" name="Content Placeholder 2">
            <a:extLst>
              <a:ext uri="{FF2B5EF4-FFF2-40B4-BE49-F238E27FC236}">
                <a16:creationId xmlns:a16="http://schemas.microsoft.com/office/drawing/2014/main" id="{BB8D3E1E-1D71-4724-811A-59BB73A1F0FF}"/>
              </a:ext>
            </a:extLst>
          </p:cNvPr>
          <p:cNvSpPr>
            <a:spLocks noGrp="1"/>
          </p:cNvSpPr>
          <p:nvPr>
            <p:ph idx="1"/>
          </p:nvPr>
        </p:nvSpPr>
        <p:spPr>
          <a:xfrm>
            <a:off x="581192" y="1594415"/>
            <a:ext cx="11029615" cy="5096281"/>
          </a:xfrm>
        </p:spPr>
        <p:txBody>
          <a:bodyPr>
            <a:normAutofit fontScale="77500" lnSpcReduction="20000"/>
          </a:bodyPr>
          <a:lstStyle/>
          <a:p>
            <a:pPr marL="305435" indent="-305435"/>
            <a:r>
              <a:rPr lang="en-US" b="1" dirty="0">
                <a:ea typeface="+mn-lt"/>
                <a:cs typeface="+mn-lt"/>
              </a:rPr>
              <a:t>RED</a:t>
            </a:r>
            <a:r>
              <a:rPr lang="en-US" dirty="0">
                <a:ea typeface="+mn-lt"/>
                <a:cs typeface="+mn-lt"/>
              </a:rPr>
              <a:t> – anger, passion, rage, desire, excitement, energy, speed, strength, power, heat, love, aggression, danger, fire, blood, war, violence</a:t>
            </a:r>
            <a:endParaRPr lang="en-US" dirty="0"/>
          </a:p>
          <a:p>
            <a:pPr marL="305435" indent="-305435"/>
            <a:r>
              <a:rPr lang="en-US" b="1" dirty="0">
                <a:ea typeface="+mn-lt"/>
                <a:cs typeface="+mn-lt"/>
              </a:rPr>
              <a:t>PINK</a:t>
            </a:r>
            <a:r>
              <a:rPr lang="en-US" dirty="0">
                <a:ea typeface="+mn-lt"/>
                <a:cs typeface="+mn-lt"/>
              </a:rPr>
              <a:t> – love, innocence, healthy, happy, content, romantic, charming, playfulness, soft, delicate, feminine</a:t>
            </a:r>
            <a:endParaRPr lang="en-US" dirty="0"/>
          </a:p>
          <a:p>
            <a:pPr marL="305435" indent="-305435"/>
            <a:r>
              <a:rPr lang="en-US" b="1" dirty="0">
                <a:ea typeface="+mn-lt"/>
                <a:cs typeface="+mn-lt"/>
              </a:rPr>
              <a:t>YELLOW</a:t>
            </a:r>
            <a:r>
              <a:rPr lang="en-US" dirty="0">
                <a:ea typeface="+mn-lt"/>
                <a:cs typeface="+mn-lt"/>
              </a:rPr>
              <a:t> – wisdom, knowledge, relaxation, joy, happiness, optimism, idealism, imagination, hope, sunshine, summer, dishonesty, cowardice, betrayal, jealousy, covetousness, deceit, illness, hazard</a:t>
            </a:r>
            <a:endParaRPr lang="en-US" dirty="0"/>
          </a:p>
          <a:p>
            <a:pPr marL="305435" indent="-305435"/>
            <a:r>
              <a:rPr lang="en-US" b="1" dirty="0">
                <a:ea typeface="+mn-lt"/>
                <a:cs typeface="+mn-lt"/>
              </a:rPr>
              <a:t>ORANGE</a:t>
            </a:r>
            <a:r>
              <a:rPr lang="en-US" dirty="0">
                <a:ea typeface="+mn-lt"/>
                <a:cs typeface="+mn-lt"/>
              </a:rPr>
              <a:t> – humor, energy, balance, warmth, enthusiasm, vibrant, expansive, flamboyant</a:t>
            </a:r>
            <a:endParaRPr lang="en-US" dirty="0"/>
          </a:p>
          <a:p>
            <a:pPr marL="305435" indent="-305435"/>
            <a:r>
              <a:rPr lang="en-US" b="1" dirty="0">
                <a:ea typeface="+mn-lt"/>
                <a:cs typeface="+mn-lt"/>
              </a:rPr>
              <a:t>GREEN</a:t>
            </a:r>
            <a:r>
              <a:rPr lang="en-US" dirty="0">
                <a:ea typeface="+mn-lt"/>
                <a:cs typeface="+mn-lt"/>
              </a:rPr>
              <a:t> – healing, soothing, perseverance, tenacity, self-awareness, proud, unchanging nature, environment, healthy, good luck, renewal, youth, </a:t>
            </a:r>
            <a:r>
              <a:rPr lang="en-US" dirty="0" err="1">
                <a:ea typeface="+mn-lt"/>
                <a:cs typeface="+mn-lt"/>
              </a:rPr>
              <a:t>vigour</a:t>
            </a:r>
            <a:r>
              <a:rPr lang="en-US" dirty="0">
                <a:ea typeface="+mn-lt"/>
                <a:cs typeface="+mn-lt"/>
              </a:rPr>
              <a:t>, spring, generosity, fertility, jealousy, inexperience, envy</a:t>
            </a:r>
            <a:endParaRPr lang="en-US" dirty="0"/>
          </a:p>
          <a:p>
            <a:pPr marL="305435" indent="-305435"/>
            <a:r>
              <a:rPr lang="en-US" b="1" dirty="0">
                <a:ea typeface="+mn-lt"/>
                <a:cs typeface="+mn-lt"/>
              </a:rPr>
              <a:t>BLUE</a:t>
            </a:r>
            <a:r>
              <a:rPr lang="en-US" dirty="0">
                <a:ea typeface="+mn-lt"/>
                <a:cs typeface="+mn-lt"/>
              </a:rPr>
              <a:t> – faith, spirituality, contentment, loyalty, fulfillment peace, tranquility, calm, stability, harmony, unity, trust, truth, confidence, conservatism, security, cleanliness, order, sky, water, cold, technology, depression</a:t>
            </a:r>
            <a:endParaRPr lang="en-US" dirty="0"/>
          </a:p>
          <a:p>
            <a:pPr marL="305435" indent="-305435"/>
            <a:r>
              <a:rPr lang="en-US" b="1" dirty="0">
                <a:ea typeface="+mn-lt"/>
                <a:cs typeface="+mn-lt"/>
              </a:rPr>
              <a:t>PURPLE/VIOLET</a:t>
            </a:r>
            <a:r>
              <a:rPr lang="en-US" dirty="0">
                <a:ea typeface="+mn-lt"/>
                <a:cs typeface="+mn-lt"/>
              </a:rPr>
              <a:t> – erotic, royalty, nobility, spirituality, ceremony, mysterious, transformation, wisdom, enlightenment, cruelty, arrogance, mourning, power, sensitive, intimacy</a:t>
            </a:r>
            <a:endParaRPr lang="en-US" dirty="0"/>
          </a:p>
          <a:p>
            <a:pPr marL="305435" indent="-305435"/>
            <a:r>
              <a:rPr lang="en-US" b="1" dirty="0">
                <a:ea typeface="+mn-lt"/>
                <a:cs typeface="+mn-lt"/>
              </a:rPr>
              <a:t>BROWN</a:t>
            </a:r>
            <a:r>
              <a:rPr lang="en-US" dirty="0">
                <a:ea typeface="+mn-lt"/>
                <a:cs typeface="+mn-lt"/>
              </a:rPr>
              <a:t> – materialistic, sensation, earth, home, outdoors, reliability, comfort, endurance, stability, simplicity</a:t>
            </a:r>
            <a:endParaRPr lang="en-US" dirty="0"/>
          </a:p>
          <a:p>
            <a:pPr marL="305435" indent="-305435"/>
            <a:r>
              <a:rPr lang="en-US" b="1" dirty="0">
                <a:ea typeface="+mn-lt"/>
                <a:cs typeface="+mn-lt"/>
              </a:rPr>
              <a:t>BLACK</a:t>
            </a:r>
            <a:r>
              <a:rPr lang="en-US" dirty="0">
                <a:ea typeface="+mn-lt"/>
                <a:cs typeface="+mn-lt"/>
              </a:rPr>
              <a:t> – No, power, sexuality, sophistication, formality, elegance, wealth, mystery, fear, anonymity, unhappiness, depth, style, evil, sadness, remorse, anger</a:t>
            </a:r>
            <a:endParaRPr lang="en-US" dirty="0"/>
          </a:p>
          <a:p>
            <a:pPr marL="305435" indent="-305435"/>
            <a:r>
              <a:rPr lang="en-US" b="1" dirty="0">
                <a:ea typeface="+mn-lt"/>
                <a:cs typeface="+mn-lt"/>
              </a:rPr>
              <a:t>WHITE</a:t>
            </a:r>
            <a:r>
              <a:rPr lang="en-US" dirty="0">
                <a:ea typeface="+mn-lt"/>
                <a:cs typeface="+mn-lt"/>
              </a:rPr>
              <a:t> – Yes, protection, love, reverence, purity, simplicity, cleanliness, peace, humility, precision, innocence, youth, birth, winter, snow, good, sterility, marriage (Western cultures), death (Eastern cultures), cold, clinical, sterile</a:t>
            </a:r>
            <a:endParaRPr lang="en-US" dirty="0"/>
          </a:p>
          <a:p>
            <a:pPr marL="305435" indent="-305435"/>
            <a:r>
              <a:rPr lang="en-US" b="1" dirty="0">
                <a:ea typeface="+mn-lt"/>
                <a:cs typeface="+mn-lt"/>
              </a:rPr>
              <a:t>SILVER</a:t>
            </a:r>
            <a:r>
              <a:rPr lang="en-US" dirty="0">
                <a:ea typeface="+mn-lt"/>
                <a:cs typeface="+mn-lt"/>
              </a:rPr>
              <a:t> – riches, glamorous, distinguished, earthy, natural, sleek, elegant, high-tech</a:t>
            </a:r>
            <a:endParaRPr lang="en-US" dirty="0"/>
          </a:p>
          <a:p>
            <a:pPr marL="305435" indent="-305435"/>
            <a:r>
              <a:rPr lang="en-US" b="1" dirty="0">
                <a:ea typeface="+mn-lt"/>
                <a:cs typeface="+mn-lt"/>
              </a:rPr>
              <a:t>GOLD</a:t>
            </a:r>
            <a:r>
              <a:rPr lang="en-US" dirty="0">
                <a:ea typeface="+mn-lt"/>
                <a:cs typeface="+mn-lt"/>
              </a:rPr>
              <a:t> – precious, riches, extravagance. warm, wealth, prosperity, grandeur</a:t>
            </a:r>
            <a:endParaRPr lang="en-US" dirty="0"/>
          </a:p>
          <a:p>
            <a:pPr marL="305435" indent="-305435"/>
            <a:endParaRPr lang="en-US" dirty="0"/>
          </a:p>
        </p:txBody>
      </p:sp>
    </p:spTree>
    <p:extLst>
      <p:ext uri="{BB962C8B-B14F-4D97-AF65-F5344CB8AC3E}">
        <p14:creationId xmlns:p14="http://schemas.microsoft.com/office/powerpoint/2010/main" val="42736361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4">
            <a:hlinkClick r:id="" action="ppaction://media"/>
            <a:extLst>
              <a:ext uri="{FF2B5EF4-FFF2-40B4-BE49-F238E27FC236}">
                <a16:creationId xmlns:a16="http://schemas.microsoft.com/office/drawing/2014/main" id="{83588523-1FB6-4A67-A0ED-1F75D464346A}"/>
              </a:ext>
            </a:extLst>
          </p:cNvPr>
          <p:cNvPicPr>
            <a:picLocks noGrp="1" noRot="1" noChangeAspect="1"/>
          </p:cNvPicPr>
          <p:nvPr>
            <p:ph idx="1"/>
            <a:videoFile r:link="rId1"/>
          </p:nvPr>
        </p:nvPicPr>
        <p:blipFill>
          <a:blip r:embed="rId3"/>
          <a:stretch>
            <a:fillRect/>
          </a:stretch>
        </p:blipFill>
        <p:spPr>
          <a:xfrm>
            <a:off x="497634" y="-5328"/>
            <a:ext cx="11103426" cy="6865772"/>
          </a:xfrm>
        </p:spPr>
      </p:pic>
    </p:spTree>
    <p:extLst>
      <p:ext uri="{BB962C8B-B14F-4D97-AF65-F5344CB8AC3E}">
        <p14:creationId xmlns:p14="http://schemas.microsoft.com/office/powerpoint/2010/main" val="21633824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C6AE3-DE25-4C06-B7BE-E0F2E45909F7}"/>
              </a:ext>
            </a:extLst>
          </p:cNvPr>
          <p:cNvSpPr>
            <a:spLocks noGrp="1"/>
          </p:cNvSpPr>
          <p:nvPr>
            <p:ph type="title"/>
          </p:nvPr>
        </p:nvSpPr>
        <p:spPr/>
        <p:txBody>
          <a:bodyPr/>
          <a:lstStyle/>
          <a:p>
            <a:r>
              <a:rPr lang="en-US"/>
              <a:t>task</a:t>
            </a:r>
          </a:p>
        </p:txBody>
      </p:sp>
      <p:sp>
        <p:nvSpPr>
          <p:cNvPr id="3" name="Content Placeholder 2">
            <a:extLst>
              <a:ext uri="{FF2B5EF4-FFF2-40B4-BE49-F238E27FC236}">
                <a16:creationId xmlns:a16="http://schemas.microsoft.com/office/drawing/2014/main" id="{53D5217A-3628-4DCD-8323-DE227542DA44}"/>
              </a:ext>
            </a:extLst>
          </p:cNvPr>
          <p:cNvSpPr>
            <a:spLocks noGrp="1"/>
          </p:cNvSpPr>
          <p:nvPr>
            <p:ph idx="1"/>
          </p:nvPr>
        </p:nvSpPr>
        <p:spPr/>
        <p:txBody>
          <a:bodyPr/>
          <a:lstStyle/>
          <a:p>
            <a:pPr marL="305435" indent="-305435"/>
            <a:r>
              <a:rPr lang="en-US"/>
              <a:t>Chose at a scene from a Film or TV </a:t>
            </a:r>
            <a:r>
              <a:rPr lang="en-US" dirty="0"/>
              <a:t>show</a:t>
            </a:r>
          </a:p>
          <a:p>
            <a:pPr marL="305435" indent="-305435"/>
            <a:r>
              <a:rPr lang="en-US"/>
              <a:t>Identify the colour palette of one of the scenes</a:t>
            </a:r>
          </a:p>
          <a:p>
            <a:pPr marL="305435" indent="-305435"/>
            <a:r>
              <a:rPr lang="en-US" dirty="0"/>
              <a:t>Interpret any emotions of </a:t>
            </a:r>
            <a:r>
              <a:rPr lang="en-US" dirty="0" err="1"/>
              <a:t>colour</a:t>
            </a:r>
            <a:r>
              <a:rPr lang="en-US" dirty="0"/>
              <a:t> </a:t>
            </a:r>
            <a:r>
              <a:rPr lang="en-US"/>
              <a:t>psychology</a:t>
            </a:r>
            <a:r>
              <a:rPr lang="en-US" dirty="0"/>
              <a:t> present in the scene</a:t>
            </a:r>
          </a:p>
          <a:p>
            <a:pPr marL="305435" indent="-305435"/>
            <a:r>
              <a:rPr lang="en-US"/>
              <a:t>Present your findings to the group – 10 mins max each.</a:t>
            </a:r>
          </a:p>
          <a:p>
            <a:pPr marL="305435" indent="-305435"/>
            <a:endParaRPr lang="en-US" dirty="0"/>
          </a:p>
          <a:p>
            <a:pPr marL="305435" indent="-305435"/>
            <a:endParaRPr lang="en-US" dirty="0"/>
          </a:p>
          <a:p>
            <a:pPr marL="0" indent="0">
              <a:buNone/>
            </a:pPr>
            <a:r>
              <a:rPr lang="en-US" b="1" dirty="0"/>
              <a:t>Talk to each other – try to not chose the same film, especially not the same scene</a:t>
            </a:r>
          </a:p>
        </p:txBody>
      </p:sp>
    </p:spTree>
    <p:extLst>
      <p:ext uri="{BB962C8B-B14F-4D97-AF65-F5344CB8AC3E}">
        <p14:creationId xmlns:p14="http://schemas.microsoft.com/office/powerpoint/2010/main" val="107545704"/>
      </p:ext>
    </p:extLst>
  </p:cSld>
  <p:clrMapOvr>
    <a:masterClrMapping/>
  </p:clrMapOvr>
</p:sld>
</file>

<file path=ppt/theme/theme1.xml><?xml version="1.0" encoding="utf-8"?>
<a:theme xmlns:a="http://schemas.openxmlformats.org/drawingml/2006/main" name="DividendVTI">
  <a:themeElements>
    <a:clrScheme name="AnalogousFromDarkSeedLeftStep">
      <a:dk1>
        <a:srgbClr val="000000"/>
      </a:dk1>
      <a:lt1>
        <a:srgbClr val="FFFFFF"/>
      </a:lt1>
      <a:dk2>
        <a:srgbClr val="3D2441"/>
      </a:dk2>
      <a:lt2>
        <a:srgbClr val="E2E8E6"/>
      </a:lt2>
      <a:accent1>
        <a:srgbClr val="E52B61"/>
      </a:accent1>
      <a:accent2>
        <a:srgbClr val="D3199C"/>
      </a:accent2>
      <a:accent3>
        <a:srgbClr val="CE2BE5"/>
      </a:accent3>
      <a:accent4>
        <a:srgbClr val="792AD6"/>
      </a:accent4>
      <a:accent5>
        <a:srgbClr val="463EE7"/>
      </a:accent5>
      <a:accent6>
        <a:srgbClr val="195ED3"/>
      </a:accent6>
      <a:hlink>
        <a:srgbClr val="7C66CC"/>
      </a:hlink>
      <a:folHlink>
        <a:srgbClr val="7F7F7F"/>
      </a:folHlink>
    </a:clrScheme>
    <a:fontScheme name="Dividend">
      <a:majorFont>
        <a:latin typeface="Bahnschrif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News Gothic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DividendVTI</vt:lpstr>
      <vt:lpstr>Colour Theory </vt:lpstr>
      <vt:lpstr>Colour palettes</vt:lpstr>
      <vt:lpstr>Film colour theory</vt:lpstr>
      <vt:lpstr>PowerPoint Presentation</vt:lpstr>
      <vt:lpstr>Colour theory Basics</vt:lpstr>
      <vt:lpstr>What goes into colour</vt:lpstr>
      <vt:lpstr>Monochromatic</vt:lpstr>
      <vt:lpstr>Complementary</vt:lpstr>
      <vt:lpstr>Analogous</vt:lpstr>
      <vt:lpstr>Triadic</vt:lpstr>
      <vt:lpstr>Split complimentary</vt:lpstr>
      <vt:lpstr>Tetradic  Color  Scheme</vt:lpstr>
      <vt:lpstr>Discordant</vt:lpstr>
      <vt:lpstr>Plutchik's Wheel of emotion</vt:lpstr>
      <vt:lpstr>PowerPoint Presentation</vt:lpstr>
      <vt:lpstr>Colour psycology</vt:lpstr>
      <vt:lpstr>PowerPoint Presentation</vt:lpstr>
      <vt:lpstr>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Colour Theory</dc:title>
  <dc:creator/>
  <cp:lastModifiedBy/>
  <cp:revision>419</cp:revision>
  <dcterms:created xsi:type="dcterms:W3CDTF">2019-12-04T16:44:08Z</dcterms:created>
  <dcterms:modified xsi:type="dcterms:W3CDTF">2019-12-06T11:02:56Z</dcterms:modified>
</cp:coreProperties>
</file>