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9" d="100"/>
          <a:sy n="109" d="100"/>
        </p:scale>
        <p:origin x="-24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5BA5D3B-CA1F-47D5-BB21-10A178DD53B1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BBD27A-379A-491E-983D-396401279AED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rkney.com/news/orkney-larder-scallops" TargetMode="External"/><Relationship Id="rId2" Type="http://schemas.openxmlformats.org/officeDocument/2006/relationships/hyperlink" Target="https://www.posist.com/restaurant-times/resources/beginners-guide-food-beverage-control-restaurants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pentextbc.ca/introtourism2e/chapter/types-of-food-and-beverage-providers/" TargetMode="External"/><Relationship Id="rId5" Type="http://schemas.openxmlformats.org/officeDocument/2006/relationships/hyperlink" Target="https://study.com/academy/lesson/food-beverage-operations-management-process-example.html" TargetMode="External"/><Relationship Id="rId4" Type="http://schemas.openxmlformats.org/officeDocument/2006/relationships/hyperlink" Target="https://www.tutorialspoint.com/food_and_beverage_services/food_and_beverage_services_operations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49959F-0166-D619-72D3-D1056A6B1F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6000" b="1" dirty="0"/>
              <a:t/>
            </a:r>
            <a:br>
              <a:rPr lang="en-US" sz="6000" b="1" dirty="0"/>
            </a:br>
            <a:r>
              <a:rPr lang="en-US" sz="6000" b="1" dirty="0"/>
              <a:t>Food and Beverages Operations:</a:t>
            </a:r>
            <a:endParaRPr lang="x-non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379C82C-0238-7C66-15D0-3FFCD09A542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numCol="1">
            <a:normAutofit/>
          </a:bodyPr>
          <a:lstStyle/>
          <a:p>
            <a:pPr algn="ctr"/>
            <a:r>
              <a:rPr lang="en-US" sz="2000" b="1" dirty="0" smtClean="0"/>
              <a:t>Student Id:2123684</a:t>
            </a:r>
            <a:r>
              <a:rPr lang="en-US" sz="2000" b="1" dirty="0"/>
              <a:t/>
            </a:r>
            <a:br>
              <a:rPr lang="en-US" sz="2000" b="1" dirty="0"/>
            </a:br>
            <a:r>
              <a:rPr lang="en-US" sz="2000" b="1" dirty="0" smtClean="0"/>
              <a:t>Student Name: Irina </a:t>
            </a:r>
            <a:r>
              <a:rPr lang="en-US" sz="2000" b="1" dirty="0" err="1" smtClean="0"/>
              <a:t>Dode</a:t>
            </a:r>
            <a:endParaRPr lang="x-none" sz="2000" dirty="0"/>
          </a:p>
        </p:txBody>
      </p:sp>
    </p:spTree>
    <p:extLst>
      <p:ext uri="{BB962C8B-B14F-4D97-AF65-F5344CB8AC3E}">
        <p14:creationId xmlns:p14="http://schemas.microsoft.com/office/powerpoint/2010/main" val="3919264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 Placeholder 4"/>
          <p:cNvSpPr>
            <a:spLocks noGrp="1"/>
          </p:cNvSpPr>
          <p:nvPr>
            <p:ph type="body" idx="1"/>
          </p:nvPr>
        </p:nvSpPr>
        <p:spPr>
          <a:xfrm>
            <a:off x="228600" y="914400"/>
            <a:ext cx="4343400" cy="3276600"/>
          </a:xfrm>
        </p:spPr>
        <p:txBody>
          <a:bodyPr>
            <a:normAutofit/>
          </a:bodyPr>
          <a:lstStyle/>
          <a:p>
            <a:r>
              <a:rPr lang="en-US" sz="1200" dirty="0">
                <a:solidFill>
                  <a:srgbClr val="C00000"/>
                </a:solidFill>
                <a:latin typeface="+mj-lt"/>
              </a:rPr>
              <a:t>£131 Fixed Menu </a:t>
            </a:r>
          </a:p>
          <a:p>
            <a:r>
              <a:rPr lang="en-US" sz="1050" dirty="0">
                <a:solidFill>
                  <a:srgbClr val="C00000"/>
                </a:solidFill>
              </a:rPr>
              <a:t>Starters </a:t>
            </a:r>
          </a:p>
          <a:p>
            <a:r>
              <a:rPr lang="en-US" sz="1050" b="0" dirty="0"/>
              <a:t>Chestnut Salad, Artichoke and Truffle </a:t>
            </a:r>
          </a:p>
          <a:p>
            <a:r>
              <a:rPr lang="en-US" sz="1050" dirty="0"/>
              <a:t>Main Course </a:t>
            </a:r>
          </a:p>
          <a:p>
            <a:r>
              <a:rPr lang="en-US" sz="1050" b="0" dirty="0"/>
              <a:t>Sweet potato, spinach, chickpea and coconut curry topped</a:t>
            </a:r>
            <a:endParaRPr lang="en-US" sz="1050" b="0" i="1" dirty="0"/>
          </a:p>
          <a:p>
            <a:r>
              <a:rPr lang="en-US" sz="1050" dirty="0"/>
              <a:t>Dessert</a:t>
            </a:r>
          </a:p>
          <a:p>
            <a:r>
              <a:rPr lang="en-US" sz="1050" b="0" dirty="0"/>
              <a:t>Clapham Honey Souffle, Bees Wax Ice Cream </a:t>
            </a:r>
          </a:p>
          <a:p>
            <a:r>
              <a:rPr lang="en-US" sz="1050" b="0" dirty="0"/>
              <a:t>Salted Caramel Custard Tart </a:t>
            </a:r>
            <a:endParaRPr lang="en-US" sz="1050" dirty="0"/>
          </a:p>
          <a:p>
            <a:r>
              <a:rPr lang="en-US" sz="1050" dirty="0"/>
              <a:t>Drink </a:t>
            </a:r>
          </a:p>
          <a:p>
            <a:r>
              <a:rPr lang="en-US" sz="1050" b="0" dirty="0"/>
              <a:t>Cranberry Juice Drink </a:t>
            </a:r>
          </a:p>
          <a:p>
            <a:r>
              <a:rPr lang="en-US" sz="1050" b="0" dirty="0"/>
              <a:t>Raspberry Tea </a:t>
            </a:r>
            <a:endParaRPr lang="en-US" sz="1050" b="0" i="1" dirty="0"/>
          </a:p>
          <a:p>
            <a:r>
              <a:rPr lang="en-US" sz="1050" b="0" dirty="0"/>
              <a:t>Red bull </a:t>
            </a:r>
          </a:p>
          <a:p>
            <a:r>
              <a:rPr lang="en-US" sz="1050" b="0" dirty="0"/>
              <a:t>Montagne de Reims </a:t>
            </a:r>
          </a:p>
          <a:p>
            <a:endParaRPr lang="en-US" sz="1050" b="0" dirty="0"/>
          </a:p>
          <a:p>
            <a:endParaRPr lang="en-US" sz="1050" dirty="0"/>
          </a:p>
        </p:txBody>
      </p:sp>
      <p:sp>
        <p:nvSpPr>
          <p:cNvPr id="34" name="Text Placeholder 4"/>
          <p:cNvSpPr>
            <a:spLocks noGrp="1"/>
          </p:cNvSpPr>
          <p:nvPr>
            <p:ph type="body" sz="half" idx="3"/>
          </p:nvPr>
        </p:nvSpPr>
        <p:spPr>
          <a:xfrm>
            <a:off x="228600" y="4038600"/>
            <a:ext cx="3744686" cy="3048000"/>
          </a:xfrm>
        </p:spPr>
        <p:txBody>
          <a:bodyPr>
            <a:noAutofit/>
          </a:bodyPr>
          <a:lstStyle/>
          <a:p>
            <a:endParaRPr lang="en-US" sz="1050" dirty="0"/>
          </a:p>
          <a:p>
            <a:r>
              <a:rPr lang="en-US" sz="1200" dirty="0">
                <a:solidFill>
                  <a:srgbClr val="C00000"/>
                </a:solidFill>
              </a:rPr>
              <a:t>Starters</a:t>
            </a:r>
          </a:p>
          <a:p>
            <a:r>
              <a:rPr lang="en-US" sz="1200" dirty="0">
                <a:solidFill>
                  <a:srgbClr val="C00000"/>
                </a:solidFill>
              </a:rPr>
              <a:t>£150 Fixed Menu </a:t>
            </a:r>
          </a:p>
          <a:p>
            <a:r>
              <a:rPr lang="en-US" sz="1050" b="0" dirty="0"/>
              <a:t>Trinity Canapes, Bread and Cultured Butter </a:t>
            </a:r>
          </a:p>
          <a:p>
            <a:r>
              <a:rPr lang="en-US" sz="1050" dirty="0"/>
              <a:t>Main Course </a:t>
            </a:r>
          </a:p>
          <a:p>
            <a:r>
              <a:rPr lang="en-US" sz="1050" b="0" dirty="0"/>
              <a:t>Sirloin of Dexter Beef to Share, Stuffed Roscoff Onion, Salt Baked Celeriac Puree </a:t>
            </a:r>
          </a:p>
          <a:p>
            <a:r>
              <a:rPr lang="en-US" sz="1050" b="0" dirty="0"/>
              <a:t>Raviolo of Orkney Scallop and Langostine </a:t>
            </a:r>
          </a:p>
          <a:p>
            <a:r>
              <a:rPr lang="en-US" sz="1050" dirty="0"/>
              <a:t>Dessert</a:t>
            </a:r>
          </a:p>
          <a:p>
            <a:r>
              <a:rPr lang="en-US" sz="1050" b="0" dirty="0"/>
              <a:t>Islands Chocolate and Blood Orange Tartlet, Campari Ice Cream </a:t>
            </a:r>
          </a:p>
          <a:p>
            <a:r>
              <a:rPr lang="en-US" sz="1050" b="0" dirty="0"/>
              <a:t>Smoked Eel, Peat Baked Beetroot, and Sour Cream </a:t>
            </a:r>
            <a:endParaRPr lang="en-US" sz="1050" dirty="0"/>
          </a:p>
          <a:p>
            <a:r>
              <a:rPr lang="en-US" sz="1050" dirty="0"/>
              <a:t>Drink </a:t>
            </a:r>
          </a:p>
          <a:p>
            <a:r>
              <a:rPr lang="en-US" sz="1050" b="0" dirty="0"/>
              <a:t>Orange Juice </a:t>
            </a:r>
          </a:p>
          <a:p>
            <a:r>
              <a:rPr lang="en-US" sz="1050" b="0" dirty="0"/>
              <a:t>Coffee </a:t>
            </a:r>
            <a:endParaRPr lang="en-US" sz="1050" b="0" i="1" dirty="0"/>
          </a:p>
          <a:p>
            <a:r>
              <a:rPr lang="en-US" sz="1050" b="0" dirty="0"/>
              <a:t>Sparkling water </a:t>
            </a:r>
          </a:p>
          <a:p>
            <a:r>
              <a:rPr lang="en-US" sz="1050" b="0" dirty="0"/>
              <a:t>Cruz del Mar </a:t>
            </a:r>
          </a:p>
          <a:p>
            <a:endParaRPr lang="en-US" sz="1050" dirty="0"/>
          </a:p>
          <a:p>
            <a:endParaRPr lang="en-US" sz="1050" dirty="0"/>
          </a:p>
          <a:p>
            <a:endParaRPr lang="en-US" sz="1050" dirty="0"/>
          </a:p>
          <a:p>
            <a:endParaRPr lang="en-US" sz="1050" dirty="0"/>
          </a:p>
        </p:txBody>
      </p:sp>
      <p:sp>
        <p:nvSpPr>
          <p:cNvPr id="24" name="Content Placeholder 7"/>
          <p:cNvSpPr>
            <a:spLocks noGrp="1"/>
          </p:cNvSpPr>
          <p:nvPr>
            <p:ph sz="quarter" idx="2"/>
          </p:nvPr>
        </p:nvSpPr>
        <p:spPr>
          <a:xfrm>
            <a:off x="6858000" y="1102721"/>
            <a:ext cx="2286000" cy="4572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050" b="1" dirty="0">
                <a:solidFill>
                  <a:srgbClr val="C00000"/>
                </a:solidFill>
              </a:rPr>
              <a:t>SPECIAL DIETS</a:t>
            </a:r>
            <a:r>
              <a:rPr lang="en-US" sz="1050" dirty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r>
              <a:rPr lang="en-US" sz="1050" dirty="0"/>
              <a:t>Gluten Free Options, and Vegetarian Friendly</a:t>
            </a:r>
          </a:p>
          <a:p>
            <a:pPr>
              <a:buNone/>
            </a:pPr>
            <a:r>
              <a:rPr lang="en-US" sz="1050" dirty="0"/>
              <a:t> </a:t>
            </a:r>
          </a:p>
          <a:p>
            <a:pPr>
              <a:buNone/>
            </a:pPr>
            <a:endParaRPr lang="en-US" sz="1050" b="1" dirty="0"/>
          </a:p>
          <a:p>
            <a:pPr>
              <a:buNone/>
            </a:pPr>
            <a:endParaRPr lang="en-US" sz="1050" dirty="0"/>
          </a:p>
        </p:txBody>
      </p:sp>
      <p:sp>
        <p:nvSpPr>
          <p:cNvPr id="30" name="Content Placeholder 7"/>
          <p:cNvSpPr>
            <a:spLocks noGrp="1"/>
          </p:cNvSpPr>
          <p:nvPr>
            <p:ph sz="quarter" idx="4"/>
          </p:nvPr>
        </p:nvSpPr>
        <p:spPr>
          <a:xfrm>
            <a:off x="3276600" y="6302829"/>
            <a:ext cx="5867400" cy="304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050" dirty="0"/>
              <a:t>Jazz musicians from Bath and beyond including James Gallagher and Duncan Kingston and Pizza Express Jazz in Soho will perform </a:t>
            </a:r>
          </a:p>
          <a:p>
            <a:pPr>
              <a:buNone/>
            </a:pPr>
            <a:endParaRPr lang="en-US" sz="1050" dirty="0"/>
          </a:p>
        </p:txBody>
      </p:sp>
      <p:sp>
        <p:nvSpPr>
          <p:cNvPr id="19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6444343" y="3178629"/>
            <a:ext cx="2590800" cy="5334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050" b="1" dirty="0">
                <a:solidFill>
                  <a:srgbClr val="C00000"/>
                </a:solidFill>
              </a:rPr>
              <a:t>VEGETARIAN</a:t>
            </a:r>
            <a:r>
              <a:rPr lang="en-US" sz="1050" b="1" dirty="0"/>
              <a:t> </a:t>
            </a:r>
          </a:p>
          <a:p>
            <a:pPr>
              <a:buNone/>
            </a:pPr>
            <a:r>
              <a:rPr lang="en-US" sz="1050" dirty="0"/>
              <a:t>Vegetable gratin with goat cheese and baby potatoes </a:t>
            </a:r>
          </a:p>
          <a:p>
            <a:pPr>
              <a:buNone/>
            </a:pPr>
            <a:endParaRPr lang="en-US" sz="1050" dirty="0"/>
          </a:p>
          <a:p>
            <a:pPr>
              <a:buNone/>
            </a:pPr>
            <a:endParaRPr lang="en-US" sz="1050" dirty="0"/>
          </a:p>
        </p:txBody>
      </p:sp>
      <p:sp>
        <p:nvSpPr>
          <p:cNvPr id="26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6477000" y="4855029"/>
            <a:ext cx="2667000" cy="1066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050" dirty="0"/>
              <a:t>               The menu is suitable for vegetarians. To prevent allergic reactions, the servers inform the clients about allergens inside the food and drink. The calories shown are based on a serving size that includes beverages and the whole dish. VAT is included in all costs.</a:t>
            </a:r>
          </a:p>
          <a:p>
            <a:pPr>
              <a:buNone/>
            </a:pPr>
            <a:endParaRPr lang="en-US" sz="1050" dirty="0"/>
          </a:p>
          <a:p>
            <a:pPr>
              <a:buNone/>
            </a:pPr>
            <a:endParaRPr lang="en-US" sz="1050" dirty="0"/>
          </a:p>
          <a:p>
            <a:pPr>
              <a:buNone/>
            </a:pPr>
            <a:r>
              <a:rPr lang="en-US" sz="1050" dirty="0"/>
              <a:t> </a:t>
            </a:r>
          </a:p>
          <a:p>
            <a:pPr>
              <a:buNone/>
            </a:pPr>
            <a:endParaRPr lang="en-US" sz="1050" b="1" dirty="0"/>
          </a:p>
          <a:p>
            <a:pPr>
              <a:buNone/>
            </a:pPr>
            <a:endParaRPr lang="en-US" sz="1050" dirty="0"/>
          </a:p>
        </p:txBody>
      </p:sp>
      <p:sp>
        <p:nvSpPr>
          <p:cNvPr id="32" name="Content Placeholder 7"/>
          <p:cNvSpPr>
            <a:spLocks noGrp="1"/>
          </p:cNvSpPr>
          <p:nvPr>
            <p:ph sz="quarter" idx="4294967295"/>
          </p:nvPr>
        </p:nvSpPr>
        <p:spPr>
          <a:xfrm>
            <a:off x="5453743" y="4016829"/>
            <a:ext cx="3581400" cy="6096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US" sz="1050" b="1" dirty="0"/>
              <a:t>Allergy List </a:t>
            </a:r>
          </a:p>
          <a:p>
            <a:pPr>
              <a:buNone/>
            </a:pPr>
            <a:r>
              <a:rPr lang="en-US" sz="1050" dirty="0"/>
              <a:t>               There is consideration of allergies to eggs, milk, shellfish, nuts, wheat, soybeans, and bass.</a:t>
            </a:r>
          </a:p>
          <a:p>
            <a:pPr>
              <a:buNone/>
            </a:pPr>
            <a:endParaRPr lang="en-US" sz="1050" dirty="0"/>
          </a:p>
        </p:txBody>
      </p:sp>
      <p:pic>
        <p:nvPicPr>
          <p:cNvPr id="17" name="Picture 16" descr="rh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0325" y="1139733"/>
            <a:ext cx="1143000" cy="993868"/>
          </a:xfrm>
          <a:prstGeom prst="rect">
            <a:avLst/>
          </a:prstGeom>
        </p:spPr>
      </p:pic>
      <p:pic>
        <p:nvPicPr>
          <p:cNvPr id="20" name="Picture 19" descr="rh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2900" y="2749017"/>
            <a:ext cx="1143000" cy="1143000"/>
          </a:xfrm>
          <a:prstGeom prst="rect">
            <a:avLst/>
          </a:prstGeom>
        </p:spPr>
      </p:pic>
      <p:pic>
        <p:nvPicPr>
          <p:cNvPr id="25" name="Picture 24" descr="rh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6700" y="4241619"/>
            <a:ext cx="1219200" cy="845820"/>
          </a:xfrm>
          <a:prstGeom prst="rect">
            <a:avLst/>
          </a:prstGeom>
        </p:spPr>
      </p:pic>
      <p:pic>
        <p:nvPicPr>
          <p:cNvPr id="27" name="Picture 26" descr="rh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89474" y="1154450"/>
            <a:ext cx="914401" cy="990601"/>
          </a:xfrm>
          <a:prstGeom prst="rect">
            <a:avLst/>
          </a:prstGeom>
        </p:spPr>
      </p:pic>
      <p:pic>
        <p:nvPicPr>
          <p:cNvPr id="28" name="Picture 27" descr="rh7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4443" y="1970313"/>
            <a:ext cx="838200" cy="990601"/>
          </a:xfrm>
          <a:prstGeom prst="rect">
            <a:avLst/>
          </a:prstGeom>
        </p:spPr>
      </p:pic>
      <p:pic>
        <p:nvPicPr>
          <p:cNvPr id="31" name="Picture 30" descr="rh9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6700" y="5261611"/>
            <a:ext cx="2628900" cy="99060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0" y="152401"/>
            <a:ext cx="8839200" cy="60959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 </a:t>
            </a:r>
          </a:p>
        </p:txBody>
      </p:sp>
      <p:sp>
        <p:nvSpPr>
          <p:cNvPr id="8" name="Subtitle 7"/>
          <p:cNvSpPr>
            <a:spLocks noGrp="1"/>
          </p:cNvSpPr>
          <p:nvPr>
            <p:ph type="subTitle" idx="1"/>
          </p:nvPr>
        </p:nvSpPr>
        <p:spPr>
          <a:xfrm>
            <a:off x="0" y="838200"/>
            <a:ext cx="9144000" cy="5867400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 Vegan 8. (2016). </a:t>
            </a:r>
            <a:r>
              <a:rPr lang="en-US" i="1" dirty="0">
                <a:solidFill>
                  <a:schemeClr val="tx1"/>
                </a:solidFill>
              </a:rPr>
              <a:t>Sweet Potato, Chickpea and Spinach Coconut Curry</a:t>
            </a:r>
            <a:r>
              <a:rPr lang="en-US" dirty="0">
                <a:solidFill>
                  <a:schemeClr val="tx1"/>
                </a:solidFill>
              </a:rPr>
              <a:t>. [online] Available at: https://thevegan8.com/sweet-potato-chickpea-and-spinach-coconut-curry/ [Accessed 15 Feb. 2023].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The Restaurant Times (2017). </a:t>
            </a:r>
            <a:r>
              <a:rPr lang="en-US" i="1" dirty="0">
                <a:solidFill>
                  <a:schemeClr val="tx1"/>
                </a:solidFill>
              </a:rPr>
              <a:t>A Beginner’s Guide to Food and Beverage Control in Restaurants</a:t>
            </a:r>
            <a:r>
              <a:rPr lang="en-US" dirty="0">
                <a:solidFill>
                  <a:schemeClr val="tx1"/>
                </a:solidFill>
              </a:rPr>
              <a:t>. [online] The Restaurant Times. Available at: </a:t>
            </a:r>
            <a:r>
              <a:rPr lang="en-US" dirty="0">
                <a:solidFill>
                  <a:schemeClr val="tx1"/>
                </a:solidFill>
                <a:hlinkClick r:id="rId2"/>
              </a:rPr>
              <a:t>https://www.posist.com/restaurant-times/resources/beginners-guide-food-beverage-control-restaurants.html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Orkney.com. (2019). </a:t>
            </a:r>
            <a:r>
              <a:rPr lang="en-US" i="1" dirty="0">
                <a:solidFill>
                  <a:schemeClr val="tx1"/>
                </a:solidFill>
              </a:rPr>
              <a:t>Exploring Orkney’s larder - Scallops</a:t>
            </a:r>
            <a:r>
              <a:rPr lang="en-US" dirty="0">
                <a:solidFill>
                  <a:schemeClr val="tx1"/>
                </a:solidFill>
              </a:rPr>
              <a:t>. [online] Available at: </a:t>
            </a:r>
            <a:r>
              <a:rPr lang="en-US" dirty="0">
                <a:solidFill>
                  <a:schemeClr val="tx1"/>
                </a:solidFill>
                <a:hlinkClick r:id="rId3"/>
              </a:rPr>
              <a:t>https://www.orkney.com/news/orkney-larder-scallops</a:t>
            </a:r>
            <a:r>
              <a:rPr lang="en-US" dirty="0">
                <a:solidFill>
                  <a:schemeClr val="tx1"/>
                </a:solidFill>
              </a:rPr>
              <a:t>.Tutorialspoint.com. (2019). </a:t>
            </a:r>
            <a:r>
              <a:rPr lang="en-US" i="1" dirty="0">
                <a:solidFill>
                  <a:schemeClr val="tx1"/>
                </a:solidFill>
              </a:rPr>
              <a:t>Food and Beverage Services - Operations - Tutorialspoint</a:t>
            </a:r>
            <a:r>
              <a:rPr lang="en-US" dirty="0">
                <a:solidFill>
                  <a:schemeClr val="tx1"/>
                </a:solidFill>
              </a:rPr>
              <a:t>. [online] Available at: </a:t>
            </a:r>
            <a:r>
              <a:rPr lang="en-US" dirty="0">
                <a:solidFill>
                  <a:schemeClr val="tx1"/>
                </a:solidFill>
                <a:hlinkClick r:id="rId4"/>
              </a:rPr>
              <a:t>https://www.tutorialspoint.com/food_and_beverage_services/food_and_beverage_services_operations.htm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Beverage (2022). </a:t>
            </a:r>
            <a:r>
              <a:rPr lang="en-US" i="1" dirty="0">
                <a:solidFill>
                  <a:schemeClr val="tx1"/>
                </a:solidFill>
              </a:rPr>
              <a:t>Food &amp; Beverage Operations Management: Process &amp; Example - Video &amp; Lesson Transcript | Study.com</a:t>
            </a:r>
            <a:r>
              <a:rPr lang="en-US" dirty="0">
                <a:solidFill>
                  <a:schemeClr val="tx1"/>
                </a:solidFill>
              </a:rPr>
              <a:t>. [online] Study.com. Available at: </a:t>
            </a:r>
            <a:r>
              <a:rPr lang="en-US" dirty="0">
                <a:solidFill>
                  <a:schemeClr val="tx1"/>
                </a:solidFill>
                <a:hlinkClick r:id="rId5"/>
              </a:rPr>
              <a:t>https://study.com/academy/lesson/food-beverage-operations-management-process-example.html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Westcott, M. and Anderson, W. (2020). </a:t>
            </a:r>
            <a:r>
              <a:rPr lang="en-US" i="1" dirty="0">
                <a:solidFill>
                  <a:schemeClr val="tx1"/>
                </a:solidFill>
              </a:rPr>
              <a:t>4.2 Types of Food and Beverage Providers</a:t>
            </a:r>
            <a:r>
              <a:rPr lang="en-US" dirty="0">
                <a:solidFill>
                  <a:schemeClr val="tx1"/>
                </a:solidFill>
              </a:rPr>
              <a:t>. [online] Opentextbc.ca. Available at: </a:t>
            </a:r>
            <a:r>
              <a:rPr lang="en-US" dirty="0">
                <a:solidFill>
                  <a:schemeClr val="tx1"/>
                </a:solidFill>
                <a:hlinkClick r:id="rId6"/>
              </a:rPr>
              <a:t>https://opentextbc.ca/introtourism2e/chapter/types-of-food-and-beverage-providers/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Doherty, R. and Lewis, C. (2022). </a:t>
            </a:r>
            <a:r>
              <a:rPr lang="en-US" i="1" dirty="0">
                <a:solidFill>
                  <a:schemeClr val="tx1"/>
                </a:solidFill>
              </a:rPr>
              <a:t>18 stylish restaurants with rooms to check into right now</a:t>
            </a:r>
            <a:r>
              <a:rPr lang="en-US" dirty="0">
                <a:solidFill>
                  <a:schemeClr val="tx1"/>
                </a:solidFill>
              </a:rPr>
              <a:t>. [online] Good Housekeeping. Available at: https://www.goodhousekeeping.com/uk/lifestyle/travel/g34370693/restaurants-with-rooms/ [Accessed 16 Feb. 2023].</a:t>
            </a:r>
          </a:p>
          <a:p>
            <a:pPr algn="l"/>
            <a:r>
              <a:rPr lang="en-US" dirty="0">
                <a:solidFill>
                  <a:schemeClr val="tx1"/>
                </a:solidFill>
              </a:rPr>
              <a:t>Red Online. (2023). </a:t>
            </a:r>
            <a:r>
              <a:rPr lang="en-US" i="1" dirty="0">
                <a:solidFill>
                  <a:schemeClr val="tx1"/>
                </a:solidFill>
              </a:rPr>
              <a:t>Incredible hotels with Michelin star restaurants in the UK</a:t>
            </a:r>
            <a:r>
              <a:rPr lang="en-US" dirty="0">
                <a:solidFill>
                  <a:schemeClr val="tx1"/>
                </a:solidFill>
              </a:rPr>
              <a:t>. [online] Available at: https://www.redonline.co.uk/travel/inspiration/g503338/six-of-the-best-uk-hotels-with-michelin-star-restaurants/ [Accessed 16 Feb. 2023].</a:t>
            </a:r>
          </a:p>
          <a:p>
            <a:r>
              <a:rPr lang="en-US" dirty="0"/>
              <a:t>‌</a:t>
            </a:r>
          </a:p>
          <a:p>
            <a:pPr algn="l"/>
            <a:endParaRPr lang="en-US" dirty="0"/>
          </a:p>
          <a:p>
            <a:r>
              <a:rPr lang="en-US" dirty="0"/>
              <a:t>‌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  <a:p>
            <a:r>
              <a:rPr lang="en-US" dirty="0"/>
              <a:t>‌</a:t>
            </a:r>
          </a:p>
          <a:p>
            <a:pPr algn="l"/>
            <a:endParaRPr lang="en-US" dirty="0"/>
          </a:p>
          <a:p>
            <a:endParaRPr lang="en-US" dirty="0"/>
          </a:p>
          <a:p>
            <a:r>
              <a:rPr lang="en-US" dirty="0"/>
              <a:t>‌</a:t>
            </a:r>
          </a:p>
          <a:p>
            <a:pPr algn="l"/>
            <a:endParaRPr lang="en-US" dirty="0"/>
          </a:p>
          <a:p>
            <a:r>
              <a:rPr lang="en-US" dirty="0"/>
              <a:t>‌</a:t>
            </a:r>
          </a:p>
          <a:p>
            <a:pPr algn="l"/>
            <a:endParaRPr lang="en-US" dirty="0"/>
          </a:p>
          <a:p>
            <a:endParaRPr lang="en-US" dirty="0"/>
          </a:p>
          <a:p>
            <a:r>
              <a:rPr lang="en-US" dirty="0"/>
              <a:t>‌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/>
          </a:p>
          <a:p>
            <a:r>
              <a:rPr lang="en-US" dirty="0"/>
              <a:t>‌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r>
              <a:rPr lang="en-US" dirty="0"/>
              <a:t>‌</a:t>
            </a:r>
          </a:p>
          <a:p>
            <a:pPr algn="l"/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</TotalTime>
  <Words>383</Words>
  <Application>Microsoft Office PowerPoint</Application>
  <PresentationFormat>On-screen Show (4:3)</PresentationFormat>
  <Paragraphs>72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Flow</vt:lpstr>
      <vt:lpstr> Food and Beverages Operations:</vt:lpstr>
      <vt:lpstr>PowerPoint Presentation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and Beverages Operations:</dc:title>
  <dc:creator>user</dc:creator>
  <cp:lastModifiedBy>user</cp:lastModifiedBy>
  <cp:revision>3</cp:revision>
  <dcterms:created xsi:type="dcterms:W3CDTF">2023-02-15T12:34:18Z</dcterms:created>
  <dcterms:modified xsi:type="dcterms:W3CDTF">2023-02-17T19:02:45Z</dcterms:modified>
</cp:coreProperties>
</file>