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7" r:id="rId2"/>
    <p:sldId id="282" r:id="rId3"/>
    <p:sldId id="284" r:id="rId4"/>
    <p:sldId id="321" r:id="rId5"/>
    <p:sldId id="325" r:id="rId6"/>
    <p:sldId id="328" r:id="rId7"/>
    <p:sldId id="330" r:id="rId8"/>
    <p:sldId id="294" r:id="rId9"/>
    <p:sldId id="313" r:id="rId10"/>
    <p:sldId id="314" r:id="rId11"/>
    <p:sldId id="315" r:id="rId12"/>
    <p:sldId id="316" r:id="rId13"/>
    <p:sldId id="339" r:id="rId14"/>
    <p:sldId id="332" r:id="rId15"/>
    <p:sldId id="333" r:id="rId16"/>
    <p:sldId id="334" r:id="rId17"/>
    <p:sldId id="336" r:id="rId18"/>
    <p:sldId id="337" r:id="rId19"/>
    <p:sldId id="338"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3" autoAdjust="0"/>
    <p:restoredTop sz="94660"/>
  </p:normalViewPr>
  <p:slideViewPr>
    <p:cSldViewPr snapToGrid="0">
      <p:cViewPr varScale="1">
        <p:scale>
          <a:sx n="112" d="100"/>
          <a:sy n="112" d="100"/>
        </p:scale>
        <p:origin x="55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D29CD7-CEDD-430F-AFC1-467D336C9C33}" type="doc">
      <dgm:prSet loTypeId="urn:microsoft.com/office/officeart/2005/8/layout/list1" loCatId="list" qsTypeId="urn:microsoft.com/office/officeart/2005/8/quickstyle/simple4" qsCatId="simple" csTypeId="urn:microsoft.com/office/officeart/2005/8/colors/colorful1" csCatId="colorful"/>
      <dgm:spPr/>
      <dgm:t>
        <a:bodyPr/>
        <a:lstStyle/>
        <a:p>
          <a:endParaRPr lang="en-US"/>
        </a:p>
      </dgm:t>
    </dgm:pt>
    <dgm:pt modelId="{A9D00F4A-2214-4559-B0E8-5779279B32FF}">
      <dgm:prSet/>
      <dgm:spPr/>
      <dgm:t>
        <a:bodyPr/>
        <a:lstStyle/>
        <a:p>
          <a:r>
            <a:rPr lang="en-US"/>
            <a:t>Autonomy</a:t>
          </a:r>
        </a:p>
      </dgm:t>
    </dgm:pt>
    <dgm:pt modelId="{E09520C4-7B1B-45D7-966F-A6EC7D2FE8C8}" type="parTrans" cxnId="{3B14A469-3FDA-429B-9D5A-CEB1BFBAA2CC}">
      <dgm:prSet/>
      <dgm:spPr/>
      <dgm:t>
        <a:bodyPr/>
        <a:lstStyle/>
        <a:p>
          <a:endParaRPr lang="en-US"/>
        </a:p>
      </dgm:t>
    </dgm:pt>
    <dgm:pt modelId="{6F8C4915-F246-425D-8B30-254D556DB200}" type="sibTrans" cxnId="{3B14A469-3FDA-429B-9D5A-CEB1BFBAA2CC}">
      <dgm:prSet/>
      <dgm:spPr/>
      <dgm:t>
        <a:bodyPr/>
        <a:lstStyle/>
        <a:p>
          <a:endParaRPr lang="en-US"/>
        </a:p>
      </dgm:t>
    </dgm:pt>
    <dgm:pt modelId="{5C38E13B-79DA-491A-8718-31B1F9B76800}">
      <dgm:prSet/>
      <dgm:spPr/>
      <dgm:t>
        <a:bodyPr/>
        <a:lstStyle/>
        <a:p>
          <a:r>
            <a:rPr lang="en-US"/>
            <a:t>Relatedness</a:t>
          </a:r>
        </a:p>
      </dgm:t>
    </dgm:pt>
    <dgm:pt modelId="{1B6848BD-6758-473F-B1BA-DB253116BD6D}" type="parTrans" cxnId="{E625C8A9-1D40-4FE3-8956-786C2030EC2A}">
      <dgm:prSet/>
      <dgm:spPr/>
      <dgm:t>
        <a:bodyPr/>
        <a:lstStyle/>
        <a:p>
          <a:endParaRPr lang="en-US"/>
        </a:p>
      </dgm:t>
    </dgm:pt>
    <dgm:pt modelId="{96C9EE81-77D3-4556-95A7-F2D4AB77F211}" type="sibTrans" cxnId="{E625C8A9-1D40-4FE3-8956-786C2030EC2A}">
      <dgm:prSet/>
      <dgm:spPr/>
      <dgm:t>
        <a:bodyPr/>
        <a:lstStyle/>
        <a:p>
          <a:endParaRPr lang="en-US"/>
        </a:p>
      </dgm:t>
    </dgm:pt>
    <dgm:pt modelId="{83D68FEE-09AF-4742-B6EC-AD7C5B34799D}">
      <dgm:prSet/>
      <dgm:spPr/>
      <dgm:t>
        <a:bodyPr/>
        <a:lstStyle/>
        <a:p>
          <a:r>
            <a:rPr lang="en-US"/>
            <a:t>Competence</a:t>
          </a:r>
        </a:p>
      </dgm:t>
    </dgm:pt>
    <dgm:pt modelId="{F8A7B758-F06F-4C6D-8CA1-92173E4D57EC}" type="parTrans" cxnId="{63B17CB5-03CD-47A9-A333-81CF6AF3FD8C}">
      <dgm:prSet/>
      <dgm:spPr/>
      <dgm:t>
        <a:bodyPr/>
        <a:lstStyle/>
        <a:p>
          <a:endParaRPr lang="en-US"/>
        </a:p>
      </dgm:t>
    </dgm:pt>
    <dgm:pt modelId="{49C12652-787C-47F9-A345-1A6A1DC302F9}" type="sibTrans" cxnId="{63B17CB5-03CD-47A9-A333-81CF6AF3FD8C}">
      <dgm:prSet/>
      <dgm:spPr/>
      <dgm:t>
        <a:bodyPr/>
        <a:lstStyle/>
        <a:p>
          <a:endParaRPr lang="en-US"/>
        </a:p>
      </dgm:t>
    </dgm:pt>
    <dgm:pt modelId="{1CBBB254-CC6F-8F4B-97DF-ABF70ECA2844}" type="pres">
      <dgm:prSet presAssocID="{8AD29CD7-CEDD-430F-AFC1-467D336C9C33}" presName="linear" presStyleCnt="0">
        <dgm:presLayoutVars>
          <dgm:dir/>
          <dgm:animLvl val="lvl"/>
          <dgm:resizeHandles val="exact"/>
        </dgm:presLayoutVars>
      </dgm:prSet>
      <dgm:spPr/>
    </dgm:pt>
    <dgm:pt modelId="{5D1EF953-8895-B541-8D9B-2B675D544352}" type="pres">
      <dgm:prSet presAssocID="{A9D00F4A-2214-4559-B0E8-5779279B32FF}" presName="parentLin" presStyleCnt="0"/>
      <dgm:spPr/>
    </dgm:pt>
    <dgm:pt modelId="{5D71CA4D-9F7B-A047-9854-711064BFF15C}" type="pres">
      <dgm:prSet presAssocID="{A9D00F4A-2214-4559-B0E8-5779279B32FF}" presName="parentLeftMargin" presStyleLbl="node1" presStyleIdx="0" presStyleCnt="3"/>
      <dgm:spPr/>
    </dgm:pt>
    <dgm:pt modelId="{2FB24BB5-53D4-E94B-97C5-B08C51FF0574}" type="pres">
      <dgm:prSet presAssocID="{A9D00F4A-2214-4559-B0E8-5779279B32FF}" presName="parentText" presStyleLbl="node1" presStyleIdx="0" presStyleCnt="3">
        <dgm:presLayoutVars>
          <dgm:chMax val="0"/>
          <dgm:bulletEnabled val="1"/>
        </dgm:presLayoutVars>
      </dgm:prSet>
      <dgm:spPr/>
    </dgm:pt>
    <dgm:pt modelId="{55BA840B-6559-DA4E-AB2B-E081419055CB}" type="pres">
      <dgm:prSet presAssocID="{A9D00F4A-2214-4559-B0E8-5779279B32FF}" presName="negativeSpace" presStyleCnt="0"/>
      <dgm:spPr/>
    </dgm:pt>
    <dgm:pt modelId="{B22A6B7E-9D4E-7F43-8DE0-0C64B32547CC}" type="pres">
      <dgm:prSet presAssocID="{A9D00F4A-2214-4559-B0E8-5779279B32FF}" presName="childText" presStyleLbl="conFgAcc1" presStyleIdx="0" presStyleCnt="3">
        <dgm:presLayoutVars>
          <dgm:bulletEnabled val="1"/>
        </dgm:presLayoutVars>
      </dgm:prSet>
      <dgm:spPr/>
    </dgm:pt>
    <dgm:pt modelId="{B4925188-D181-534E-AF13-13F4E214120D}" type="pres">
      <dgm:prSet presAssocID="{6F8C4915-F246-425D-8B30-254D556DB200}" presName="spaceBetweenRectangles" presStyleCnt="0"/>
      <dgm:spPr/>
    </dgm:pt>
    <dgm:pt modelId="{43E53423-B0CF-9843-B4AB-9BE6E3B8403A}" type="pres">
      <dgm:prSet presAssocID="{5C38E13B-79DA-491A-8718-31B1F9B76800}" presName="parentLin" presStyleCnt="0"/>
      <dgm:spPr/>
    </dgm:pt>
    <dgm:pt modelId="{0E2CC8F9-22EF-E646-9995-99779C3F89E6}" type="pres">
      <dgm:prSet presAssocID="{5C38E13B-79DA-491A-8718-31B1F9B76800}" presName="parentLeftMargin" presStyleLbl="node1" presStyleIdx="0" presStyleCnt="3"/>
      <dgm:spPr/>
    </dgm:pt>
    <dgm:pt modelId="{50F04853-840A-0D4A-A1BD-CF5CCF09E02C}" type="pres">
      <dgm:prSet presAssocID="{5C38E13B-79DA-491A-8718-31B1F9B76800}" presName="parentText" presStyleLbl="node1" presStyleIdx="1" presStyleCnt="3">
        <dgm:presLayoutVars>
          <dgm:chMax val="0"/>
          <dgm:bulletEnabled val="1"/>
        </dgm:presLayoutVars>
      </dgm:prSet>
      <dgm:spPr/>
    </dgm:pt>
    <dgm:pt modelId="{361ACAC0-CC44-2846-873A-EF480A9F6C19}" type="pres">
      <dgm:prSet presAssocID="{5C38E13B-79DA-491A-8718-31B1F9B76800}" presName="negativeSpace" presStyleCnt="0"/>
      <dgm:spPr/>
    </dgm:pt>
    <dgm:pt modelId="{445F4950-78DF-9E47-B24F-1E9F5C7412E3}" type="pres">
      <dgm:prSet presAssocID="{5C38E13B-79DA-491A-8718-31B1F9B76800}" presName="childText" presStyleLbl="conFgAcc1" presStyleIdx="1" presStyleCnt="3">
        <dgm:presLayoutVars>
          <dgm:bulletEnabled val="1"/>
        </dgm:presLayoutVars>
      </dgm:prSet>
      <dgm:spPr/>
    </dgm:pt>
    <dgm:pt modelId="{023541AD-4D07-C54A-BF50-3AE511527C5B}" type="pres">
      <dgm:prSet presAssocID="{96C9EE81-77D3-4556-95A7-F2D4AB77F211}" presName="spaceBetweenRectangles" presStyleCnt="0"/>
      <dgm:spPr/>
    </dgm:pt>
    <dgm:pt modelId="{AC53C2C0-2EEB-C24A-B3A1-E7A923BC064E}" type="pres">
      <dgm:prSet presAssocID="{83D68FEE-09AF-4742-B6EC-AD7C5B34799D}" presName="parentLin" presStyleCnt="0"/>
      <dgm:spPr/>
    </dgm:pt>
    <dgm:pt modelId="{4D8D6BA7-8F81-2F44-ACE4-57E2A8905D5A}" type="pres">
      <dgm:prSet presAssocID="{83D68FEE-09AF-4742-B6EC-AD7C5B34799D}" presName="parentLeftMargin" presStyleLbl="node1" presStyleIdx="1" presStyleCnt="3"/>
      <dgm:spPr/>
    </dgm:pt>
    <dgm:pt modelId="{C1245887-4665-A549-B707-BE5A646186F4}" type="pres">
      <dgm:prSet presAssocID="{83D68FEE-09AF-4742-B6EC-AD7C5B34799D}" presName="parentText" presStyleLbl="node1" presStyleIdx="2" presStyleCnt="3">
        <dgm:presLayoutVars>
          <dgm:chMax val="0"/>
          <dgm:bulletEnabled val="1"/>
        </dgm:presLayoutVars>
      </dgm:prSet>
      <dgm:spPr/>
    </dgm:pt>
    <dgm:pt modelId="{D3D6D8C4-7049-2741-B758-66CB62D9A226}" type="pres">
      <dgm:prSet presAssocID="{83D68FEE-09AF-4742-B6EC-AD7C5B34799D}" presName="negativeSpace" presStyleCnt="0"/>
      <dgm:spPr/>
    </dgm:pt>
    <dgm:pt modelId="{10AD1833-30E4-DC47-9173-D9CC4BFA0C69}" type="pres">
      <dgm:prSet presAssocID="{83D68FEE-09AF-4742-B6EC-AD7C5B34799D}" presName="childText" presStyleLbl="conFgAcc1" presStyleIdx="2" presStyleCnt="3">
        <dgm:presLayoutVars>
          <dgm:bulletEnabled val="1"/>
        </dgm:presLayoutVars>
      </dgm:prSet>
      <dgm:spPr/>
    </dgm:pt>
  </dgm:ptLst>
  <dgm:cxnLst>
    <dgm:cxn modelId="{E6B04F02-352D-BF47-857C-7E8BB2331098}" type="presOf" srcId="{A9D00F4A-2214-4559-B0E8-5779279B32FF}" destId="{5D71CA4D-9F7B-A047-9854-711064BFF15C}" srcOrd="0" destOrd="0" presId="urn:microsoft.com/office/officeart/2005/8/layout/list1"/>
    <dgm:cxn modelId="{4D437013-87D4-E14C-B984-05F5F3431AA7}" type="presOf" srcId="{5C38E13B-79DA-491A-8718-31B1F9B76800}" destId="{50F04853-840A-0D4A-A1BD-CF5CCF09E02C}" srcOrd="1" destOrd="0" presId="urn:microsoft.com/office/officeart/2005/8/layout/list1"/>
    <dgm:cxn modelId="{BB766733-A82C-034D-AC3B-EFD554A18287}" type="presOf" srcId="{8AD29CD7-CEDD-430F-AFC1-467D336C9C33}" destId="{1CBBB254-CC6F-8F4B-97DF-ABF70ECA2844}" srcOrd="0" destOrd="0" presId="urn:microsoft.com/office/officeart/2005/8/layout/list1"/>
    <dgm:cxn modelId="{9CBF3F49-38C1-3040-85E1-220D86796F2A}" type="presOf" srcId="{A9D00F4A-2214-4559-B0E8-5779279B32FF}" destId="{2FB24BB5-53D4-E94B-97C5-B08C51FF0574}" srcOrd="1" destOrd="0" presId="urn:microsoft.com/office/officeart/2005/8/layout/list1"/>
    <dgm:cxn modelId="{3B14A469-3FDA-429B-9D5A-CEB1BFBAA2CC}" srcId="{8AD29CD7-CEDD-430F-AFC1-467D336C9C33}" destId="{A9D00F4A-2214-4559-B0E8-5779279B32FF}" srcOrd="0" destOrd="0" parTransId="{E09520C4-7B1B-45D7-966F-A6EC7D2FE8C8}" sibTransId="{6F8C4915-F246-425D-8B30-254D556DB200}"/>
    <dgm:cxn modelId="{2857AE82-2C9E-984E-8943-DC4D9A1CCFC1}" type="presOf" srcId="{83D68FEE-09AF-4742-B6EC-AD7C5B34799D}" destId="{4D8D6BA7-8F81-2F44-ACE4-57E2A8905D5A}" srcOrd="0" destOrd="0" presId="urn:microsoft.com/office/officeart/2005/8/layout/list1"/>
    <dgm:cxn modelId="{E625C8A9-1D40-4FE3-8956-786C2030EC2A}" srcId="{8AD29CD7-CEDD-430F-AFC1-467D336C9C33}" destId="{5C38E13B-79DA-491A-8718-31B1F9B76800}" srcOrd="1" destOrd="0" parTransId="{1B6848BD-6758-473F-B1BA-DB253116BD6D}" sibTransId="{96C9EE81-77D3-4556-95A7-F2D4AB77F211}"/>
    <dgm:cxn modelId="{63B17CB5-03CD-47A9-A333-81CF6AF3FD8C}" srcId="{8AD29CD7-CEDD-430F-AFC1-467D336C9C33}" destId="{83D68FEE-09AF-4742-B6EC-AD7C5B34799D}" srcOrd="2" destOrd="0" parTransId="{F8A7B758-F06F-4C6D-8CA1-92173E4D57EC}" sibTransId="{49C12652-787C-47F9-A345-1A6A1DC302F9}"/>
    <dgm:cxn modelId="{7D8B92C8-D51C-6540-A3D9-79E4A4D487D7}" type="presOf" srcId="{83D68FEE-09AF-4742-B6EC-AD7C5B34799D}" destId="{C1245887-4665-A549-B707-BE5A646186F4}" srcOrd="1" destOrd="0" presId="urn:microsoft.com/office/officeart/2005/8/layout/list1"/>
    <dgm:cxn modelId="{78AE28F9-A1D5-AC4E-91B9-CCA76B2C8C43}" type="presOf" srcId="{5C38E13B-79DA-491A-8718-31B1F9B76800}" destId="{0E2CC8F9-22EF-E646-9995-99779C3F89E6}" srcOrd="0" destOrd="0" presId="urn:microsoft.com/office/officeart/2005/8/layout/list1"/>
    <dgm:cxn modelId="{68FA2D3A-0A33-A84A-BD8D-A545F8F23E23}" type="presParOf" srcId="{1CBBB254-CC6F-8F4B-97DF-ABF70ECA2844}" destId="{5D1EF953-8895-B541-8D9B-2B675D544352}" srcOrd="0" destOrd="0" presId="urn:microsoft.com/office/officeart/2005/8/layout/list1"/>
    <dgm:cxn modelId="{1B45E050-D245-844D-BBAE-42133977E6E8}" type="presParOf" srcId="{5D1EF953-8895-B541-8D9B-2B675D544352}" destId="{5D71CA4D-9F7B-A047-9854-711064BFF15C}" srcOrd="0" destOrd="0" presId="urn:microsoft.com/office/officeart/2005/8/layout/list1"/>
    <dgm:cxn modelId="{6158C7D9-7622-5E43-B1EC-F760E7BDD7D0}" type="presParOf" srcId="{5D1EF953-8895-B541-8D9B-2B675D544352}" destId="{2FB24BB5-53D4-E94B-97C5-B08C51FF0574}" srcOrd="1" destOrd="0" presId="urn:microsoft.com/office/officeart/2005/8/layout/list1"/>
    <dgm:cxn modelId="{23D9E312-A738-AA4F-BB6A-2F47DB6A6E82}" type="presParOf" srcId="{1CBBB254-CC6F-8F4B-97DF-ABF70ECA2844}" destId="{55BA840B-6559-DA4E-AB2B-E081419055CB}" srcOrd="1" destOrd="0" presId="urn:microsoft.com/office/officeart/2005/8/layout/list1"/>
    <dgm:cxn modelId="{43B3AA10-E913-FB45-9494-637A25F7C537}" type="presParOf" srcId="{1CBBB254-CC6F-8F4B-97DF-ABF70ECA2844}" destId="{B22A6B7E-9D4E-7F43-8DE0-0C64B32547CC}" srcOrd="2" destOrd="0" presId="urn:microsoft.com/office/officeart/2005/8/layout/list1"/>
    <dgm:cxn modelId="{01287AFA-8AFB-B04D-8F80-5C819AFB1F59}" type="presParOf" srcId="{1CBBB254-CC6F-8F4B-97DF-ABF70ECA2844}" destId="{B4925188-D181-534E-AF13-13F4E214120D}" srcOrd="3" destOrd="0" presId="urn:microsoft.com/office/officeart/2005/8/layout/list1"/>
    <dgm:cxn modelId="{5F77B4E9-5838-B44C-9BAF-B467BD0C96B9}" type="presParOf" srcId="{1CBBB254-CC6F-8F4B-97DF-ABF70ECA2844}" destId="{43E53423-B0CF-9843-B4AB-9BE6E3B8403A}" srcOrd="4" destOrd="0" presId="urn:microsoft.com/office/officeart/2005/8/layout/list1"/>
    <dgm:cxn modelId="{8023F94C-8C50-8647-9834-5F78658AFE29}" type="presParOf" srcId="{43E53423-B0CF-9843-B4AB-9BE6E3B8403A}" destId="{0E2CC8F9-22EF-E646-9995-99779C3F89E6}" srcOrd="0" destOrd="0" presId="urn:microsoft.com/office/officeart/2005/8/layout/list1"/>
    <dgm:cxn modelId="{8170C79E-550D-024A-8E6E-1D63DBCAA234}" type="presParOf" srcId="{43E53423-B0CF-9843-B4AB-9BE6E3B8403A}" destId="{50F04853-840A-0D4A-A1BD-CF5CCF09E02C}" srcOrd="1" destOrd="0" presId="urn:microsoft.com/office/officeart/2005/8/layout/list1"/>
    <dgm:cxn modelId="{14BCFFBB-9842-FC42-89E5-06D70875A09C}" type="presParOf" srcId="{1CBBB254-CC6F-8F4B-97DF-ABF70ECA2844}" destId="{361ACAC0-CC44-2846-873A-EF480A9F6C19}" srcOrd="5" destOrd="0" presId="urn:microsoft.com/office/officeart/2005/8/layout/list1"/>
    <dgm:cxn modelId="{77C84A54-CDBB-3C43-9FFE-5AED1B35A755}" type="presParOf" srcId="{1CBBB254-CC6F-8F4B-97DF-ABF70ECA2844}" destId="{445F4950-78DF-9E47-B24F-1E9F5C7412E3}" srcOrd="6" destOrd="0" presId="urn:microsoft.com/office/officeart/2005/8/layout/list1"/>
    <dgm:cxn modelId="{55CCC3AD-BEC2-2A41-8F3B-86201A9AB55F}" type="presParOf" srcId="{1CBBB254-CC6F-8F4B-97DF-ABF70ECA2844}" destId="{023541AD-4D07-C54A-BF50-3AE511527C5B}" srcOrd="7" destOrd="0" presId="urn:microsoft.com/office/officeart/2005/8/layout/list1"/>
    <dgm:cxn modelId="{34E3A314-8B2A-464D-92B8-B37F11400007}" type="presParOf" srcId="{1CBBB254-CC6F-8F4B-97DF-ABF70ECA2844}" destId="{AC53C2C0-2EEB-C24A-B3A1-E7A923BC064E}" srcOrd="8" destOrd="0" presId="urn:microsoft.com/office/officeart/2005/8/layout/list1"/>
    <dgm:cxn modelId="{8B851626-3526-D345-8BA1-74D63835992E}" type="presParOf" srcId="{AC53C2C0-2EEB-C24A-B3A1-E7A923BC064E}" destId="{4D8D6BA7-8F81-2F44-ACE4-57E2A8905D5A}" srcOrd="0" destOrd="0" presId="urn:microsoft.com/office/officeart/2005/8/layout/list1"/>
    <dgm:cxn modelId="{8B2929B5-C296-B144-B9AF-F8881F5FD9EE}" type="presParOf" srcId="{AC53C2C0-2EEB-C24A-B3A1-E7A923BC064E}" destId="{C1245887-4665-A549-B707-BE5A646186F4}" srcOrd="1" destOrd="0" presId="urn:microsoft.com/office/officeart/2005/8/layout/list1"/>
    <dgm:cxn modelId="{BB0561E0-0C02-F448-BF14-70EDCF8A5A94}" type="presParOf" srcId="{1CBBB254-CC6F-8F4B-97DF-ABF70ECA2844}" destId="{D3D6D8C4-7049-2741-B758-66CB62D9A226}" srcOrd="9" destOrd="0" presId="urn:microsoft.com/office/officeart/2005/8/layout/list1"/>
    <dgm:cxn modelId="{44F3AB0A-A492-A544-80A0-BD06E1AB6108}" type="presParOf" srcId="{1CBBB254-CC6F-8F4B-97DF-ABF70ECA2844}" destId="{10AD1833-30E4-DC47-9173-D9CC4BFA0C6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BCA4CD-674D-460F-AD39-C68A24CEE0E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DC6C2B1D-4D69-4AC9-A36F-FD0DCC74C2CE}">
      <dgm:prSet/>
      <dgm:spPr/>
      <dgm:t>
        <a:bodyPr/>
        <a:lstStyle/>
        <a:p>
          <a:r>
            <a:rPr lang="en-US"/>
            <a:t>The need to experience activities as self-endorsed and enacted by choice</a:t>
          </a:r>
        </a:p>
      </dgm:t>
    </dgm:pt>
    <dgm:pt modelId="{D237581C-0C1B-4444-9EB7-5E187A9F95D0}" type="parTrans" cxnId="{B7CF47AF-9781-431B-BA0A-48B98C3959A7}">
      <dgm:prSet/>
      <dgm:spPr/>
      <dgm:t>
        <a:bodyPr/>
        <a:lstStyle/>
        <a:p>
          <a:endParaRPr lang="en-US"/>
        </a:p>
      </dgm:t>
    </dgm:pt>
    <dgm:pt modelId="{034F682C-8A36-4072-8EE3-5C425568A372}" type="sibTrans" cxnId="{B7CF47AF-9781-431B-BA0A-48B98C3959A7}">
      <dgm:prSet/>
      <dgm:spPr/>
      <dgm:t>
        <a:bodyPr/>
        <a:lstStyle/>
        <a:p>
          <a:endParaRPr lang="en-US"/>
        </a:p>
      </dgm:t>
    </dgm:pt>
    <dgm:pt modelId="{3F24FF19-BFE0-42B2-AC07-E8CBA263EB48}">
      <dgm:prSet/>
      <dgm:spPr/>
      <dgm:t>
        <a:bodyPr/>
        <a:lstStyle/>
        <a:p>
          <a:r>
            <a:rPr lang="en-US"/>
            <a:t>What activities do you CHOOSE to do?</a:t>
          </a:r>
        </a:p>
      </dgm:t>
    </dgm:pt>
    <dgm:pt modelId="{65420F1A-0FC1-4A55-B05A-99B0579EC65D}" type="parTrans" cxnId="{4143DAC3-E0CB-458D-87F7-25480EED067B}">
      <dgm:prSet/>
      <dgm:spPr/>
      <dgm:t>
        <a:bodyPr/>
        <a:lstStyle/>
        <a:p>
          <a:endParaRPr lang="en-US"/>
        </a:p>
      </dgm:t>
    </dgm:pt>
    <dgm:pt modelId="{F775FF42-AFA1-47AE-BBBB-F89D905E21BF}" type="sibTrans" cxnId="{4143DAC3-E0CB-458D-87F7-25480EED067B}">
      <dgm:prSet/>
      <dgm:spPr/>
      <dgm:t>
        <a:bodyPr/>
        <a:lstStyle/>
        <a:p>
          <a:endParaRPr lang="en-US"/>
        </a:p>
      </dgm:t>
    </dgm:pt>
    <dgm:pt modelId="{682175AA-F49C-224B-AD97-10BFD75D7F7D}" type="pres">
      <dgm:prSet presAssocID="{A9BCA4CD-674D-460F-AD39-C68A24CEE0E9}" presName="linear" presStyleCnt="0">
        <dgm:presLayoutVars>
          <dgm:animLvl val="lvl"/>
          <dgm:resizeHandles val="exact"/>
        </dgm:presLayoutVars>
      </dgm:prSet>
      <dgm:spPr/>
    </dgm:pt>
    <dgm:pt modelId="{C110E3B9-CD2B-D34A-84E1-4BE2EC708D9D}" type="pres">
      <dgm:prSet presAssocID="{DC6C2B1D-4D69-4AC9-A36F-FD0DCC74C2CE}" presName="parentText" presStyleLbl="node1" presStyleIdx="0" presStyleCnt="2">
        <dgm:presLayoutVars>
          <dgm:chMax val="0"/>
          <dgm:bulletEnabled val="1"/>
        </dgm:presLayoutVars>
      </dgm:prSet>
      <dgm:spPr/>
    </dgm:pt>
    <dgm:pt modelId="{6E32BF05-4D54-8844-8919-62DB7A9505AD}" type="pres">
      <dgm:prSet presAssocID="{034F682C-8A36-4072-8EE3-5C425568A372}" presName="spacer" presStyleCnt="0"/>
      <dgm:spPr/>
    </dgm:pt>
    <dgm:pt modelId="{91AFE611-7DA9-6C4C-93BA-3F922049CAA4}" type="pres">
      <dgm:prSet presAssocID="{3F24FF19-BFE0-42B2-AC07-E8CBA263EB48}" presName="parentText" presStyleLbl="node1" presStyleIdx="1" presStyleCnt="2">
        <dgm:presLayoutVars>
          <dgm:chMax val="0"/>
          <dgm:bulletEnabled val="1"/>
        </dgm:presLayoutVars>
      </dgm:prSet>
      <dgm:spPr/>
    </dgm:pt>
  </dgm:ptLst>
  <dgm:cxnLst>
    <dgm:cxn modelId="{0688CC55-360A-D44C-AFEF-088276F6F181}" type="presOf" srcId="{DC6C2B1D-4D69-4AC9-A36F-FD0DCC74C2CE}" destId="{C110E3B9-CD2B-D34A-84E1-4BE2EC708D9D}" srcOrd="0" destOrd="0" presId="urn:microsoft.com/office/officeart/2005/8/layout/vList2"/>
    <dgm:cxn modelId="{F9C3A589-991B-B849-9B84-E104AC19D649}" type="presOf" srcId="{3F24FF19-BFE0-42B2-AC07-E8CBA263EB48}" destId="{91AFE611-7DA9-6C4C-93BA-3F922049CAA4}" srcOrd="0" destOrd="0" presId="urn:microsoft.com/office/officeart/2005/8/layout/vList2"/>
    <dgm:cxn modelId="{B7CF47AF-9781-431B-BA0A-48B98C3959A7}" srcId="{A9BCA4CD-674D-460F-AD39-C68A24CEE0E9}" destId="{DC6C2B1D-4D69-4AC9-A36F-FD0DCC74C2CE}" srcOrd="0" destOrd="0" parTransId="{D237581C-0C1B-4444-9EB7-5E187A9F95D0}" sibTransId="{034F682C-8A36-4072-8EE3-5C425568A372}"/>
    <dgm:cxn modelId="{4143DAC3-E0CB-458D-87F7-25480EED067B}" srcId="{A9BCA4CD-674D-460F-AD39-C68A24CEE0E9}" destId="{3F24FF19-BFE0-42B2-AC07-E8CBA263EB48}" srcOrd="1" destOrd="0" parTransId="{65420F1A-0FC1-4A55-B05A-99B0579EC65D}" sibTransId="{F775FF42-AFA1-47AE-BBBB-F89D905E21BF}"/>
    <dgm:cxn modelId="{9B3424E3-7B80-1046-BFD7-7AFD4AC30DCB}" type="presOf" srcId="{A9BCA4CD-674D-460F-AD39-C68A24CEE0E9}" destId="{682175AA-F49C-224B-AD97-10BFD75D7F7D}" srcOrd="0" destOrd="0" presId="urn:microsoft.com/office/officeart/2005/8/layout/vList2"/>
    <dgm:cxn modelId="{D6B793D4-3213-7A4A-8DB5-1E844F8F0DA1}" type="presParOf" srcId="{682175AA-F49C-224B-AD97-10BFD75D7F7D}" destId="{C110E3B9-CD2B-D34A-84E1-4BE2EC708D9D}" srcOrd="0" destOrd="0" presId="urn:microsoft.com/office/officeart/2005/8/layout/vList2"/>
    <dgm:cxn modelId="{F5955953-DEC5-E041-8DEF-FFB80058770A}" type="presParOf" srcId="{682175AA-F49C-224B-AD97-10BFD75D7F7D}" destId="{6E32BF05-4D54-8844-8919-62DB7A9505AD}" srcOrd="1" destOrd="0" presId="urn:microsoft.com/office/officeart/2005/8/layout/vList2"/>
    <dgm:cxn modelId="{6E37286E-838F-414F-B04D-0157B05DAA4E}" type="presParOf" srcId="{682175AA-F49C-224B-AD97-10BFD75D7F7D}" destId="{91AFE611-7DA9-6C4C-93BA-3F922049CAA4}"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791940-F443-41E3-9FF3-A8EBCEB3CE6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06CE6EB-DFDE-4C5F-8531-0C706478CC61}">
      <dgm:prSet/>
      <dgm:spPr/>
      <dgm:t>
        <a:bodyPr/>
        <a:lstStyle/>
        <a:p>
          <a:r>
            <a:rPr lang="en-US"/>
            <a:t>The need to feel close, connected, and cared for with important others</a:t>
          </a:r>
        </a:p>
      </dgm:t>
    </dgm:pt>
    <dgm:pt modelId="{46ECDE1B-B84D-46F1-AB12-B4014A7010DD}" type="parTrans" cxnId="{DACEFFD3-3A23-4868-8689-6FC83F78D74F}">
      <dgm:prSet/>
      <dgm:spPr/>
      <dgm:t>
        <a:bodyPr/>
        <a:lstStyle/>
        <a:p>
          <a:endParaRPr lang="en-US"/>
        </a:p>
      </dgm:t>
    </dgm:pt>
    <dgm:pt modelId="{8F302E4C-3C45-4F4C-B31C-78F0817B7D0B}" type="sibTrans" cxnId="{DACEFFD3-3A23-4868-8689-6FC83F78D74F}">
      <dgm:prSet/>
      <dgm:spPr/>
      <dgm:t>
        <a:bodyPr/>
        <a:lstStyle/>
        <a:p>
          <a:endParaRPr lang="en-US"/>
        </a:p>
      </dgm:t>
    </dgm:pt>
    <dgm:pt modelId="{2C3850A3-AC76-4D2B-A968-361669EC68C3}">
      <dgm:prSet/>
      <dgm:spPr/>
      <dgm:t>
        <a:bodyPr/>
        <a:lstStyle/>
        <a:p>
          <a:r>
            <a:rPr lang="en-US"/>
            <a:t>What exercise environments do you feel comfortable in?</a:t>
          </a:r>
        </a:p>
      </dgm:t>
    </dgm:pt>
    <dgm:pt modelId="{887BA18C-DC08-4994-94EC-C1EC584B1A1A}" type="parTrans" cxnId="{DA3E5362-E5DC-4D06-904A-77268016B8CA}">
      <dgm:prSet/>
      <dgm:spPr/>
      <dgm:t>
        <a:bodyPr/>
        <a:lstStyle/>
        <a:p>
          <a:endParaRPr lang="en-US"/>
        </a:p>
      </dgm:t>
    </dgm:pt>
    <dgm:pt modelId="{C9178D4D-CE37-43FF-87E9-2DB9266BE740}" type="sibTrans" cxnId="{DA3E5362-E5DC-4D06-904A-77268016B8CA}">
      <dgm:prSet/>
      <dgm:spPr/>
      <dgm:t>
        <a:bodyPr/>
        <a:lstStyle/>
        <a:p>
          <a:endParaRPr lang="en-US"/>
        </a:p>
      </dgm:t>
    </dgm:pt>
    <dgm:pt modelId="{88C06337-7466-B447-8E8D-62AF77C0EE4A}" type="pres">
      <dgm:prSet presAssocID="{C8791940-F443-41E3-9FF3-A8EBCEB3CE65}" presName="linear" presStyleCnt="0">
        <dgm:presLayoutVars>
          <dgm:animLvl val="lvl"/>
          <dgm:resizeHandles val="exact"/>
        </dgm:presLayoutVars>
      </dgm:prSet>
      <dgm:spPr/>
    </dgm:pt>
    <dgm:pt modelId="{2FB12753-695B-9449-860A-9C4297635757}" type="pres">
      <dgm:prSet presAssocID="{206CE6EB-DFDE-4C5F-8531-0C706478CC61}" presName="parentText" presStyleLbl="node1" presStyleIdx="0" presStyleCnt="2">
        <dgm:presLayoutVars>
          <dgm:chMax val="0"/>
          <dgm:bulletEnabled val="1"/>
        </dgm:presLayoutVars>
      </dgm:prSet>
      <dgm:spPr/>
    </dgm:pt>
    <dgm:pt modelId="{D0E64731-8D6B-7E4E-AEB2-170097F1A5A6}" type="pres">
      <dgm:prSet presAssocID="{8F302E4C-3C45-4F4C-B31C-78F0817B7D0B}" presName="spacer" presStyleCnt="0"/>
      <dgm:spPr/>
    </dgm:pt>
    <dgm:pt modelId="{52BE7737-EBB6-7C4F-B8C5-16ED34746F30}" type="pres">
      <dgm:prSet presAssocID="{2C3850A3-AC76-4D2B-A968-361669EC68C3}" presName="parentText" presStyleLbl="node1" presStyleIdx="1" presStyleCnt="2">
        <dgm:presLayoutVars>
          <dgm:chMax val="0"/>
          <dgm:bulletEnabled val="1"/>
        </dgm:presLayoutVars>
      </dgm:prSet>
      <dgm:spPr/>
    </dgm:pt>
  </dgm:ptLst>
  <dgm:cxnLst>
    <dgm:cxn modelId="{97B66352-B424-C54D-9019-751DE7568517}" type="presOf" srcId="{206CE6EB-DFDE-4C5F-8531-0C706478CC61}" destId="{2FB12753-695B-9449-860A-9C4297635757}" srcOrd="0" destOrd="0" presId="urn:microsoft.com/office/officeart/2005/8/layout/vList2"/>
    <dgm:cxn modelId="{9DD13454-8A38-F04A-9996-60F9EDE96C5E}" type="presOf" srcId="{2C3850A3-AC76-4D2B-A968-361669EC68C3}" destId="{52BE7737-EBB6-7C4F-B8C5-16ED34746F30}" srcOrd="0" destOrd="0" presId="urn:microsoft.com/office/officeart/2005/8/layout/vList2"/>
    <dgm:cxn modelId="{DA3E5362-E5DC-4D06-904A-77268016B8CA}" srcId="{C8791940-F443-41E3-9FF3-A8EBCEB3CE65}" destId="{2C3850A3-AC76-4D2B-A968-361669EC68C3}" srcOrd="1" destOrd="0" parTransId="{887BA18C-DC08-4994-94EC-C1EC584B1A1A}" sibTransId="{C9178D4D-CE37-43FF-87E9-2DB9266BE740}"/>
    <dgm:cxn modelId="{2F64B8A7-BA97-8741-9EE7-82167AD516AD}" type="presOf" srcId="{C8791940-F443-41E3-9FF3-A8EBCEB3CE65}" destId="{88C06337-7466-B447-8E8D-62AF77C0EE4A}" srcOrd="0" destOrd="0" presId="urn:microsoft.com/office/officeart/2005/8/layout/vList2"/>
    <dgm:cxn modelId="{DACEFFD3-3A23-4868-8689-6FC83F78D74F}" srcId="{C8791940-F443-41E3-9FF3-A8EBCEB3CE65}" destId="{206CE6EB-DFDE-4C5F-8531-0C706478CC61}" srcOrd="0" destOrd="0" parTransId="{46ECDE1B-B84D-46F1-AB12-B4014A7010DD}" sibTransId="{8F302E4C-3C45-4F4C-B31C-78F0817B7D0B}"/>
    <dgm:cxn modelId="{395897E9-E971-1D4C-B93A-05173C2012FB}" type="presParOf" srcId="{88C06337-7466-B447-8E8D-62AF77C0EE4A}" destId="{2FB12753-695B-9449-860A-9C4297635757}" srcOrd="0" destOrd="0" presId="urn:microsoft.com/office/officeart/2005/8/layout/vList2"/>
    <dgm:cxn modelId="{955924A5-6D32-BF47-8CAD-7C44BCA0A28B}" type="presParOf" srcId="{88C06337-7466-B447-8E8D-62AF77C0EE4A}" destId="{D0E64731-8D6B-7E4E-AEB2-170097F1A5A6}" srcOrd="1" destOrd="0" presId="urn:microsoft.com/office/officeart/2005/8/layout/vList2"/>
    <dgm:cxn modelId="{14085577-9FEA-2F4A-AE0D-7335CE4F2BB9}" type="presParOf" srcId="{88C06337-7466-B447-8E8D-62AF77C0EE4A}" destId="{52BE7737-EBB6-7C4F-B8C5-16ED34746F3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6ECAD3E-F854-4AA2-A53A-76AF9874A4D5}"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6608EEF3-6EFB-4BC8-9252-3227A36C8A1C}">
      <dgm:prSet/>
      <dgm:spPr/>
      <dgm:t>
        <a:bodyPr/>
        <a:lstStyle/>
        <a:p>
          <a:r>
            <a:rPr lang="en-US"/>
            <a:t>The need to interact effectively within an environment</a:t>
          </a:r>
        </a:p>
      </dgm:t>
    </dgm:pt>
    <dgm:pt modelId="{D49E333D-B38F-4479-B973-EF851509186C}" type="parTrans" cxnId="{8A0156F3-CDB4-4453-9054-3AD8E8330F99}">
      <dgm:prSet/>
      <dgm:spPr/>
      <dgm:t>
        <a:bodyPr/>
        <a:lstStyle/>
        <a:p>
          <a:endParaRPr lang="en-US"/>
        </a:p>
      </dgm:t>
    </dgm:pt>
    <dgm:pt modelId="{EEEBFC1F-FCAF-4D68-B395-0100E3561099}" type="sibTrans" cxnId="{8A0156F3-CDB4-4453-9054-3AD8E8330F99}">
      <dgm:prSet/>
      <dgm:spPr/>
      <dgm:t>
        <a:bodyPr/>
        <a:lstStyle/>
        <a:p>
          <a:endParaRPr lang="en-US"/>
        </a:p>
      </dgm:t>
    </dgm:pt>
    <dgm:pt modelId="{F4760BA8-D0DB-4FDD-8032-44FC29031062}">
      <dgm:prSet/>
      <dgm:spPr/>
      <dgm:t>
        <a:bodyPr/>
        <a:lstStyle/>
        <a:p>
          <a:r>
            <a:rPr lang="en-US"/>
            <a:t>Demonstrating competence. </a:t>
          </a:r>
        </a:p>
      </dgm:t>
    </dgm:pt>
    <dgm:pt modelId="{0B14322E-1C70-481F-ADF7-6D587305477F}" type="parTrans" cxnId="{E80DD05C-305B-4DAB-8CF3-D5C68312E18B}">
      <dgm:prSet/>
      <dgm:spPr/>
      <dgm:t>
        <a:bodyPr/>
        <a:lstStyle/>
        <a:p>
          <a:endParaRPr lang="en-US"/>
        </a:p>
      </dgm:t>
    </dgm:pt>
    <dgm:pt modelId="{1562D2B5-C81C-4DE5-9220-5DCDF15E92CE}" type="sibTrans" cxnId="{E80DD05C-305B-4DAB-8CF3-D5C68312E18B}">
      <dgm:prSet/>
      <dgm:spPr/>
      <dgm:t>
        <a:bodyPr/>
        <a:lstStyle/>
        <a:p>
          <a:endParaRPr lang="en-US"/>
        </a:p>
      </dgm:t>
    </dgm:pt>
    <dgm:pt modelId="{F02886FB-CB7A-42C2-A4A1-6E7746D7FF36}">
      <dgm:prSet/>
      <dgm:spPr/>
      <dgm:t>
        <a:bodyPr/>
        <a:lstStyle/>
        <a:p>
          <a:r>
            <a:rPr lang="en-US"/>
            <a:t>How do we know if we are competent?</a:t>
          </a:r>
        </a:p>
      </dgm:t>
    </dgm:pt>
    <dgm:pt modelId="{037B8E1C-512C-4AB8-A562-02C4853C0794}" type="parTrans" cxnId="{61A86E49-A28D-4360-B138-148EBC76A7E1}">
      <dgm:prSet/>
      <dgm:spPr/>
      <dgm:t>
        <a:bodyPr/>
        <a:lstStyle/>
        <a:p>
          <a:endParaRPr lang="en-US"/>
        </a:p>
      </dgm:t>
    </dgm:pt>
    <dgm:pt modelId="{889826FF-C9D0-41B6-B930-5AAB5C90E33A}" type="sibTrans" cxnId="{61A86E49-A28D-4360-B138-148EBC76A7E1}">
      <dgm:prSet/>
      <dgm:spPr/>
      <dgm:t>
        <a:bodyPr/>
        <a:lstStyle/>
        <a:p>
          <a:endParaRPr lang="en-US"/>
        </a:p>
      </dgm:t>
    </dgm:pt>
    <dgm:pt modelId="{C097707A-C2B0-496F-B995-B1F934AF06AD}">
      <dgm:prSet/>
      <dgm:spPr/>
      <dgm:t>
        <a:bodyPr/>
        <a:lstStyle/>
        <a:p>
          <a:r>
            <a:rPr lang="en-US"/>
            <a:t>How to judge success?</a:t>
          </a:r>
        </a:p>
      </dgm:t>
    </dgm:pt>
    <dgm:pt modelId="{90031D70-DF33-4F9C-A3B0-6D72549279A7}" type="parTrans" cxnId="{FD03C064-4143-4AD1-833B-E42B90FDE156}">
      <dgm:prSet/>
      <dgm:spPr/>
      <dgm:t>
        <a:bodyPr/>
        <a:lstStyle/>
        <a:p>
          <a:endParaRPr lang="en-US"/>
        </a:p>
      </dgm:t>
    </dgm:pt>
    <dgm:pt modelId="{7BC44202-FEE6-4929-AE65-58A04B30035E}" type="sibTrans" cxnId="{FD03C064-4143-4AD1-833B-E42B90FDE156}">
      <dgm:prSet/>
      <dgm:spPr/>
      <dgm:t>
        <a:bodyPr/>
        <a:lstStyle/>
        <a:p>
          <a:endParaRPr lang="en-US"/>
        </a:p>
      </dgm:t>
    </dgm:pt>
    <dgm:pt modelId="{C1185400-4FA7-40E2-ADF5-7E3DC1B7BCD7}">
      <dgm:prSet/>
      <dgm:spPr/>
      <dgm:t>
        <a:bodyPr/>
        <a:lstStyle/>
        <a:p>
          <a:r>
            <a:rPr lang="en-US"/>
            <a:t>How do you know that you are achieving in your chosen exercise sessions / PA / sports?</a:t>
          </a:r>
        </a:p>
      </dgm:t>
    </dgm:pt>
    <dgm:pt modelId="{0B01C661-C4DC-48E2-96E9-D7EAF03D1C2A}" type="parTrans" cxnId="{E1183C58-4598-4851-A3DF-56B37D50808C}">
      <dgm:prSet/>
      <dgm:spPr/>
      <dgm:t>
        <a:bodyPr/>
        <a:lstStyle/>
        <a:p>
          <a:endParaRPr lang="en-US"/>
        </a:p>
      </dgm:t>
    </dgm:pt>
    <dgm:pt modelId="{0118F49B-9614-4C58-A680-8C6ED8E6F0FB}" type="sibTrans" cxnId="{E1183C58-4598-4851-A3DF-56B37D50808C}">
      <dgm:prSet/>
      <dgm:spPr/>
      <dgm:t>
        <a:bodyPr/>
        <a:lstStyle/>
        <a:p>
          <a:endParaRPr lang="en-US"/>
        </a:p>
      </dgm:t>
    </dgm:pt>
    <dgm:pt modelId="{249F1F1B-B5F5-5647-9086-964991A51F33}" type="pres">
      <dgm:prSet presAssocID="{B6ECAD3E-F854-4AA2-A53A-76AF9874A4D5}" presName="linear" presStyleCnt="0">
        <dgm:presLayoutVars>
          <dgm:animLvl val="lvl"/>
          <dgm:resizeHandles val="exact"/>
        </dgm:presLayoutVars>
      </dgm:prSet>
      <dgm:spPr/>
    </dgm:pt>
    <dgm:pt modelId="{C0C0D0AE-6117-6345-AA02-9C21390DC054}" type="pres">
      <dgm:prSet presAssocID="{6608EEF3-6EFB-4BC8-9252-3227A36C8A1C}" presName="parentText" presStyleLbl="node1" presStyleIdx="0" presStyleCnt="4">
        <dgm:presLayoutVars>
          <dgm:chMax val="0"/>
          <dgm:bulletEnabled val="1"/>
        </dgm:presLayoutVars>
      </dgm:prSet>
      <dgm:spPr/>
    </dgm:pt>
    <dgm:pt modelId="{9CD7A711-A2EC-9C4E-A003-251BB5AB3A44}" type="pres">
      <dgm:prSet presAssocID="{EEEBFC1F-FCAF-4D68-B395-0100E3561099}" presName="spacer" presStyleCnt="0"/>
      <dgm:spPr/>
    </dgm:pt>
    <dgm:pt modelId="{412BB1B1-D678-F445-9C90-2CF1A6828198}" type="pres">
      <dgm:prSet presAssocID="{F4760BA8-D0DB-4FDD-8032-44FC29031062}" presName="parentText" presStyleLbl="node1" presStyleIdx="1" presStyleCnt="4">
        <dgm:presLayoutVars>
          <dgm:chMax val="0"/>
          <dgm:bulletEnabled val="1"/>
        </dgm:presLayoutVars>
      </dgm:prSet>
      <dgm:spPr/>
    </dgm:pt>
    <dgm:pt modelId="{700E1BF7-A69F-0A4A-B16E-FB80101E034C}" type="pres">
      <dgm:prSet presAssocID="{1562D2B5-C81C-4DE5-9220-5DCDF15E92CE}" presName="spacer" presStyleCnt="0"/>
      <dgm:spPr/>
    </dgm:pt>
    <dgm:pt modelId="{E7E67446-5A96-5A44-99E5-B0378FD3EEA2}" type="pres">
      <dgm:prSet presAssocID="{F02886FB-CB7A-42C2-A4A1-6E7746D7FF36}" presName="parentText" presStyleLbl="node1" presStyleIdx="2" presStyleCnt="4">
        <dgm:presLayoutVars>
          <dgm:chMax val="0"/>
          <dgm:bulletEnabled val="1"/>
        </dgm:presLayoutVars>
      </dgm:prSet>
      <dgm:spPr/>
    </dgm:pt>
    <dgm:pt modelId="{AC36BBFF-6042-7C42-B736-892939AA509F}" type="pres">
      <dgm:prSet presAssocID="{F02886FB-CB7A-42C2-A4A1-6E7746D7FF36}" presName="childText" presStyleLbl="revTx" presStyleIdx="0" presStyleCnt="1">
        <dgm:presLayoutVars>
          <dgm:bulletEnabled val="1"/>
        </dgm:presLayoutVars>
      </dgm:prSet>
      <dgm:spPr/>
    </dgm:pt>
    <dgm:pt modelId="{9CF61E8D-B33B-E94C-8021-BF00B76AB1A5}" type="pres">
      <dgm:prSet presAssocID="{C1185400-4FA7-40E2-ADF5-7E3DC1B7BCD7}" presName="parentText" presStyleLbl="node1" presStyleIdx="3" presStyleCnt="4">
        <dgm:presLayoutVars>
          <dgm:chMax val="0"/>
          <dgm:bulletEnabled val="1"/>
        </dgm:presLayoutVars>
      </dgm:prSet>
      <dgm:spPr/>
    </dgm:pt>
  </dgm:ptLst>
  <dgm:cxnLst>
    <dgm:cxn modelId="{AC23200B-0331-8D48-BAF9-537E19BED63E}" type="presOf" srcId="{6608EEF3-6EFB-4BC8-9252-3227A36C8A1C}" destId="{C0C0D0AE-6117-6345-AA02-9C21390DC054}" srcOrd="0" destOrd="0" presId="urn:microsoft.com/office/officeart/2005/8/layout/vList2"/>
    <dgm:cxn modelId="{7F1A350B-9CE1-784D-9495-462C9BBF49E1}" type="presOf" srcId="{C1185400-4FA7-40E2-ADF5-7E3DC1B7BCD7}" destId="{9CF61E8D-B33B-E94C-8021-BF00B76AB1A5}" srcOrd="0" destOrd="0" presId="urn:microsoft.com/office/officeart/2005/8/layout/vList2"/>
    <dgm:cxn modelId="{0EF4F21C-EEF3-224E-A717-84DCF96EDDAF}" type="presOf" srcId="{B6ECAD3E-F854-4AA2-A53A-76AF9874A4D5}" destId="{249F1F1B-B5F5-5647-9086-964991A51F33}" srcOrd="0" destOrd="0" presId="urn:microsoft.com/office/officeart/2005/8/layout/vList2"/>
    <dgm:cxn modelId="{61A86E49-A28D-4360-B138-148EBC76A7E1}" srcId="{B6ECAD3E-F854-4AA2-A53A-76AF9874A4D5}" destId="{F02886FB-CB7A-42C2-A4A1-6E7746D7FF36}" srcOrd="2" destOrd="0" parTransId="{037B8E1C-512C-4AB8-A562-02C4853C0794}" sibTransId="{889826FF-C9D0-41B6-B930-5AAB5C90E33A}"/>
    <dgm:cxn modelId="{E1183C58-4598-4851-A3DF-56B37D50808C}" srcId="{B6ECAD3E-F854-4AA2-A53A-76AF9874A4D5}" destId="{C1185400-4FA7-40E2-ADF5-7E3DC1B7BCD7}" srcOrd="3" destOrd="0" parTransId="{0B01C661-C4DC-48E2-96E9-D7EAF03D1C2A}" sibTransId="{0118F49B-9614-4C58-A680-8C6ED8E6F0FB}"/>
    <dgm:cxn modelId="{E80DD05C-305B-4DAB-8CF3-D5C68312E18B}" srcId="{B6ECAD3E-F854-4AA2-A53A-76AF9874A4D5}" destId="{F4760BA8-D0DB-4FDD-8032-44FC29031062}" srcOrd="1" destOrd="0" parTransId="{0B14322E-1C70-481F-ADF7-6D587305477F}" sibTransId="{1562D2B5-C81C-4DE5-9220-5DCDF15E92CE}"/>
    <dgm:cxn modelId="{FD03C064-4143-4AD1-833B-E42B90FDE156}" srcId="{F02886FB-CB7A-42C2-A4A1-6E7746D7FF36}" destId="{C097707A-C2B0-496F-B995-B1F934AF06AD}" srcOrd="0" destOrd="0" parTransId="{90031D70-DF33-4F9C-A3B0-6D72549279A7}" sibTransId="{7BC44202-FEE6-4929-AE65-58A04B30035E}"/>
    <dgm:cxn modelId="{9D32FC6F-45BB-6745-B030-AB8CA5E8BEBF}" type="presOf" srcId="{F02886FB-CB7A-42C2-A4A1-6E7746D7FF36}" destId="{E7E67446-5A96-5A44-99E5-B0378FD3EEA2}" srcOrd="0" destOrd="0" presId="urn:microsoft.com/office/officeart/2005/8/layout/vList2"/>
    <dgm:cxn modelId="{27FD219E-3DAE-EC42-8FC6-8FC971D3F6F5}" type="presOf" srcId="{C097707A-C2B0-496F-B995-B1F934AF06AD}" destId="{AC36BBFF-6042-7C42-B736-892939AA509F}" srcOrd="0" destOrd="0" presId="urn:microsoft.com/office/officeart/2005/8/layout/vList2"/>
    <dgm:cxn modelId="{C44D01D0-2770-C440-82BC-8AACF78813CE}" type="presOf" srcId="{F4760BA8-D0DB-4FDD-8032-44FC29031062}" destId="{412BB1B1-D678-F445-9C90-2CF1A6828198}" srcOrd="0" destOrd="0" presId="urn:microsoft.com/office/officeart/2005/8/layout/vList2"/>
    <dgm:cxn modelId="{8A0156F3-CDB4-4453-9054-3AD8E8330F99}" srcId="{B6ECAD3E-F854-4AA2-A53A-76AF9874A4D5}" destId="{6608EEF3-6EFB-4BC8-9252-3227A36C8A1C}" srcOrd="0" destOrd="0" parTransId="{D49E333D-B38F-4479-B973-EF851509186C}" sibTransId="{EEEBFC1F-FCAF-4D68-B395-0100E3561099}"/>
    <dgm:cxn modelId="{4EA85A06-58E9-9D46-B2FF-6AC9DCCE977D}" type="presParOf" srcId="{249F1F1B-B5F5-5647-9086-964991A51F33}" destId="{C0C0D0AE-6117-6345-AA02-9C21390DC054}" srcOrd="0" destOrd="0" presId="urn:microsoft.com/office/officeart/2005/8/layout/vList2"/>
    <dgm:cxn modelId="{C7FB4F99-8902-5C4F-9A34-51DEB9EF625F}" type="presParOf" srcId="{249F1F1B-B5F5-5647-9086-964991A51F33}" destId="{9CD7A711-A2EC-9C4E-A003-251BB5AB3A44}" srcOrd="1" destOrd="0" presId="urn:microsoft.com/office/officeart/2005/8/layout/vList2"/>
    <dgm:cxn modelId="{F7A12A5D-AF77-2845-9CF0-076BAB7631D4}" type="presParOf" srcId="{249F1F1B-B5F5-5647-9086-964991A51F33}" destId="{412BB1B1-D678-F445-9C90-2CF1A6828198}" srcOrd="2" destOrd="0" presId="urn:microsoft.com/office/officeart/2005/8/layout/vList2"/>
    <dgm:cxn modelId="{0881D38D-F066-A444-BD1D-8B40930F1809}" type="presParOf" srcId="{249F1F1B-B5F5-5647-9086-964991A51F33}" destId="{700E1BF7-A69F-0A4A-B16E-FB80101E034C}" srcOrd="3" destOrd="0" presId="urn:microsoft.com/office/officeart/2005/8/layout/vList2"/>
    <dgm:cxn modelId="{4F61BEF4-4A12-E74A-8675-E05D36691CFF}" type="presParOf" srcId="{249F1F1B-B5F5-5647-9086-964991A51F33}" destId="{E7E67446-5A96-5A44-99E5-B0378FD3EEA2}" srcOrd="4" destOrd="0" presId="urn:microsoft.com/office/officeart/2005/8/layout/vList2"/>
    <dgm:cxn modelId="{82D28F80-5177-DC41-9ECE-575E6A1455B1}" type="presParOf" srcId="{249F1F1B-B5F5-5647-9086-964991A51F33}" destId="{AC36BBFF-6042-7C42-B736-892939AA509F}" srcOrd="5" destOrd="0" presId="urn:microsoft.com/office/officeart/2005/8/layout/vList2"/>
    <dgm:cxn modelId="{6E674EF4-83A9-3D46-A7D7-16C5F530A7AD}" type="presParOf" srcId="{249F1F1B-B5F5-5647-9086-964991A51F33}" destId="{9CF61E8D-B33B-E94C-8021-BF00B76AB1A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2A6B7E-9D4E-7F43-8DE0-0C64B32547CC}">
      <dsp:nvSpPr>
        <dsp:cNvPr id="0" name=""/>
        <dsp:cNvSpPr/>
      </dsp:nvSpPr>
      <dsp:spPr>
        <a:xfrm>
          <a:off x="0" y="621664"/>
          <a:ext cx="6403994" cy="9576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2FB24BB5-53D4-E94B-97C5-B08C51FF0574}">
      <dsp:nvSpPr>
        <dsp:cNvPr id="0" name=""/>
        <dsp:cNvSpPr/>
      </dsp:nvSpPr>
      <dsp:spPr>
        <a:xfrm>
          <a:off x="320199" y="60784"/>
          <a:ext cx="4482795" cy="1121759"/>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9439" tIns="0" rIns="169439" bIns="0" numCol="1" spcCol="1270" anchor="ctr" anchorCtr="0">
          <a:noAutofit/>
        </a:bodyPr>
        <a:lstStyle/>
        <a:p>
          <a:pPr marL="0" lvl="0" indent="0" algn="l" defTabSz="1689100">
            <a:lnSpc>
              <a:spcPct val="90000"/>
            </a:lnSpc>
            <a:spcBef>
              <a:spcPct val="0"/>
            </a:spcBef>
            <a:spcAft>
              <a:spcPct val="35000"/>
            </a:spcAft>
            <a:buNone/>
          </a:pPr>
          <a:r>
            <a:rPr lang="en-US" sz="3800" kern="1200"/>
            <a:t>Autonomy</a:t>
          </a:r>
        </a:p>
      </dsp:txBody>
      <dsp:txXfrm>
        <a:off x="374959" y="115544"/>
        <a:ext cx="4373275" cy="1012239"/>
      </dsp:txXfrm>
    </dsp:sp>
    <dsp:sp modelId="{445F4950-78DF-9E47-B24F-1E9F5C7412E3}">
      <dsp:nvSpPr>
        <dsp:cNvPr id="0" name=""/>
        <dsp:cNvSpPr/>
      </dsp:nvSpPr>
      <dsp:spPr>
        <a:xfrm>
          <a:off x="0" y="2345344"/>
          <a:ext cx="6403994" cy="957600"/>
        </a:xfrm>
        <a:prstGeom prst="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0F04853-840A-0D4A-A1BD-CF5CCF09E02C}">
      <dsp:nvSpPr>
        <dsp:cNvPr id="0" name=""/>
        <dsp:cNvSpPr/>
      </dsp:nvSpPr>
      <dsp:spPr>
        <a:xfrm>
          <a:off x="320199" y="1784464"/>
          <a:ext cx="4482795" cy="1121759"/>
        </a:xfrm>
        <a:prstGeom prst="roundRect">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9439" tIns="0" rIns="169439" bIns="0" numCol="1" spcCol="1270" anchor="ctr" anchorCtr="0">
          <a:noAutofit/>
        </a:bodyPr>
        <a:lstStyle/>
        <a:p>
          <a:pPr marL="0" lvl="0" indent="0" algn="l" defTabSz="1689100">
            <a:lnSpc>
              <a:spcPct val="90000"/>
            </a:lnSpc>
            <a:spcBef>
              <a:spcPct val="0"/>
            </a:spcBef>
            <a:spcAft>
              <a:spcPct val="35000"/>
            </a:spcAft>
            <a:buNone/>
          </a:pPr>
          <a:r>
            <a:rPr lang="en-US" sz="3800" kern="1200"/>
            <a:t>Relatedness</a:t>
          </a:r>
        </a:p>
      </dsp:txBody>
      <dsp:txXfrm>
        <a:off x="374959" y="1839224"/>
        <a:ext cx="4373275" cy="1012239"/>
      </dsp:txXfrm>
    </dsp:sp>
    <dsp:sp modelId="{10AD1833-30E4-DC47-9173-D9CC4BFA0C69}">
      <dsp:nvSpPr>
        <dsp:cNvPr id="0" name=""/>
        <dsp:cNvSpPr/>
      </dsp:nvSpPr>
      <dsp:spPr>
        <a:xfrm>
          <a:off x="0" y="4069024"/>
          <a:ext cx="6403994" cy="9576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1245887-4665-A549-B707-BE5A646186F4}">
      <dsp:nvSpPr>
        <dsp:cNvPr id="0" name=""/>
        <dsp:cNvSpPr/>
      </dsp:nvSpPr>
      <dsp:spPr>
        <a:xfrm>
          <a:off x="320199" y="3508144"/>
          <a:ext cx="4482795" cy="1121759"/>
        </a:xfrm>
        <a:prstGeom prst="roundRect">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9439" tIns="0" rIns="169439" bIns="0" numCol="1" spcCol="1270" anchor="ctr" anchorCtr="0">
          <a:noAutofit/>
        </a:bodyPr>
        <a:lstStyle/>
        <a:p>
          <a:pPr marL="0" lvl="0" indent="0" algn="l" defTabSz="1689100">
            <a:lnSpc>
              <a:spcPct val="90000"/>
            </a:lnSpc>
            <a:spcBef>
              <a:spcPct val="0"/>
            </a:spcBef>
            <a:spcAft>
              <a:spcPct val="35000"/>
            </a:spcAft>
            <a:buNone/>
          </a:pPr>
          <a:r>
            <a:rPr lang="en-US" sz="3800" kern="1200"/>
            <a:t>Competence</a:t>
          </a:r>
        </a:p>
      </dsp:txBody>
      <dsp:txXfrm>
        <a:off x="374959" y="3562904"/>
        <a:ext cx="4373275" cy="10122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10E3B9-CD2B-D34A-84E1-4BE2EC708D9D}">
      <dsp:nvSpPr>
        <dsp:cNvPr id="0" name=""/>
        <dsp:cNvSpPr/>
      </dsp:nvSpPr>
      <dsp:spPr>
        <a:xfrm>
          <a:off x="0" y="412504"/>
          <a:ext cx="6403994" cy="207792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The need to experience activities as self-endorsed and enacted by choice</a:t>
          </a:r>
        </a:p>
      </dsp:txBody>
      <dsp:txXfrm>
        <a:off x="101436" y="513940"/>
        <a:ext cx="6201122" cy="1875048"/>
      </dsp:txXfrm>
    </dsp:sp>
    <dsp:sp modelId="{91AFE611-7DA9-6C4C-93BA-3F922049CAA4}">
      <dsp:nvSpPr>
        <dsp:cNvPr id="0" name=""/>
        <dsp:cNvSpPr/>
      </dsp:nvSpPr>
      <dsp:spPr>
        <a:xfrm>
          <a:off x="0" y="2596984"/>
          <a:ext cx="6403994" cy="2077920"/>
        </a:xfrm>
        <a:prstGeom prst="roundRect">
          <a:avLst/>
        </a:prstGeom>
        <a:gradFill rotWithShape="0">
          <a:gsLst>
            <a:gs pos="0">
              <a:schemeClr val="accent2">
                <a:hueOff val="1149490"/>
                <a:satOff val="-18772"/>
                <a:lumOff val="1176"/>
                <a:alphaOff val="0"/>
                <a:tint val="96000"/>
                <a:satMod val="100000"/>
                <a:lumMod val="104000"/>
              </a:schemeClr>
            </a:gs>
            <a:gs pos="78000">
              <a:schemeClr val="accent2">
                <a:hueOff val="1149490"/>
                <a:satOff val="-18772"/>
                <a:lumOff val="1176"/>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What activities do you CHOOSE to do?</a:t>
          </a:r>
        </a:p>
      </dsp:txBody>
      <dsp:txXfrm>
        <a:off x="101436" y="2698420"/>
        <a:ext cx="6201122" cy="18750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B12753-695B-9449-860A-9C4297635757}">
      <dsp:nvSpPr>
        <dsp:cNvPr id="0" name=""/>
        <dsp:cNvSpPr/>
      </dsp:nvSpPr>
      <dsp:spPr>
        <a:xfrm>
          <a:off x="0" y="297304"/>
          <a:ext cx="6403994" cy="21902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The need to feel close, connected, and cared for with important others</a:t>
          </a:r>
        </a:p>
      </dsp:txBody>
      <dsp:txXfrm>
        <a:off x="106919" y="404223"/>
        <a:ext cx="6190156" cy="1976402"/>
      </dsp:txXfrm>
    </dsp:sp>
    <dsp:sp modelId="{52BE7737-EBB6-7C4F-B8C5-16ED34746F30}">
      <dsp:nvSpPr>
        <dsp:cNvPr id="0" name=""/>
        <dsp:cNvSpPr/>
      </dsp:nvSpPr>
      <dsp:spPr>
        <a:xfrm>
          <a:off x="0" y="2599864"/>
          <a:ext cx="6403994" cy="2190240"/>
        </a:xfrm>
        <a:prstGeom prst="roundRect">
          <a:avLst/>
        </a:prstGeom>
        <a:gradFill rotWithShape="0">
          <a:gsLst>
            <a:gs pos="0">
              <a:schemeClr val="accent2">
                <a:hueOff val="1149490"/>
                <a:satOff val="-18772"/>
                <a:lumOff val="1176"/>
                <a:alphaOff val="0"/>
                <a:tint val="96000"/>
                <a:satMod val="100000"/>
                <a:lumMod val="104000"/>
              </a:schemeClr>
            </a:gs>
            <a:gs pos="78000">
              <a:schemeClr val="accent2">
                <a:hueOff val="1149490"/>
                <a:satOff val="-18772"/>
                <a:lumOff val="1176"/>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What exercise environments do you feel comfortable in?</a:t>
          </a:r>
        </a:p>
      </dsp:txBody>
      <dsp:txXfrm>
        <a:off x="106919" y="2706783"/>
        <a:ext cx="6190156" cy="19764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0D0AE-6117-6345-AA02-9C21390DC054}">
      <dsp:nvSpPr>
        <dsp:cNvPr id="0" name=""/>
        <dsp:cNvSpPr/>
      </dsp:nvSpPr>
      <dsp:spPr>
        <a:xfrm>
          <a:off x="0" y="547864"/>
          <a:ext cx="6403994" cy="875160"/>
        </a:xfrm>
        <a:prstGeom prst="round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The need to interact effectively within an environment</a:t>
          </a:r>
        </a:p>
      </dsp:txBody>
      <dsp:txXfrm>
        <a:off x="42722" y="590586"/>
        <a:ext cx="6318550" cy="789716"/>
      </dsp:txXfrm>
    </dsp:sp>
    <dsp:sp modelId="{412BB1B1-D678-F445-9C90-2CF1A6828198}">
      <dsp:nvSpPr>
        <dsp:cNvPr id="0" name=""/>
        <dsp:cNvSpPr/>
      </dsp:nvSpPr>
      <dsp:spPr>
        <a:xfrm>
          <a:off x="0" y="1486384"/>
          <a:ext cx="6403994" cy="875160"/>
        </a:xfrm>
        <a:prstGeom prst="roundRect">
          <a:avLst/>
        </a:prstGeom>
        <a:gradFill rotWithShape="0">
          <a:gsLst>
            <a:gs pos="0">
              <a:schemeClr val="accent5">
                <a:hueOff val="775848"/>
                <a:satOff val="2585"/>
                <a:lumOff val="2941"/>
                <a:alphaOff val="0"/>
                <a:tint val="96000"/>
                <a:satMod val="100000"/>
                <a:lumMod val="104000"/>
              </a:schemeClr>
            </a:gs>
            <a:gs pos="78000">
              <a:schemeClr val="accent5">
                <a:hueOff val="775848"/>
                <a:satOff val="2585"/>
                <a:lumOff val="2941"/>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Demonstrating competence. </a:t>
          </a:r>
        </a:p>
      </dsp:txBody>
      <dsp:txXfrm>
        <a:off x="42722" y="1529106"/>
        <a:ext cx="6318550" cy="789716"/>
      </dsp:txXfrm>
    </dsp:sp>
    <dsp:sp modelId="{E7E67446-5A96-5A44-99E5-B0378FD3EEA2}">
      <dsp:nvSpPr>
        <dsp:cNvPr id="0" name=""/>
        <dsp:cNvSpPr/>
      </dsp:nvSpPr>
      <dsp:spPr>
        <a:xfrm>
          <a:off x="0" y="2424904"/>
          <a:ext cx="6403994" cy="875160"/>
        </a:xfrm>
        <a:prstGeom prst="roundRect">
          <a:avLst/>
        </a:prstGeom>
        <a:gradFill rotWithShape="0">
          <a:gsLst>
            <a:gs pos="0">
              <a:schemeClr val="accent5">
                <a:hueOff val="1551697"/>
                <a:satOff val="5170"/>
                <a:lumOff val="5882"/>
                <a:alphaOff val="0"/>
                <a:tint val="96000"/>
                <a:satMod val="100000"/>
                <a:lumMod val="104000"/>
              </a:schemeClr>
            </a:gs>
            <a:gs pos="78000">
              <a:schemeClr val="accent5">
                <a:hueOff val="1551697"/>
                <a:satOff val="5170"/>
                <a:lumOff val="588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How do we know if we are competent?</a:t>
          </a:r>
        </a:p>
      </dsp:txBody>
      <dsp:txXfrm>
        <a:off x="42722" y="2467626"/>
        <a:ext cx="6318550" cy="789716"/>
      </dsp:txXfrm>
    </dsp:sp>
    <dsp:sp modelId="{AC36BBFF-6042-7C42-B736-892939AA509F}">
      <dsp:nvSpPr>
        <dsp:cNvPr id="0" name=""/>
        <dsp:cNvSpPr/>
      </dsp:nvSpPr>
      <dsp:spPr>
        <a:xfrm>
          <a:off x="0" y="3300064"/>
          <a:ext cx="640399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327"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US" sz="1700" kern="1200"/>
            <a:t>How to judge success?</a:t>
          </a:r>
        </a:p>
      </dsp:txBody>
      <dsp:txXfrm>
        <a:off x="0" y="3300064"/>
        <a:ext cx="6403994" cy="364320"/>
      </dsp:txXfrm>
    </dsp:sp>
    <dsp:sp modelId="{9CF61E8D-B33B-E94C-8021-BF00B76AB1A5}">
      <dsp:nvSpPr>
        <dsp:cNvPr id="0" name=""/>
        <dsp:cNvSpPr/>
      </dsp:nvSpPr>
      <dsp:spPr>
        <a:xfrm>
          <a:off x="0" y="3664384"/>
          <a:ext cx="6403994" cy="875160"/>
        </a:xfrm>
        <a:prstGeom prst="roundRect">
          <a:avLst/>
        </a:prstGeom>
        <a:gradFill rotWithShape="0">
          <a:gsLst>
            <a:gs pos="0">
              <a:schemeClr val="accent5">
                <a:hueOff val="2327545"/>
                <a:satOff val="7755"/>
                <a:lumOff val="8823"/>
                <a:alphaOff val="0"/>
                <a:tint val="96000"/>
                <a:satMod val="100000"/>
                <a:lumMod val="104000"/>
              </a:schemeClr>
            </a:gs>
            <a:gs pos="78000">
              <a:schemeClr val="accent5">
                <a:hueOff val="2327545"/>
                <a:satOff val="7755"/>
                <a:lumOff val="8823"/>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How do you know that you are achieving in your chosen exercise sessions / PA / sports?</a:t>
          </a:r>
        </a:p>
      </dsp:txBody>
      <dsp:txXfrm>
        <a:off x="42722" y="3707106"/>
        <a:ext cx="6318550" cy="78971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A6B6C2-3D16-4EB6-AF35-C07290354095}" type="datetimeFigureOut">
              <a:rPr lang="en-GB" smtClean="0"/>
              <a:t>25/10/2023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CA50B2-F0F7-4693-918D-DE08A3ED64A4}" type="slidenum">
              <a:rPr lang="en-GB" smtClean="0"/>
              <a:t>‹#›</a:t>
            </a:fld>
            <a:endParaRPr lang="en-GB"/>
          </a:p>
        </p:txBody>
      </p:sp>
    </p:spTree>
    <p:extLst>
      <p:ext uri="{BB962C8B-B14F-4D97-AF65-F5344CB8AC3E}">
        <p14:creationId xmlns:p14="http://schemas.microsoft.com/office/powerpoint/2010/main" val="3946503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6EFD651A-832A-45DB-A516-F57305C55C8C}" type="slidenum">
              <a:rPr lang="en-GB" sz="1200"/>
              <a:pPr eaLnBrk="1" hangingPunct="1"/>
              <a:t>2</a:t>
            </a:fld>
            <a:endParaRPr lang="en-GB" sz="1200"/>
          </a:p>
        </p:txBody>
      </p:sp>
      <p:sp>
        <p:nvSpPr>
          <p:cNvPr id="45058" name="Rectangle 2"/>
          <p:cNvSpPr>
            <a:spLocks noGrp="1" noRot="1" noChangeAspect="1" noChangeArrowheads="1" noTextEdit="1"/>
          </p:cNvSpPr>
          <p:nvPr>
            <p:ph type="sldImg"/>
          </p:nvPr>
        </p:nvSpPr>
        <p:spPr>
          <a:xfrm>
            <a:off x="92075" y="746125"/>
            <a:ext cx="6615113" cy="3721100"/>
          </a:xfrm>
          <a:ln/>
        </p:spPr>
      </p:sp>
      <p:sp>
        <p:nvSpPr>
          <p:cNvPr id="45059" name="Rectangle 3"/>
          <p:cNvSpPr>
            <a:spLocks noGrp="1" noChangeArrowheads="1"/>
          </p:cNvSpPr>
          <p:nvPr>
            <p:ph type="body" idx="1"/>
          </p:nvPr>
        </p:nvSpPr>
        <p:spPr>
          <a:xfrm>
            <a:off x="679451" y="4714876"/>
            <a:ext cx="5438775" cy="4465638"/>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80093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6C222C9C-9547-4BAD-85CD-234FFC661A60}" type="slidenum">
              <a:rPr lang="en-GB" sz="1200"/>
              <a:pPr eaLnBrk="1" hangingPunct="1"/>
              <a:t>3</a:t>
            </a:fld>
            <a:endParaRPr lang="en-GB" sz="1200"/>
          </a:p>
        </p:txBody>
      </p:sp>
      <p:sp>
        <p:nvSpPr>
          <p:cNvPr id="49154" name="Rectangle 2"/>
          <p:cNvSpPr>
            <a:spLocks noGrp="1" noRot="1" noChangeAspect="1" noChangeArrowheads="1" noTextEdit="1"/>
          </p:cNvSpPr>
          <p:nvPr>
            <p:ph type="sldImg"/>
          </p:nvPr>
        </p:nvSpPr>
        <p:spPr>
          <a:xfrm>
            <a:off x="92075" y="746125"/>
            <a:ext cx="6615113" cy="3721100"/>
          </a:xfrm>
          <a:ln/>
        </p:spPr>
      </p:sp>
      <p:sp>
        <p:nvSpPr>
          <p:cNvPr id="49155" name="Rectangle 3"/>
          <p:cNvSpPr>
            <a:spLocks noGrp="1" noChangeArrowheads="1"/>
          </p:cNvSpPr>
          <p:nvPr>
            <p:ph type="body" idx="1"/>
          </p:nvPr>
        </p:nvSpPr>
        <p:spPr>
          <a:xfrm>
            <a:off x="679451" y="4714876"/>
            <a:ext cx="5438775" cy="4465638"/>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24785512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10/25/23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10/25/23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10/25/23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10/25/23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10/25/23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10/25/23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10/25/23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10/25/23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10/25/23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10/25/23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10/25/23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10/25/23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10/25/23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10/25/23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10/25/23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10/25/23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10/25/23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10/25/23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cXO8BJ8v99U"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9" name="Picture 15368">
            <a:extLst>
              <a:ext uri="{FF2B5EF4-FFF2-40B4-BE49-F238E27FC236}">
                <a16:creationId xmlns:a16="http://schemas.microsoft.com/office/drawing/2014/main" id="{3C51B9DA-B0CC-480A-8EA5-4D5C3E0515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15361" name="Rectangle 2"/>
          <p:cNvSpPr>
            <a:spLocks noGrp="1" noChangeArrowheads="1"/>
          </p:cNvSpPr>
          <p:nvPr>
            <p:ph type="ctrTitle"/>
          </p:nvPr>
        </p:nvSpPr>
        <p:spPr>
          <a:xfrm>
            <a:off x="4976028" y="965200"/>
            <a:ext cx="6170943" cy="4329641"/>
          </a:xfrm>
        </p:spPr>
        <p:txBody>
          <a:bodyPr anchor="ctr">
            <a:normAutofit/>
          </a:bodyPr>
          <a:lstStyle/>
          <a:p>
            <a:pPr eaLnBrk="1" hangingPunct="1"/>
            <a:r>
              <a:rPr lang="en-GB" sz="5400">
                <a:ea typeface="ＭＳ Ｐゴシック" pitchFamily="34" charset="-128"/>
              </a:rPr>
              <a:t>Introduction to Health &amp; Exercise Psychology</a:t>
            </a:r>
          </a:p>
        </p:txBody>
      </p:sp>
      <p:sp>
        <p:nvSpPr>
          <p:cNvPr id="15362" name="Rectangle 3"/>
          <p:cNvSpPr>
            <a:spLocks noGrp="1" noChangeArrowheads="1"/>
          </p:cNvSpPr>
          <p:nvPr>
            <p:ph type="subTitle" idx="1"/>
          </p:nvPr>
        </p:nvSpPr>
        <p:spPr>
          <a:xfrm>
            <a:off x="965200" y="965200"/>
            <a:ext cx="3367361" cy="4329641"/>
          </a:xfrm>
        </p:spPr>
        <p:txBody>
          <a:bodyPr anchor="ctr">
            <a:normAutofit/>
          </a:bodyPr>
          <a:lstStyle/>
          <a:p>
            <a:pPr algn="r" eaLnBrk="1" hangingPunct="1"/>
            <a:r>
              <a:rPr lang="en-GB" dirty="0">
                <a:ea typeface="ＭＳ Ｐゴシック" pitchFamily="34" charset="-128"/>
              </a:rPr>
              <a:t>Alison Connaughton</a:t>
            </a:r>
            <a:endParaRPr lang="en-GB">
              <a:ea typeface="ＭＳ Ｐゴシック" pitchFamily="34" charset="-128"/>
            </a:endParaRPr>
          </a:p>
          <a:p>
            <a:pPr algn="r" eaLnBrk="1" hangingPunct="1"/>
            <a:r>
              <a:rPr lang="en-GB" dirty="0">
                <a:ea typeface="ＭＳ Ｐゴシック" pitchFamily="34" charset="-128"/>
              </a:rPr>
              <a:t>BMHN4002</a:t>
            </a:r>
            <a:endParaRPr lang="en-GB">
              <a:ea typeface="ＭＳ Ｐゴシック" pitchFamily="34" charset="-128"/>
            </a:endParaRPr>
          </a:p>
        </p:txBody>
      </p:sp>
      <p:cxnSp>
        <p:nvCxnSpPr>
          <p:cNvPr id="15371" name="Straight Connector 15370">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385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3" name="Rectangle 2"/>
          <p:cNvSpPr>
            <a:spLocks noGrp="1" noChangeArrowheads="1"/>
          </p:cNvSpPr>
          <p:nvPr>
            <p:ph type="title"/>
          </p:nvPr>
        </p:nvSpPr>
        <p:spPr>
          <a:xfrm>
            <a:off x="619759" y="764373"/>
            <a:ext cx="6257291" cy="1293028"/>
          </a:xfrm>
        </p:spPr>
        <p:txBody>
          <a:bodyPr>
            <a:normAutofit/>
          </a:bodyPr>
          <a:lstStyle/>
          <a:p>
            <a:pPr eaLnBrk="1" hangingPunct="1"/>
            <a:r>
              <a:rPr lang="en-GB" dirty="0">
                <a:ea typeface="ＭＳ Ｐゴシック" pitchFamily="34" charset="-128"/>
              </a:rPr>
              <a:t>Theory of exercise behaviour</a:t>
            </a:r>
          </a:p>
        </p:txBody>
      </p:sp>
      <p:sp>
        <p:nvSpPr>
          <p:cNvPr id="44034" name="Rectangle 3"/>
          <p:cNvSpPr>
            <a:spLocks noGrp="1" noChangeArrowheads="1"/>
          </p:cNvSpPr>
          <p:nvPr>
            <p:ph idx="1"/>
          </p:nvPr>
        </p:nvSpPr>
        <p:spPr>
          <a:xfrm>
            <a:off x="619760" y="2194560"/>
            <a:ext cx="6257290" cy="4024125"/>
          </a:xfrm>
        </p:spPr>
        <p:txBody>
          <a:bodyPr>
            <a:normAutofit/>
          </a:bodyPr>
          <a:lstStyle/>
          <a:p>
            <a:pPr eaLnBrk="1" hangingPunct="1"/>
            <a:r>
              <a:rPr lang="en-GB" sz="2000">
                <a:ea typeface="ＭＳ Ｐゴシック" pitchFamily="34" charset="-128"/>
              </a:rPr>
              <a:t>Models of human behaviour</a:t>
            </a:r>
          </a:p>
          <a:p>
            <a:pPr eaLnBrk="1" hangingPunct="1"/>
            <a:r>
              <a:rPr lang="en-GB" sz="2000" err="1">
                <a:ea typeface="ＭＳ Ｐゴシック" pitchFamily="34" charset="-128"/>
              </a:rPr>
              <a:t>Transtheoretical</a:t>
            </a:r>
            <a:r>
              <a:rPr lang="en-GB" sz="2000">
                <a:ea typeface="ＭＳ Ｐゴシック" pitchFamily="34" charset="-128"/>
              </a:rPr>
              <a:t> Model (</a:t>
            </a:r>
            <a:r>
              <a:rPr lang="en-GB" sz="2000" err="1">
                <a:ea typeface="ＭＳ Ｐゴシック" pitchFamily="34" charset="-128"/>
              </a:rPr>
              <a:t>Prochaska</a:t>
            </a:r>
            <a:r>
              <a:rPr lang="en-GB" sz="2000">
                <a:ea typeface="ＭＳ Ｐゴシック" pitchFamily="34" charset="-128"/>
              </a:rPr>
              <a:t> &amp; </a:t>
            </a:r>
            <a:r>
              <a:rPr lang="en-GB" sz="2000" err="1">
                <a:ea typeface="ＭＳ Ｐゴシック" pitchFamily="34" charset="-128"/>
              </a:rPr>
              <a:t>DiClemente</a:t>
            </a:r>
            <a:r>
              <a:rPr lang="en-GB" sz="2000">
                <a:ea typeface="ＭＳ Ｐゴシック" pitchFamily="34" charset="-128"/>
              </a:rPr>
              <a:t>, 1986; </a:t>
            </a:r>
            <a:r>
              <a:rPr lang="en-GB" sz="2000" err="1">
                <a:ea typeface="ＭＳ Ｐゴシック" pitchFamily="34" charset="-128"/>
              </a:rPr>
              <a:t>Prochaska</a:t>
            </a:r>
            <a:r>
              <a:rPr lang="en-GB" sz="2000">
                <a:ea typeface="ＭＳ Ｐゴシック" pitchFamily="34" charset="-128"/>
              </a:rPr>
              <a:t> &amp; Marcus, 1994).</a:t>
            </a:r>
          </a:p>
          <a:p>
            <a:pPr eaLnBrk="1" hangingPunct="1"/>
            <a:r>
              <a:rPr lang="en-GB" sz="2000">
                <a:ea typeface="ＭＳ Ｐゴシック" pitchFamily="34" charset="-128"/>
              </a:rPr>
              <a:t>Individuals pass through 5 dynamic stages in adopting long term healthy exercise behaviour.</a:t>
            </a:r>
          </a:p>
          <a:p>
            <a:pPr eaLnBrk="1" hangingPunct="1"/>
            <a:r>
              <a:rPr lang="en-GB" sz="2000">
                <a:ea typeface="ＭＳ Ｐゴシック" pitchFamily="34" charset="-128"/>
              </a:rPr>
              <a:t>Interventions – processes of change.</a:t>
            </a:r>
          </a:p>
          <a:p>
            <a:pPr eaLnBrk="1" hangingPunct="1"/>
            <a:r>
              <a:rPr lang="en-GB" sz="2000">
                <a:ea typeface="ＭＳ Ｐゴシック" pitchFamily="34" charset="-128"/>
              </a:rPr>
              <a:t>Importance of knowing stage (</a:t>
            </a:r>
            <a:r>
              <a:rPr lang="en-GB" sz="2000" err="1">
                <a:ea typeface="ＭＳ Ｐゴシック" pitchFamily="34" charset="-128"/>
              </a:rPr>
              <a:t>Gorely</a:t>
            </a:r>
            <a:r>
              <a:rPr lang="en-GB" sz="2000">
                <a:ea typeface="ＭＳ Ｐゴシック" pitchFamily="34" charset="-128"/>
              </a:rPr>
              <a:t> &amp; Gordon, 1995).</a:t>
            </a:r>
          </a:p>
          <a:p>
            <a:pPr eaLnBrk="1" hangingPunct="1"/>
            <a:r>
              <a:rPr lang="en-GB" sz="2000">
                <a:ea typeface="ＭＳ Ｐゴシック" pitchFamily="34" charset="-128"/>
              </a:rPr>
              <a:t>Stages of Exercise Scale (Cardinal, 1995) interventions. </a:t>
            </a:r>
          </a:p>
        </p:txBody>
      </p:sp>
      <p:sp useBgFill="1">
        <p:nvSpPr>
          <p:cNvPr id="44040" name="Rectangle 44039">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4036" name="Picture 44035" descr="One in a crowd">
            <a:extLst>
              <a:ext uri="{FF2B5EF4-FFF2-40B4-BE49-F238E27FC236}">
                <a16:creationId xmlns:a16="http://schemas.microsoft.com/office/drawing/2014/main" id="{AAC3682E-708F-AAF4-ACD0-D5EA4173DDAF}"/>
              </a:ext>
            </a:extLst>
          </p:cNvPr>
          <p:cNvPicPr>
            <a:picLocks noChangeAspect="1"/>
          </p:cNvPicPr>
          <p:nvPr/>
        </p:nvPicPr>
        <p:blipFill rotWithShape="1">
          <a:blip r:embed="rId3"/>
          <a:srcRect l="28545" r="20355"/>
          <a:stretch/>
        </p:blipFill>
        <p:spPr>
          <a:xfrm>
            <a:off x="7519416" y="10"/>
            <a:ext cx="4672584" cy="6857989"/>
          </a:xfrm>
          <a:prstGeom prst="rect">
            <a:avLst/>
          </a:prstGeom>
        </p:spPr>
      </p:pic>
    </p:spTree>
    <p:extLst>
      <p:ext uri="{BB962C8B-B14F-4D97-AF65-F5344CB8AC3E}">
        <p14:creationId xmlns:p14="http://schemas.microsoft.com/office/powerpoint/2010/main" val="2754158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p:txBody>
          <a:bodyPr/>
          <a:lstStyle/>
          <a:p>
            <a:pPr eaLnBrk="1" hangingPunct="1"/>
            <a:r>
              <a:rPr lang="en-GB">
                <a:ea typeface="ＭＳ Ｐゴシック" pitchFamily="34" charset="-128"/>
              </a:rPr>
              <a:t>The Transtheoretical model</a:t>
            </a:r>
          </a:p>
        </p:txBody>
      </p:sp>
      <p:sp>
        <p:nvSpPr>
          <p:cNvPr id="48130" name="Rectangle 3"/>
          <p:cNvSpPr>
            <a:spLocks noGrp="1" noChangeArrowheads="1"/>
          </p:cNvSpPr>
          <p:nvPr>
            <p:ph idx="1"/>
          </p:nvPr>
        </p:nvSpPr>
        <p:spPr/>
        <p:txBody>
          <a:bodyPr/>
          <a:lstStyle/>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endParaRPr lang="en-GB" dirty="0">
              <a:ea typeface="ＭＳ Ｐゴシック" pitchFamily="34" charset="-128"/>
            </a:endParaRPr>
          </a:p>
          <a:p>
            <a:pPr eaLnBrk="1" hangingPunct="1">
              <a:lnSpc>
                <a:spcPct val="90000"/>
              </a:lnSpc>
              <a:buFont typeface="Wingdings" pitchFamily="2" charset="2"/>
              <a:buNone/>
            </a:pPr>
            <a:r>
              <a:rPr lang="en-GB" sz="1700" dirty="0">
                <a:ea typeface="ＭＳ Ｐゴシック" pitchFamily="34" charset="-128"/>
              </a:rPr>
              <a:t>Figure 1: Stages of change</a:t>
            </a:r>
          </a:p>
        </p:txBody>
      </p:sp>
      <p:sp>
        <p:nvSpPr>
          <p:cNvPr id="48131" name="Rectangle 4"/>
          <p:cNvSpPr>
            <a:spLocks noChangeArrowheads="1"/>
          </p:cNvSpPr>
          <p:nvPr/>
        </p:nvSpPr>
        <p:spPr bwMode="auto">
          <a:xfrm>
            <a:off x="5159375" y="2133600"/>
            <a:ext cx="2592388" cy="863600"/>
          </a:xfrm>
          <a:prstGeom prst="rect">
            <a:avLst/>
          </a:prstGeom>
          <a:solidFill>
            <a:schemeClr val="accent1"/>
          </a:solidFill>
          <a:ln w="9525">
            <a:solidFill>
              <a:schemeClr val="tx1"/>
            </a:solidFill>
            <a:miter lim="800000"/>
            <a:headEnd/>
            <a:tailEnd/>
          </a:ln>
        </p:spPr>
        <p:txBody>
          <a:bodyPr wrap="none" anchor="ctr"/>
          <a:lstStyle/>
          <a:p>
            <a:pPr algn="ctr"/>
            <a:r>
              <a:rPr lang="en-GB"/>
              <a:t>Processes of Change</a:t>
            </a:r>
          </a:p>
        </p:txBody>
      </p:sp>
      <p:sp>
        <p:nvSpPr>
          <p:cNvPr id="48132" name="Rectangle 5"/>
          <p:cNvSpPr>
            <a:spLocks noChangeArrowheads="1"/>
          </p:cNvSpPr>
          <p:nvPr/>
        </p:nvSpPr>
        <p:spPr bwMode="auto">
          <a:xfrm>
            <a:off x="1524000" y="4005263"/>
            <a:ext cx="1835150" cy="863600"/>
          </a:xfrm>
          <a:prstGeom prst="rect">
            <a:avLst/>
          </a:prstGeom>
          <a:solidFill>
            <a:schemeClr val="accent1"/>
          </a:solidFill>
          <a:ln w="9525">
            <a:solidFill>
              <a:schemeClr val="tx1"/>
            </a:solidFill>
            <a:miter lim="800000"/>
            <a:headEnd/>
            <a:tailEnd/>
          </a:ln>
        </p:spPr>
        <p:txBody>
          <a:bodyPr wrap="none" anchor="ctr"/>
          <a:lstStyle/>
          <a:p>
            <a:pPr algn="ctr"/>
            <a:r>
              <a:rPr lang="en-GB" sz="1600" dirty="0" err="1"/>
              <a:t>Precontemplation</a:t>
            </a:r>
            <a:endParaRPr lang="en-GB" sz="1600" dirty="0"/>
          </a:p>
        </p:txBody>
      </p:sp>
      <p:sp>
        <p:nvSpPr>
          <p:cNvPr id="48133" name="Rectangle 6"/>
          <p:cNvSpPr>
            <a:spLocks noChangeArrowheads="1"/>
          </p:cNvSpPr>
          <p:nvPr/>
        </p:nvSpPr>
        <p:spPr bwMode="auto">
          <a:xfrm>
            <a:off x="3648075" y="4005263"/>
            <a:ext cx="1727200" cy="863600"/>
          </a:xfrm>
          <a:prstGeom prst="rect">
            <a:avLst/>
          </a:prstGeom>
          <a:solidFill>
            <a:schemeClr val="accent1"/>
          </a:solidFill>
          <a:ln w="9525">
            <a:solidFill>
              <a:schemeClr val="tx1"/>
            </a:solidFill>
            <a:miter lim="800000"/>
            <a:headEnd/>
            <a:tailEnd/>
          </a:ln>
        </p:spPr>
        <p:txBody>
          <a:bodyPr wrap="none" anchor="ctr"/>
          <a:lstStyle/>
          <a:p>
            <a:pPr algn="ctr"/>
            <a:r>
              <a:rPr lang="en-GB"/>
              <a:t>Contemplation</a:t>
            </a:r>
          </a:p>
        </p:txBody>
      </p:sp>
      <p:sp>
        <p:nvSpPr>
          <p:cNvPr id="48134" name="Rectangle 7"/>
          <p:cNvSpPr>
            <a:spLocks noChangeArrowheads="1"/>
          </p:cNvSpPr>
          <p:nvPr/>
        </p:nvSpPr>
        <p:spPr bwMode="auto">
          <a:xfrm>
            <a:off x="5808663" y="4005263"/>
            <a:ext cx="1511300" cy="863600"/>
          </a:xfrm>
          <a:prstGeom prst="rect">
            <a:avLst/>
          </a:prstGeom>
          <a:solidFill>
            <a:schemeClr val="accent1"/>
          </a:solidFill>
          <a:ln w="9525">
            <a:solidFill>
              <a:schemeClr val="tx1"/>
            </a:solidFill>
            <a:miter lim="800000"/>
            <a:headEnd/>
            <a:tailEnd/>
          </a:ln>
        </p:spPr>
        <p:txBody>
          <a:bodyPr wrap="none" anchor="ctr"/>
          <a:lstStyle/>
          <a:p>
            <a:pPr algn="ctr"/>
            <a:r>
              <a:rPr lang="en-GB"/>
              <a:t>Preparation</a:t>
            </a:r>
          </a:p>
        </p:txBody>
      </p:sp>
      <p:sp>
        <p:nvSpPr>
          <p:cNvPr id="48135" name="Rectangle 8"/>
          <p:cNvSpPr>
            <a:spLocks noChangeArrowheads="1"/>
          </p:cNvSpPr>
          <p:nvPr/>
        </p:nvSpPr>
        <p:spPr bwMode="auto">
          <a:xfrm>
            <a:off x="7680326" y="4005263"/>
            <a:ext cx="1223963" cy="863600"/>
          </a:xfrm>
          <a:prstGeom prst="rect">
            <a:avLst/>
          </a:prstGeom>
          <a:solidFill>
            <a:schemeClr val="accent1"/>
          </a:solidFill>
          <a:ln w="9525">
            <a:solidFill>
              <a:schemeClr val="tx1"/>
            </a:solidFill>
            <a:miter lim="800000"/>
            <a:headEnd/>
            <a:tailEnd/>
          </a:ln>
        </p:spPr>
        <p:txBody>
          <a:bodyPr wrap="none" anchor="ctr"/>
          <a:lstStyle/>
          <a:p>
            <a:pPr algn="ctr"/>
            <a:r>
              <a:rPr lang="en-GB"/>
              <a:t>Action</a:t>
            </a:r>
          </a:p>
        </p:txBody>
      </p:sp>
      <p:sp>
        <p:nvSpPr>
          <p:cNvPr id="48136" name="Rectangle 9"/>
          <p:cNvSpPr>
            <a:spLocks noChangeArrowheads="1"/>
          </p:cNvSpPr>
          <p:nvPr/>
        </p:nvSpPr>
        <p:spPr bwMode="auto">
          <a:xfrm>
            <a:off x="9191626" y="4005263"/>
            <a:ext cx="1476375" cy="863600"/>
          </a:xfrm>
          <a:prstGeom prst="rect">
            <a:avLst/>
          </a:prstGeom>
          <a:solidFill>
            <a:schemeClr val="accent1"/>
          </a:solidFill>
          <a:ln w="9525">
            <a:solidFill>
              <a:schemeClr val="tx1"/>
            </a:solidFill>
            <a:miter lim="800000"/>
            <a:headEnd/>
            <a:tailEnd/>
          </a:ln>
        </p:spPr>
        <p:txBody>
          <a:bodyPr wrap="none" anchor="ctr"/>
          <a:lstStyle/>
          <a:p>
            <a:pPr algn="ctr"/>
            <a:r>
              <a:rPr lang="en-GB"/>
              <a:t>Maintenance</a:t>
            </a:r>
          </a:p>
        </p:txBody>
      </p:sp>
      <p:sp>
        <p:nvSpPr>
          <p:cNvPr id="48137" name="Line 10"/>
          <p:cNvSpPr>
            <a:spLocks noChangeShapeType="1"/>
          </p:cNvSpPr>
          <p:nvPr/>
        </p:nvSpPr>
        <p:spPr bwMode="auto">
          <a:xfrm>
            <a:off x="6456363" y="2997201"/>
            <a:ext cx="0" cy="792163"/>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38" name="Line 11"/>
          <p:cNvSpPr>
            <a:spLocks noChangeShapeType="1"/>
          </p:cNvSpPr>
          <p:nvPr/>
        </p:nvSpPr>
        <p:spPr bwMode="auto">
          <a:xfrm flipH="1">
            <a:off x="3287713" y="2708276"/>
            <a:ext cx="1871662" cy="1008063"/>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39" name="Line 12"/>
          <p:cNvSpPr>
            <a:spLocks noChangeShapeType="1"/>
          </p:cNvSpPr>
          <p:nvPr/>
        </p:nvSpPr>
        <p:spPr bwMode="auto">
          <a:xfrm>
            <a:off x="7751764" y="2565400"/>
            <a:ext cx="1800225" cy="10795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0" name="Line 13"/>
          <p:cNvSpPr>
            <a:spLocks noChangeShapeType="1"/>
          </p:cNvSpPr>
          <p:nvPr/>
        </p:nvSpPr>
        <p:spPr bwMode="auto">
          <a:xfrm>
            <a:off x="3359151" y="4221163"/>
            <a:ext cx="288925"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1" name="Line 14"/>
          <p:cNvSpPr>
            <a:spLocks noChangeShapeType="1"/>
          </p:cNvSpPr>
          <p:nvPr/>
        </p:nvSpPr>
        <p:spPr bwMode="auto">
          <a:xfrm>
            <a:off x="5375275" y="4221163"/>
            <a:ext cx="433388"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2" name="Line 15"/>
          <p:cNvSpPr>
            <a:spLocks noChangeShapeType="1"/>
          </p:cNvSpPr>
          <p:nvPr/>
        </p:nvSpPr>
        <p:spPr bwMode="auto">
          <a:xfrm>
            <a:off x="7319963" y="4221163"/>
            <a:ext cx="360362"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3" name="Line 16"/>
          <p:cNvSpPr>
            <a:spLocks noChangeShapeType="1"/>
          </p:cNvSpPr>
          <p:nvPr/>
        </p:nvSpPr>
        <p:spPr bwMode="auto">
          <a:xfrm>
            <a:off x="8904289" y="4221163"/>
            <a:ext cx="287337"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4" name="Line 17"/>
          <p:cNvSpPr>
            <a:spLocks noChangeShapeType="1"/>
          </p:cNvSpPr>
          <p:nvPr/>
        </p:nvSpPr>
        <p:spPr bwMode="auto">
          <a:xfrm flipH="1">
            <a:off x="3359151" y="4652963"/>
            <a:ext cx="288925"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5" name="Line 18"/>
          <p:cNvSpPr>
            <a:spLocks noChangeShapeType="1"/>
          </p:cNvSpPr>
          <p:nvPr/>
        </p:nvSpPr>
        <p:spPr bwMode="auto">
          <a:xfrm flipH="1" flipV="1">
            <a:off x="5375275" y="4652963"/>
            <a:ext cx="433388"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6" name="Line 19"/>
          <p:cNvSpPr>
            <a:spLocks noChangeShapeType="1"/>
          </p:cNvSpPr>
          <p:nvPr/>
        </p:nvSpPr>
        <p:spPr bwMode="auto">
          <a:xfrm flipH="1">
            <a:off x="7319963" y="4652963"/>
            <a:ext cx="360362"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8147" name="Line 20"/>
          <p:cNvSpPr>
            <a:spLocks noChangeShapeType="1"/>
          </p:cNvSpPr>
          <p:nvPr/>
        </p:nvSpPr>
        <p:spPr bwMode="auto">
          <a:xfrm flipH="1">
            <a:off x="8904289" y="4652963"/>
            <a:ext cx="287337"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Tree>
    <p:extLst>
      <p:ext uri="{BB962C8B-B14F-4D97-AF65-F5344CB8AC3E}">
        <p14:creationId xmlns:p14="http://schemas.microsoft.com/office/powerpoint/2010/main" val="3286912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Motivation…</a:t>
            </a:r>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3780707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69" name="Title 1"/>
          <p:cNvSpPr>
            <a:spLocks noGrp="1"/>
          </p:cNvSpPr>
          <p:nvPr>
            <p:ph type="title"/>
          </p:nvPr>
        </p:nvSpPr>
        <p:spPr>
          <a:xfrm>
            <a:off x="619759" y="764373"/>
            <a:ext cx="6257291" cy="1293028"/>
          </a:xfrm>
        </p:spPr>
        <p:txBody>
          <a:bodyPr>
            <a:normAutofit/>
          </a:bodyPr>
          <a:lstStyle/>
          <a:p>
            <a:pPr eaLnBrk="1" hangingPunct="1"/>
            <a:r>
              <a:rPr lang="en-GB" altLang="en-US">
                <a:latin typeface="Tahoma" panose="020B0604030504040204" pitchFamily="34" charset="0"/>
                <a:cs typeface="Tahoma" panose="020B0604030504040204" pitchFamily="34" charset="0"/>
              </a:rPr>
              <a:t>Motives - categories</a:t>
            </a:r>
          </a:p>
        </p:txBody>
      </p:sp>
      <p:sp>
        <p:nvSpPr>
          <p:cNvPr id="83970" name="Content Placeholder 2"/>
          <p:cNvSpPr>
            <a:spLocks noGrp="1"/>
          </p:cNvSpPr>
          <p:nvPr>
            <p:ph idx="1"/>
          </p:nvPr>
        </p:nvSpPr>
        <p:spPr>
          <a:xfrm>
            <a:off x="619760" y="2194560"/>
            <a:ext cx="6257290" cy="4024125"/>
          </a:xfrm>
        </p:spPr>
        <p:txBody>
          <a:bodyPr>
            <a:normAutofit/>
          </a:bodyPr>
          <a:lstStyle/>
          <a:p>
            <a:pPr eaLnBrk="1" hangingPunct="1"/>
            <a:r>
              <a:rPr lang="en-GB" altLang="en-US">
                <a:latin typeface="Tahoma" panose="020B0604030504040204" pitchFamily="34" charset="0"/>
                <a:cs typeface="Tahoma" panose="020B0604030504040204" pitchFamily="34" charset="0"/>
              </a:rPr>
              <a:t>Intrinsic motives</a:t>
            </a:r>
          </a:p>
          <a:p>
            <a:pPr lvl="1" eaLnBrk="1" hangingPunct="1"/>
            <a:r>
              <a:rPr lang="en-GB" altLang="en-US">
                <a:latin typeface="Tahoma" panose="020B0604030504040204" pitchFamily="34" charset="0"/>
                <a:cs typeface="Tahoma" panose="020B0604030504040204" pitchFamily="34" charset="0"/>
              </a:rPr>
              <a:t>These motives are internal</a:t>
            </a:r>
          </a:p>
          <a:p>
            <a:pPr lvl="1" eaLnBrk="1" hangingPunct="1"/>
            <a:r>
              <a:rPr lang="en-GB" altLang="en-US">
                <a:latin typeface="Tahoma" panose="020B0604030504040204" pitchFamily="34" charset="0"/>
                <a:cs typeface="Tahoma" panose="020B0604030504040204" pitchFamily="34" charset="0"/>
              </a:rPr>
              <a:t>The motivation comes from the pleasure one gets from engaging in the task itself or satisfaction in completing or learning about a task</a:t>
            </a:r>
          </a:p>
          <a:p>
            <a:pPr eaLnBrk="1" hangingPunct="1"/>
            <a:r>
              <a:rPr lang="en-GB" altLang="en-US">
                <a:latin typeface="Tahoma" panose="020B0604030504040204" pitchFamily="34" charset="0"/>
                <a:cs typeface="Tahoma" panose="020B0604030504040204" pitchFamily="34" charset="0"/>
              </a:rPr>
              <a:t>Extrinsic motives</a:t>
            </a:r>
          </a:p>
          <a:p>
            <a:pPr lvl="1" eaLnBrk="1" hangingPunct="1"/>
            <a:r>
              <a:rPr lang="en-GB" altLang="en-US">
                <a:latin typeface="Tahoma" panose="020B0604030504040204" pitchFamily="34" charset="0"/>
                <a:cs typeface="Tahoma" panose="020B0604030504040204" pitchFamily="34" charset="0"/>
              </a:rPr>
              <a:t>motivating factors are external, or outside – they can range from rewards such as money or grades to socially driven motives such as guilt or pride</a:t>
            </a:r>
          </a:p>
        </p:txBody>
      </p:sp>
      <p:sp useBgFill="1">
        <p:nvSpPr>
          <p:cNvPr id="83976" name="Rectangle 83975">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3972" name="Picture 83971" descr="Light bulb on yellow background with sketched light beams and cord">
            <a:extLst>
              <a:ext uri="{FF2B5EF4-FFF2-40B4-BE49-F238E27FC236}">
                <a16:creationId xmlns:a16="http://schemas.microsoft.com/office/drawing/2014/main" id="{BF6B70C8-4AD1-8A9A-76EB-27CFEDF3ABFA}"/>
              </a:ext>
            </a:extLst>
          </p:cNvPr>
          <p:cNvPicPr>
            <a:picLocks noChangeAspect="1"/>
          </p:cNvPicPr>
          <p:nvPr/>
        </p:nvPicPr>
        <p:blipFill rotWithShape="1">
          <a:blip r:embed="rId2"/>
          <a:srcRect l="51178" r="6920"/>
          <a:stretch/>
        </p:blipFill>
        <p:spPr>
          <a:xfrm>
            <a:off x="7519416" y="10"/>
            <a:ext cx="4672584" cy="6857989"/>
          </a:xfrm>
          <a:prstGeom prst="rect">
            <a:avLst/>
          </a:prstGeom>
        </p:spPr>
      </p:pic>
    </p:spTree>
    <p:extLst>
      <p:ext uri="{BB962C8B-B14F-4D97-AF65-F5344CB8AC3E}">
        <p14:creationId xmlns:p14="http://schemas.microsoft.com/office/powerpoint/2010/main" val="1911526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5" name="Title 1"/>
          <p:cNvSpPr>
            <a:spLocks noGrp="1"/>
          </p:cNvSpPr>
          <p:nvPr>
            <p:ph type="title"/>
          </p:nvPr>
        </p:nvSpPr>
        <p:spPr>
          <a:xfrm>
            <a:off x="619759" y="764373"/>
            <a:ext cx="6257291" cy="1293028"/>
          </a:xfrm>
        </p:spPr>
        <p:txBody>
          <a:bodyPr>
            <a:normAutofit/>
          </a:bodyPr>
          <a:lstStyle/>
          <a:p>
            <a:r>
              <a:rPr lang="en-GB" altLang="en-US" b="1" dirty="0"/>
              <a:t>Motivational Climate</a:t>
            </a:r>
            <a:br>
              <a:rPr lang="en-GB" altLang="en-US" dirty="0"/>
            </a:br>
            <a:endParaRPr lang="en-US" altLang="en-US" dirty="0"/>
          </a:p>
        </p:txBody>
      </p:sp>
      <p:sp>
        <p:nvSpPr>
          <p:cNvPr id="3" name="Content Placeholder 2"/>
          <p:cNvSpPr>
            <a:spLocks noGrp="1"/>
          </p:cNvSpPr>
          <p:nvPr>
            <p:ph idx="1"/>
          </p:nvPr>
        </p:nvSpPr>
        <p:spPr>
          <a:xfrm>
            <a:off x="619760" y="2194560"/>
            <a:ext cx="6257290" cy="4024125"/>
          </a:xfrm>
        </p:spPr>
        <p:txBody>
          <a:bodyPr>
            <a:normAutofit/>
          </a:bodyPr>
          <a:lstStyle/>
          <a:p>
            <a:pPr eaLnBrk="1" hangingPunct="1">
              <a:buFont typeface="Wingdings" panose="05000000000000000000" pitchFamily="2" charset="2"/>
              <a:buNone/>
            </a:pPr>
            <a:endParaRPr lang="en-GB" altLang="en-US" sz="1300" dirty="0"/>
          </a:p>
          <a:p>
            <a:pPr eaLnBrk="1" hangingPunct="1"/>
            <a:r>
              <a:rPr lang="en-GB" altLang="en-US" sz="1300" dirty="0"/>
              <a:t>Motivational Climate describes the extent to which the environment leads us to evaluate our ability in one of two ways – it is influenced by leaders, teachers, peers. The environment can be classified in two ways:</a:t>
            </a:r>
          </a:p>
          <a:p>
            <a:pPr eaLnBrk="1" hangingPunct="1"/>
            <a:endParaRPr lang="en-GB" altLang="en-US" sz="1300" dirty="0"/>
          </a:p>
          <a:p>
            <a:pPr eaLnBrk="1" hangingPunct="1"/>
            <a:r>
              <a:rPr lang="en-GB" altLang="en-US" sz="1300" dirty="0"/>
              <a:t>Performance (ego) climate: </a:t>
            </a:r>
          </a:p>
          <a:p>
            <a:pPr lvl="1" eaLnBrk="1" hangingPunct="1"/>
            <a:r>
              <a:rPr lang="en-GB" altLang="en-US" sz="1300" dirty="0"/>
              <a:t>An emphasis is placed on interpersonal competition, feedback that promotes social comparison, public evaluation</a:t>
            </a:r>
          </a:p>
          <a:p>
            <a:pPr eaLnBrk="1" hangingPunct="1"/>
            <a:r>
              <a:rPr lang="en-GB" altLang="en-US" sz="1300" dirty="0"/>
              <a:t>Mastery (task) climate: </a:t>
            </a:r>
          </a:p>
          <a:p>
            <a:pPr lvl="1" eaLnBrk="1" hangingPunct="1"/>
            <a:r>
              <a:rPr lang="en-GB" altLang="en-US" sz="1300" dirty="0"/>
              <a:t>The environment encourages personal goals,  effort, learning, mastery of the task and participation in an individual; the focus is on self-referenced effort and improvement</a:t>
            </a:r>
          </a:p>
        </p:txBody>
      </p:sp>
      <p:sp useBgFill="1">
        <p:nvSpPr>
          <p:cNvPr id="88071" name="Rectangle 88070">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8067" name="Picture 88066" descr="Plant growing in a concrete crack">
            <a:extLst>
              <a:ext uri="{FF2B5EF4-FFF2-40B4-BE49-F238E27FC236}">
                <a16:creationId xmlns:a16="http://schemas.microsoft.com/office/drawing/2014/main" id="{13DDCAAD-7241-2C92-77B8-80C7B3284309}"/>
              </a:ext>
            </a:extLst>
          </p:cNvPr>
          <p:cNvPicPr>
            <a:picLocks noChangeAspect="1"/>
          </p:cNvPicPr>
          <p:nvPr/>
        </p:nvPicPr>
        <p:blipFill rotWithShape="1">
          <a:blip r:embed="rId2"/>
          <a:srcRect l="17943" r="36577" b="-1"/>
          <a:stretch/>
        </p:blipFill>
        <p:spPr>
          <a:xfrm>
            <a:off x="7519416" y="10"/>
            <a:ext cx="4672584" cy="6857989"/>
          </a:xfrm>
          <a:prstGeom prst="rect">
            <a:avLst/>
          </a:prstGeom>
        </p:spPr>
      </p:pic>
    </p:spTree>
    <p:extLst>
      <p:ext uri="{BB962C8B-B14F-4D97-AF65-F5344CB8AC3E}">
        <p14:creationId xmlns:p14="http://schemas.microsoft.com/office/powerpoint/2010/main" val="3360178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Motivation Theory</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63935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C51B9DA-B0CC-480A-8EA5-4D5C3E0515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4976028" y="965200"/>
            <a:ext cx="6170943" cy="4329641"/>
          </a:xfrm>
        </p:spPr>
        <p:txBody>
          <a:bodyPr anchor="ctr">
            <a:normAutofit/>
          </a:bodyPr>
          <a:lstStyle/>
          <a:p>
            <a:r>
              <a:rPr lang="en-GB" sz="5400"/>
              <a:t>Self-Determination Theory </a:t>
            </a:r>
            <a:br>
              <a:rPr lang="en-GB" sz="5400"/>
            </a:br>
            <a:r>
              <a:rPr lang="en-GB" sz="5400"/>
              <a:t>(Ryan &amp; Deci, 2017)</a:t>
            </a:r>
          </a:p>
        </p:txBody>
      </p:sp>
      <p:sp>
        <p:nvSpPr>
          <p:cNvPr id="3" name="Subtitle 2"/>
          <p:cNvSpPr>
            <a:spLocks noGrp="1"/>
          </p:cNvSpPr>
          <p:nvPr>
            <p:ph type="subTitle" idx="1"/>
          </p:nvPr>
        </p:nvSpPr>
        <p:spPr>
          <a:xfrm>
            <a:off x="965200" y="965200"/>
            <a:ext cx="3367361" cy="4329641"/>
          </a:xfrm>
        </p:spPr>
        <p:txBody>
          <a:bodyPr anchor="ctr">
            <a:normAutofit/>
          </a:bodyPr>
          <a:lstStyle/>
          <a:p>
            <a:pPr algn="r"/>
            <a:endParaRPr lang="en-GB"/>
          </a:p>
        </p:txBody>
      </p:sp>
      <p:cxnSp>
        <p:nvCxnSpPr>
          <p:cNvPr id="12" name="Straight Connector 11">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5919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2700"/>
              <a:t>Basic Psychological Needs Theory</a:t>
            </a:r>
          </a:p>
        </p:txBody>
      </p:sp>
      <p:graphicFrame>
        <p:nvGraphicFramePr>
          <p:cNvPr id="5" name="Content Placeholder 2">
            <a:extLst>
              <a:ext uri="{FF2B5EF4-FFF2-40B4-BE49-F238E27FC236}">
                <a16:creationId xmlns:a16="http://schemas.microsoft.com/office/drawing/2014/main" id="{692C7D5C-678D-C94F-D23A-40D0FA0F413A}"/>
              </a:ext>
            </a:extLst>
          </p:cNvPr>
          <p:cNvGraphicFramePr>
            <a:graphicFrameLocks noGrp="1"/>
          </p:cNvGraphicFramePr>
          <p:nvPr>
            <p:ph idx="1"/>
            <p:extLst>
              <p:ext uri="{D42A27DB-BD31-4B8C-83A1-F6EECF244321}">
                <p14:modId xmlns:p14="http://schemas.microsoft.com/office/powerpoint/2010/main" val="4040933283"/>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1993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3200"/>
              <a:t>Autonomy</a:t>
            </a:r>
          </a:p>
        </p:txBody>
      </p:sp>
      <p:graphicFrame>
        <p:nvGraphicFramePr>
          <p:cNvPr id="5" name="Content Placeholder 2">
            <a:extLst>
              <a:ext uri="{FF2B5EF4-FFF2-40B4-BE49-F238E27FC236}">
                <a16:creationId xmlns:a16="http://schemas.microsoft.com/office/drawing/2014/main" id="{71821A7E-B881-D29A-8F26-F54D6B10BA10}"/>
              </a:ext>
            </a:extLst>
          </p:cNvPr>
          <p:cNvGraphicFramePr>
            <a:graphicFrameLocks noGrp="1"/>
          </p:cNvGraphicFramePr>
          <p:nvPr>
            <p:ph idx="1"/>
            <p:extLst>
              <p:ext uri="{D42A27DB-BD31-4B8C-83A1-F6EECF244321}">
                <p14:modId xmlns:p14="http://schemas.microsoft.com/office/powerpoint/2010/main" val="2596076111"/>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5043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3200"/>
              <a:t>Relatedness</a:t>
            </a:r>
          </a:p>
        </p:txBody>
      </p:sp>
      <p:graphicFrame>
        <p:nvGraphicFramePr>
          <p:cNvPr id="5" name="Content Placeholder 2">
            <a:extLst>
              <a:ext uri="{FF2B5EF4-FFF2-40B4-BE49-F238E27FC236}">
                <a16:creationId xmlns:a16="http://schemas.microsoft.com/office/drawing/2014/main" id="{B963E9F0-2028-CA6F-D5A6-E8EC6652B92F}"/>
              </a:ext>
            </a:extLst>
          </p:cNvPr>
          <p:cNvGraphicFramePr>
            <a:graphicFrameLocks noGrp="1"/>
          </p:cNvGraphicFramePr>
          <p:nvPr>
            <p:ph idx="1"/>
            <p:extLst>
              <p:ext uri="{D42A27DB-BD31-4B8C-83A1-F6EECF244321}">
                <p14:modId xmlns:p14="http://schemas.microsoft.com/office/powerpoint/2010/main" val="1567197453"/>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4358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sz="3200"/>
              <a:t>Competence</a:t>
            </a:r>
          </a:p>
        </p:txBody>
      </p:sp>
      <p:graphicFrame>
        <p:nvGraphicFramePr>
          <p:cNvPr id="5" name="Content Placeholder 2">
            <a:extLst>
              <a:ext uri="{FF2B5EF4-FFF2-40B4-BE49-F238E27FC236}">
                <a16:creationId xmlns:a16="http://schemas.microsoft.com/office/drawing/2014/main" id="{FD0842CD-83AB-A3B5-25EB-3ABEE34A4609}"/>
              </a:ext>
            </a:extLst>
          </p:cNvPr>
          <p:cNvGraphicFramePr>
            <a:graphicFrameLocks noGrp="1"/>
          </p:cNvGraphicFramePr>
          <p:nvPr>
            <p:ph idx="1"/>
            <p:extLst>
              <p:ext uri="{D42A27DB-BD31-4B8C-83A1-F6EECF244321}">
                <p14:modId xmlns:p14="http://schemas.microsoft.com/office/powerpoint/2010/main" val="3502401350"/>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6963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B60046-37F0-4194-8B6E-09D98BCAC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92482" y="821265"/>
            <a:ext cx="6979918" cy="5222117"/>
          </a:xfrm>
        </p:spPr>
        <p:txBody>
          <a:bodyPr anchor="ctr">
            <a:normAutofit/>
          </a:bodyPr>
          <a:lstStyle/>
          <a:p>
            <a:pPr algn="r"/>
            <a:r>
              <a:rPr lang="en-GB" sz="5400"/>
              <a:t>Application of theory…</a:t>
            </a:r>
          </a:p>
        </p:txBody>
      </p:sp>
      <p:sp>
        <p:nvSpPr>
          <p:cNvPr id="3" name="Content Placeholder 2"/>
          <p:cNvSpPr>
            <a:spLocks noGrp="1"/>
          </p:cNvSpPr>
          <p:nvPr>
            <p:ph type="subTitle" idx="1"/>
          </p:nvPr>
        </p:nvSpPr>
        <p:spPr>
          <a:xfrm>
            <a:off x="8392885" y="821265"/>
            <a:ext cx="2950028" cy="5222117"/>
          </a:xfrm>
        </p:spPr>
        <p:txBody>
          <a:bodyPr anchor="ctr">
            <a:normAutofit/>
          </a:bodyPr>
          <a:lstStyle/>
          <a:p>
            <a:r>
              <a:rPr lang="en-GB"/>
              <a:t>Motivation</a:t>
            </a:r>
          </a:p>
          <a:p>
            <a:r>
              <a:rPr lang="en-GB"/>
              <a:t>Barriers</a:t>
            </a:r>
          </a:p>
          <a:p>
            <a:endParaRPr lang="en-GB" dirty="0"/>
          </a:p>
        </p:txBody>
      </p:sp>
      <p:cxnSp>
        <p:nvCxnSpPr>
          <p:cNvPr id="10" name="Straight Connector 9">
            <a:extLst>
              <a:ext uri="{FF2B5EF4-FFF2-40B4-BE49-F238E27FC236}">
                <a16:creationId xmlns:a16="http://schemas.microsoft.com/office/drawing/2014/main" id="{182B97DB-6349-4445-984C-90FE26D6D3A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1624" y="1923563"/>
            <a:ext cx="0" cy="301752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49837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white line in a football field">
            <a:extLst>
              <a:ext uri="{FF2B5EF4-FFF2-40B4-BE49-F238E27FC236}">
                <a16:creationId xmlns:a16="http://schemas.microsoft.com/office/drawing/2014/main" id="{6E507D73-6F45-E05F-6ED3-8EB0349B1E47}"/>
              </a:ext>
            </a:extLst>
          </p:cNvPr>
          <p:cNvPicPr>
            <a:picLocks noChangeAspect="1"/>
          </p:cNvPicPr>
          <p:nvPr/>
        </p:nvPicPr>
        <p:blipFill rotWithShape="1">
          <a:blip r:embed="rId2">
            <a:duotone>
              <a:prstClr val="black"/>
              <a:schemeClr val="tx2">
                <a:tint val="45000"/>
                <a:satMod val="400000"/>
              </a:schemeClr>
            </a:duotone>
            <a:alphaModFix amt="30000"/>
          </a:blip>
          <a:srcRect t="15730"/>
          <a:stretch/>
        </p:blipFill>
        <p:spPr>
          <a:xfrm>
            <a:off x="20" y="10"/>
            <a:ext cx="12191980" cy="6857990"/>
          </a:xfrm>
          <a:prstGeom prst="rect">
            <a:avLst/>
          </a:prstGeom>
        </p:spPr>
      </p:pic>
      <p:pic>
        <p:nvPicPr>
          <p:cNvPr id="15" name="Picture 14">
            <a:extLst>
              <a:ext uri="{FF2B5EF4-FFF2-40B4-BE49-F238E27FC236}">
                <a16:creationId xmlns:a16="http://schemas.microsoft.com/office/drawing/2014/main" id="{6319FFD2-07B5-4029-BFB3-26FCFCC2F1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2895600" y="764373"/>
            <a:ext cx="8610600" cy="1293028"/>
          </a:xfrm>
        </p:spPr>
        <p:txBody>
          <a:bodyPr>
            <a:normAutofit/>
          </a:bodyPr>
          <a:lstStyle/>
          <a:p>
            <a:r>
              <a:rPr lang="en-GB"/>
              <a:t>FFIT - 2014</a:t>
            </a:r>
            <a:endParaRPr lang="en-GB" dirty="0"/>
          </a:p>
        </p:txBody>
      </p:sp>
      <p:sp>
        <p:nvSpPr>
          <p:cNvPr id="3" name="Content Placeholder 2"/>
          <p:cNvSpPr>
            <a:spLocks noGrp="1"/>
          </p:cNvSpPr>
          <p:nvPr>
            <p:ph idx="1"/>
          </p:nvPr>
        </p:nvSpPr>
        <p:spPr>
          <a:xfrm>
            <a:off x="685800" y="2194560"/>
            <a:ext cx="10820400" cy="4024125"/>
          </a:xfrm>
        </p:spPr>
        <p:txBody>
          <a:bodyPr>
            <a:normAutofit/>
          </a:bodyPr>
          <a:lstStyle/>
          <a:p>
            <a:r>
              <a:rPr lang="en-GB" sz="2000"/>
              <a:t>FOOTBALL Fans in Training (FFIT) is a 12-week programme delivered at Celtic Park in collaboration with the Scottish Professional Football League Trust and Celtic FC Foundation.</a:t>
            </a:r>
          </a:p>
          <a:p>
            <a:r>
              <a:rPr lang="en-GB" sz="2000"/>
              <a:t>The aim of FFIT is to encourage male and female supporters, 35 to 65-years-old with a waist measurement about 38 inches, to make significant changes to their risk of ill-health by losing weight, becoming more active and eating a healthier diet.</a:t>
            </a:r>
          </a:p>
          <a:p>
            <a:r>
              <a:rPr lang="en-GB" sz="2000"/>
              <a:t>Participants are targeted to achieve 5% to 10% reduction in body weight while improving fitness levels.</a:t>
            </a:r>
          </a:p>
          <a:p>
            <a:r>
              <a:rPr lang="en-GB" sz="2000"/>
              <a:t>Experienced community coaches have been trained to deliver the specific programme and they encouraged participants to stay active and healthy while also having a positive effect on the healthy living choices of participants’ wider family and friends.</a:t>
            </a:r>
          </a:p>
          <a:p>
            <a:endParaRPr lang="en-GB" sz="2000"/>
          </a:p>
        </p:txBody>
      </p:sp>
    </p:spTree>
    <p:extLst>
      <p:ext uri="{BB962C8B-B14F-4D97-AF65-F5344CB8AC3E}">
        <p14:creationId xmlns:p14="http://schemas.microsoft.com/office/powerpoint/2010/main" val="1973703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2648" y="250023"/>
            <a:ext cx="7191375" cy="1293028"/>
          </a:xfrm>
        </p:spPr>
        <p:txBody>
          <a:bodyPr>
            <a:normAutofit/>
          </a:bodyPr>
          <a:lstStyle/>
          <a:p>
            <a:r>
              <a:rPr lang="en-GB" sz="2800" dirty="0"/>
              <a:t>While watching the </a:t>
            </a:r>
            <a:r>
              <a:rPr lang="en-GB" sz="2800" dirty="0" err="1"/>
              <a:t>fFIT</a:t>
            </a:r>
            <a:r>
              <a:rPr lang="en-GB" sz="2800" dirty="0"/>
              <a:t> programme consider the following:</a:t>
            </a:r>
          </a:p>
        </p:txBody>
      </p:sp>
      <p:sp>
        <p:nvSpPr>
          <p:cNvPr id="3" name="Content Placeholder 2"/>
          <p:cNvSpPr>
            <a:spLocks noGrp="1"/>
          </p:cNvSpPr>
          <p:nvPr>
            <p:ph idx="1"/>
          </p:nvPr>
        </p:nvSpPr>
        <p:spPr>
          <a:xfrm>
            <a:off x="327930" y="1385888"/>
            <a:ext cx="7295515" cy="5329237"/>
          </a:xfrm>
        </p:spPr>
        <p:txBody>
          <a:bodyPr>
            <a:normAutofit fontScale="85000" lnSpcReduction="10000"/>
          </a:bodyPr>
          <a:lstStyle/>
          <a:p>
            <a:endParaRPr lang="en-US" sz="2400" b="1" dirty="0"/>
          </a:p>
          <a:p>
            <a:pPr marL="0" indent="0">
              <a:buNone/>
            </a:pPr>
            <a:r>
              <a:rPr lang="en-US" sz="2400" b="1" dirty="0"/>
              <a:t>1. What were the motives given by the men for taking part in the </a:t>
            </a:r>
            <a:r>
              <a:rPr lang="en-US" sz="2400" b="1" dirty="0" err="1"/>
              <a:t>programme</a:t>
            </a:r>
            <a:r>
              <a:rPr lang="en-US" sz="2400" b="1" dirty="0"/>
              <a:t> / to becoming more active?</a:t>
            </a:r>
          </a:p>
          <a:p>
            <a:endParaRPr lang="en-US" sz="2400" b="1" dirty="0"/>
          </a:p>
          <a:p>
            <a:pPr marL="0" indent="0">
              <a:buNone/>
            </a:pPr>
            <a:r>
              <a:rPr lang="en-US" sz="2400" dirty="0"/>
              <a:t>2. </a:t>
            </a:r>
            <a:r>
              <a:rPr lang="en-US" sz="2400" b="1" dirty="0"/>
              <a:t>How were the following addressed within the FFIT </a:t>
            </a:r>
            <a:r>
              <a:rPr lang="en-US" sz="2400" b="1" dirty="0" err="1"/>
              <a:t>programme</a:t>
            </a:r>
            <a:r>
              <a:rPr lang="en-US" sz="2400" b="1" dirty="0"/>
              <a:t>?</a:t>
            </a:r>
          </a:p>
          <a:p>
            <a:endParaRPr lang="en-US" sz="2400" b="1" dirty="0"/>
          </a:p>
          <a:p>
            <a:pPr marL="0" indent="0">
              <a:buNone/>
            </a:pPr>
            <a:r>
              <a:rPr lang="en-US" sz="2400" b="1" dirty="0"/>
              <a:t>Autonomy</a:t>
            </a:r>
          </a:p>
          <a:p>
            <a:r>
              <a:rPr lang="en-US" sz="2400" dirty="0"/>
              <a:t>The need to experience activities as self-endorsed and enacted by choice</a:t>
            </a:r>
          </a:p>
          <a:p>
            <a:pPr marL="0" indent="0">
              <a:buNone/>
            </a:pPr>
            <a:r>
              <a:rPr lang="en-US" sz="2400" b="1" dirty="0"/>
              <a:t>Relatedness</a:t>
            </a:r>
          </a:p>
          <a:p>
            <a:r>
              <a:rPr lang="en-US" sz="2400" dirty="0"/>
              <a:t>The need to feel close, connected, and cared for with important others</a:t>
            </a:r>
          </a:p>
          <a:p>
            <a:pPr marL="0" indent="0">
              <a:buNone/>
            </a:pPr>
            <a:r>
              <a:rPr lang="en-US" sz="2400" b="1" dirty="0"/>
              <a:t>Competence</a:t>
            </a:r>
          </a:p>
          <a:p>
            <a:r>
              <a:rPr lang="en-US" sz="2400" dirty="0"/>
              <a:t>The need to interact effectively within an environment</a:t>
            </a:r>
          </a:p>
          <a:p>
            <a:pPr marL="0" indent="0">
              <a:buNone/>
            </a:pPr>
            <a:endParaRPr lang="en-US" sz="1200" dirty="0"/>
          </a:p>
          <a:p>
            <a:endParaRPr lang="en-GB" sz="1200" dirty="0"/>
          </a:p>
          <a:p>
            <a:endParaRPr lang="en-GB" sz="1200" dirty="0"/>
          </a:p>
        </p:txBody>
      </p:sp>
      <p:sp useBgFill="1">
        <p:nvSpPr>
          <p:cNvPr id="9" name="Rectangle 8">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B89D917A-D741-F815-00A6-908CF6DFEA80}"/>
              </a:ext>
            </a:extLst>
          </p:cNvPr>
          <p:cNvPicPr>
            <a:picLocks noChangeAspect="1"/>
          </p:cNvPicPr>
          <p:nvPr/>
        </p:nvPicPr>
        <p:blipFill rotWithShape="1">
          <a:blip r:embed="rId2"/>
          <a:srcRect l="25844" r="25611"/>
          <a:stretch/>
        </p:blipFill>
        <p:spPr>
          <a:xfrm>
            <a:off x="8058150" y="10"/>
            <a:ext cx="4133850" cy="6857989"/>
          </a:xfrm>
          <a:prstGeom prst="rect">
            <a:avLst/>
          </a:prstGeom>
        </p:spPr>
      </p:pic>
    </p:spTree>
    <p:extLst>
      <p:ext uri="{BB962C8B-B14F-4D97-AF65-F5344CB8AC3E}">
        <p14:creationId xmlns:p14="http://schemas.microsoft.com/office/powerpoint/2010/main" val="2153116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Football Fans in training…</a:t>
            </a:r>
          </a:p>
        </p:txBody>
      </p:sp>
      <p:sp>
        <p:nvSpPr>
          <p:cNvPr id="3" name="Content Placeholder 2"/>
          <p:cNvSpPr>
            <a:spLocks noGrp="1"/>
          </p:cNvSpPr>
          <p:nvPr>
            <p:ph idx="1"/>
          </p:nvPr>
        </p:nvSpPr>
        <p:spPr/>
        <p:txBody>
          <a:bodyPr/>
          <a:lstStyle/>
          <a:p>
            <a:endParaRPr lang="en-GB" dirty="0">
              <a:hlinkClick r:id="" action="ppaction://noaction"/>
            </a:endParaRPr>
          </a:p>
          <a:p>
            <a:r>
              <a:rPr lang="en-GB" dirty="0">
                <a:hlinkClick r:id="" action="ppaction://noaction"/>
              </a:rPr>
              <a:t>Promotional video for FFIT</a:t>
            </a:r>
          </a:p>
          <a:p>
            <a:r>
              <a:rPr lang="en-GB" dirty="0">
                <a:hlinkClick r:id="" action="ppaction://noaction"/>
              </a:rPr>
              <a:t>https</a:t>
            </a:r>
            <a:r>
              <a:rPr lang="en-GB" dirty="0">
                <a:hlinkClick r:id="rId2"/>
              </a:rPr>
              <a:t>://www.youtube.com/watch?v=fgk5WQbBAro</a:t>
            </a:r>
          </a:p>
          <a:p>
            <a:endParaRPr lang="en-GB" dirty="0">
              <a:hlinkClick r:id="" action="ppaction://noaction"/>
            </a:endParaRPr>
          </a:p>
          <a:p>
            <a:r>
              <a:rPr lang="en-GB" dirty="0">
                <a:hlinkClick r:id="" action="ppaction://noaction"/>
              </a:rPr>
              <a:t>FFIT Documentary - 2014</a:t>
            </a:r>
          </a:p>
          <a:p>
            <a:r>
              <a:rPr lang="en-GB" dirty="0">
                <a:hlinkClick r:id="" action="ppaction://noaction"/>
              </a:rPr>
              <a:t>https</a:t>
            </a:r>
            <a:r>
              <a:rPr lang="en-GB" dirty="0">
                <a:hlinkClick r:id="rId2"/>
              </a:rPr>
              <a:t>://www.youtube.com/watch?v=cXO8BJ8v99U</a:t>
            </a:r>
            <a:endParaRPr lang="en-GB" dirty="0"/>
          </a:p>
          <a:p>
            <a:endParaRPr lang="en-GB" dirty="0"/>
          </a:p>
        </p:txBody>
      </p:sp>
    </p:spTree>
    <p:extLst>
      <p:ext uri="{BB962C8B-B14F-4D97-AF65-F5344CB8AC3E}">
        <p14:creationId xmlns:p14="http://schemas.microsoft.com/office/powerpoint/2010/main" val="2709449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FFIT - Campaign</a:t>
            </a:r>
          </a:p>
        </p:txBody>
      </p:sp>
      <p:pic>
        <p:nvPicPr>
          <p:cNvPr id="4" name="Content Placeholder 3"/>
          <p:cNvPicPr>
            <a:picLocks noGrp="1" noChangeAspect="1"/>
          </p:cNvPicPr>
          <p:nvPr>
            <p:ph idx="1"/>
          </p:nvPr>
        </p:nvPicPr>
        <p:blipFill>
          <a:blip r:embed="rId2"/>
          <a:stretch>
            <a:fillRect/>
          </a:stretch>
        </p:blipFill>
        <p:spPr>
          <a:xfrm>
            <a:off x="2506541" y="1747593"/>
            <a:ext cx="6886575" cy="3112477"/>
          </a:xfrm>
          <a:prstGeom prst="rect">
            <a:avLst/>
          </a:prstGeom>
        </p:spPr>
      </p:pic>
      <p:sp>
        <p:nvSpPr>
          <p:cNvPr id="5" name="Rectangle 4"/>
          <p:cNvSpPr/>
          <p:nvPr/>
        </p:nvSpPr>
        <p:spPr>
          <a:xfrm>
            <a:off x="3045070" y="4860070"/>
            <a:ext cx="6348046" cy="646331"/>
          </a:xfrm>
          <a:prstGeom prst="rect">
            <a:avLst/>
          </a:prstGeom>
        </p:spPr>
        <p:txBody>
          <a:bodyPr wrap="square">
            <a:spAutoFit/>
          </a:bodyPr>
          <a:lstStyle/>
          <a:p>
            <a:r>
              <a:rPr lang="en-GB" dirty="0">
                <a:solidFill>
                  <a:srgbClr val="727272"/>
                </a:solidFill>
                <a:latin typeface="Source Sans Pro"/>
              </a:rPr>
              <a:t>It has been developed and successfully evaluated in a major research project led by the University of Glasgow</a:t>
            </a:r>
            <a:endParaRPr lang="en-GB" dirty="0"/>
          </a:p>
        </p:txBody>
      </p:sp>
    </p:spTree>
    <p:extLst>
      <p:ext uri="{BB962C8B-B14F-4D97-AF65-F5344CB8AC3E}">
        <p14:creationId xmlns:p14="http://schemas.microsoft.com/office/powerpoint/2010/main" val="1489388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9759" y="764373"/>
            <a:ext cx="6257291" cy="1293028"/>
          </a:xfrm>
        </p:spPr>
        <p:txBody>
          <a:bodyPr>
            <a:normAutofit/>
          </a:bodyPr>
          <a:lstStyle/>
          <a:p>
            <a:r>
              <a:rPr lang="en-GB" sz="1900">
                <a:latin typeface="Source Sans Pro"/>
              </a:rPr>
              <a:t>The Football Fans in Training (FFIT) programme is a healthy living and weight loss programme that was carefully designed to appeal to men. </a:t>
            </a:r>
            <a:br>
              <a:rPr lang="en-GB" sz="1900">
                <a:latin typeface="Source Sans Pro"/>
              </a:rPr>
            </a:br>
            <a:endParaRPr lang="en-GB" sz="1900"/>
          </a:p>
        </p:txBody>
      </p:sp>
      <p:sp>
        <p:nvSpPr>
          <p:cNvPr id="3" name="Content Placeholder 2"/>
          <p:cNvSpPr>
            <a:spLocks noGrp="1"/>
          </p:cNvSpPr>
          <p:nvPr>
            <p:ph idx="1"/>
          </p:nvPr>
        </p:nvSpPr>
        <p:spPr>
          <a:xfrm>
            <a:off x="619760" y="2194560"/>
            <a:ext cx="6257290" cy="4024125"/>
          </a:xfrm>
        </p:spPr>
        <p:txBody>
          <a:bodyPr>
            <a:normAutofit/>
          </a:bodyPr>
          <a:lstStyle/>
          <a:p>
            <a:r>
              <a:rPr lang="en-GB" sz="2000">
                <a:latin typeface="Source Sans Pro"/>
              </a:rPr>
              <a:t>It incorporates the latest scientific approaches to weight loss, physical activity and diet and taps the potential of professional football clubs to engage overweight and obese men in weight loss. </a:t>
            </a:r>
          </a:p>
          <a:p>
            <a:r>
              <a:rPr lang="en-GB" sz="2000">
                <a:latin typeface="Source Sans Pro"/>
              </a:rPr>
              <a:t>In the 12 weekly sessions, men learnt about diet and healthy living for weight loss, how to set goals and monitor their eating and physical activity, and top tips for making long-term changes. </a:t>
            </a:r>
          </a:p>
          <a:p>
            <a:r>
              <a:rPr lang="en-GB" sz="2000">
                <a:latin typeface="Source Sans Pro"/>
              </a:rPr>
              <a:t>The FFIT programme also included a pedometer-based walking programme, group physical activity sessions at the club and some minimal ongoing support including a reunion session at the club.</a:t>
            </a:r>
          </a:p>
        </p:txBody>
      </p:sp>
      <p:sp useBgFill="1">
        <p:nvSpPr>
          <p:cNvPr id="13" name="Rectangle 12">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Dumbbell rack at gym">
            <a:extLst>
              <a:ext uri="{FF2B5EF4-FFF2-40B4-BE49-F238E27FC236}">
                <a16:creationId xmlns:a16="http://schemas.microsoft.com/office/drawing/2014/main" id="{C2BF3672-A6D5-721B-53B9-9B5C9160FA6C}"/>
              </a:ext>
            </a:extLst>
          </p:cNvPr>
          <p:cNvPicPr>
            <a:picLocks noChangeAspect="1"/>
          </p:cNvPicPr>
          <p:nvPr/>
        </p:nvPicPr>
        <p:blipFill rotWithShape="1">
          <a:blip r:embed="rId2"/>
          <a:srcRect l="15736" r="42021" b="-1"/>
          <a:stretch/>
        </p:blipFill>
        <p:spPr>
          <a:xfrm>
            <a:off x="7519416" y="10"/>
            <a:ext cx="4672584" cy="6857989"/>
          </a:xfrm>
          <a:prstGeom prst="rect">
            <a:avLst/>
          </a:prstGeom>
        </p:spPr>
      </p:pic>
    </p:spTree>
    <p:extLst>
      <p:ext uri="{BB962C8B-B14F-4D97-AF65-F5344CB8AC3E}">
        <p14:creationId xmlns:p14="http://schemas.microsoft.com/office/powerpoint/2010/main" val="370043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97030"/>
            <a:ext cx="8610600" cy="1293028"/>
          </a:xfrm>
        </p:spPr>
        <p:txBody>
          <a:bodyPr/>
          <a:lstStyle/>
          <a:p>
            <a:r>
              <a:rPr lang="en-GB" dirty="0"/>
              <a:t>Task: End of study report: 2015</a:t>
            </a:r>
          </a:p>
        </p:txBody>
      </p:sp>
      <p:sp>
        <p:nvSpPr>
          <p:cNvPr id="3" name="Content Placeholder 2"/>
          <p:cNvSpPr>
            <a:spLocks noGrp="1"/>
          </p:cNvSpPr>
          <p:nvPr>
            <p:ph idx="1"/>
          </p:nvPr>
        </p:nvSpPr>
        <p:spPr>
          <a:xfrm>
            <a:off x="685800" y="3304903"/>
            <a:ext cx="10820400" cy="2913782"/>
          </a:xfrm>
        </p:spPr>
        <p:txBody>
          <a:bodyPr/>
          <a:lstStyle/>
          <a:p>
            <a:r>
              <a:rPr lang="en-GB" dirty="0"/>
              <a:t>Football Fans in Training (FFIT): a randomised controlled trial of a gender-sensitised weight loss and healthy living programme for men – end of study report</a:t>
            </a:r>
          </a:p>
          <a:p>
            <a:endParaRPr lang="en-GB" dirty="0"/>
          </a:p>
          <a:p>
            <a:r>
              <a:rPr lang="en-GB" dirty="0"/>
              <a:t>P.23 + 25-29 of the report.</a:t>
            </a:r>
          </a:p>
          <a:p>
            <a:r>
              <a:rPr lang="en-GB" dirty="0"/>
              <a:t>What did they find?</a:t>
            </a:r>
          </a:p>
        </p:txBody>
      </p:sp>
      <p:sp>
        <p:nvSpPr>
          <p:cNvPr id="4" name="Rectangle 3"/>
          <p:cNvSpPr/>
          <p:nvPr/>
        </p:nvSpPr>
        <p:spPr>
          <a:xfrm>
            <a:off x="973183" y="2511475"/>
            <a:ext cx="7805057" cy="646331"/>
          </a:xfrm>
          <a:prstGeom prst="rect">
            <a:avLst/>
          </a:prstGeom>
        </p:spPr>
        <p:txBody>
          <a:bodyPr wrap="square">
            <a:spAutoFit/>
          </a:bodyPr>
          <a:lstStyle/>
          <a:p>
            <a:r>
              <a:rPr lang="en-GB" dirty="0"/>
              <a:t>https://www.ncbi.nlm.nih.gov/books/NBK273998/pdf/Bookshelf_NBK273998.pdf</a:t>
            </a:r>
          </a:p>
        </p:txBody>
      </p:sp>
    </p:spTree>
    <p:extLst>
      <p:ext uri="{BB962C8B-B14F-4D97-AF65-F5344CB8AC3E}">
        <p14:creationId xmlns:p14="http://schemas.microsoft.com/office/powerpoint/2010/main" val="170546316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902</TotalTime>
  <Words>840</Words>
  <Application>Microsoft Macintosh PowerPoint</Application>
  <PresentationFormat>Widescreen</PresentationFormat>
  <Paragraphs>100</Paragraphs>
  <Slides>19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Century Gothic</vt:lpstr>
      <vt:lpstr>Source Sans Pro</vt:lpstr>
      <vt:lpstr>Tahoma</vt:lpstr>
      <vt:lpstr>Wingdings</vt:lpstr>
      <vt:lpstr>Vapor Trail</vt:lpstr>
      <vt:lpstr>Introduction to Health &amp; Exercise Psychology</vt:lpstr>
      <vt:lpstr>Theory of exercise behaviour</vt:lpstr>
      <vt:lpstr>The Transtheoretical model</vt:lpstr>
      <vt:lpstr>Motivation…</vt:lpstr>
      <vt:lpstr>Motives - categories</vt:lpstr>
      <vt:lpstr>Motivational Climate </vt:lpstr>
      <vt:lpstr>Motivation Theory</vt:lpstr>
      <vt:lpstr>Self-Determination Theory  (Ryan &amp; Deci, 2017)</vt:lpstr>
      <vt:lpstr>Basic Psychological Needs Theory</vt:lpstr>
      <vt:lpstr>Autonomy</vt:lpstr>
      <vt:lpstr>Relatedness</vt:lpstr>
      <vt:lpstr>Competence</vt:lpstr>
      <vt:lpstr>Application of theory…</vt:lpstr>
      <vt:lpstr>FFIT - 2014</vt:lpstr>
      <vt:lpstr>While watching the fFIT programme consider the following:</vt:lpstr>
      <vt:lpstr>Football Fans in training…</vt:lpstr>
      <vt:lpstr>FFIT - Campaign</vt:lpstr>
      <vt:lpstr>The Football Fans in Training (FFIT) programme is a healthy living and weight loss programme that was carefully designed to appeal to men.  </vt:lpstr>
      <vt:lpstr>Task: End of study report: 2015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Health &amp; Exercise Psychology</dc:title>
  <dc:creator>Administrator</dc:creator>
  <cp:lastModifiedBy>Alison Connaughton</cp:lastModifiedBy>
  <cp:revision>43</cp:revision>
  <dcterms:created xsi:type="dcterms:W3CDTF">2021-01-25T16:24:07Z</dcterms:created>
  <dcterms:modified xsi:type="dcterms:W3CDTF">2023-10-25T19:31:50Z</dcterms:modified>
</cp:coreProperties>
</file>