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87112" autoAdjust="0"/>
  </p:normalViewPr>
  <p:slideViewPr>
    <p:cSldViewPr snapToGrid="0">
      <p:cViewPr varScale="1">
        <p:scale>
          <a:sx n="48" d="100"/>
          <a:sy n="48" d="100"/>
        </p:scale>
        <p:origin x="1324" y="26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EE64D3A-AE69-432D-B556-E7D652ED4367}" type="datetimeFigureOut">
              <a:rPr lang="en-US" smtClean="0"/>
              <a:t>6/14/2026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BC5A05-3B68-436F-957F-84ADC1770955}" type="slidenum">
              <a:rPr lang="en-US" smtClean="0"/>
              <a:t>‹#›</a:t>
            </a:fld>
            <a:endParaRPr lang="en-US"/>
          </a:p>
        </p:txBody>
      </p:sp>
    </p:spTree>
    <p:extLst>
      <p:ext uri="{BB962C8B-B14F-4D97-AF65-F5344CB8AC3E}">
        <p14:creationId xmlns:p14="http://schemas.microsoft.com/office/powerpoint/2010/main" val="32662877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activity is important for older adults because it can help them stay healthy and independent. As people get older, they may become less active, which can affect their health and wellbeing. This campaign aims to encourage older adults to take part in regular physical activity through simple exercise sessions and support from others in the community. </a:t>
            </a:r>
          </a:p>
        </p:txBody>
      </p:sp>
      <p:sp>
        <p:nvSpPr>
          <p:cNvPr id="4" name="Slide Number Placeholder 3"/>
          <p:cNvSpPr>
            <a:spLocks noGrp="1"/>
          </p:cNvSpPr>
          <p:nvPr>
            <p:ph type="sldNum" sz="quarter" idx="10"/>
          </p:nvPr>
        </p:nvSpPr>
        <p:spPr/>
        <p:txBody>
          <a:bodyPr/>
          <a:lstStyle/>
          <a:p>
            <a:fld id="{89BC5A05-3B68-436F-957F-84ADC1770955}" type="slidenum">
              <a:rPr lang="en-US" smtClean="0"/>
              <a:t>2</a:t>
            </a:fld>
            <a:endParaRPr lang="en-US"/>
          </a:p>
        </p:txBody>
      </p:sp>
    </p:spTree>
    <p:extLst>
      <p:ext uri="{BB962C8B-B14F-4D97-AF65-F5344CB8AC3E}">
        <p14:creationId xmlns:p14="http://schemas.microsoft.com/office/powerpoint/2010/main" val="53105169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campaign consists of 8 weekly sessions designed for adults aged 65 years and over. The sessions include low-impact exercises such as walking, stretching and balance activities. Educational workshops will also be provided to help participants learn about the benefits of physical activity. Activities can be adapted to meet different ability levels so that participants feel comfortable and safe. </a:t>
            </a:r>
          </a:p>
        </p:txBody>
      </p:sp>
      <p:sp>
        <p:nvSpPr>
          <p:cNvPr id="4" name="Slide Number Placeholder 3"/>
          <p:cNvSpPr>
            <a:spLocks noGrp="1"/>
          </p:cNvSpPr>
          <p:nvPr>
            <p:ph type="sldNum" sz="quarter" idx="10"/>
          </p:nvPr>
        </p:nvSpPr>
        <p:spPr/>
        <p:txBody>
          <a:bodyPr/>
          <a:lstStyle/>
          <a:p>
            <a:fld id="{89BC5A05-3B68-436F-957F-84ADC1770955}" type="slidenum">
              <a:rPr lang="en-US" smtClean="0"/>
              <a:t>3</a:t>
            </a:fld>
            <a:endParaRPr lang="en-US"/>
          </a:p>
        </p:txBody>
      </p:sp>
    </p:spTree>
    <p:extLst>
      <p:ext uri="{BB962C8B-B14F-4D97-AF65-F5344CB8AC3E}">
        <p14:creationId xmlns:p14="http://schemas.microsoft.com/office/powerpoint/2010/main" val="40174003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Many older adults do not achieve the recommended levels of physical activity. This can increase the risk of health conditions such as heart disease, diabetes, and obesity. Physical activity can help improve health and support independence. Therefore, this campaign aims to encourage older adults to become more active and develop healthier habits. </a:t>
            </a:r>
          </a:p>
        </p:txBody>
      </p:sp>
      <p:sp>
        <p:nvSpPr>
          <p:cNvPr id="4" name="Slide Number Placeholder 3"/>
          <p:cNvSpPr>
            <a:spLocks noGrp="1"/>
          </p:cNvSpPr>
          <p:nvPr>
            <p:ph type="sldNum" sz="quarter" idx="10"/>
          </p:nvPr>
        </p:nvSpPr>
        <p:spPr/>
        <p:txBody>
          <a:bodyPr/>
          <a:lstStyle/>
          <a:p>
            <a:fld id="{89BC5A05-3B68-436F-957F-84ADC1770955}" type="slidenum">
              <a:rPr lang="en-US" smtClean="0"/>
              <a:t>4</a:t>
            </a:fld>
            <a:endParaRPr lang="en-US"/>
          </a:p>
        </p:txBody>
      </p:sp>
    </p:spTree>
    <p:extLst>
      <p:ext uri="{BB962C8B-B14F-4D97-AF65-F5344CB8AC3E}">
        <p14:creationId xmlns:p14="http://schemas.microsoft.com/office/powerpoint/2010/main" val="3068165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Physical inactivity can have a negative effect on health. Older adults who are inactive may experience reduced strength, lower energy levels, and difficulties carrying out everyday tasks. Inactivity can also increase the risk of falls and social isolation. These issues may affect quality of life and independence. </a:t>
            </a:r>
          </a:p>
        </p:txBody>
      </p:sp>
      <p:sp>
        <p:nvSpPr>
          <p:cNvPr id="4" name="Slide Number Placeholder 3"/>
          <p:cNvSpPr>
            <a:spLocks noGrp="1"/>
          </p:cNvSpPr>
          <p:nvPr>
            <p:ph type="sldNum" sz="quarter" idx="10"/>
          </p:nvPr>
        </p:nvSpPr>
        <p:spPr/>
        <p:txBody>
          <a:bodyPr/>
          <a:lstStyle/>
          <a:p>
            <a:fld id="{89BC5A05-3B68-436F-957F-84ADC1770955}" type="slidenum">
              <a:rPr lang="en-US" smtClean="0"/>
              <a:t>5</a:t>
            </a:fld>
            <a:endParaRPr lang="en-US"/>
          </a:p>
        </p:txBody>
      </p:sp>
    </p:spTree>
    <p:extLst>
      <p:ext uri="{BB962C8B-B14F-4D97-AF65-F5344CB8AC3E}">
        <p14:creationId xmlns:p14="http://schemas.microsoft.com/office/powerpoint/2010/main" val="5946401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aim of the campaign is to increase physical activity among older adults. The objectives are to encourage participation in exercise, improve knowledge about healthy ageing, and support better balance and mobility. These goals will help participants understand the importance of staying active. </a:t>
            </a:r>
          </a:p>
        </p:txBody>
      </p:sp>
      <p:sp>
        <p:nvSpPr>
          <p:cNvPr id="4" name="Slide Number Placeholder 3"/>
          <p:cNvSpPr>
            <a:spLocks noGrp="1"/>
          </p:cNvSpPr>
          <p:nvPr>
            <p:ph type="sldNum" sz="quarter" idx="10"/>
          </p:nvPr>
        </p:nvSpPr>
        <p:spPr/>
        <p:txBody>
          <a:bodyPr/>
          <a:lstStyle/>
          <a:p>
            <a:fld id="{89BC5A05-3B68-436F-957F-84ADC1770955}" type="slidenum">
              <a:rPr lang="en-US" smtClean="0"/>
              <a:t>6</a:t>
            </a:fld>
            <a:endParaRPr lang="en-US"/>
          </a:p>
        </p:txBody>
      </p:sp>
    </p:spTree>
    <p:extLst>
      <p:ext uri="{BB962C8B-B14F-4D97-AF65-F5344CB8AC3E}">
        <p14:creationId xmlns:p14="http://schemas.microsoft.com/office/powerpoint/2010/main" val="31184279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Regular physical activity can improve physical and mental health. It can help strengthen muscles, improve flexibility, and support heart health. Exercise may also help reduce feelings of stress and loneliness. Taking part in group activities can encourage social interaction and support wellbeing. </a:t>
            </a:r>
          </a:p>
        </p:txBody>
      </p:sp>
      <p:sp>
        <p:nvSpPr>
          <p:cNvPr id="4" name="Slide Number Placeholder 3"/>
          <p:cNvSpPr>
            <a:spLocks noGrp="1"/>
          </p:cNvSpPr>
          <p:nvPr>
            <p:ph type="sldNum" sz="quarter" idx="10"/>
          </p:nvPr>
        </p:nvSpPr>
        <p:spPr/>
        <p:txBody>
          <a:bodyPr/>
          <a:lstStyle/>
          <a:p>
            <a:fld id="{89BC5A05-3B68-436F-957F-84ADC1770955}" type="slidenum">
              <a:rPr lang="en-US" smtClean="0"/>
              <a:t>7</a:t>
            </a:fld>
            <a:endParaRPr lang="en-US"/>
          </a:p>
        </p:txBody>
      </p:sp>
    </p:spTree>
    <p:extLst>
      <p:ext uri="{BB962C8B-B14F-4D97-AF65-F5344CB8AC3E}">
        <p14:creationId xmlns:p14="http://schemas.microsoft.com/office/powerpoint/2010/main" val="11564978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Health Belief Model explains that people are more likely to change their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if they believe there are benefits to doing so. Older adults may be more willing to exercise if they understand how physical activity can improve their health. The educational sessions in this campaign aim to increase awareness of these benefits. </a:t>
            </a:r>
          </a:p>
        </p:txBody>
      </p:sp>
      <p:sp>
        <p:nvSpPr>
          <p:cNvPr id="4" name="Slide Number Placeholder 3"/>
          <p:cNvSpPr>
            <a:spLocks noGrp="1"/>
          </p:cNvSpPr>
          <p:nvPr>
            <p:ph type="sldNum" sz="quarter" idx="10"/>
          </p:nvPr>
        </p:nvSpPr>
        <p:spPr/>
        <p:txBody>
          <a:bodyPr/>
          <a:lstStyle/>
          <a:p>
            <a:fld id="{89BC5A05-3B68-436F-957F-84ADC1770955}" type="slidenum">
              <a:rPr lang="en-US" smtClean="0"/>
              <a:t>8</a:t>
            </a:fld>
            <a:endParaRPr lang="en-US"/>
          </a:p>
        </p:txBody>
      </p:sp>
    </p:spTree>
    <p:extLst>
      <p:ext uri="{BB962C8B-B14F-4D97-AF65-F5344CB8AC3E}">
        <p14:creationId xmlns:p14="http://schemas.microsoft.com/office/powerpoint/2010/main" val="40919152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Transtheoretical Model suggests that </a:t>
            </a:r>
            <a:r>
              <a:rPr lang="en-US" sz="1200" kern="1200" dirty="0" err="1">
                <a:solidFill>
                  <a:schemeClr val="tx1"/>
                </a:solidFill>
                <a:effectLst/>
                <a:latin typeface="+mn-lt"/>
                <a:ea typeface="+mn-ea"/>
                <a:cs typeface="+mn-cs"/>
              </a:rPr>
              <a:t>behaviour</a:t>
            </a:r>
            <a:r>
              <a:rPr lang="en-US" sz="1200" kern="1200" dirty="0">
                <a:solidFill>
                  <a:schemeClr val="tx1"/>
                </a:solidFill>
                <a:effectLst/>
                <a:latin typeface="+mn-lt"/>
                <a:ea typeface="+mn-ea"/>
                <a:cs typeface="+mn-cs"/>
              </a:rPr>
              <a:t> change happens over time. Some people may already be active, while others may be thinking about becoming more active. This campaign provides support to encourage participants to continue exercising and develop healthier habits. </a:t>
            </a:r>
          </a:p>
        </p:txBody>
      </p:sp>
      <p:sp>
        <p:nvSpPr>
          <p:cNvPr id="4" name="Slide Number Placeholder 3"/>
          <p:cNvSpPr>
            <a:spLocks noGrp="1"/>
          </p:cNvSpPr>
          <p:nvPr>
            <p:ph type="sldNum" sz="quarter" idx="10"/>
          </p:nvPr>
        </p:nvSpPr>
        <p:spPr/>
        <p:txBody>
          <a:bodyPr/>
          <a:lstStyle/>
          <a:p>
            <a:fld id="{89BC5A05-3B68-436F-957F-84ADC1770955}" type="slidenum">
              <a:rPr lang="en-US" smtClean="0"/>
              <a:t>9</a:t>
            </a:fld>
            <a:endParaRPr lang="en-US"/>
          </a:p>
        </p:txBody>
      </p:sp>
    </p:spTree>
    <p:extLst>
      <p:ext uri="{BB962C8B-B14F-4D97-AF65-F5344CB8AC3E}">
        <p14:creationId xmlns:p14="http://schemas.microsoft.com/office/powerpoint/2010/main" val="19416484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campaign will be evaluated using attendance records and participant feedback. Questionnaires can be used to find out whether participants have learned new information and increased their physical activity levels. Local </a:t>
            </a:r>
            <a:r>
              <a:rPr lang="en-US" dirty="0" err="1"/>
              <a:t>organisations</a:t>
            </a:r>
            <a:r>
              <a:rPr lang="en-US" dirty="0"/>
              <a:t> and healthcare services can help support the campaign and provide resources. </a:t>
            </a:r>
          </a:p>
        </p:txBody>
      </p:sp>
      <p:sp>
        <p:nvSpPr>
          <p:cNvPr id="4" name="Slide Number Placeholder 3"/>
          <p:cNvSpPr>
            <a:spLocks noGrp="1"/>
          </p:cNvSpPr>
          <p:nvPr>
            <p:ph type="sldNum" sz="quarter" idx="10"/>
          </p:nvPr>
        </p:nvSpPr>
        <p:spPr/>
        <p:txBody>
          <a:bodyPr/>
          <a:lstStyle/>
          <a:p>
            <a:fld id="{89BC5A05-3B68-436F-957F-84ADC1770955}" type="slidenum">
              <a:rPr lang="en-US" smtClean="0"/>
              <a:t>10</a:t>
            </a:fld>
            <a:endParaRPr lang="en-US"/>
          </a:p>
        </p:txBody>
      </p:sp>
    </p:spTree>
    <p:extLst>
      <p:ext uri="{BB962C8B-B14F-4D97-AF65-F5344CB8AC3E}">
        <p14:creationId xmlns:p14="http://schemas.microsoft.com/office/powerpoint/2010/main" val="331476310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In conclusion, physical activity is important for maintaining health and independence in older adults. This campaign aims to encourage regular exercise through education, support, and practical activities. By working together with community </a:t>
            </a:r>
            <a:r>
              <a:rPr lang="en-US" sz="1200" kern="1200" dirty="0" err="1">
                <a:solidFill>
                  <a:schemeClr val="tx1"/>
                </a:solidFill>
                <a:effectLst/>
                <a:latin typeface="+mn-lt"/>
                <a:ea typeface="+mn-ea"/>
                <a:cs typeface="+mn-cs"/>
              </a:rPr>
              <a:t>organisations</a:t>
            </a:r>
            <a:r>
              <a:rPr lang="en-US" sz="1200" kern="1200" dirty="0">
                <a:solidFill>
                  <a:schemeClr val="tx1"/>
                </a:solidFill>
                <a:effectLst/>
                <a:latin typeface="+mn-lt"/>
                <a:ea typeface="+mn-ea"/>
                <a:cs typeface="+mn-cs"/>
              </a:rPr>
              <a:t>, the </a:t>
            </a:r>
            <a:r>
              <a:rPr lang="en-US" sz="1200" kern="1200" dirty="0" err="1">
                <a:solidFill>
                  <a:schemeClr val="tx1"/>
                </a:solidFill>
                <a:effectLst/>
                <a:latin typeface="+mn-lt"/>
                <a:ea typeface="+mn-ea"/>
                <a:cs typeface="+mn-cs"/>
              </a:rPr>
              <a:t>programme</a:t>
            </a:r>
            <a:r>
              <a:rPr lang="en-US" sz="1200" kern="1200" dirty="0">
                <a:solidFill>
                  <a:schemeClr val="tx1"/>
                </a:solidFill>
                <a:effectLst/>
                <a:latin typeface="+mn-lt"/>
                <a:ea typeface="+mn-ea"/>
                <a:cs typeface="+mn-cs"/>
              </a:rPr>
              <a:t> can help older adults improve their wellbeing and maintain </a:t>
            </a:r>
            <a:r>
              <a:rPr lang="en-US" sz="1200" kern="1200">
                <a:solidFill>
                  <a:schemeClr val="tx1"/>
                </a:solidFill>
                <a:effectLst/>
                <a:latin typeface="+mn-lt"/>
                <a:ea typeface="+mn-ea"/>
                <a:cs typeface="+mn-cs"/>
              </a:rPr>
              <a:t>healthier lifestyles.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89BC5A05-3B68-436F-957F-84ADC1770955}" type="slidenum">
              <a:rPr lang="en-US" smtClean="0"/>
              <a:t>11</a:t>
            </a:fld>
            <a:endParaRPr lang="en-US"/>
          </a:p>
        </p:txBody>
      </p:sp>
    </p:spTree>
    <p:extLst>
      <p:ext uri="{BB962C8B-B14F-4D97-AF65-F5344CB8AC3E}">
        <p14:creationId xmlns:p14="http://schemas.microsoft.com/office/powerpoint/2010/main" val="12095564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FD8B369F-1DC7-4DBE-88EB-ED58BF5FC8F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2483210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8B369F-1DC7-4DBE-88EB-ED58BF5FC8F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12502706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D8B369F-1DC7-4DBE-88EB-ED58BF5FC8F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191321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FD8B369F-1DC7-4DBE-88EB-ED58BF5FC8F3}"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9134738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FD8B369F-1DC7-4DBE-88EB-ED58BF5FC8F3}"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20668496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D8B369F-1DC7-4DBE-88EB-ED58BF5FC8F3}"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10552331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D8B369F-1DC7-4DBE-88EB-ED58BF5FC8F3}"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12705985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8B369F-1DC7-4DBE-88EB-ED58BF5FC8F3}"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40125536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D8B369F-1DC7-4DBE-88EB-ED58BF5FC8F3}"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3605176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8B369F-1DC7-4DBE-88EB-ED58BF5FC8F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9801405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D8B369F-1DC7-4DBE-88EB-ED58BF5FC8F3}"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B35E52D-B402-40D0-A5D4-9BA25A5318B4}" type="slidenum">
              <a:rPr lang="en-US" smtClean="0"/>
              <a:t>‹#›</a:t>
            </a:fld>
            <a:endParaRPr lang="en-US"/>
          </a:p>
        </p:txBody>
      </p:sp>
    </p:spTree>
    <p:extLst>
      <p:ext uri="{BB962C8B-B14F-4D97-AF65-F5344CB8AC3E}">
        <p14:creationId xmlns:p14="http://schemas.microsoft.com/office/powerpoint/2010/main" val="6240669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2000"/>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8B369F-1DC7-4DBE-88EB-ED58BF5FC8F3}"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B35E52D-B402-40D0-A5D4-9BA25A5318B4}" type="slidenum">
              <a:rPr lang="en-US" smtClean="0"/>
              <a:t>‹#›</a:t>
            </a:fld>
            <a:endParaRPr lang="en-US"/>
          </a:p>
        </p:txBody>
      </p:sp>
    </p:spTree>
    <p:extLst>
      <p:ext uri="{BB962C8B-B14F-4D97-AF65-F5344CB8AC3E}">
        <p14:creationId xmlns:p14="http://schemas.microsoft.com/office/powerpoint/2010/main" val="18163734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1.gif"/><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www.thelancet.com/pdfs/journals/lanhl/PIIS2666-7568(23)00057-0.pdf" TargetMode="External"/><Relationship Id="rId3" Type="http://schemas.openxmlformats.org/officeDocument/2006/relationships/hyperlink" Target="https://pmc.ncbi.nlm.nih.gov/articles/PMC11252580/pdf/publichealth-11-02-029.pdf" TargetMode="External"/><Relationship Id="rId7" Type="http://schemas.openxmlformats.org/officeDocument/2006/relationships/hyperlink" Target="https://www.frontiersin.org/journals/public-health/articles/10.3389/fpubh.2025.1634313/pdf" TargetMode="External"/><Relationship Id="rId2" Type="http://schemas.openxmlformats.org/officeDocument/2006/relationships/hyperlink" Target="https://pmc.ncbi.nlm.nih.gov/articles/PMC9097788/pdf/nihms-1739964.pdf" TargetMode="External"/><Relationship Id="rId1" Type="http://schemas.openxmlformats.org/officeDocument/2006/relationships/slideLayout" Target="../slideLayouts/slideLayout2.xml"/><Relationship Id="rId6" Type="http://schemas.openxmlformats.org/officeDocument/2006/relationships/hyperlink" Target="https://www.frontiersin.org/journals/aging-neuroscience/articles/10.3389/fnagi.2021.695115/pdf" TargetMode="External"/><Relationship Id="rId5" Type="http://schemas.openxmlformats.org/officeDocument/2006/relationships/hyperlink" Target="https://pmc.ncbi.nlm.nih.gov/articles/PMC8920940/pdf/nihms-1739963.pdf" TargetMode="External"/><Relationship Id="rId4" Type="http://schemas.openxmlformats.org/officeDocument/2006/relationships/hyperlink" Target="https://link.springer.com/content/pdf/10.1186/s12889-020-09855-3.pdf" TargetMode="External"/><Relationship Id="rId9" Type="http://schemas.openxmlformats.org/officeDocument/2006/relationships/hyperlink" Target="https://link.springer.com/content/pdf/10.1186/s12877-021-02131-y.pdf"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3000" b="1" dirty="0">
                <a:latin typeface="Times New Roman" panose="02020603050405020304" pitchFamily="18" charset="0"/>
                <a:cs typeface="Times New Roman" panose="02020603050405020304" pitchFamily="18" charset="0"/>
              </a:rPr>
              <a:t>SOCIAL EPIDEMIOLOGY AND PUBLIC HEALTH DEVELOPMENT</a:t>
            </a:r>
            <a:br>
              <a:rPr lang="en-US" sz="3000" dirty="0">
                <a:latin typeface="Times New Roman" panose="02020603050405020304" pitchFamily="18" charset="0"/>
                <a:cs typeface="Times New Roman" panose="02020603050405020304" pitchFamily="18" charset="0"/>
              </a:rPr>
            </a:br>
            <a:r>
              <a:rPr lang="en-GB" sz="3000" b="1" dirty="0">
                <a:latin typeface="Times New Roman" panose="02020603050405020304" pitchFamily="18" charset="0"/>
                <a:cs typeface="Times New Roman" panose="02020603050405020304" pitchFamily="18" charset="0"/>
              </a:rPr>
              <a:t>COMPONENT 1           </a:t>
            </a:r>
            <a:br>
              <a:rPr lang="en-US" sz="3000" dirty="0">
                <a:latin typeface="Times New Roman" panose="02020603050405020304" pitchFamily="18" charset="0"/>
                <a:cs typeface="Times New Roman" panose="02020603050405020304" pitchFamily="18" charset="0"/>
              </a:rPr>
            </a:br>
            <a:r>
              <a:rPr lang="en-GB" sz="3000" b="1" dirty="0">
                <a:latin typeface="Times New Roman" panose="02020603050405020304" pitchFamily="18" charset="0"/>
                <a:cs typeface="Times New Roman" panose="02020603050405020304" pitchFamily="18" charset="0"/>
              </a:rPr>
              <a:t>GROUP PRESENTATION </a:t>
            </a:r>
            <a:endParaRPr lang="en-US" sz="3000" dirty="0">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2027582" y="3734560"/>
            <a:ext cx="9144000" cy="1655762"/>
          </a:xfrm>
        </p:spPr>
        <p:txBody>
          <a:bodyPr>
            <a:normAutofit/>
          </a:bodyPr>
          <a:lstStyle/>
          <a:p>
            <a:pPr algn="r"/>
            <a:r>
              <a:rPr lang="en-US" sz="1800" b="1" i="1" dirty="0">
                <a:latin typeface="Times New Roman" panose="02020603050405020304" pitchFamily="18" charset="0"/>
                <a:cs typeface="Times New Roman" panose="02020603050405020304" pitchFamily="18" charset="0"/>
              </a:rPr>
              <a:t>Student name:</a:t>
            </a:r>
          </a:p>
          <a:p>
            <a:pPr algn="r"/>
            <a:r>
              <a:rPr lang="en-US" sz="1800" b="1" i="1" dirty="0">
                <a:latin typeface="Times New Roman" panose="02020603050405020304" pitchFamily="18" charset="0"/>
                <a:cs typeface="Times New Roman" panose="02020603050405020304" pitchFamily="18" charset="0"/>
              </a:rPr>
              <a:t>Nagina Kauser </a:t>
            </a:r>
          </a:p>
          <a:p>
            <a:pPr algn="r"/>
            <a:r>
              <a:rPr lang="en-US" sz="1800" b="1" i="1" dirty="0">
                <a:latin typeface="Times New Roman" panose="02020603050405020304" pitchFamily="18" charset="0"/>
                <a:cs typeface="Times New Roman" panose="02020603050405020304" pitchFamily="18" charset="0"/>
              </a:rPr>
              <a:t>Student id:</a:t>
            </a:r>
          </a:p>
          <a:p>
            <a:pPr algn="r"/>
            <a:r>
              <a:rPr lang="en-US" sz="1800" b="1" i="1" dirty="0">
                <a:latin typeface="Times New Roman" panose="02020603050405020304" pitchFamily="18" charset="0"/>
                <a:cs typeface="Times New Roman" panose="02020603050405020304" pitchFamily="18" charset="0"/>
              </a:rPr>
              <a:t>2208948</a:t>
            </a:r>
          </a:p>
        </p:txBody>
      </p:sp>
    </p:spTree>
    <p:extLst>
      <p:ext uri="{BB962C8B-B14F-4D97-AF65-F5344CB8AC3E}">
        <p14:creationId xmlns:p14="http://schemas.microsoft.com/office/powerpoint/2010/main" val="38254115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INTRODUCTION</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791325" cy="4351338"/>
          </a:xfrm>
        </p:spPr>
        <p:txBody>
          <a:bodyPr>
            <a:normAutofit/>
          </a:bodyPr>
          <a:lstStyle/>
          <a:p>
            <a:pPr lvl="0" algn="just">
              <a:lnSpc>
                <a:spcPct val="150000"/>
              </a:lnSpc>
            </a:pPr>
            <a:r>
              <a:rPr lang="en-US" sz="2000" dirty="0">
                <a:latin typeface="Times New Roman" panose="02020603050405020304" pitchFamily="18" charset="0"/>
                <a:cs typeface="Times New Roman" panose="02020603050405020304" pitchFamily="18" charset="0"/>
              </a:rPr>
              <a:t>Physical activity provides a support to healthy ageing through the maintenance of wellbeing, independence and mobility.</a:t>
            </a:r>
          </a:p>
          <a:p>
            <a:pPr lvl="0" algn="just">
              <a:lnSpc>
                <a:spcPct val="150000"/>
              </a:lnSpc>
            </a:pPr>
            <a:r>
              <a:rPr lang="en-US" sz="2000" dirty="0">
                <a:latin typeface="Times New Roman" panose="02020603050405020304" pitchFamily="18" charset="0"/>
                <a:cs typeface="Times New Roman" panose="02020603050405020304" pitchFamily="18" charset="0"/>
              </a:rPr>
              <a:t>Frequent declining activity levels is experienced by the older adults, which increases preventable health issues.</a:t>
            </a:r>
          </a:p>
          <a:p>
            <a:pPr lvl="0" algn="just">
              <a:lnSpc>
                <a:spcPct val="150000"/>
              </a:lnSpc>
            </a:pPr>
            <a:r>
              <a:rPr lang="en-US" sz="2000" dirty="0">
                <a:latin typeface="Times New Roman" panose="02020603050405020304" pitchFamily="18" charset="0"/>
                <a:cs typeface="Times New Roman" panose="02020603050405020304" pitchFamily="18" charset="0"/>
              </a:rPr>
              <a:t>This campaign encourages sustainable exercise </a:t>
            </a:r>
            <a:r>
              <a:rPr lang="en-US" sz="2000" dirty="0" err="1">
                <a:latin typeface="Times New Roman" panose="02020603050405020304" pitchFamily="18" charset="0"/>
                <a:cs typeface="Times New Roman" panose="02020603050405020304" pitchFamily="18" charset="0"/>
              </a:rPr>
              <a:t>behaviours</a:t>
            </a:r>
            <a:r>
              <a:rPr lang="en-US" sz="2000" dirty="0">
                <a:latin typeface="Times New Roman" panose="02020603050405020304" pitchFamily="18" charset="0"/>
                <a:cs typeface="Times New Roman" panose="02020603050405020304" pitchFamily="18" charset="0"/>
              </a:rPr>
              <a:t> through structured community-based interventions.</a:t>
            </a: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1026" name="Picture 2" descr="Physical Activity Benefits for Adults 65 or Older | Physical Activity  Basics | CDC"/>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849658" y="2133600"/>
            <a:ext cx="4199467" cy="2362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4995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CAMPAIGN OVERVIEW</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16100"/>
            <a:ext cx="6743700" cy="4351338"/>
          </a:xfrm>
        </p:spPr>
        <p:txBody>
          <a:bodyPr>
            <a:normAutofit/>
          </a:bodyPr>
          <a:lstStyle/>
          <a:p>
            <a:pPr>
              <a:lnSpc>
                <a:spcPct val="150000"/>
              </a:lnSpc>
            </a:pPr>
            <a:r>
              <a:rPr sz="2000" dirty="0">
                <a:latin typeface="Times New Roman" panose="02020603050405020304" pitchFamily="18" charset="0"/>
                <a:cs typeface="Times New Roman" panose="02020603050405020304" pitchFamily="18" charset="0"/>
              </a:rPr>
              <a:t>Many older adults do not do enough physical activity. This can affect their health and wellbeing. Physical inactivity can increase the risk of health problems such as heart disease, diabetes and obesity. Older adults may also become less independent if they do not stay active. This campaign aims to encourage older people to take part in more exercise and learn about the benefits of being physically active.</a:t>
            </a:r>
          </a:p>
        </p:txBody>
      </p:sp>
      <p:pic>
        <p:nvPicPr>
          <p:cNvPr id="2050" name="Picture 2" descr="Percentage of older adults who engaged in regular leisure-time physical...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81308" y="2238374"/>
            <a:ext cx="4399567" cy="2748757"/>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Percentage of older adults who engaged in regular leisure-time physical...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71783" y="2190749"/>
            <a:ext cx="4399567" cy="27487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79002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RATIONALE FOR THE CAMPAIGN</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600825" cy="4351338"/>
          </a:xfrm>
        </p:spPr>
        <p:txBody>
          <a:bodyPr>
            <a:normAutofit/>
          </a:bodyPr>
          <a:lstStyle/>
          <a:p>
            <a:pPr lvl="0" algn="just">
              <a:lnSpc>
                <a:spcPct val="150000"/>
              </a:lnSpc>
            </a:pPr>
            <a:r>
              <a:rPr lang="en-US" sz="2000" dirty="0">
                <a:latin typeface="Times New Roman" panose="02020603050405020304" pitchFamily="18" charset="0"/>
                <a:cs typeface="Times New Roman" panose="02020603050405020304" pitchFamily="18" charset="0"/>
              </a:rPr>
              <a:t>Failure is faced by some older adults while achieving recommended guideline targets of physical activity.</a:t>
            </a:r>
          </a:p>
          <a:p>
            <a:pPr lvl="0" algn="just">
              <a:lnSpc>
                <a:spcPct val="150000"/>
              </a:lnSpc>
            </a:pPr>
            <a:r>
              <a:rPr lang="en-US" sz="2000" dirty="0">
                <a:latin typeface="Times New Roman" panose="02020603050405020304" pitchFamily="18" charset="0"/>
                <a:cs typeface="Times New Roman" panose="02020603050405020304" pitchFamily="18" charset="0"/>
              </a:rPr>
              <a:t>Physical inactivity contributes significantly to disability, chronic diseases, and dependency (Belanger et al., 2022).</a:t>
            </a:r>
          </a:p>
          <a:p>
            <a:pPr algn="just">
              <a:lnSpc>
                <a:spcPct val="150000"/>
              </a:lnSpc>
            </a:pPr>
            <a:r>
              <a:rPr lang="en-US" sz="2000" dirty="0">
                <a:latin typeface="Times New Roman" panose="02020603050405020304" pitchFamily="18" charset="0"/>
                <a:cs typeface="Times New Roman" panose="02020603050405020304" pitchFamily="18" charset="0"/>
              </a:rPr>
              <a:t>Increasing levels of activity supports healthy ageing along with the reduction of healthcare service demand.</a:t>
            </a:r>
          </a:p>
        </p:txBody>
      </p:sp>
      <p:pic>
        <p:nvPicPr>
          <p:cNvPr id="3074" name="Picture 2" descr="Why Prioritizing Physical Health as You Age is Crucial for Longevity and  Well-being - OTR Health"/>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072918" y="2198234"/>
            <a:ext cx="3794828" cy="22570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7127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CONSEQUENCES OF PHYSICAL INACTIVITY</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6734175" cy="4351338"/>
          </a:xfrm>
        </p:spPr>
        <p:txBody>
          <a:bodyPr>
            <a:normAutofit/>
          </a:bodyPr>
          <a:lstStyle/>
          <a:p>
            <a:pPr>
              <a:lnSpc>
                <a:spcPct val="150000"/>
              </a:lnSpc>
            </a:pPr>
            <a:r>
              <a:rPr sz="2000" dirty="0">
                <a:latin typeface="Times New Roman" panose="02020603050405020304" pitchFamily="18" charset="0"/>
                <a:cs typeface="Times New Roman" panose="02020603050405020304" pitchFamily="18" charset="0"/>
              </a:rPr>
              <a:t>The aim of this campaign is to help older adults become more physically active. The objectives are to increase participation in exercise sessions, improve knowledge about healthy ageing, and support older adults to improve their balance and mobility. These objectives will help participants understand why physical activity is important and encourage healthier lifestyles.</a:t>
            </a:r>
          </a:p>
        </p:txBody>
      </p:sp>
      <p:pic>
        <p:nvPicPr>
          <p:cNvPr id="4098" name="Picture 2" descr="Weekly participation in various physical activities among adults... |  Download Scientific Diagra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7852" y="2156437"/>
            <a:ext cx="3915586" cy="25724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50964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CAMPAIGN AIMS AND OBJECTIVES</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1" y="1825625"/>
            <a:ext cx="6858000" cy="4351338"/>
          </a:xfrm>
        </p:spPr>
        <p:txBody>
          <a:bodyPr>
            <a:normAutofit/>
          </a:bodyPr>
          <a:lstStyle/>
          <a:p>
            <a:pPr lvl="0" algn="just">
              <a:lnSpc>
                <a:spcPct val="150000"/>
              </a:lnSpc>
            </a:pPr>
            <a:r>
              <a:rPr lang="en-US" sz="2000" dirty="0">
                <a:latin typeface="Times New Roman" panose="02020603050405020304" pitchFamily="18" charset="0"/>
                <a:cs typeface="Times New Roman" panose="02020603050405020304" pitchFamily="18" charset="0"/>
              </a:rPr>
              <a:t>Increase weekly participation in moderate physical activity by twenty percent.</a:t>
            </a:r>
          </a:p>
          <a:p>
            <a:pPr lvl="0" algn="just">
              <a:lnSpc>
                <a:spcPct val="150000"/>
              </a:lnSpc>
            </a:pPr>
            <a:r>
              <a:rPr lang="en-US" sz="2000" dirty="0">
                <a:latin typeface="Times New Roman" panose="02020603050405020304" pitchFamily="18" charset="0"/>
                <a:cs typeface="Times New Roman" panose="02020603050405020304" pitchFamily="18" charset="0"/>
              </a:rPr>
              <a:t>Improve participant knowledge regarding exercise benefits and healthy ageing principles.</a:t>
            </a:r>
          </a:p>
          <a:p>
            <a:pPr lvl="0" algn="just">
              <a:lnSpc>
                <a:spcPct val="150000"/>
              </a:lnSpc>
            </a:pPr>
            <a:r>
              <a:rPr lang="en-US" sz="2000" dirty="0">
                <a:latin typeface="Times New Roman" panose="02020603050405020304" pitchFamily="18" charset="0"/>
                <a:cs typeface="Times New Roman" panose="02020603050405020304" pitchFamily="18" charset="0"/>
              </a:rPr>
              <a:t>Enhance balance, mobility, and confidence following </a:t>
            </a:r>
            <a:r>
              <a:rPr lang="en-US" sz="2000" dirty="0" err="1">
                <a:latin typeface="Times New Roman" panose="02020603050405020304" pitchFamily="18" charset="0"/>
                <a:cs typeface="Times New Roman" panose="02020603050405020304" pitchFamily="18" charset="0"/>
              </a:rPr>
              <a:t>programme</a:t>
            </a:r>
            <a:r>
              <a:rPr lang="en-US" sz="2000" dirty="0">
                <a:latin typeface="Times New Roman" panose="02020603050405020304" pitchFamily="18" charset="0"/>
                <a:cs typeface="Times New Roman" panose="02020603050405020304" pitchFamily="18" charset="0"/>
              </a:rPr>
              <a:t> completion successfully (Valenzuela et al., 2023).</a:t>
            </a:r>
          </a:p>
        </p:txBody>
      </p:sp>
      <p:pic>
        <p:nvPicPr>
          <p:cNvPr id="5122" name="Picture 2" descr="Report: Adults 50 and Older Need More Physical Activity | Physical Activity  | CDC"/>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37770" y="2196260"/>
            <a:ext cx="4149589" cy="23324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235327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BENEFITS OF PHYSICAL ACTIVITY</a:t>
            </a:r>
          </a:p>
        </p:txBody>
      </p:sp>
      <p:sp>
        <p:nvSpPr>
          <p:cNvPr id="3" name="Content Placeholder 2"/>
          <p:cNvSpPr>
            <a:spLocks noGrp="1"/>
          </p:cNvSpPr>
          <p:nvPr>
            <p:ph idx="1"/>
          </p:nvPr>
        </p:nvSpPr>
        <p:spPr>
          <a:xfrm>
            <a:off x="838200" y="1825625"/>
            <a:ext cx="7096125" cy="4351338"/>
          </a:xfrm>
        </p:spPr>
        <p:txBody>
          <a:bodyPr>
            <a:normAutofit/>
          </a:bodyPr>
          <a:lstStyle/>
          <a:p>
            <a:pPr>
              <a:lnSpc>
                <a:spcPct val="150000"/>
              </a:lnSpc>
            </a:pPr>
            <a:r>
              <a:rPr sz="2000" dirty="0">
                <a:latin typeface="Times New Roman" panose="02020603050405020304" pitchFamily="18" charset="0"/>
                <a:cs typeface="Times New Roman" panose="02020603050405020304" pitchFamily="18" charset="0"/>
              </a:rPr>
              <a:t>The Health Belief Model suggests that people are more likely to change their </a:t>
            </a:r>
            <a:r>
              <a:rPr sz="2000" dirty="0" err="1">
                <a:latin typeface="Times New Roman" panose="02020603050405020304" pitchFamily="18" charset="0"/>
                <a:cs typeface="Times New Roman" panose="02020603050405020304" pitchFamily="18" charset="0"/>
              </a:rPr>
              <a:t>behaviour</a:t>
            </a:r>
            <a:r>
              <a:rPr sz="2000" dirty="0">
                <a:latin typeface="Times New Roman" panose="02020603050405020304" pitchFamily="18" charset="0"/>
                <a:cs typeface="Times New Roman" panose="02020603050405020304" pitchFamily="18" charset="0"/>
              </a:rPr>
              <a:t> if they believe there are benefits to doing so. Older adults may choose to exercise if they understand that it can improve their health. Education sessions can help participants learn about the positive effects of physical activity and encourage them to take part in the </a:t>
            </a:r>
            <a:r>
              <a:rPr sz="2000" dirty="0" err="1">
                <a:latin typeface="Times New Roman" panose="02020603050405020304" pitchFamily="18" charset="0"/>
                <a:cs typeface="Times New Roman" panose="02020603050405020304" pitchFamily="18" charset="0"/>
              </a:rPr>
              <a:t>programme</a:t>
            </a:r>
            <a:r>
              <a:rPr sz="2000" dirty="0">
                <a:latin typeface="Times New Roman" panose="02020603050405020304" pitchFamily="18" charset="0"/>
                <a:cs typeface="Times New Roman" panose="02020603050405020304" pitchFamily="18" charset="0"/>
              </a:rPr>
              <a:t>.</a:t>
            </a:r>
          </a:p>
        </p:txBody>
      </p:sp>
      <p:pic>
        <p:nvPicPr>
          <p:cNvPr id="5" name="Picture 4"/>
          <p:cNvPicPr>
            <a:picLocks noChangeAspect="1"/>
          </p:cNvPicPr>
          <p:nvPr/>
        </p:nvPicPr>
        <p:blipFill>
          <a:blip r:embed="rId3"/>
          <a:stretch>
            <a:fillRect/>
          </a:stretch>
        </p:blipFill>
        <p:spPr>
          <a:xfrm>
            <a:off x="8171233" y="2312107"/>
            <a:ext cx="3803516" cy="2333862"/>
          </a:xfrm>
          <a:prstGeom prst="rect">
            <a:avLst/>
          </a:prstGeom>
        </p:spPr>
      </p:pic>
    </p:spTree>
    <p:extLst>
      <p:ext uri="{BB962C8B-B14F-4D97-AF65-F5344CB8AC3E}">
        <p14:creationId xmlns:p14="http://schemas.microsoft.com/office/powerpoint/2010/main" val="22829827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HEALTH BELIEF MODEL</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199" y="1825625"/>
            <a:ext cx="7153275" cy="4351338"/>
          </a:xfrm>
        </p:spPr>
        <p:txBody>
          <a:bodyPr>
            <a:normAutofit/>
          </a:bodyPr>
          <a:lstStyle/>
          <a:p>
            <a:pPr>
              <a:lnSpc>
                <a:spcPct val="150000"/>
              </a:lnSpc>
            </a:pPr>
            <a:r>
              <a:rPr sz="2000" dirty="0">
                <a:latin typeface="Times New Roman" panose="02020603050405020304" pitchFamily="18" charset="0"/>
                <a:cs typeface="Times New Roman" panose="02020603050405020304" pitchFamily="18" charset="0"/>
              </a:rPr>
              <a:t>The Transtheoretical Model explains that </a:t>
            </a:r>
            <a:r>
              <a:rPr sz="2000" dirty="0" err="1">
                <a:latin typeface="Times New Roman" panose="02020603050405020304" pitchFamily="18" charset="0"/>
                <a:cs typeface="Times New Roman" panose="02020603050405020304" pitchFamily="18" charset="0"/>
              </a:rPr>
              <a:t>behaviour</a:t>
            </a:r>
            <a:r>
              <a:rPr sz="2000" dirty="0">
                <a:latin typeface="Times New Roman" panose="02020603050405020304" pitchFamily="18" charset="0"/>
                <a:cs typeface="Times New Roman" panose="02020603050405020304" pitchFamily="18" charset="0"/>
              </a:rPr>
              <a:t> change happens in stages. Some people may already be exercising while others may be thinking about starting. The </a:t>
            </a:r>
            <a:r>
              <a:rPr sz="2000" dirty="0" err="1">
                <a:latin typeface="Times New Roman" panose="02020603050405020304" pitchFamily="18" charset="0"/>
                <a:cs typeface="Times New Roman" panose="02020603050405020304" pitchFamily="18" charset="0"/>
              </a:rPr>
              <a:t>programme</a:t>
            </a:r>
            <a:r>
              <a:rPr sz="2000" dirty="0">
                <a:latin typeface="Times New Roman" panose="02020603050405020304" pitchFamily="18" charset="0"/>
                <a:cs typeface="Times New Roman" panose="02020603050405020304" pitchFamily="18" charset="0"/>
              </a:rPr>
              <a:t> can support participants at different stages and encourage them to continue being active. This may help them develop healthier habits over time.</a:t>
            </a:r>
          </a:p>
        </p:txBody>
      </p:sp>
      <p:pic>
        <p:nvPicPr>
          <p:cNvPr id="7170" name="Picture 2" descr="Health belief model - Wikipe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268476" y="2131634"/>
            <a:ext cx="3745216" cy="21066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44328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TRANSTHEORETICAL MODEL</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44675"/>
            <a:ext cx="7219950" cy="4351338"/>
          </a:xfrm>
        </p:spPr>
        <p:txBody>
          <a:bodyPr>
            <a:normAutofit/>
          </a:bodyPr>
          <a:lstStyle/>
          <a:p>
            <a:pPr>
              <a:lnSpc>
                <a:spcPct val="150000"/>
              </a:lnSpc>
            </a:pPr>
            <a:r>
              <a:rPr sz="2000" dirty="0">
                <a:latin typeface="Times New Roman" panose="02020603050405020304" pitchFamily="18" charset="0"/>
                <a:cs typeface="Times New Roman" panose="02020603050405020304" pitchFamily="18" charset="0"/>
              </a:rPr>
              <a:t>The success of the campaign can be measured by looking at attendance and asking participants for feedback. Questionnaires can be </a:t>
            </a:r>
            <a:r>
              <a:rPr sz="2000" dirty="0" err="1">
                <a:latin typeface="Times New Roman" panose="02020603050405020304" pitchFamily="18" charset="0"/>
                <a:cs typeface="Times New Roman" panose="02020603050405020304" pitchFamily="18" charset="0"/>
              </a:rPr>
              <a:t>be</a:t>
            </a:r>
            <a:r>
              <a:rPr sz="2000" dirty="0">
                <a:latin typeface="Times New Roman" panose="02020603050405020304" pitchFamily="18" charset="0"/>
                <a:cs typeface="Times New Roman" panose="02020603050405020304" pitchFamily="18" charset="0"/>
              </a:rPr>
              <a:t> used to find out whether people have learned new information and whether they are exercising more often. Local </a:t>
            </a:r>
            <a:r>
              <a:rPr sz="2000" dirty="0" err="1">
                <a:latin typeface="Times New Roman" panose="02020603050405020304" pitchFamily="18" charset="0"/>
                <a:cs typeface="Times New Roman" panose="02020603050405020304" pitchFamily="18" charset="0"/>
              </a:rPr>
              <a:t>organisations</a:t>
            </a:r>
            <a:r>
              <a:rPr sz="2000" dirty="0">
                <a:latin typeface="Times New Roman" panose="02020603050405020304" pitchFamily="18" charset="0"/>
                <a:cs typeface="Times New Roman" panose="02020603050405020304" pitchFamily="18" charset="0"/>
              </a:rPr>
              <a:t> and healthcare services can support the campaign by providing resources and helping to promote activities.</a:t>
            </a:r>
          </a:p>
        </p:txBody>
      </p:sp>
      <p:pic>
        <p:nvPicPr>
          <p:cNvPr id="8194" name="Picture 2" descr="Transtheoretical model - Wikipedia"/>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542738" y="2159213"/>
            <a:ext cx="3316753" cy="22975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133037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EVALUATION AND PARTNERSHIPS</a:t>
            </a:r>
            <a:endParaRPr lang="en-US" sz="40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199" y="1825625"/>
            <a:ext cx="6981825" cy="4351338"/>
          </a:xfrm>
        </p:spPr>
        <p:txBody>
          <a:bodyPr>
            <a:normAutofit/>
          </a:bodyPr>
          <a:lstStyle/>
          <a:p>
            <a:pPr lvl="0" algn="just">
              <a:lnSpc>
                <a:spcPct val="150000"/>
              </a:lnSpc>
            </a:pPr>
            <a:r>
              <a:rPr lang="en-US" sz="2000" dirty="0">
                <a:latin typeface="Times New Roman" panose="02020603050405020304" pitchFamily="18" charset="0"/>
                <a:cs typeface="Times New Roman" panose="02020603050405020304" pitchFamily="18" charset="0"/>
              </a:rPr>
              <a:t>Attendance records evaluate engagement, participation rates, and </a:t>
            </a:r>
            <a:r>
              <a:rPr lang="en-US" sz="2000" dirty="0" err="1">
                <a:latin typeface="Times New Roman" panose="02020603050405020304" pitchFamily="18" charset="0"/>
                <a:cs typeface="Times New Roman" panose="02020603050405020304" pitchFamily="18" charset="0"/>
              </a:rPr>
              <a:t>programme</a:t>
            </a:r>
            <a:r>
              <a:rPr lang="en-US" sz="2000" dirty="0">
                <a:latin typeface="Times New Roman" panose="02020603050405020304" pitchFamily="18" charset="0"/>
                <a:cs typeface="Times New Roman" panose="02020603050405020304" pitchFamily="18" charset="0"/>
              </a:rPr>
              <a:t> retention.</a:t>
            </a:r>
          </a:p>
          <a:p>
            <a:pPr lvl="0" algn="just">
              <a:lnSpc>
                <a:spcPct val="150000"/>
              </a:lnSpc>
            </a:pPr>
            <a:r>
              <a:rPr lang="en-US" sz="2000" dirty="0">
                <a:latin typeface="Times New Roman" panose="02020603050405020304" pitchFamily="18" charset="0"/>
                <a:cs typeface="Times New Roman" panose="02020603050405020304" pitchFamily="18" charset="0"/>
              </a:rPr>
              <a:t>Questionnaires assess knowledge improvement, confidence levels, and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 change (</a:t>
            </a:r>
            <a:r>
              <a:rPr lang="en-US" sz="2000" dirty="0" err="1">
                <a:latin typeface="Times New Roman" panose="02020603050405020304" pitchFamily="18" charset="0"/>
                <a:cs typeface="Times New Roman" panose="02020603050405020304" pitchFamily="18" charset="0"/>
              </a:rPr>
              <a:t>Montalva</a:t>
            </a:r>
            <a:r>
              <a:rPr lang="en-US" sz="2000" dirty="0">
                <a:latin typeface="Times New Roman" panose="02020603050405020304" pitchFamily="18" charset="0"/>
                <a:cs typeface="Times New Roman" panose="02020603050405020304" pitchFamily="18" charset="0"/>
              </a:rPr>
              <a:t>-Valenzuela et al., 2024).</a:t>
            </a:r>
          </a:p>
          <a:p>
            <a:pPr lvl="0" algn="just">
              <a:lnSpc>
                <a:spcPct val="150000"/>
              </a:lnSpc>
            </a:pPr>
            <a:r>
              <a:rPr lang="en-US" sz="2000" dirty="0">
                <a:latin typeface="Times New Roman" panose="02020603050405020304" pitchFamily="18" charset="0"/>
                <a:cs typeface="Times New Roman" panose="02020603050405020304" pitchFamily="18" charset="0"/>
              </a:rPr>
              <a:t>Local councils, healthcare providers, and charities support campaign implementation.</a:t>
            </a: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4" name="Picture 3"/>
          <p:cNvPicPr>
            <a:picLocks noChangeAspect="1"/>
          </p:cNvPicPr>
          <p:nvPr/>
        </p:nvPicPr>
        <p:blipFill>
          <a:blip r:embed="rId3"/>
          <a:stretch>
            <a:fillRect/>
          </a:stretch>
        </p:blipFill>
        <p:spPr>
          <a:xfrm>
            <a:off x="8181276" y="2237355"/>
            <a:ext cx="3895725" cy="2337983"/>
          </a:xfrm>
          <a:prstGeom prst="rect">
            <a:avLst/>
          </a:prstGeom>
        </p:spPr>
      </p:pic>
    </p:spTree>
    <p:extLst>
      <p:ext uri="{BB962C8B-B14F-4D97-AF65-F5344CB8AC3E}">
        <p14:creationId xmlns:p14="http://schemas.microsoft.com/office/powerpoint/2010/main" val="19969847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3600" b="1" dirty="0">
                <a:latin typeface="Times New Roman" panose="02020603050405020304" pitchFamily="18" charset="0"/>
                <a:cs typeface="Times New Roman" panose="02020603050405020304" pitchFamily="18" charset="0"/>
              </a:rPr>
              <a:t>CONCLUSION</a:t>
            </a:r>
            <a:endParaRPr lang="en-US" sz="3600"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838200" y="1825625"/>
            <a:ext cx="7077075" cy="4351338"/>
          </a:xfrm>
        </p:spPr>
        <p:txBody>
          <a:bodyPr>
            <a:normAutofit/>
          </a:bodyPr>
          <a:lstStyle/>
          <a:p>
            <a:pPr lvl="0" algn="just">
              <a:lnSpc>
                <a:spcPct val="150000"/>
              </a:lnSpc>
            </a:pPr>
            <a:r>
              <a:rPr lang="en-US" sz="2000" dirty="0">
                <a:latin typeface="Times New Roman" panose="02020603050405020304" pitchFamily="18" charset="0"/>
                <a:cs typeface="Times New Roman" panose="02020603050405020304" pitchFamily="18" charset="0"/>
              </a:rPr>
              <a:t>Physical activity remains essential for maintaining health and independence longer.</a:t>
            </a:r>
          </a:p>
          <a:p>
            <a:pPr lvl="0" algn="just">
              <a:lnSpc>
                <a:spcPct val="150000"/>
              </a:lnSpc>
            </a:pPr>
            <a:r>
              <a:rPr lang="en-US" sz="2000" dirty="0">
                <a:latin typeface="Times New Roman" panose="02020603050405020304" pitchFamily="18" charset="0"/>
                <a:cs typeface="Times New Roman" panose="02020603050405020304" pitchFamily="18" charset="0"/>
              </a:rPr>
              <a:t>Structured interventions effectively encourage positive and sustainable </a:t>
            </a:r>
            <a:r>
              <a:rPr lang="en-US" sz="2000" dirty="0" err="1">
                <a:latin typeface="Times New Roman" panose="02020603050405020304" pitchFamily="18" charset="0"/>
                <a:cs typeface="Times New Roman" panose="02020603050405020304" pitchFamily="18" charset="0"/>
              </a:rPr>
              <a:t>behaviour</a:t>
            </a:r>
            <a:r>
              <a:rPr lang="en-US" sz="2000" dirty="0">
                <a:latin typeface="Times New Roman" panose="02020603050405020304" pitchFamily="18" charset="0"/>
                <a:cs typeface="Times New Roman" panose="02020603050405020304" pitchFamily="18" charset="0"/>
              </a:rPr>
              <a:t> change.</a:t>
            </a:r>
          </a:p>
          <a:p>
            <a:pPr lvl="0" algn="just">
              <a:lnSpc>
                <a:spcPct val="150000"/>
              </a:lnSpc>
            </a:pPr>
            <a:r>
              <a:rPr lang="en-US" sz="2000" dirty="0">
                <a:latin typeface="Times New Roman" panose="02020603050405020304" pitchFamily="18" charset="0"/>
                <a:cs typeface="Times New Roman" panose="02020603050405020304" pitchFamily="18" charset="0"/>
              </a:rPr>
              <a:t>Collaborative community approaches enhance wellbeing and healthy ageing outcomes.</a:t>
            </a:r>
          </a:p>
          <a:p>
            <a:pPr algn="just">
              <a:lnSpc>
                <a:spcPct val="150000"/>
              </a:lnSpc>
            </a:pPr>
            <a:endParaRPr lang="en-US" sz="2000" dirty="0">
              <a:latin typeface="Times New Roman" panose="02020603050405020304" pitchFamily="18" charset="0"/>
              <a:cs typeface="Times New Roman" panose="02020603050405020304" pitchFamily="18" charset="0"/>
            </a:endParaRPr>
          </a:p>
        </p:txBody>
      </p:sp>
      <p:pic>
        <p:nvPicPr>
          <p:cNvPr id="9218" name="Picture 2" descr="Physical Inactivity Among Adults Aged 50 Years and Older — United States,  2014 | MMW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2323" y="1958924"/>
            <a:ext cx="3769603" cy="26454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95425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sz="4000" b="1" dirty="0">
                <a:latin typeface="Times New Roman" panose="02020603050405020304" pitchFamily="18" charset="0"/>
                <a:cs typeface="Times New Roman" panose="02020603050405020304" pitchFamily="18" charset="0"/>
              </a:rPr>
              <a:t>REFERENCES</a:t>
            </a:r>
          </a:p>
        </p:txBody>
      </p:sp>
      <p:sp>
        <p:nvSpPr>
          <p:cNvPr id="3" name="Content Placeholder 2"/>
          <p:cNvSpPr>
            <a:spLocks noGrp="1"/>
          </p:cNvSpPr>
          <p:nvPr>
            <p:ph idx="1"/>
          </p:nvPr>
        </p:nvSpPr>
        <p:spPr/>
        <p:txBody>
          <a:bodyPr>
            <a:noAutofit/>
          </a:bodyPr>
          <a:lstStyle/>
          <a:p>
            <a:r>
              <a:rPr lang="en-US" sz="1200" dirty="0">
                <a:latin typeface="Times New Roman" panose="02020603050405020304" pitchFamily="18" charset="0"/>
                <a:cs typeface="Times New Roman" panose="02020603050405020304" pitchFamily="18" charset="0"/>
              </a:rPr>
              <a:t>Belanger, M.J., Rao, P. and Robbins, J.M., 2022. Exercise, physical activity, and </a:t>
            </a:r>
            <a:r>
              <a:rPr lang="en-US" sz="1200" dirty="0" err="1">
                <a:latin typeface="Times New Roman" panose="02020603050405020304" pitchFamily="18" charset="0"/>
                <a:cs typeface="Times New Roman" panose="02020603050405020304" pitchFamily="18" charset="0"/>
              </a:rPr>
              <a:t>cardiometabolic</a:t>
            </a:r>
            <a:r>
              <a:rPr lang="en-US" sz="1200" dirty="0">
                <a:latin typeface="Times New Roman" panose="02020603050405020304" pitchFamily="18" charset="0"/>
                <a:cs typeface="Times New Roman" panose="02020603050405020304" pitchFamily="18" charset="0"/>
              </a:rPr>
              <a:t> health: pathophysiologic insights. </a:t>
            </a:r>
            <a:r>
              <a:rPr lang="en-US" sz="1200" i="1" dirty="0">
                <a:latin typeface="Times New Roman" panose="02020603050405020304" pitchFamily="18" charset="0"/>
                <a:cs typeface="Times New Roman" panose="02020603050405020304" pitchFamily="18" charset="0"/>
              </a:rPr>
              <a:t>Cardiology in review</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30</a:t>
            </a:r>
            <a:r>
              <a:rPr lang="en-US" sz="1200" dirty="0">
                <a:latin typeface="Times New Roman" panose="02020603050405020304" pitchFamily="18" charset="0"/>
                <a:cs typeface="Times New Roman" panose="02020603050405020304" pitchFamily="18" charset="0"/>
              </a:rPr>
              <a:t>(3), pp.134-144. </a:t>
            </a:r>
            <a:r>
              <a:rPr lang="en-US" sz="1200" u="sng" dirty="0">
                <a:latin typeface="Times New Roman" panose="02020603050405020304" pitchFamily="18" charset="0"/>
                <a:cs typeface="Times New Roman" panose="02020603050405020304" pitchFamily="18" charset="0"/>
                <a:hlinkClick r:id="rId2"/>
              </a:rPr>
              <a:t>https://pmc.ncbi.nlm.nih.gov/articles/PMC9097788/pdf/nihms-1739964.pdf</a:t>
            </a:r>
            <a:endParaRPr lang="en-US" sz="1200" dirty="0">
              <a:latin typeface="Times New Roman" panose="02020603050405020304" pitchFamily="18" charset="0"/>
              <a:cs typeface="Times New Roman" panose="02020603050405020304" pitchFamily="18" charset="0"/>
            </a:endParaRPr>
          </a:p>
          <a:p>
            <a:r>
              <a:rPr lang="en-US" sz="1200" dirty="0" err="1">
                <a:latin typeface="Times New Roman" panose="02020603050405020304" pitchFamily="18" charset="0"/>
                <a:cs typeface="Times New Roman" panose="02020603050405020304" pitchFamily="18" charset="0"/>
              </a:rPr>
              <a:t>Montalva</a:t>
            </a:r>
            <a:r>
              <a:rPr lang="en-US" sz="1200" dirty="0">
                <a:latin typeface="Times New Roman" panose="02020603050405020304" pitchFamily="18" charset="0"/>
                <a:cs typeface="Times New Roman" panose="02020603050405020304" pitchFamily="18" charset="0"/>
              </a:rPr>
              <a:t>-Valenzuela, F., Castillo-Paredes, A., Farias-Valenzuela, C., </a:t>
            </a:r>
            <a:r>
              <a:rPr lang="en-US" sz="1200" dirty="0" err="1">
                <a:latin typeface="Times New Roman" panose="02020603050405020304" pitchFamily="18" charset="0"/>
                <a:cs typeface="Times New Roman" panose="02020603050405020304" pitchFamily="18" charset="0"/>
              </a:rPr>
              <a:t>Andrades</a:t>
            </a:r>
            <a:r>
              <a:rPr lang="en-US" sz="1200" dirty="0">
                <a:latin typeface="Times New Roman" panose="02020603050405020304" pitchFamily="18" charset="0"/>
                <a:cs typeface="Times New Roman" panose="02020603050405020304" pitchFamily="18" charset="0"/>
              </a:rPr>
              <a:t>-Ramirez, O., Concha-</a:t>
            </a:r>
            <a:r>
              <a:rPr lang="en-US" sz="1200" dirty="0" err="1">
                <a:latin typeface="Times New Roman" panose="02020603050405020304" pitchFamily="18" charset="0"/>
                <a:cs typeface="Times New Roman" panose="02020603050405020304" pitchFamily="18" charset="0"/>
              </a:rPr>
              <a:t>Cisternas</a:t>
            </a:r>
            <a:r>
              <a:rPr lang="en-US" sz="1200" dirty="0">
                <a:latin typeface="Times New Roman" panose="02020603050405020304" pitchFamily="18" charset="0"/>
                <a:cs typeface="Times New Roman" panose="02020603050405020304" pitchFamily="18" charset="0"/>
              </a:rPr>
              <a:t>, Y. and </a:t>
            </a:r>
            <a:r>
              <a:rPr lang="en-US" sz="1200" dirty="0" err="1">
                <a:latin typeface="Times New Roman" panose="02020603050405020304" pitchFamily="18" charset="0"/>
                <a:cs typeface="Times New Roman" panose="02020603050405020304" pitchFamily="18" charset="0"/>
              </a:rPr>
              <a:t>Guzmán</a:t>
            </a:r>
            <a:r>
              <a:rPr lang="en-US" sz="1200" dirty="0">
                <a:latin typeface="Times New Roman" panose="02020603050405020304" pitchFamily="18" charset="0"/>
                <a:cs typeface="Times New Roman" panose="02020603050405020304" pitchFamily="18" charset="0"/>
              </a:rPr>
              <a:t>-Muñoz, E., 2024. Effects of exercise, physical activity, and sports on physical fitness in adults with Down syndrome: A systematic review. </a:t>
            </a:r>
            <a:r>
              <a:rPr lang="en-US" sz="1200" i="1" dirty="0">
                <a:latin typeface="Times New Roman" panose="02020603050405020304" pitchFamily="18" charset="0"/>
                <a:cs typeface="Times New Roman" panose="02020603050405020304" pitchFamily="18" charset="0"/>
              </a:rPr>
              <a:t>AIMS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11</a:t>
            </a:r>
            <a:r>
              <a:rPr lang="en-US" sz="1200" dirty="0">
                <a:latin typeface="Times New Roman" panose="02020603050405020304" pitchFamily="18" charset="0"/>
                <a:cs typeface="Times New Roman" panose="02020603050405020304" pitchFamily="18" charset="0"/>
              </a:rPr>
              <a:t>(2), p.577. </a:t>
            </a:r>
            <a:r>
              <a:rPr lang="en-US" sz="1200" u="sng" dirty="0">
                <a:latin typeface="Times New Roman" panose="02020603050405020304" pitchFamily="18" charset="0"/>
                <a:cs typeface="Times New Roman" panose="02020603050405020304" pitchFamily="18" charset="0"/>
                <a:hlinkClick r:id="rId3"/>
              </a:rPr>
              <a:t>https://pmc.ncbi.nlm.nih.gov/articles/PMC11252580/pdf/publichealth-11-02-029.pdf</a:t>
            </a:r>
            <a:r>
              <a:rPr lang="en-US" sz="1200" dirty="0">
                <a:latin typeface="Times New Roman" panose="02020603050405020304" pitchFamily="18" charset="0"/>
                <a:cs typeface="Times New Roman" panose="02020603050405020304" pitchFamily="18" charset="0"/>
              </a:rPr>
              <a:t> </a:t>
            </a:r>
          </a:p>
          <a:p>
            <a:r>
              <a:rPr lang="en-US" sz="1200" dirty="0" err="1">
                <a:latin typeface="Times New Roman" panose="02020603050405020304" pitchFamily="18" charset="0"/>
                <a:cs typeface="Times New Roman" panose="02020603050405020304" pitchFamily="18" charset="0"/>
              </a:rPr>
              <a:t>Posadzki</a:t>
            </a:r>
            <a:r>
              <a:rPr lang="en-US" sz="1200" dirty="0">
                <a:latin typeface="Times New Roman" panose="02020603050405020304" pitchFamily="18" charset="0"/>
                <a:cs typeface="Times New Roman" panose="02020603050405020304" pitchFamily="18" charset="0"/>
              </a:rPr>
              <a:t>, P., Pieper, D., </a:t>
            </a:r>
            <a:r>
              <a:rPr lang="en-US" sz="1200" dirty="0" err="1">
                <a:latin typeface="Times New Roman" panose="02020603050405020304" pitchFamily="18" charset="0"/>
                <a:cs typeface="Times New Roman" panose="02020603050405020304" pitchFamily="18" charset="0"/>
              </a:rPr>
              <a:t>Bajpai</a:t>
            </a:r>
            <a:r>
              <a:rPr lang="en-US" sz="1200" dirty="0">
                <a:latin typeface="Times New Roman" panose="02020603050405020304" pitchFamily="18" charset="0"/>
                <a:cs typeface="Times New Roman" panose="02020603050405020304" pitchFamily="18" charset="0"/>
              </a:rPr>
              <a:t>, R., </a:t>
            </a:r>
            <a:r>
              <a:rPr lang="en-US" sz="1200" dirty="0" err="1">
                <a:latin typeface="Times New Roman" panose="02020603050405020304" pitchFamily="18" charset="0"/>
                <a:cs typeface="Times New Roman" panose="02020603050405020304" pitchFamily="18" charset="0"/>
              </a:rPr>
              <a:t>Makaruk</a:t>
            </a:r>
            <a:r>
              <a:rPr lang="en-US" sz="1200" dirty="0">
                <a:latin typeface="Times New Roman" panose="02020603050405020304" pitchFamily="18" charset="0"/>
                <a:cs typeface="Times New Roman" panose="02020603050405020304" pitchFamily="18" charset="0"/>
              </a:rPr>
              <a:t>, H., </a:t>
            </a:r>
            <a:r>
              <a:rPr lang="en-US" sz="1200" dirty="0" err="1">
                <a:latin typeface="Times New Roman" panose="02020603050405020304" pitchFamily="18" charset="0"/>
                <a:cs typeface="Times New Roman" panose="02020603050405020304" pitchFamily="18" charset="0"/>
              </a:rPr>
              <a:t>Könsgen</a:t>
            </a:r>
            <a:r>
              <a:rPr lang="en-US" sz="1200" dirty="0">
                <a:latin typeface="Times New Roman" panose="02020603050405020304" pitchFamily="18" charset="0"/>
                <a:cs typeface="Times New Roman" panose="02020603050405020304" pitchFamily="18" charset="0"/>
              </a:rPr>
              <a:t>, N., </a:t>
            </a:r>
            <a:r>
              <a:rPr lang="en-US" sz="1200" dirty="0" err="1">
                <a:latin typeface="Times New Roman" panose="02020603050405020304" pitchFamily="18" charset="0"/>
                <a:cs typeface="Times New Roman" panose="02020603050405020304" pitchFamily="18" charset="0"/>
              </a:rPr>
              <a:t>Neuhaus</a:t>
            </a:r>
            <a:r>
              <a:rPr lang="en-US" sz="1200" dirty="0">
                <a:latin typeface="Times New Roman" panose="02020603050405020304" pitchFamily="18" charset="0"/>
                <a:cs typeface="Times New Roman" panose="02020603050405020304" pitchFamily="18" charset="0"/>
              </a:rPr>
              <a:t>, A.L. and </a:t>
            </a:r>
            <a:r>
              <a:rPr lang="en-US" sz="1200" dirty="0" err="1">
                <a:latin typeface="Times New Roman" panose="02020603050405020304" pitchFamily="18" charset="0"/>
                <a:cs typeface="Times New Roman" panose="02020603050405020304" pitchFamily="18" charset="0"/>
              </a:rPr>
              <a:t>Semwal</a:t>
            </a:r>
            <a:r>
              <a:rPr lang="en-US" sz="1200" dirty="0">
                <a:latin typeface="Times New Roman" panose="02020603050405020304" pitchFamily="18" charset="0"/>
                <a:cs typeface="Times New Roman" panose="02020603050405020304" pitchFamily="18" charset="0"/>
              </a:rPr>
              <a:t>, M., 2020. Exercise/physical activity and health outcomes: an overview of Cochrane systematic reviews. </a:t>
            </a:r>
            <a:r>
              <a:rPr lang="en-US" sz="1200" i="1" dirty="0">
                <a:latin typeface="Times New Roman" panose="02020603050405020304" pitchFamily="18" charset="0"/>
                <a:cs typeface="Times New Roman" panose="02020603050405020304" pitchFamily="18" charset="0"/>
              </a:rPr>
              <a:t>BMC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20</a:t>
            </a:r>
            <a:r>
              <a:rPr lang="en-US" sz="1200" dirty="0">
                <a:latin typeface="Times New Roman" panose="02020603050405020304" pitchFamily="18" charset="0"/>
                <a:cs typeface="Times New Roman" panose="02020603050405020304" pitchFamily="18" charset="0"/>
              </a:rPr>
              <a:t>(1), p.1724. </a:t>
            </a:r>
            <a:r>
              <a:rPr lang="en-US" sz="1200" u="sng" dirty="0">
                <a:latin typeface="Times New Roman" panose="02020603050405020304" pitchFamily="18" charset="0"/>
                <a:cs typeface="Times New Roman" panose="02020603050405020304" pitchFamily="18" charset="0"/>
                <a:hlinkClick r:id="rId4"/>
              </a:rPr>
              <a:t>https://link.springer.com/content/pdf/10.1186/s12889-020-09855-3.pdf</a:t>
            </a:r>
            <a:endParaRPr lang="en-US"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Rao, P., Belanger, M.J. and Robbins, J.M., 2022. Exercise, physical activity, and </a:t>
            </a:r>
            <a:r>
              <a:rPr lang="en-US" sz="1200" dirty="0" err="1">
                <a:latin typeface="Times New Roman" panose="02020603050405020304" pitchFamily="18" charset="0"/>
                <a:cs typeface="Times New Roman" panose="02020603050405020304" pitchFamily="18" charset="0"/>
              </a:rPr>
              <a:t>cardiometabolic</a:t>
            </a:r>
            <a:r>
              <a:rPr lang="en-US" sz="1200" dirty="0">
                <a:latin typeface="Times New Roman" panose="02020603050405020304" pitchFamily="18" charset="0"/>
                <a:cs typeface="Times New Roman" panose="02020603050405020304" pitchFamily="18" charset="0"/>
              </a:rPr>
              <a:t> health: insights into the prevention and treatment of </a:t>
            </a:r>
            <a:r>
              <a:rPr lang="en-US" sz="1200" dirty="0" err="1">
                <a:latin typeface="Times New Roman" panose="02020603050405020304" pitchFamily="18" charset="0"/>
                <a:cs typeface="Times New Roman" panose="02020603050405020304" pitchFamily="18" charset="0"/>
              </a:rPr>
              <a:t>cardiometabolic</a:t>
            </a:r>
            <a:r>
              <a:rPr lang="en-US" sz="1200" dirty="0">
                <a:latin typeface="Times New Roman" panose="02020603050405020304" pitchFamily="18" charset="0"/>
                <a:cs typeface="Times New Roman" panose="02020603050405020304" pitchFamily="18" charset="0"/>
              </a:rPr>
              <a:t> diseases. </a:t>
            </a:r>
            <a:r>
              <a:rPr lang="en-US" sz="1200" i="1" dirty="0">
                <a:latin typeface="Times New Roman" panose="02020603050405020304" pitchFamily="18" charset="0"/>
                <a:cs typeface="Times New Roman" panose="02020603050405020304" pitchFamily="18" charset="0"/>
              </a:rPr>
              <a:t>Cardiology in review</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30</a:t>
            </a:r>
            <a:r>
              <a:rPr lang="en-US" sz="1200" dirty="0">
                <a:latin typeface="Times New Roman" panose="02020603050405020304" pitchFamily="18" charset="0"/>
                <a:cs typeface="Times New Roman" panose="02020603050405020304" pitchFamily="18" charset="0"/>
              </a:rPr>
              <a:t>(4), pp.167-178. </a:t>
            </a:r>
            <a:r>
              <a:rPr lang="en-US" sz="1200" u="sng" dirty="0">
                <a:latin typeface="Times New Roman" panose="02020603050405020304" pitchFamily="18" charset="0"/>
                <a:cs typeface="Times New Roman" panose="02020603050405020304" pitchFamily="18" charset="0"/>
                <a:hlinkClick r:id="rId5"/>
              </a:rPr>
              <a:t>https://pmc.ncbi.nlm.nih.gov/articles/PMC8920940/pdf/nihms-1739963.pdf</a:t>
            </a:r>
            <a:r>
              <a:rPr lang="en-US" sz="1200" dirty="0">
                <a:latin typeface="Times New Roman" panose="02020603050405020304" pitchFamily="18" charset="0"/>
                <a:cs typeface="Times New Roman" panose="02020603050405020304" pitchFamily="18" charset="0"/>
              </a:rPr>
              <a:t> </a:t>
            </a:r>
          </a:p>
          <a:p>
            <a:r>
              <a:rPr lang="en-US" sz="1200" dirty="0" err="1">
                <a:latin typeface="Times New Roman" panose="02020603050405020304" pitchFamily="18" charset="0"/>
                <a:cs typeface="Times New Roman" panose="02020603050405020304" pitchFamily="18" charset="0"/>
              </a:rPr>
              <a:t>Sollai</a:t>
            </a:r>
            <a:r>
              <a:rPr lang="en-US" sz="1200" dirty="0">
                <a:latin typeface="Times New Roman" panose="02020603050405020304" pitchFamily="18" charset="0"/>
                <a:cs typeface="Times New Roman" panose="02020603050405020304" pitchFamily="18" charset="0"/>
              </a:rPr>
              <a:t>, G. and </a:t>
            </a:r>
            <a:r>
              <a:rPr lang="en-US" sz="1200" dirty="0" err="1">
                <a:latin typeface="Times New Roman" panose="02020603050405020304" pitchFamily="18" charset="0"/>
                <a:cs typeface="Times New Roman" panose="02020603050405020304" pitchFamily="18" charset="0"/>
              </a:rPr>
              <a:t>Crnjar</a:t>
            </a:r>
            <a:r>
              <a:rPr lang="en-US" sz="1200" dirty="0">
                <a:latin typeface="Times New Roman" panose="02020603050405020304" pitchFamily="18" charset="0"/>
                <a:cs typeface="Times New Roman" panose="02020603050405020304" pitchFamily="18" charset="0"/>
              </a:rPr>
              <a:t>, R., 2021. Age-related olfactory decline is associated with levels of exercise and non-exercise physical activities. </a:t>
            </a:r>
            <a:r>
              <a:rPr lang="en-US" sz="1200" i="1" dirty="0">
                <a:latin typeface="Times New Roman" panose="02020603050405020304" pitchFamily="18" charset="0"/>
                <a:cs typeface="Times New Roman" panose="02020603050405020304" pitchFamily="18" charset="0"/>
              </a:rPr>
              <a:t>Frontiers in aging neuroscience</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13</a:t>
            </a:r>
            <a:r>
              <a:rPr lang="en-US" sz="1200" dirty="0">
                <a:latin typeface="Times New Roman" panose="02020603050405020304" pitchFamily="18" charset="0"/>
                <a:cs typeface="Times New Roman" panose="02020603050405020304" pitchFamily="18" charset="0"/>
              </a:rPr>
              <a:t>, p.695115. </a:t>
            </a:r>
            <a:r>
              <a:rPr lang="en-US" sz="1200" u="sng" dirty="0">
                <a:latin typeface="Times New Roman" panose="02020603050405020304" pitchFamily="18" charset="0"/>
                <a:cs typeface="Times New Roman" panose="02020603050405020304" pitchFamily="18" charset="0"/>
                <a:hlinkClick r:id="rId6"/>
              </a:rPr>
              <a:t>https://www.frontiersin.org/journals/aging-neuroscience/articles/10.3389/fnagi.2021.695115/pdf</a:t>
            </a:r>
            <a:endParaRPr lang="en-US"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Tao, M., Li, S., Li, L., Cao, Y. and Zhuang, J., 2025. Impact of physical exercise on health and social interaction in older adults: a meta-analysis. </a:t>
            </a:r>
            <a:r>
              <a:rPr lang="en-US" sz="1200" i="1" dirty="0">
                <a:latin typeface="Times New Roman" panose="02020603050405020304" pitchFamily="18" charset="0"/>
                <a:cs typeface="Times New Roman" panose="02020603050405020304" pitchFamily="18" charset="0"/>
              </a:rPr>
              <a:t>Frontiers in Public Health</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13</a:t>
            </a:r>
            <a:r>
              <a:rPr lang="en-US" sz="1200" dirty="0">
                <a:latin typeface="Times New Roman" panose="02020603050405020304" pitchFamily="18" charset="0"/>
                <a:cs typeface="Times New Roman" panose="02020603050405020304" pitchFamily="18" charset="0"/>
              </a:rPr>
              <a:t>, p.1634313. </a:t>
            </a:r>
            <a:r>
              <a:rPr lang="en-US" sz="1200" u="sng" dirty="0">
                <a:latin typeface="Times New Roman" panose="02020603050405020304" pitchFamily="18" charset="0"/>
                <a:cs typeface="Times New Roman" panose="02020603050405020304" pitchFamily="18" charset="0"/>
                <a:hlinkClick r:id="rId7"/>
              </a:rPr>
              <a:t>https://www.frontiersin.org/journals/public-health/articles/10.3389/fpubh.2025.1634313/pdf</a:t>
            </a:r>
            <a:endParaRPr lang="en-US" sz="1200" dirty="0">
              <a:latin typeface="Times New Roman" panose="02020603050405020304" pitchFamily="18" charset="0"/>
              <a:cs typeface="Times New Roman" panose="02020603050405020304" pitchFamily="18" charset="0"/>
            </a:endParaRPr>
          </a:p>
          <a:p>
            <a:r>
              <a:rPr lang="en-US" sz="1200" dirty="0">
                <a:latin typeface="Times New Roman" panose="02020603050405020304" pitchFamily="18" charset="0"/>
                <a:cs typeface="Times New Roman" panose="02020603050405020304" pitchFamily="18" charset="0"/>
              </a:rPr>
              <a:t>Valenzuela, P.L., Saco-</a:t>
            </a:r>
            <a:r>
              <a:rPr lang="en-US" sz="1200" dirty="0" err="1">
                <a:latin typeface="Times New Roman" panose="02020603050405020304" pitchFamily="18" charset="0"/>
                <a:cs typeface="Times New Roman" panose="02020603050405020304" pitchFamily="18" charset="0"/>
              </a:rPr>
              <a:t>Ledo</a:t>
            </a:r>
            <a:r>
              <a:rPr lang="en-US" sz="1200" dirty="0">
                <a:latin typeface="Times New Roman" panose="02020603050405020304" pitchFamily="18" charset="0"/>
                <a:cs typeface="Times New Roman" panose="02020603050405020304" pitchFamily="18" charset="0"/>
              </a:rPr>
              <a:t>, G., Morales, J.S., Gallardo-Gómez, D., Morales-</a:t>
            </a:r>
            <a:r>
              <a:rPr lang="en-US" sz="1200" dirty="0" err="1">
                <a:latin typeface="Times New Roman" panose="02020603050405020304" pitchFamily="18" charset="0"/>
                <a:cs typeface="Times New Roman" panose="02020603050405020304" pitchFamily="18" charset="0"/>
              </a:rPr>
              <a:t>Palomo</a:t>
            </a:r>
            <a:r>
              <a:rPr lang="en-US" sz="1200" dirty="0">
                <a:latin typeface="Times New Roman" panose="02020603050405020304" pitchFamily="18" charset="0"/>
                <a:cs typeface="Times New Roman" panose="02020603050405020304" pitchFamily="18" charset="0"/>
              </a:rPr>
              <a:t>, F., </a:t>
            </a:r>
            <a:r>
              <a:rPr lang="en-US" sz="1200" dirty="0" err="1">
                <a:latin typeface="Times New Roman" panose="02020603050405020304" pitchFamily="18" charset="0"/>
                <a:cs typeface="Times New Roman" panose="02020603050405020304" pitchFamily="18" charset="0"/>
              </a:rPr>
              <a:t>López</a:t>
            </a:r>
            <a:r>
              <a:rPr lang="en-US" sz="1200" dirty="0">
                <a:latin typeface="Times New Roman" panose="02020603050405020304" pitchFamily="18" charset="0"/>
                <a:cs typeface="Times New Roman" panose="02020603050405020304" pitchFamily="18" charset="0"/>
              </a:rPr>
              <a:t>-Ortiz, S., Rivas-</a:t>
            </a:r>
            <a:r>
              <a:rPr lang="en-US" sz="1200" dirty="0" err="1">
                <a:latin typeface="Times New Roman" panose="02020603050405020304" pitchFamily="18" charset="0"/>
                <a:cs typeface="Times New Roman" panose="02020603050405020304" pitchFamily="18" charset="0"/>
              </a:rPr>
              <a:t>Baeza</a:t>
            </a:r>
            <a:r>
              <a:rPr lang="en-US" sz="1200" dirty="0">
                <a:latin typeface="Times New Roman" panose="02020603050405020304" pitchFamily="18" charset="0"/>
                <a:cs typeface="Times New Roman" panose="02020603050405020304" pitchFamily="18" charset="0"/>
              </a:rPr>
              <a:t>, B., Castillo-</a:t>
            </a:r>
            <a:r>
              <a:rPr lang="en-US" sz="1200" dirty="0" err="1">
                <a:latin typeface="Times New Roman" panose="02020603050405020304" pitchFamily="18" charset="0"/>
                <a:cs typeface="Times New Roman" panose="02020603050405020304" pitchFamily="18" charset="0"/>
              </a:rPr>
              <a:t>García</a:t>
            </a:r>
            <a:r>
              <a:rPr lang="en-US" sz="1200" dirty="0">
                <a:latin typeface="Times New Roman" panose="02020603050405020304" pitchFamily="18" charset="0"/>
                <a:cs typeface="Times New Roman" panose="02020603050405020304" pitchFamily="18" charset="0"/>
              </a:rPr>
              <a:t>, A., Jiménez-</a:t>
            </a:r>
            <a:r>
              <a:rPr lang="en-US" sz="1200" dirty="0" err="1">
                <a:latin typeface="Times New Roman" panose="02020603050405020304" pitchFamily="18" charset="0"/>
                <a:cs typeface="Times New Roman" panose="02020603050405020304" pitchFamily="18" charset="0"/>
              </a:rPr>
              <a:t>Pavón</a:t>
            </a:r>
            <a:r>
              <a:rPr lang="en-US" sz="1200" dirty="0">
                <a:latin typeface="Times New Roman" panose="02020603050405020304" pitchFamily="18" charset="0"/>
                <a:cs typeface="Times New Roman" panose="02020603050405020304" pitchFamily="18" charset="0"/>
              </a:rPr>
              <a:t>, D., Santos-Lozano, A. and del </a:t>
            </a:r>
            <a:r>
              <a:rPr lang="en-US" sz="1200" dirty="0" err="1">
                <a:latin typeface="Times New Roman" panose="02020603050405020304" pitchFamily="18" charset="0"/>
                <a:cs typeface="Times New Roman" panose="02020603050405020304" pitchFamily="18" charset="0"/>
              </a:rPr>
              <a:t>Pozo</a:t>
            </a:r>
            <a:r>
              <a:rPr lang="en-US" sz="1200" dirty="0">
                <a:latin typeface="Times New Roman" panose="02020603050405020304" pitchFamily="18" charset="0"/>
                <a:cs typeface="Times New Roman" panose="02020603050405020304" pitchFamily="18" charset="0"/>
              </a:rPr>
              <a:t> Cruz, B., 2023. Effects of physical exercise on physical function in older adults in residential care: a systematic review and network meta-analysis of </a:t>
            </a:r>
            <a:r>
              <a:rPr lang="en-US" sz="1200" dirty="0" err="1">
                <a:latin typeface="Times New Roman" panose="02020603050405020304" pitchFamily="18" charset="0"/>
                <a:cs typeface="Times New Roman" panose="02020603050405020304" pitchFamily="18" charset="0"/>
              </a:rPr>
              <a:t>randomised</a:t>
            </a:r>
            <a:r>
              <a:rPr lang="en-US" sz="1200" dirty="0">
                <a:latin typeface="Times New Roman" panose="02020603050405020304" pitchFamily="18" charset="0"/>
                <a:cs typeface="Times New Roman" panose="02020603050405020304" pitchFamily="18" charset="0"/>
              </a:rPr>
              <a:t> controlled trials. </a:t>
            </a:r>
            <a:r>
              <a:rPr lang="en-US" sz="1200" i="1" dirty="0">
                <a:latin typeface="Times New Roman" panose="02020603050405020304" pitchFamily="18" charset="0"/>
                <a:cs typeface="Times New Roman" panose="02020603050405020304" pitchFamily="18" charset="0"/>
              </a:rPr>
              <a:t>The lancet Healthy longevity</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4</a:t>
            </a:r>
            <a:r>
              <a:rPr lang="en-US" sz="1200" dirty="0">
                <a:latin typeface="Times New Roman" panose="02020603050405020304" pitchFamily="18" charset="0"/>
                <a:cs typeface="Times New Roman" panose="02020603050405020304" pitchFamily="18" charset="0"/>
              </a:rPr>
              <a:t>(6), pp.e247-e256. </a:t>
            </a:r>
            <a:r>
              <a:rPr lang="en-US" sz="1200" u="sng" dirty="0">
                <a:latin typeface="Times New Roman" panose="02020603050405020304" pitchFamily="18" charset="0"/>
                <a:cs typeface="Times New Roman" panose="02020603050405020304" pitchFamily="18" charset="0"/>
                <a:hlinkClick r:id="rId8"/>
              </a:rPr>
              <a:t>https://www.thelancet.com/pdfs/journals/lanhl/PIIS2666-7568(23)00057-0.pdf</a:t>
            </a:r>
            <a:endParaRPr lang="en-US" sz="1200" dirty="0">
              <a:latin typeface="Times New Roman" panose="02020603050405020304" pitchFamily="18" charset="0"/>
              <a:cs typeface="Times New Roman" panose="02020603050405020304" pitchFamily="18" charset="0"/>
            </a:endParaRPr>
          </a:p>
          <a:p>
            <a:r>
              <a:rPr lang="en-US" sz="1200" dirty="0" err="1">
                <a:latin typeface="Times New Roman" panose="02020603050405020304" pitchFamily="18" charset="0"/>
                <a:cs typeface="Times New Roman" panose="02020603050405020304" pitchFamily="18" charset="0"/>
              </a:rPr>
              <a:t>Vetrovsky</a:t>
            </a:r>
            <a:r>
              <a:rPr lang="en-US" sz="1200" dirty="0">
                <a:latin typeface="Times New Roman" panose="02020603050405020304" pitchFamily="18" charset="0"/>
                <a:cs typeface="Times New Roman" panose="02020603050405020304" pitchFamily="18" charset="0"/>
              </a:rPr>
              <a:t>, T., </a:t>
            </a:r>
            <a:r>
              <a:rPr lang="en-US" sz="1200" dirty="0" err="1">
                <a:latin typeface="Times New Roman" panose="02020603050405020304" pitchFamily="18" charset="0"/>
                <a:cs typeface="Times New Roman" panose="02020603050405020304" pitchFamily="18" charset="0"/>
              </a:rPr>
              <a:t>Omcirk</a:t>
            </a:r>
            <a:r>
              <a:rPr lang="en-US" sz="1200" dirty="0">
                <a:latin typeface="Times New Roman" panose="02020603050405020304" pitchFamily="18" charset="0"/>
                <a:cs typeface="Times New Roman" panose="02020603050405020304" pitchFamily="18" charset="0"/>
              </a:rPr>
              <a:t>, D., </a:t>
            </a:r>
            <a:r>
              <a:rPr lang="en-US" sz="1200" dirty="0" err="1">
                <a:latin typeface="Times New Roman" panose="02020603050405020304" pitchFamily="18" charset="0"/>
                <a:cs typeface="Times New Roman" panose="02020603050405020304" pitchFamily="18" charset="0"/>
              </a:rPr>
              <a:t>Malecek</a:t>
            </a:r>
            <a:r>
              <a:rPr lang="en-US" sz="1200" dirty="0">
                <a:latin typeface="Times New Roman" panose="02020603050405020304" pitchFamily="18" charset="0"/>
                <a:cs typeface="Times New Roman" panose="02020603050405020304" pitchFamily="18" charset="0"/>
              </a:rPr>
              <a:t>, J., </a:t>
            </a:r>
            <a:r>
              <a:rPr lang="en-US" sz="1200" dirty="0" err="1">
                <a:latin typeface="Times New Roman" panose="02020603050405020304" pitchFamily="18" charset="0"/>
                <a:cs typeface="Times New Roman" panose="02020603050405020304" pitchFamily="18" charset="0"/>
              </a:rPr>
              <a:t>Stastny</a:t>
            </a:r>
            <a:r>
              <a:rPr lang="en-US" sz="1200" dirty="0">
                <a:latin typeface="Times New Roman" panose="02020603050405020304" pitchFamily="18" charset="0"/>
                <a:cs typeface="Times New Roman" panose="02020603050405020304" pitchFamily="18" charset="0"/>
              </a:rPr>
              <a:t>, P., </a:t>
            </a:r>
            <a:r>
              <a:rPr lang="en-US" sz="1200" dirty="0" err="1">
                <a:latin typeface="Times New Roman" panose="02020603050405020304" pitchFamily="18" charset="0"/>
                <a:cs typeface="Times New Roman" panose="02020603050405020304" pitchFamily="18" charset="0"/>
              </a:rPr>
              <a:t>Steffl</a:t>
            </a:r>
            <a:r>
              <a:rPr lang="en-US" sz="1200" dirty="0">
                <a:latin typeface="Times New Roman" panose="02020603050405020304" pitchFamily="18" charset="0"/>
                <a:cs typeface="Times New Roman" panose="02020603050405020304" pitchFamily="18" charset="0"/>
              </a:rPr>
              <a:t>, M. and </a:t>
            </a:r>
            <a:r>
              <a:rPr lang="en-US" sz="1200" dirty="0" err="1">
                <a:latin typeface="Times New Roman" panose="02020603050405020304" pitchFamily="18" charset="0"/>
                <a:cs typeface="Times New Roman" panose="02020603050405020304" pitchFamily="18" charset="0"/>
              </a:rPr>
              <a:t>Tufano</a:t>
            </a:r>
            <a:r>
              <a:rPr lang="en-US" sz="1200" dirty="0">
                <a:latin typeface="Times New Roman" panose="02020603050405020304" pitchFamily="18" charset="0"/>
                <a:cs typeface="Times New Roman" panose="02020603050405020304" pitchFamily="18" charset="0"/>
              </a:rPr>
              <a:t>, J.J., 2021. Morning fatigue and structured exercise interact to affect non-exercise physical activity of fit and healthy older adults. </a:t>
            </a:r>
            <a:r>
              <a:rPr lang="en-US" sz="1200" i="1" dirty="0">
                <a:latin typeface="Times New Roman" panose="02020603050405020304" pitchFamily="18" charset="0"/>
                <a:cs typeface="Times New Roman" panose="02020603050405020304" pitchFamily="18" charset="0"/>
              </a:rPr>
              <a:t>BMC geriatrics</a:t>
            </a:r>
            <a:r>
              <a:rPr lang="en-US" sz="1200" dirty="0">
                <a:latin typeface="Times New Roman" panose="02020603050405020304" pitchFamily="18" charset="0"/>
                <a:cs typeface="Times New Roman" panose="02020603050405020304" pitchFamily="18" charset="0"/>
              </a:rPr>
              <a:t>, </a:t>
            </a:r>
            <a:r>
              <a:rPr lang="en-US" sz="1200" i="1" dirty="0">
                <a:latin typeface="Times New Roman" panose="02020603050405020304" pitchFamily="18" charset="0"/>
                <a:cs typeface="Times New Roman" panose="02020603050405020304" pitchFamily="18" charset="0"/>
              </a:rPr>
              <a:t>21</a:t>
            </a:r>
            <a:r>
              <a:rPr lang="en-US" sz="1200" dirty="0">
                <a:latin typeface="Times New Roman" panose="02020603050405020304" pitchFamily="18" charset="0"/>
                <a:cs typeface="Times New Roman" panose="02020603050405020304" pitchFamily="18" charset="0"/>
              </a:rPr>
              <a:t>(1), p.179. </a:t>
            </a:r>
            <a:r>
              <a:rPr lang="en-US" sz="1200" u="sng" dirty="0">
                <a:latin typeface="Times New Roman" panose="02020603050405020304" pitchFamily="18" charset="0"/>
                <a:cs typeface="Times New Roman" panose="02020603050405020304" pitchFamily="18" charset="0"/>
                <a:hlinkClick r:id="rId9"/>
              </a:rPr>
              <a:t>https://link.springer.com/content/pdf/10.1186/s12877-021-02131-y.pdf</a:t>
            </a:r>
            <a:endParaRPr lang="en-US" sz="1200" dirty="0">
              <a:latin typeface="Times New Roman" panose="02020603050405020304" pitchFamily="18" charset="0"/>
              <a:cs typeface="Times New Roman" panose="02020603050405020304" pitchFamily="18" charset="0"/>
            </a:endParaRPr>
          </a:p>
          <a:p>
            <a:endParaRPr lang="en-US" sz="1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430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11 Different Ways to Say &quot;Thank You&quot; in English | Engoo Bl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15577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50</TotalTime>
  <Words>1699</Words>
  <Application>Microsoft Office PowerPoint</Application>
  <PresentationFormat>Widescreen</PresentationFormat>
  <Paragraphs>64</Paragraphs>
  <Slides>13</Slides>
  <Notes>10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SOCIAL EPIDEMIOLOGY AND PUBLIC HEALTH DEVELOPMENT COMPONENT 1            GROUP PRESENTATION </vt:lpstr>
      <vt:lpstr>INTRODUCTION</vt:lpstr>
      <vt:lpstr>CAMPAIGN OVERVIEW</vt:lpstr>
      <vt:lpstr>RATIONALE FOR THE CAMPAIGN</vt:lpstr>
      <vt:lpstr>CONSEQUENCES OF PHYSICAL INACTIVITY</vt:lpstr>
      <vt:lpstr>CAMPAIGN AIMS AND OBJECTIVES</vt:lpstr>
      <vt:lpstr>BENEFITS OF PHYSICAL ACTIVITY</vt:lpstr>
      <vt:lpstr>HEALTH BELIEF MODEL</vt:lpstr>
      <vt:lpstr>TRANSTHEORETICAL MODEL</vt:lpstr>
      <vt:lpstr>EVALUATION AND PARTNERSHIPS</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account</dc:creator>
  <cp:lastModifiedBy>saba sultan</cp:lastModifiedBy>
  <cp:revision>68</cp:revision>
  <dcterms:created xsi:type="dcterms:W3CDTF">2026-06-13T10:35:07Z</dcterms:created>
  <dcterms:modified xsi:type="dcterms:W3CDTF">2026-06-14T20:49:20Z</dcterms:modified>
</cp:coreProperties>
</file>