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9" r:id="rId1"/>
  </p:sldMasterIdLst>
  <p:notesMasterIdLst>
    <p:notesMasterId r:id="rId32"/>
  </p:notesMasterIdLst>
  <p:handoutMasterIdLst>
    <p:handoutMasterId r:id="rId33"/>
  </p:handoutMasterIdLst>
  <p:sldIdLst>
    <p:sldId id="261" r:id="rId2"/>
    <p:sldId id="268" r:id="rId3"/>
    <p:sldId id="262" r:id="rId4"/>
    <p:sldId id="263" r:id="rId5"/>
    <p:sldId id="296" r:id="rId6"/>
    <p:sldId id="264" r:id="rId7"/>
    <p:sldId id="271" r:id="rId8"/>
    <p:sldId id="272" r:id="rId9"/>
    <p:sldId id="273" r:id="rId10"/>
    <p:sldId id="274" r:id="rId11"/>
    <p:sldId id="275" r:id="rId12"/>
    <p:sldId id="276" r:id="rId13"/>
    <p:sldId id="277" r:id="rId14"/>
    <p:sldId id="278" r:id="rId15"/>
    <p:sldId id="291" r:id="rId16"/>
    <p:sldId id="294" r:id="rId17"/>
    <p:sldId id="279" r:id="rId18"/>
    <p:sldId id="280" r:id="rId19"/>
    <p:sldId id="281" r:id="rId20"/>
    <p:sldId id="282" r:id="rId21"/>
    <p:sldId id="283" r:id="rId22"/>
    <p:sldId id="284" r:id="rId23"/>
    <p:sldId id="285" r:id="rId24"/>
    <p:sldId id="292" r:id="rId25"/>
    <p:sldId id="286" r:id="rId26"/>
    <p:sldId id="287" r:id="rId27"/>
    <p:sldId id="288" r:id="rId28"/>
    <p:sldId id="289" r:id="rId29"/>
    <p:sldId id="293" r:id="rId30"/>
    <p:sldId id="295" r:id="rId31"/>
  </p:sldIdLst>
  <p:sldSz cx="9906000" cy="6858000" type="A4"/>
  <p:notesSz cx="6735763" cy="9869488"/>
  <p:kinsoku lang="ja-JP" invalStChars="、。，．・：；？！゛゜ヽヾゝゞ々ー’”）〕］｝〉》」』】°‰′″℃￠％ぁぃぅぇぉっゃゅょゎァィゥェォッャュョヮヵヶ!%),.:;?]}｡｣､･ｧｨｩｪｫｬｭｮｯｰﾞﾟ" invalEndChars="‘“（〔［｛〈《「『【￥＄$([\{｢￡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12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09">
          <p15:clr>
            <a:srgbClr val="A4A3A4"/>
          </p15:clr>
        </p15:guide>
        <p15:guide id="2" pos="212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1526" autoAdjust="0"/>
    <p:restoredTop sz="90929"/>
  </p:normalViewPr>
  <p:slideViewPr>
    <p:cSldViewPr>
      <p:cViewPr varScale="1">
        <p:scale>
          <a:sx n="30" d="100"/>
          <a:sy n="30" d="100"/>
        </p:scale>
        <p:origin x="524" y="24"/>
      </p:cViewPr>
      <p:guideLst>
        <p:guide orient="horz" pos="2160"/>
        <p:guide pos="312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" d="1"/>
        <a:sy n="1" d="1"/>
      </p:scale>
      <p:origin x="0" y="-6520"/>
    </p:cViewPr>
  </p:sorterViewPr>
  <p:notesViewPr>
    <p:cSldViewPr>
      <p:cViewPr varScale="1">
        <p:scale>
          <a:sx n="37" d="100"/>
          <a:sy n="37" d="100"/>
        </p:scale>
        <p:origin x="-1578" y="-96"/>
      </p:cViewPr>
      <p:guideLst>
        <p:guide orient="horz" pos="3109"/>
        <p:guide pos="212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ChangeArrowheads="1"/>
          </p:cNvSpPr>
          <p:nvPr/>
        </p:nvSpPr>
        <p:spPr bwMode="auto">
          <a:xfrm>
            <a:off x="61913" y="100013"/>
            <a:ext cx="869950" cy="30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1121" tIns="44761" rIns="91121" bIns="44761" anchor="ctr">
            <a:spAutoFit/>
          </a:bodyPr>
          <a:lstStyle>
            <a:lvl1pPr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460375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920750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381125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1841500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2987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7559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2131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6703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400">
                <a:latin typeface="Book Antiqua" panose="02040602050305030304" pitchFamily="18" charset="0"/>
              </a:rPr>
              <a:t>Sue Maw</a:t>
            </a:r>
          </a:p>
        </p:txBody>
      </p:sp>
      <p:sp>
        <p:nvSpPr>
          <p:cNvPr id="3075" name="Rectangle 3"/>
          <p:cNvSpPr>
            <a:spLocks noChangeArrowheads="1"/>
          </p:cNvSpPr>
          <p:nvPr/>
        </p:nvSpPr>
        <p:spPr bwMode="auto">
          <a:xfrm>
            <a:off x="6281738" y="9466263"/>
            <a:ext cx="392112" cy="30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1121" tIns="44761" rIns="91121" bIns="44761" anchor="ctr">
            <a:spAutoFit/>
          </a:bodyPr>
          <a:lstStyle>
            <a:lvl1pPr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460375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920750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381125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1841500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2987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7559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2131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6703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4913E6D5-27DB-4EDF-986C-6EC4574B15C1}" type="slidenum">
              <a:rPr lang="en-GB" altLang="en-US" sz="1400">
                <a:latin typeface="Book Antiqua" panose="02040602050305030304" pitchFamily="18" charset="0"/>
              </a:rPr>
              <a:pPr algn="r"/>
              <a:t>‹#›</a:t>
            </a:fld>
            <a:endParaRPr lang="en-GB" altLang="en-US" sz="1400">
              <a:latin typeface="Book Antiqua" panose="0204060205030503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7727816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0113" y="4691063"/>
            <a:ext cx="4935537" cy="4154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121" tIns="44761" rIns="91121" bIns="4476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notes styles</a:t>
            </a:r>
          </a:p>
          <a:p>
            <a:pPr lvl="1"/>
            <a:r>
              <a:rPr lang="en-GB" altLang="en-US" smtClean="0"/>
              <a:t>Second Level</a:t>
            </a:r>
          </a:p>
          <a:p>
            <a:pPr lvl="2"/>
            <a:r>
              <a:rPr lang="en-GB" altLang="en-US" smtClean="0"/>
              <a:t>Third Level</a:t>
            </a:r>
          </a:p>
          <a:p>
            <a:pPr lvl="3"/>
            <a:r>
              <a:rPr lang="en-GB" altLang="en-US" smtClean="0"/>
              <a:t>Fourth Level</a:t>
            </a:r>
          </a:p>
          <a:p>
            <a:pPr lvl="4"/>
            <a:r>
              <a:rPr lang="en-GB" altLang="en-US" smtClean="0"/>
              <a:t>Fifth Level</a:t>
            </a:r>
          </a:p>
        </p:txBody>
      </p:sp>
      <p:sp>
        <p:nvSpPr>
          <p:cNvPr id="2051" name="Rectangle 3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696913" y="741363"/>
            <a:ext cx="5343525" cy="3698875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61913" y="100013"/>
            <a:ext cx="869950" cy="30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1121" tIns="44761" rIns="91121" bIns="44761" anchor="ctr">
            <a:spAutoFit/>
          </a:bodyPr>
          <a:lstStyle>
            <a:lvl1pPr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460375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920750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381125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1841500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2987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7559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2131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6703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400">
                <a:latin typeface="Book Antiqua" panose="02040602050305030304" pitchFamily="18" charset="0"/>
              </a:rPr>
              <a:t>Sue Maw</a:t>
            </a:r>
          </a:p>
        </p:txBody>
      </p:sp>
      <p:sp>
        <p:nvSpPr>
          <p:cNvPr id="2053" name="Rectangle 5"/>
          <p:cNvSpPr>
            <a:spLocks noChangeArrowheads="1"/>
          </p:cNvSpPr>
          <p:nvPr/>
        </p:nvSpPr>
        <p:spPr bwMode="auto">
          <a:xfrm>
            <a:off x="6281738" y="9466263"/>
            <a:ext cx="392112" cy="30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1121" tIns="44761" rIns="91121" bIns="44761" anchor="ctr">
            <a:spAutoFit/>
          </a:bodyPr>
          <a:lstStyle>
            <a:lvl1pPr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460375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920750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381125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1841500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2987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7559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2131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6703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7E6BC948-71C3-4849-B41F-196E354A2306}" type="slidenum">
              <a:rPr lang="en-GB" altLang="en-US" sz="1400">
                <a:latin typeface="Book Antiqua" panose="02040602050305030304" pitchFamily="18" charset="0"/>
              </a:rPr>
              <a:pPr algn="r"/>
              <a:t>‹#›</a:t>
            </a:fld>
            <a:endParaRPr lang="en-GB" altLang="en-US" sz="1400">
              <a:latin typeface="Book Antiqua" panose="0204060205030503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715616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  <p:sp>
        <p:nvSpPr>
          <p:cNvPr id="15363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</p:spTree>
    <p:extLst>
      <p:ext uri="{BB962C8B-B14F-4D97-AF65-F5344CB8AC3E}">
        <p14:creationId xmlns:p14="http://schemas.microsoft.com/office/powerpoint/2010/main" val="25020160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  <p:sp>
        <p:nvSpPr>
          <p:cNvPr id="29699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</p:spTree>
    <p:extLst>
      <p:ext uri="{BB962C8B-B14F-4D97-AF65-F5344CB8AC3E}">
        <p14:creationId xmlns:p14="http://schemas.microsoft.com/office/powerpoint/2010/main" val="21252598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  <p:sp>
        <p:nvSpPr>
          <p:cNvPr id="17411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</p:spTree>
    <p:extLst>
      <p:ext uri="{BB962C8B-B14F-4D97-AF65-F5344CB8AC3E}">
        <p14:creationId xmlns:p14="http://schemas.microsoft.com/office/powerpoint/2010/main" val="428119114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  <p:sp>
        <p:nvSpPr>
          <p:cNvPr id="19459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</p:spTree>
    <p:extLst>
      <p:ext uri="{BB962C8B-B14F-4D97-AF65-F5344CB8AC3E}">
        <p14:creationId xmlns:p14="http://schemas.microsoft.com/office/powerpoint/2010/main" val="166605740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spcBef>
                <a:spcPct val="0"/>
              </a:spcBef>
            </a:pPr>
            <a:r>
              <a:rPr lang="en-GB" altLang="en-US" sz="1600" i="1">
                <a:solidFill>
                  <a:schemeClr val="tx2"/>
                </a:solidFill>
                <a:latin typeface="Book Antiqua" panose="02040602050305030304" pitchFamily="18" charset="0"/>
              </a:rPr>
              <a:t>Ambiguous figures, such as the vase/faces figure &amp; Necker's cube, show that there is more than one way of perceiving the same image on the retina. </a:t>
            </a:r>
          </a:p>
          <a:p>
            <a:pPr>
              <a:spcBef>
                <a:spcPct val="0"/>
              </a:spcBef>
            </a:pPr>
            <a:r>
              <a:rPr lang="en-GB" altLang="en-US" sz="1600" i="1">
                <a:solidFill>
                  <a:schemeClr val="tx2"/>
                </a:solidFill>
                <a:latin typeface="Book Antiqua" panose="02040602050305030304" pitchFamily="18" charset="0"/>
              </a:rPr>
              <a:t>The Muller-Lyer illusion &amp; the Ponzo illusion demonstrate that identical lines can be perceived as having different lengths.</a:t>
            </a:r>
          </a:p>
          <a:p>
            <a:endParaRPr lang="en-GB" altLang="en-US" sz="1600" i="1">
              <a:solidFill>
                <a:schemeClr val="tx2"/>
              </a:solidFill>
              <a:latin typeface="Book Antiqua" panose="02040602050305030304" pitchFamily="18" charset="0"/>
            </a:endParaRPr>
          </a:p>
        </p:txBody>
      </p:sp>
      <p:sp>
        <p:nvSpPr>
          <p:cNvPr id="21507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</p:spTree>
    <p:extLst>
      <p:ext uri="{BB962C8B-B14F-4D97-AF65-F5344CB8AC3E}">
        <p14:creationId xmlns:p14="http://schemas.microsoft.com/office/powerpoint/2010/main" val="36733299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2" descr="bambo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3792"/>
          <a:stretch>
            <a:fillRect/>
          </a:stretch>
        </p:blipFill>
        <p:spPr bwMode="ltGray">
          <a:xfrm>
            <a:off x="6816725" y="-1588"/>
            <a:ext cx="3095625" cy="6869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795" name="Rectangle 3"/>
          <p:cNvSpPr>
            <a:spLocks noGrp="1" noChangeArrowheads="1"/>
          </p:cNvSpPr>
          <p:nvPr>
            <p:ph type="ctrTitle"/>
          </p:nvPr>
        </p:nvSpPr>
        <p:spPr>
          <a:xfrm>
            <a:off x="330200" y="1158875"/>
            <a:ext cx="6769100" cy="1431925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 altLang="en-US" noProof="0" smtClean="0"/>
              <a:t>Click to edit Master title style</a:t>
            </a:r>
          </a:p>
        </p:txBody>
      </p:sp>
      <p:sp>
        <p:nvSpPr>
          <p:cNvPr id="33796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330200" y="3429000"/>
            <a:ext cx="6521450" cy="1752600"/>
          </a:xfrm>
        </p:spPr>
        <p:txBody>
          <a:bodyPr/>
          <a:lstStyle>
            <a:lvl1pPr marL="0" indent="0" algn="ctr">
              <a:buFont typeface="Wingdings" panose="05000000000000000000" pitchFamily="2" charset="2"/>
              <a:buNone/>
              <a:defRPr/>
            </a:lvl1pPr>
          </a:lstStyle>
          <a:p>
            <a:pPr lvl="0"/>
            <a:r>
              <a:rPr lang="en-GB" altLang="en-US" noProof="0" smtClean="0"/>
              <a:t>Click to edit Master subtitle style</a:t>
            </a:r>
          </a:p>
        </p:txBody>
      </p:sp>
      <p:sp>
        <p:nvSpPr>
          <p:cNvPr id="33797" name="Rectangle 5"/>
          <p:cNvSpPr>
            <a:spLocks noGrp="1" noChangeArrowheads="1"/>
          </p:cNvSpPr>
          <p:nvPr>
            <p:ph type="dt" sz="half" idx="2"/>
          </p:nvPr>
        </p:nvSpPr>
        <p:spPr>
          <a:xfrm>
            <a:off x="279400" y="6248400"/>
            <a:ext cx="1757363" cy="457200"/>
          </a:xfrm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33798" name="Rectangle 6"/>
          <p:cNvSpPr>
            <a:spLocks noGrp="1" noChangeArrowheads="1"/>
          </p:cNvSpPr>
          <p:nvPr>
            <p:ph type="ftr" sz="quarter" idx="3"/>
          </p:nvPr>
        </p:nvSpPr>
        <p:spPr>
          <a:xfrm>
            <a:off x="2284413" y="6248400"/>
            <a:ext cx="3246437" cy="457200"/>
          </a:xfrm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33799" name="Rectangle 7"/>
          <p:cNvSpPr>
            <a:spLocks noGrp="1" noChangeArrowheads="1"/>
          </p:cNvSpPr>
          <p:nvPr>
            <p:ph type="sldNum" sz="quarter" idx="4"/>
          </p:nvPr>
        </p:nvSpPr>
        <p:spPr>
          <a:xfrm>
            <a:off x="5943600" y="6248400"/>
            <a:ext cx="1485900" cy="457200"/>
          </a:xfrm>
        </p:spPr>
        <p:txBody>
          <a:bodyPr/>
          <a:lstStyle>
            <a:lvl1pPr>
              <a:defRPr/>
            </a:lvl1pPr>
          </a:lstStyle>
          <a:p>
            <a:fld id="{3C701DB3-510E-4D2C-A16D-6B5677A64150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2FD3577-F417-4526-92F5-1EAF1075636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382860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6275" y="1709738"/>
            <a:ext cx="8543925" cy="2852737"/>
          </a:xfrm>
        </p:spPr>
        <p:txBody>
          <a:bodyPr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275" y="4589463"/>
            <a:ext cx="8543925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C3338F4-E87E-4A4A-A001-19778A6617D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444597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47650" y="1371600"/>
            <a:ext cx="4010025" cy="4724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0075" y="1371600"/>
            <a:ext cx="4010025" cy="4724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165625D-86B9-4B12-A0CB-DA8FCDD9D43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193619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625" y="365125"/>
            <a:ext cx="8543925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2625" y="1681163"/>
            <a:ext cx="419100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2625" y="2505075"/>
            <a:ext cx="4191000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4913" y="1681163"/>
            <a:ext cx="42116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14913" y="2505075"/>
            <a:ext cx="421163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7CE630E-3403-4ED2-8DD9-9C701A6030F5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530861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1C50B6D-ADC8-46B1-A501-A4F1A743364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992123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31B6368-CB3A-4CE5-ACB3-677123CDF92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708386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625" y="457200"/>
            <a:ext cx="3194050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11638" y="987425"/>
            <a:ext cx="5014912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625" y="2057400"/>
            <a:ext cx="3194050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16C921A-28AE-436B-B7F1-F165674CD0D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073818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625" y="457200"/>
            <a:ext cx="3194050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211638" y="987425"/>
            <a:ext cx="5014912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625" y="2057400"/>
            <a:ext cx="3194050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5C170AB-CAC2-43B1-A8F7-6489C443A10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935489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781CC2-EFD4-4BD6-ACF5-8EDB8EC10F3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63748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376988" y="-136525"/>
            <a:ext cx="2043112" cy="6232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47650" y="-136525"/>
            <a:ext cx="5976938" cy="6232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93E7EE3-2112-457B-AE95-D14678E7CB5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953060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2" descr="bamboo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5976"/>
          <a:stretch>
            <a:fillRect/>
          </a:stretch>
        </p:blipFill>
        <p:spPr bwMode="ltGray">
          <a:xfrm>
            <a:off x="7966075" y="0"/>
            <a:ext cx="193992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2771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247650" y="-136525"/>
            <a:ext cx="8089900" cy="1431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GB" altLang="en-US" smtClean="0"/>
              <a:t>Click to edit Master title style</a:t>
            </a:r>
          </a:p>
        </p:txBody>
      </p:sp>
      <p:sp>
        <p:nvSpPr>
          <p:cNvPr id="32772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247650" y="1371600"/>
            <a:ext cx="8172450" cy="472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text styles</a:t>
            </a:r>
          </a:p>
          <a:p>
            <a:pPr lvl="1"/>
            <a:r>
              <a:rPr lang="en-GB" altLang="en-US" smtClean="0"/>
              <a:t>Second level</a:t>
            </a:r>
          </a:p>
          <a:p>
            <a:pPr lvl="2"/>
            <a:r>
              <a:rPr lang="en-GB" altLang="en-US" smtClean="0"/>
              <a:t>Third level</a:t>
            </a:r>
          </a:p>
          <a:p>
            <a:pPr lvl="3"/>
            <a:r>
              <a:rPr lang="en-GB" altLang="en-US" smtClean="0"/>
              <a:t>Fourth level</a:t>
            </a:r>
          </a:p>
          <a:p>
            <a:pPr lvl="4"/>
            <a:r>
              <a:rPr lang="en-GB" altLang="en-US" smtClean="0"/>
              <a:t>Fifth level</a:t>
            </a:r>
          </a:p>
        </p:txBody>
      </p:sp>
      <p:sp>
        <p:nvSpPr>
          <p:cNvPr id="32773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7650" y="6248400"/>
            <a:ext cx="1733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GB" altLang="en-US"/>
          </a:p>
        </p:txBody>
      </p:sp>
      <p:sp>
        <p:nvSpPr>
          <p:cNvPr id="32774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393950" y="6248400"/>
            <a:ext cx="37973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GB" altLang="en-US"/>
          </a:p>
        </p:txBody>
      </p:sp>
      <p:sp>
        <p:nvSpPr>
          <p:cNvPr id="32775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69100" y="6248400"/>
            <a:ext cx="1651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25801A72-7E0D-4E5E-B69C-33344BA80FB4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 Black" panose="020B0A04020102020204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 Black" panose="020B0A04020102020204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 Black" panose="020B0A04020102020204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 Black" panose="020B0A040201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 Black" panose="020B0A040201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 Black" panose="020B0A040201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 Black" panose="020B0A040201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 Black" panose="020B0A04020102020204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anose="05000000000000000000" pitchFamily="2" charset="2"/>
        <a:buChar char="­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bg2"/>
        </a:buClr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anose="05000000000000000000" pitchFamily="2" charset="2"/>
        <a:buChar char="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.png"/><Relationship Id="rId4" Type="http://schemas.openxmlformats.org/officeDocument/2006/relationships/oleObject" Target="../embeddings/oleObject1.bin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ctr"/>
          <a:lstStyle/>
          <a:p>
            <a:r>
              <a:rPr lang="en-GB" altLang="en-US"/>
              <a:t>Human Vision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>
              <a:buFontTx/>
              <a:buChar char="*"/>
            </a:pPr>
            <a:r>
              <a:rPr lang="en-GB" altLang="en-US"/>
              <a:t>Human vision can be split into two stages:-</a:t>
            </a:r>
          </a:p>
          <a:p>
            <a:pPr lvl="1">
              <a:buClr>
                <a:schemeClr val="tx2"/>
              </a:buClr>
              <a:buFontTx/>
              <a:buChar char="*"/>
            </a:pPr>
            <a:r>
              <a:rPr lang="en-GB" altLang="en-US"/>
              <a:t>The physical process of the eye picking up light.</a:t>
            </a:r>
          </a:p>
          <a:p>
            <a:pPr lvl="1">
              <a:buClr>
                <a:schemeClr val="tx2"/>
              </a:buClr>
              <a:buFontTx/>
              <a:buChar char="*"/>
            </a:pPr>
            <a:r>
              <a:rPr lang="en-GB" altLang="en-US"/>
              <a:t>The interpretation of the image to recognise objects, distances and colours.</a:t>
            </a:r>
          </a:p>
        </p:txBody>
      </p:sp>
    </p:spTree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ctr"/>
          <a:lstStyle/>
          <a:p>
            <a:r>
              <a:rPr lang="en-GB" altLang="en-US"/>
              <a:t>The Human Eye </a:t>
            </a:r>
          </a:p>
        </p:txBody>
      </p:sp>
      <p:graphicFrame>
        <p:nvGraphicFramePr>
          <p:cNvPr id="28675" name="Object 3">
            <a:hlinkClick r:id="" action="ppaction://ole?verb=0"/>
          </p:cNvPr>
          <p:cNvGraphicFramePr>
            <a:graphicFrameLocks/>
          </p:cNvGraphicFramePr>
          <p:nvPr/>
        </p:nvGraphicFramePr>
        <p:xfrm>
          <a:off x="2565400" y="2030413"/>
          <a:ext cx="4686300" cy="38385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8680" name="AmiPro Document" r:id="rId4" imgW="5170061" imgH="4236974" progId="AmiProDocument">
                  <p:embed/>
                </p:oleObj>
              </mc:Choice>
              <mc:Fallback>
                <p:oleObj name="AmiPro Document" r:id="rId4" imgW="5170061" imgH="4236974" progId="AmiProDocument">
                  <p:embed/>
                  <p:pic>
                    <p:nvPicPr>
                      <p:cNvPr id="0" name="Object 3"/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65400" y="2030413"/>
                        <a:ext cx="4686300" cy="38385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ctr"/>
          <a:lstStyle/>
          <a:p>
            <a:r>
              <a:rPr lang="en-GB" altLang="en-US"/>
              <a:t>The Human Eye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42950" y="1770063"/>
            <a:ext cx="7791450" cy="4114800"/>
          </a:xfrm>
          <a:noFill/>
          <a:ln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>
              <a:lnSpc>
                <a:spcPct val="90000"/>
              </a:lnSpc>
              <a:buFontTx/>
              <a:buChar char="*"/>
            </a:pPr>
            <a:r>
              <a:rPr lang="en-GB" altLang="en-US" sz="2800"/>
              <a:t>The retina is a light sensitive area on the back of the eye containing two types of light sensitive cell: rods and cones.</a:t>
            </a:r>
          </a:p>
          <a:p>
            <a:pPr>
              <a:lnSpc>
                <a:spcPct val="90000"/>
              </a:lnSpc>
              <a:buFontTx/>
              <a:buChar char="*"/>
            </a:pPr>
            <a:r>
              <a:rPr lang="en-GB" altLang="en-US" sz="2800"/>
              <a:t>Rods are very sensitive to light and movement, but do not pick up fine detail or colour.</a:t>
            </a:r>
          </a:p>
          <a:p>
            <a:pPr>
              <a:lnSpc>
                <a:spcPct val="90000"/>
              </a:lnSpc>
              <a:buFontTx/>
              <a:buChar char="*"/>
            </a:pPr>
            <a:r>
              <a:rPr lang="en-GB" altLang="en-US" sz="2800"/>
              <a:t>They are mostly around the edge of the retina.</a:t>
            </a:r>
          </a:p>
          <a:p>
            <a:pPr>
              <a:lnSpc>
                <a:spcPct val="90000"/>
              </a:lnSpc>
              <a:buFontTx/>
              <a:buChar char="*"/>
            </a:pPr>
            <a:r>
              <a:rPr lang="en-GB" altLang="en-US" sz="2800"/>
              <a:t>We make use of rods under poor lighting conditions and  for peripheral vision.</a:t>
            </a:r>
          </a:p>
        </p:txBody>
      </p:sp>
    </p:spTree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ctr"/>
          <a:lstStyle/>
          <a:p>
            <a:r>
              <a:rPr lang="en-GB" altLang="en-US"/>
              <a:t>The Human Eye 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>
              <a:buFontTx/>
              <a:buChar char="*"/>
            </a:pPr>
            <a:r>
              <a:rPr lang="en-GB" altLang="en-US"/>
              <a:t>Cones operate under bright lighting conditions.</a:t>
            </a:r>
          </a:p>
          <a:p>
            <a:pPr>
              <a:buFontTx/>
              <a:buChar char="*"/>
            </a:pPr>
            <a:r>
              <a:rPr lang="en-GB" altLang="en-US"/>
              <a:t>There are three types of cone, sensitive to red, green and blue light, giving us colour vision. Only around 4% of cones are sensitive to blue light.</a:t>
            </a:r>
          </a:p>
          <a:p>
            <a:pPr>
              <a:buFontTx/>
              <a:buChar char="*"/>
            </a:pPr>
            <a:r>
              <a:rPr lang="en-GB" altLang="en-US"/>
              <a:t>Cones are concentrated on the fovea, the central point on the retina where images are focused.	 .</a:t>
            </a:r>
          </a:p>
        </p:txBody>
      </p:sp>
    </p:spTree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7650" y="525959"/>
            <a:ext cx="8089900" cy="769441"/>
          </a:xfrm>
        </p:spPr>
        <p:txBody>
          <a:bodyPr/>
          <a:lstStyle/>
          <a:p>
            <a:r>
              <a:rPr lang="en-GB" dirty="0" smtClean="0"/>
              <a:t>Colour Blindness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7826" name="Picture 2" descr="http://www.colourblindawareness.org/wp-content/themes/outreach/images/slider/teachers/homepag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504" y="1516002"/>
            <a:ext cx="7704856" cy="4214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1064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ctr"/>
          <a:lstStyle/>
          <a:p>
            <a:r>
              <a:rPr lang="en-GB" altLang="en-US"/>
              <a:t>Visual Perception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>
              <a:buFontTx/>
              <a:buChar char="*"/>
            </a:pPr>
            <a:r>
              <a:rPr lang="en-GB" altLang="en-US"/>
              <a:t>There is more to visual perception than meets the eye.</a:t>
            </a:r>
          </a:p>
          <a:p>
            <a:pPr>
              <a:buFontTx/>
              <a:buChar char="*"/>
            </a:pPr>
            <a:r>
              <a:rPr lang="en-GB" altLang="en-US"/>
              <a:t>We are given tiny, distorted, upside-down, two-dimensional images in the eyes &amp; we see solid objects in three-dimensional space.</a:t>
            </a:r>
          </a:p>
          <a:p>
            <a:pPr>
              <a:buFontTx/>
              <a:buChar char="*"/>
            </a:pPr>
            <a:r>
              <a:rPr lang="en-GB" altLang="en-US"/>
              <a:t>Optical illusions demonstrate that we are actively trying to build up a picture of objects.</a:t>
            </a:r>
          </a:p>
        </p:txBody>
      </p:sp>
    </p:spTree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>
          <a:xfrm>
            <a:off x="247650" y="533400"/>
            <a:ext cx="8089900" cy="762000"/>
          </a:xfrm>
        </p:spPr>
        <p:txBody>
          <a:bodyPr/>
          <a:lstStyle/>
          <a:p>
            <a:r>
              <a:rPr lang="en-GB" altLang="en-US"/>
              <a:t>Visual Perception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/>
              <a:t>More of the cortex is devoted to visual perception than for any other sense. Why?</a:t>
            </a:r>
          </a:p>
          <a:p>
            <a:pPr lvl="1"/>
            <a:r>
              <a:rPr lang="en-GB" altLang="en-US"/>
              <a:t>Vision is very important in our lives</a:t>
            </a:r>
          </a:p>
          <a:p>
            <a:pPr lvl="1"/>
            <a:r>
              <a:rPr lang="en-GB" altLang="en-US"/>
              <a:t>Visual processing is very complex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>
          <a:xfrm>
            <a:off x="247650" y="533400"/>
            <a:ext cx="8089900" cy="762000"/>
          </a:xfrm>
        </p:spPr>
        <p:txBody>
          <a:bodyPr/>
          <a:lstStyle/>
          <a:p>
            <a:r>
              <a:rPr lang="en-GB" altLang="en-US"/>
              <a:t>Functional Specialisation 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/>
              <a:t>Zeki’s (1993) functional specialisation theory states that different parts of the cortex are specialised for different visual functions</a:t>
            </a:r>
          </a:p>
          <a:p>
            <a:pPr lvl="1"/>
            <a:r>
              <a:rPr lang="en-GB" altLang="en-US"/>
              <a:t>Initial processing: colour and shape</a:t>
            </a:r>
          </a:p>
          <a:p>
            <a:pPr lvl="1"/>
            <a:r>
              <a:rPr lang="en-GB" altLang="en-US"/>
              <a:t>Shape</a:t>
            </a:r>
          </a:p>
          <a:p>
            <a:pPr lvl="1"/>
            <a:r>
              <a:rPr lang="en-GB" altLang="en-US"/>
              <a:t>Colour and orientation</a:t>
            </a:r>
          </a:p>
          <a:p>
            <a:pPr lvl="1"/>
            <a:r>
              <a:rPr lang="en-GB" altLang="en-US"/>
              <a:t>Motion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>
          <a:xfrm>
            <a:off x="247650" y="533400"/>
            <a:ext cx="8089900" cy="762000"/>
          </a:xfrm>
        </p:spPr>
        <p:txBody>
          <a:bodyPr/>
          <a:lstStyle/>
          <a:p>
            <a:r>
              <a:rPr lang="en-GB" altLang="en-US"/>
              <a:t>Edge Perception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/>
              <a:t>Edges define where objects meet in the visual field</a:t>
            </a:r>
          </a:p>
          <a:p>
            <a:r>
              <a:rPr lang="en-GB" altLang="en-US"/>
              <a:t>We heighten the contrast between objects at edges to enhance object perception.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>
          <a:xfrm>
            <a:off x="247650" y="533400"/>
            <a:ext cx="8089900" cy="762000"/>
          </a:xfrm>
        </p:spPr>
        <p:txBody>
          <a:bodyPr/>
          <a:lstStyle/>
          <a:p>
            <a:r>
              <a:rPr lang="en-GB" altLang="en-US"/>
              <a:t>Dark Adaptation</a:t>
            </a:r>
          </a:p>
        </p:txBody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/>
              <a:t>Increased visual sensitivity which occurs over time in darkened conditions</a:t>
            </a:r>
          </a:p>
          <a:p>
            <a:r>
              <a:rPr lang="en-GB" altLang="en-US"/>
              <a:t>Sensitivity to light can increase 100,000 times during dark adaptation</a:t>
            </a:r>
          </a:p>
          <a:p>
            <a:r>
              <a:rPr lang="en-GB" altLang="en-US"/>
              <a:t>Adaptation involves</a:t>
            </a:r>
          </a:p>
          <a:p>
            <a:pPr lvl="1"/>
            <a:r>
              <a:rPr lang="en-GB" altLang="en-US"/>
              <a:t>Dilation of pupil</a:t>
            </a:r>
          </a:p>
          <a:p>
            <a:pPr lvl="1"/>
            <a:r>
              <a:rPr lang="en-GB" altLang="en-US"/>
              <a:t>Changes in sensitivity of rod and cone cells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Cognitive Neuroscience and Vision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/>
              <a:t>Evidence on colour vision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Patients with damage to area V4 of the visual cortex often are unable to name colour of objects, but have normal perception of shape and movement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What would happen if one of these patients is given red and blue object to sort?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They can sort the objects correctly, but cannot explain why.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Conscious processing of colour is carried out in area V4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Cognitive Neuroscience and Vision</a:t>
            </a:r>
          </a:p>
        </p:txBody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/>
              <a:t>Motion</a:t>
            </a:r>
          </a:p>
          <a:p>
            <a:pPr lvl="1"/>
            <a:r>
              <a:rPr lang="en-GB" altLang="en-US"/>
              <a:t>Patients with damage to area V5 of the visual cortex develop akinetopia</a:t>
            </a:r>
          </a:p>
          <a:p>
            <a:pPr lvl="1"/>
            <a:r>
              <a:rPr lang="en-GB" altLang="en-US"/>
              <a:t>Stationary objects are seen as normal, but moving objects become invisible.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Gestalt Theory of Perception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/>
              <a:t>Organisation of perception depends on laws of grouping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Law of proximity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Law of similarity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Law of good continuation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Law of closure</a:t>
            </a:r>
          </a:p>
          <a:p>
            <a:pPr>
              <a:lnSpc>
                <a:spcPct val="90000"/>
              </a:lnSpc>
            </a:pPr>
            <a:r>
              <a:rPr lang="en-GB" altLang="en-US"/>
              <a:t>Gestalt theory gave impetus to later research into perception, but some aspects have been disproved experimentally 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>
          <a:xfrm>
            <a:off x="247650" y="533400"/>
            <a:ext cx="8089900" cy="762000"/>
          </a:xfrm>
        </p:spPr>
        <p:txBody>
          <a:bodyPr/>
          <a:lstStyle/>
          <a:p>
            <a:r>
              <a:rPr lang="en-GB" altLang="en-US" dirty="0"/>
              <a:t>Constructivist Theory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79729" y="1340768"/>
            <a:ext cx="8172450" cy="4724400"/>
          </a:xfrm>
        </p:spPr>
        <p:txBody>
          <a:bodyPr/>
          <a:lstStyle/>
          <a:p>
            <a:r>
              <a:rPr lang="en-GB" altLang="en-US"/>
              <a:t>Perception is an active process influenced by observers’ expectations and knowledge</a:t>
            </a:r>
          </a:p>
          <a:p>
            <a:r>
              <a:rPr lang="en-GB" altLang="en-US"/>
              <a:t>Incorrect expectations can lead to perceptual errors, eg Ames room</a:t>
            </a:r>
          </a:p>
          <a:p>
            <a:r>
              <a:rPr lang="en-GB" altLang="en-US"/>
              <a:t>Bruner &amp; Goodman’s experiment with coin sizes</a:t>
            </a:r>
          </a:p>
          <a:p>
            <a:pPr lvl="1"/>
            <a:r>
              <a:rPr lang="en-GB" altLang="en-US"/>
              <a:t>Children from poorer families overestimated the size of coins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/>
          <p:cNvSpPr>
            <a:spLocks noChangeArrowheads="1"/>
          </p:cNvSpPr>
          <p:nvPr/>
        </p:nvSpPr>
        <p:spPr bwMode="auto">
          <a:xfrm>
            <a:off x="0" y="1700213"/>
            <a:ext cx="9906000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/>
            <a:endParaRPr lang="en-GB" altLang="en-US"/>
          </a:p>
          <a:p>
            <a:pPr lvl="3" eaLnBrk="0" hangingPunct="0"/>
            <a:endParaRPr lang="en-GB" altLang="en-US"/>
          </a:p>
        </p:txBody>
      </p:sp>
      <p:sp>
        <p:nvSpPr>
          <p:cNvPr id="65541" name="Rectangle 5"/>
          <p:cNvSpPr>
            <a:spLocks noChangeArrowheads="1"/>
          </p:cNvSpPr>
          <p:nvPr/>
        </p:nvSpPr>
        <p:spPr bwMode="auto">
          <a:xfrm>
            <a:off x="0" y="2827338"/>
            <a:ext cx="9906000" cy="685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/>
            <a:endParaRPr lang="en-GB" altLang="en-US" sz="1500"/>
          </a:p>
          <a:p>
            <a:pPr eaLnBrk="0" hangingPunct="0"/>
            <a:endParaRPr lang="en-GB" altLang="en-US"/>
          </a:p>
        </p:txBody>
      </p:sp>
      <p:sp>
        <p:nvSpPr>
          <p:cNvPr id="65542" name="Rectangle 6"/>
          <p:cNvSpPr>
            <a:spLocks noChangeArrowheads="1"/>
          </p:cNvSpPr>
          <p:nvPr/>
        </p:nvSpPr>
        <p:spPr bwMode="auto">
          <a:xfrm>
            <a:off x="0" y="3513138"/>
            <a:ext cx="9906000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/>
            <a:endParaRPr lang="en-GB" altLang="en-US"/>
          </a:p>
          <a:p>
            <a:pPr eaLnBrk="0" hangingPunct="0"/>
            <a:endParaRPr lang="en-GB" altLang="en-US"/>
          </a:p>
        </p:txBody>
      </p:sp>
      <p:sp>
        <p:nvSpPr>
          <p:cNvPr id="65543" name="Rectangle 7"/>
          <p:cNvSpPr>
            <a:spLocks noChangeArrowheads="1"/>
          </p:cNvSpPr>
          <p:nvPr/>
        </p:nvSpPr>
        <p:spPr bwMode="auto">
          <a:xfrm>
            <a:off x="0" y="4335463"/>
            <a:ext cx="9906000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/>
            <a:endParaRPr lang="en-GB" altLang="en-US"/>
          </a:p>
          <a:p>
            <a:pPr eaLnBrk="0" hangingPunct="0"/>
            <a:endParaRPr lang="en-GB" altLang="en-US"/>
          </a:p>
        </p:txBody>
      </p:sp>
      <p:sp>
        <p:nvSpPr>
          <p:cNvPr id="10" name="Rectangle 2"/>
          <p:cNvSpPr txBox="1">
            <a:spLocks noChangeArrowheads="1"/>
          </p:cNvSpPr>
          <p:nvPr/>
        </p:nvSpPr>
        <p:spPr>
          <a:xfrm>
            <a:off x="247650" y="533400"/>
            <a:ext cx="8089900" cy="762000"/>
          </a:xfrm>
          <a:prstGeom prst="rect">
            <a:avLst/>
          </a:prstGeom>
        </p:spPr>
        <p:txBody>
          <a:bodyPr/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 Black" panose="020B0A04020102020204" pitchFamily="34" charset="0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 Black" panose="020B0A04020102020204" pitchFamily="34" charset="0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 Black" panose="020B0A04020102020204" pitchFamily="34" charset="0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 Black" panose="020B0A04020102020204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 Black" panose="020B0A04020102020204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 Black" panose="020B0A04020102020204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 Black" panose="020B0A04020102020204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 Black" panose="020B0A04020102020204" pitchFamily="34" charset="0"/>
              </a:defRPr>
            </a:lvl9pPr>
          </a:lstStyle>
          <a:p>
            <a:r>
              <a:rPr lang="en-GB" altLang="en-US" dirty="0" smtClean="0"/>
              <a:t>The Ames Room</a:t>
            </a:r>
            <a:endParaRPr lang="en-GB" altLang="en-US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2600" y="1484784"/>
            <a:ext cx="6684235" cy="5013176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5778" name="Picture 2" descr="Image result for ames room 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496" y="1484784"/>
            <a:ext cx="7708754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138375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Evaluation of Constructivist Theory</a:t>
            </a:r>
          </a:p>
        </p:txBody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/>
              <a:t>A criticism of constructivist theory is that the experiments involved artificial situations </a:t>
            </a:r>
          </a:p>
          <a:p>
            <a:r>
              <a:rPr lang="en-GB" altLang="en-US"/>
              <a:t>It is hard to prove what subjects’ expectations are</a:t>
            </a:r>
          </a:p>
          <a:p>
            <a:r>
              <a:rPr lang="en-GB" altLang="en-US"/>
              <a:t>Constructivist Theory would predict many errors in perception, but usually we are accurate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>
          <a:xfrm>
            <a:off x="247650" y="533400"/>
            <a:ext cx="8089900" cy="762000"/>
          </a:xfrm>
        </p:spPr>
        <p:txBody>
          <a:bodyPr/>
          <a:lstStyle/>
          <a:p>
            <a:r>
              <a:rPr lang="en-GB" altLang="en-US"/>
              <a:t>Direct Perception Theory</a:t>
            </a:r>
          </a:p>
        </p:txBody>
      </p:sp>
      <p:sp>
        <p:nvSpPr>
          <p:cNvPr id="481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/>
              <a:t>Gibson (1989)</a:t>
            </a:r>
          </a:p>
          <a:p>
            <a:pPr>
              <a:lnSpc>
                <a:spcPct val="90000"/>
              </a:lnSpc>
            </a:pPr>
            <a:r>
              <a:rPr lang="en-GB" altLang="en-US"/>
              <a:t>The pattern of light reaching the eye is an optic array</a:t>
            </a:r>
          </a:p>
          <a:p>
            <a:pPr>
              <a:lnSpc>
                <a:spcPct val="90000"/>
              </a:lnSpc>
            </a:pPr>
            <a:r>
              <a:rPr lang="en-GB" altLang="en-US"/>
              <a:t>The optic array gives unambiguous information about the layout of objects in space</a:t>
            </a:r>
          </a:p>
          <a:p>
            <a:pPr>
              <a:lnSpc>
                <a:spcPct val="90000"/>
              </a:lnSpc>
            </a:pPr>
            <a:r>
              <a:rPr lang="en-GB" altLang="en-US"/>
              <a:t>Perception involves ‘picking up’ the rich information provided by the optic array directly, with little processing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>
          <a:xfrm>
            <a:off x="247650" y="533400"/>
            <a:ext cx="8089900" cy="762000"/>
          </a:xfrm>
        </p:spPr>
        <p:txBody>
          <a:bodyPr/>
          <a:lstStyle/>
          <a:p>
            <a:r>
              <a:rPr lang="en-GB" altLang="en-US"/>
              <a:t>Example</a:t>
            </a:r>
          </a:p>
        </p:txBody>
      </p:sp>
      <p:sp>
        <p:nvSpPr>
          <p:cNvPr id="501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/>
              <a:t>A pilot landing a plane sees an ‘optic flow pattern’. The point toward which the plane is moving is motionless, with the rest of the visual field seeming to move away from that point – the further away, the faster they move. These optic flow patterns give the pilot unambiguous information about direction, speed and altitude.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ChangeArrowheads="1"/>
          </p:cNvSpPr>
          <p:nvPr>
            <p:ph type="title"/>
          </p:nvPr>
        </p:nvSpPr>
        <p:spPr>
          <a:xfrm>
            <a:off x="247650" y="533400"/>
            <a:ext cx="8089900" cy="762000"/>
          </a:xfrm>
        </p:spPr>
        <p:txBody>
          <a:bodyPr/>
          <a:lstStyle/>
          <a:p>
            <a:r>
              <a:rPr lang="en-GB" altLang="en-US"/>
              <a:t>Affordances</a:t>
            </a:r>
          </a:p>
        </p:txBody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/>
              <a:t>Gibson claimed that potential uses of an object are directly perceivable</a:t>
            </a:r>
          </a:p>
          <a:p>
            <a:r>
              <a:rPr lang="en-GB" altLang="en-US"/>
              <a:t>For example, a chair ‘affords’ sitting, a ladder ‘affords’ climbing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ChangeArrowheads="1"/>
          </p:cNvSpPr>
          <p:nvPr>
            <p:ph type="title"/>
          </p:nvPr>
        </p:nvSpPr>
        <p:spPr>
          <a:xfrm>
            <a:off x="247650" y="533400"/>
            <a:ext cx="8089900" cy="762000"/>
          </a:xfrm>
        </p:spPr>
        <p:txBody>
          <a:bodyPr/>
          <a:lstStyle/>
          <a:p>
            <a:r>
              <a:rPr lang="en-GB" altLang="en-US"/>
              <a:t>Resonance</a:t>
            </a:r>
          </a:p>
        </p:txBody>
      </p:sp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/>
              <a:t>Gibson believed that observers can pick up information almost automatically if they are ‘attuned’ to it </a:t>
            </a:r>
          </a:p>
          <a:p>
            <a:r>
              <a:rPr lang="en-GB" altLang="en-US"/>
              <a:t>Analogy with a radio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Evaluation of Direct Approach</a:t>
            </a:r>
          </a:p>
        </p:txBody>
      </p:sp>
      <p:sp>
        <p:nvSpPr>
          <p:cNvPr id="563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/>
              <a:t>The rich visual world, usually in motion, differs from the simplified, static experimental example. Inaccurate perceptions often involve very artificial stimuli.</a:t>
            </a:r>
          </a:p>
          <a:p>
            <a:pPr>
              <a:lnSpc>
                <a:spcPct val="90000"/>
              </a:lnSpc>
            </a:pPr>
            <a:r>
              <a:rPr lang="en-GB" altLang="en-US"/>
              <a:t>Gibson probably underestimated the complexity of visual processing</a:t>
            </a:r>
          </a:p>
          <a:p>
            <a:pPr>
              <a:lnSpc>
                <a:spcPct val="90000"/>
              </a:lnSpc>
            </a:pPr>
            <a:r>
              <a:rPr lang="en-GB" altLang="en-US"/>
              <a:t>He did not believe that we use internal representations (sketches). Simple experiments show that we </a:t>
            </a:r>
            <a:r>
              <a:rPr lang="en-GB" altLang="en-US" b="1"/>
              <a:t>do</a:t>
            </a:r>
            <a:r>
              <a:rPr lang="en-GB" altLang="en-US"/>
              <a:t> use them  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0"/>
            <a:ext cx="8089900" cy="2101850"/>
          </a:xfrm>
        </p:spPr>
        <p:txBody>
          <a:bodyPr/>
          <a:lstStyle/>
          <a:p>
            <a:r>
              <a:rPr lang="en-GB" altLang="en-US"/>
              <a:t>Constructivist and Direct Approaches to Perception</a:t>
            </a:r>
          </a:p>
        </p:txBody>
      </p:sp>
      <p:sp>
        <p:nvSpPr>
          <p:cNvPr id="583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81000" y="2590800"/>
            <a:ext cx="8172450" cy="4724400"/>
          </a:xfrm>
        </p:spPr>
        <p:txBody>
          <a:bodyPr/>
          <a:lstStyle/>
          <a:p>
            <a:r>
              <a:rPr lang="en-GB" altLang="en-US"/>
              <a:t>Constructivist Theory – Top Down</a:t>
            </a:r>
          </a:p>
          <a:p>
            <a:r>
              <a:rPr lang="en-GB" altLang="en-US"/>
              <a:t>Direct Perception Theory – Bottom Up</a:t>
            </a:r>
          </a:p>
          <a:p>
            <a:r>
              <a:rPr lang="en-GB" altLang="en-US"/>
              <a:t>In reality both approaches are used</a:t>
            </a:r>
          </a:p>
          <a:p>
            <a:pPr lvl="1"/>
            <a:r>
              <a:rPr lang="en-GB" altLang="en-US"/>
              <a:t>Top down in poor viewing conditions</a:t>
            </a:r>
          </a:p>
          <a:p>
            <a:pPr lvl="1"/>
            <a:r>
              <a:rPr lang="en-GB" altLang="en-US"/>
              <a:t>Bottom up in good viewing conditions</a:t>
            </a:r>
          </a:p>
          <a:p>
            <a:pPr>
              <a:buFont typeface="Wingdings" panose="05000000000000000000" pitchFamily="2" charset="2"/>
              <a:buNone/>
            </a:pPr>
            <a:endParaRPr lang="en-GB" altLang="en-US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ChangeArrowheads="1"/>
          </p:cNvSpPr>
          <p:nvPr>
            <p:ph type="title"/>
          </p:nvPr>
        </p:nvSpPr>
        <p:spPr>
          <a:xfrm>
            <a:off x="247650" y="533400"/>
            <a:ext cx="8089900" cy="762000"/>
          </a:xfrm>
        </p:spPr>
        <p:txBody>
          <a:bodyPr/>
          <a:lstStyle/>
          <a:p>
            <a:r>
              <a:rPr lang="en-GB" altLang="en-US"/>
              <a:t>Examples</a:t>
            </a:r>
            <a:endParaRPr lang="en-US" altLang="en-US"/>
          </a:p>
        </p:txBody>
      </p:sp>
      <p:sp>
        <p:nvSpPr>
          <p:cNvPr id="665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/>
              <a:t>Look at the first two images. Can you see anything in the ‘random’ shapes?</a:t>
            </a:r>
          </a:p>
          <a:p>
            <a:r>
              <a:rPr lang="en-GB" altLang="en-US"/>
              <a:t>The second two images can be interpreted in two different ways</a:t>
            </a:r>
          </a:p>
          <a:p>
            <a:r>
              <a:rPr lang="en-GB" altLang="en-US"/>
              <a:t>Does your perception experience seem to support Constructivist or Direct Perception Theory?</a:t>
            </a:r>
            <a:endParaRPr lang="en-US" altLang="en-US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604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60420" name="Rectangle 4"/>
          <p:cNvSpPr>
            <a:spLocks noChangeArrowheads="1"/>
          </p:cNvSpPr>
          <p:nvPr/>
        </p:nvSpPr>
        <p:spPr bwMode="auto">
          <a:xfrm>
            <a:off x="0" y="1700213"/>
            <a:ext cx="9906000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/>
            <a:endParaRPr lang="en-GB" altLang="en-US"/>
          </a:p>
          <a:p>
            <a:pPr lvl="3" eaLnBrk="0" hangingPunct="0"/>
            <a:endParaRPr lang="en-GB" altLang="en-US"/>
          </a:p>
        </p:txBody>
      </p:sp>
      <p:sp>
        <p:nvSpPr>
          <p:cNvPr id="60423" name="Rectangle 7"/>
          <p:cNvSpPr>
            <a:spLocks noChangeArrowheads="1"/>
          </p:cNvSpPr>
          <p:nvPr/>
        </p:nvSpPr>
        <p:spPr bwMode="auto">
          <a:xfrm>
            <a:off x="0" y="2827338"/>
            <a:ext cx="9906000" cy="685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/>
            <a:endParaRPr lang="en-GB" altLang="en-US" sz="1500"/>
          </a:p>
          <a:p>
            <a:pPr eaLnBrk="0" hangingPunct="0"/>
            <a:endParaRPr lang="en-GB" altLang="en-US"/>
          </a:p>
        </p:txBody>
      </p:sp>
      <p:sp>
        <p:nvSpPr>
          <p:cNvPr id="60424" name="Rectangle 8"/>
          <p:cNvSpPr>
            <a:spLocks noChangeArrowheads="1"/>
          </p:cNvSpPr>
          <p:nvPr/>
        </p:nvSpPr>
        <p:spPr bwMode="auto">
          <a:xfrm>
            <a:off x="0" y="3513138"/>
            <a:ext cx="9906000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/>
            <a:endParaRPr lang="en-GB" altLang="en-US"/>
          </a:p>
          <a:p>
            <a:pPr eaLnBrk="0" hangingPunct="0"/>
            <a:endParaRPr lang="en-GB" altLang="en-US"/>
          </a:p>
        </p:txBody>
      </p:sp>
      <p:sp>
        <p:nvSpPr>
          <p:cNvPr id="60425" name="Rectangle 9"/>
          <p:cNvSpPr>
            <a:spLocks noChangeArrowheads="1"/>
          </p:cNvSpPr>
          <p:nvPr/>
        </p:nvSpPr>
        <p:spPr bwMode="auto">
          <a:xfrm>
            <a:off x="0" y="4335463"/>
            <a:ext cx="9906000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/>
            <a:endParaRPr lang="en-GB" altLang="en-US"/>
          </a:p>
          <a:p>
            <a:pPr eaLnBrk="0" hangingPunct="0"/>
            <a:endParaRPr lang="en-GB" altLang="en-US"/>
          </a:p>
        </p:txBody>
      </p:sp>
      <p:pic>
        <p:nvPicPr>
          <p:cNvPr id="60422" name="Picture 6" descr="worl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1168400"/>
            <a:ext cx="7543800" cy="5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ChangeArrowheads="1"/>
          </p:cNvSpPr>
          <p:nvPr/>
        </p:nvSpPr>
        <p:spPr bwMode="auto">
          <a:xfrm>
            <a:off x="0" y="1606550"/>
            <a:ext cx="9906000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/>
            <a:endParaRPr lang="en-GB" altLang="en-US"/>
          </a:p>
          <a:p>
            <a:pPr lvl="3" eaLnBrk="0" hangingPunct="0"/>
            <a:endParaRPr lang="en-GB" altLang="en-US"/>
          </a:p>
        </p:txBody>
      </p:sp>
      <p:sp>
        <p:nvSpPr>
          <p:cNvPr id="61445" name="Rectangle 5"/>
          <p:cNvSpPr>
            <a:spLocks noChangeArrowheads="1"/>
          </p:cNvSpPr>
          <p:nvPr/>
        </p:nvSpPr>
        <p:spPr bwMode="auto">
          <a:xfrm>
            <a:off x="0" y="2733675"/>
            <a:ext cx="9906000" cy="685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/>
            <a:endParaRPr lang="en-GB" altLang="en-US" sz="1500"/>
          </a:p>
          <a:p>
            <a:pPr eaLnBrk="0" hangingPunct="0"/>
            <a:endParaRPr lang="en-GB" altLang="en-US"/>
          </a:p>
        </p:txBody>
      </p:sp>
      <p:sp>
        <p:nvSpPr>
          <p:cNvPr id="61446" name="Rectangle 6"/>
          <p:cNvSpPr>
            <a:spLocks noChangeArrowheads="1"/>
          </p:cNvSpPr>
          <p:nvPr/>
        </p:nvSpPr>
        <p:spPr bwMode="auto">
          <a:xfrm>
            <a:off x="0" y="3419475"/>
            <a:ext cx="9906000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/>
            <a:endParaRPr lang="en-GB" altLang="en-US"/>
          </a:p>
          <a:p>
            <a:pPr eaLnBrk="0" hangingPunct="0"/>
            <a:endParaRPr lang="en-GB" altLang="en-US"/>
          </a:p>
        </p:txBody>
      </p:sp>
      <p:sp>
        <p:nvSpPr>
          <p:cNvPr id="61447" name="Rectangle 7"/>
          <p:cNvSpPr>
            <a:spLocks noChangeArrowheads="1"/>
          </p:cNvSpPr>
          <p:nvPr/>
        </p:nvSpPr>
        <p:spPr bwMode="auto">
          <a:xfrm>
            <a:off x="0" y="4241800"/>
            <a:ext cx="9906000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/>
            <a:endParaRPr lang="en-GB" altLang="en-US"/>
          </a:p>
          <a:p>
            <a:pPr eaLnBrk="0" hangingPunct="0"/>
            <a:endParaRPr lang="en-GB" altLang="en-US"/>
          </a:p>
        </p:txBody>
      </p:sp>
      <p:pic>
        <p:nvPicPr>
          <p:cNvPr id="61444" name="Picture 4" descr="do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628650"/>
            <a:ext cx="7772400" cy="539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ChangeArrowheads="1"/>
          </p:cNvSpPr>
          <p:nvPr/>
        </p:nvSpPr>
        <p:spPr bwMode="auto">
          <a:xfrm>
            <a:off x="0" y="1700213"/>
            <a:ext cx="9906000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/>
            <a:endParaRPr lang="en-GB" altLang="en-US"/>
          </a:p>
          <a:p>
            <a:pPr lvl="3" eaLnBrk="0" hangingPunct="0"/>
            <a:endParaRPr lang="en-GB" altLang="en-US"/>
          </a:p>
        </p:txBody>
      </p:sp>
      <p:sp>
        <p:nvSpPr>
          <p:cNvPr id="62469" name="Rectangle 5"/>
          <p:cNvSpPr>
            <a:spLocks noChangeArrowheads="1"/>
          </p:cNvSpPr>
          <p:nvPr/>
        </p:nvSpPr>
        <p:spPr bwMode="auto">
          <a:xfrm>
            <a:off x="0" y="2827338"/>
            <a:ext cx="9906000" cy="685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/>
            <a:endParaRPr lang="en-GB" altLang="en-US" sz="1500"/>
          </a:p>
          <a:p>
            <a:pPr eaLnBrk="0" hangingPunct="0"/>
            <a:endParaRPr lang="en-GB" altLang="en-US"/>
          </a:p>
        </p:txBody>
      </p:sp>
      <p:sp>
        <p:nvSpPr>
          <p:cNvPr id="62470" name="Rectangle 6"/>
          <p:cNvSpPr>
            <a:spLocks noChangeArrowheads="1"/>
          </p:cNvSpPr>
          <p:nvPr/>
        </p:nvSpPr>
        <p:spPr bwMode="auto">
          <a:xfrm>
            <a:off x="0" y="3513138"/>
            <a:ext cx="9906000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/>
            <a:endParaRPr lang="en-GB" altLang="en-US"/>
          </a:p>
          <a:p>
            <a:pPr eaLnBrk="0" hangingPunct="0"/>
            <a:endParaRPr lang="en-GB" altLang="en-US"/>
          </a:p>
        </p:txBody>
      </p:sp>
      <p:sp>
        <p:nvSpPr>
          <p:cNvPr id="62471" name="Rectangle 7"/>
          <p:cNvSpPr>
            <a:spLocks noChangeArrowheads="1"/>
          </p:cNvSpPr>
          <p:nvPr/>
        </p:nvSpPr>
        <p:spPr bwMode="auto">
          <a:xfrm>
            <a:off x="0" y="4335463"/>
            <a:ext cx="9906000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/>
            <a:endParaRPr lang="en-GB" altLang="en-US"/>
          </a:p>
          <a:p>
            <a:pPr eaLnBrk="0" hangingPunct="0"/>
            <a:endParaRPr lang="en-GB" altLang="en-US"/>
          </a:p>
        </p:txBody>
      </p:sp>
      <p:pic>
        <p:nvPicPr>
          <p:cNvPr id="62468" name="Picture 4" descr="sea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6850" y="685800"/>
            <a:ext cx="3921125" cy="533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ChangeArrowheads="1"/>
          </p:cNvSpPr>
          <p:nvPr/>
        </p:nvSpPr>
        <p:spPr bwMode="auto">
          <a:xfrm>
            <a:off x="0" y="1700213"/>
            <a:ext cx="9906000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/>
            <a:endParaRPr lang="en-GB" altLang="en-US"/>
          </a:p>
          <a:p>
            <a:pPr lvl="3" eaLnBrk="0" hangingPunct="0"/>
            <a:endParaRPr lang="en-GB" altLang="en-US"/>
          </a:p>
        </p:txBody>
      </p:sp>
      <p:sp>
        <p:nvSpPr>
          <p:cNvPr id="63493" name="Rectangle 5"/>
          <p:cNvSpPr>
            <a:spLocks noChangeArrowheads="1"/>
          </p:cNvSpPr>
          <p:nvPr/>
        </p:nvSpPr>
        <p:spPr bwMode="auto">
          <a:xfrm>
            <a:off x="0" y="2827338"/>
            <a:ext cx="9906000" cy="685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/>
            <a:endParaRPr lang="en-GB" altLang="en-US" sz="1500"/>
          </a:p>
          <a:p>
            <a:pPr eaLnBrk="0" hangingPunct="0"/>
            <a:endParaRPr lang="en-GB" altLang="en-US"/>
          </a:p>
        </p:txBody>
      </p:sp>
      <p:sp>
        <p:nvSpPr>
          <p:cNvPr id="63494" name="Rectangle 6"/>
          <p:cNvSpPr>
            <a:spLocks noChangeArrowheads="1"/>
          </p:cNvSpPr>
          <p:nvPr/>
        </p:nvSpPr>
        <p:spPr bwMode="auto">
          <a:xfrm>
            <a:off x="0" y="3513138"/>
            <a:ext cx="9906000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/>
            <a:endParaRPr lang="en-GB" altLang="en-US"/>
          </a:p>
          <a:p>
            <a:pPr eaLnBrk="0" hangingPunct="0"/>
            <a:endParaRPr lang="en-GB" altLang="en-US"/>
          </a:p>
        </p:txBody>
      </p:sp>
      <p:sp>
        <p:nvSpPr>
          <p:cNvPr id="63495" name="Rectangle 7"/>
          <p:cNvSpPr>
            <a:spLocks noChangeArrowheads="1"/>
          </p:cNvSpPr>
          <p:nvPr/>
        </p:nvSpPr>
        <p:spPr bwMode="auto">
          <a:xfrm>
            <a:off x="0" y="4335463"/>
            <a:ext cx="9906000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/>
            <a:endParaRPr lang="en-GB" altLang="en-US"/>
          </a:p>
          <a:p>
            <a:pPr eaLnBrk="0" hangingPunct="0"/>
            <a:endParaRPr lang="en-GB" altLang="en-US"/>
          </a:p>
        </p:txBody>
      </p:sp>
      <p:pic>
        <p:nvPicPr>
          <p:cNvPr id="63492" name="Picture 4" descr="hareduc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1041400"/>
            <a:ext cx="7543800" cy="5040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76736" y="470126"/>
            <a:ext cx="3816424" cy="58981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9103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52600" y="548680"/>
            <a:ext cx="6145113" cy="59227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5873366"/>
      </p:ext>
    </p:extLst>
  </p:cSld>
  <p:clrMapOvr>
    <a:masterClrMapping/>
  </p:clrMapOvr>
</p:sld>
</file>

<file path=ppt/theme/theme1.xml><?xml version="1.0" encoding="utf-8"?>
<a:theme xmlns:a="http://schemas.openxmlformats.org/drawingml/2006/main" name="Bamboo">
  <a:themeElements>
    <a:clrScheme name="Bamboo 2">
      <a:dk1>
        <a:srgbClr val="000000"/>
      </a:dk1>
      <a:lt1>
        <a:srgbClr val="FFFFFF"/>
      </a:lt1>
      <a:dk2>
        <a:srgbClr val="003300"/>
      </a:dk2>
      <a:lt2>
        <a:srgbClr val="5F5F5F"/>
      </a:lt2>
      <a:accent1>
        <a:srgbClr val="009900"/>
      </a:accent1>
      <a:accent2>
        <a:srgbClr val="CC9900"/>
      </a:accent2>
      <a:accent3>
        <a:srgbClr val="FFFFFF"/>
      </a:accent3>
      <a:accent4>
        <a:srgbClr val="000000"/>
      </a:accent4>
      <a:accent5>
        <a:srgbClr val="AACAAA"/>
      </a:accent5>
      <a:accent6>
        <a:srgbClr val="B98A00"/>
      </a:accent6>
      <a:hlink>
        <a:srgbClr val="FF3300"/>
      </a:hlink>
      <a:folHlink>
        <a:srgbClr val="663300"/>
      </a:folHlink>
    </a:clrScheme>
    <a:fontScheme name="Bamboo">
      <a:majorFont>
        <a:latin typeface="Arial Black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</a:defRPr>
        </a:defPPr>
      </a:lstStyle>
    </a:lnDef>
  </a:objectDefaults>
  <a:extraClrSchemeLst>
    <a:extraClrScheme>
      <a:clrScheme name="Bamboo 1">
        <a:dk1>
          <a:srgbClr val="000000"/>
        </a:dk1>
        <a:lt1>
          <a:srgbClr val="FFFFFF"/>
        </a:lt1>
        <a:dk2>
          <a:srgbClr val="396F39"/>
        </a:dk2>
        <a:lt2>
          <a:srgbClr val="FFCC00"/>
        </a:lt2>
        <a:accent1>
          <a:srgbClr val="009900"/>
        </a:accent1>
        <a:accent2>
          <a:srgbClr val="CC9900"/>
        </a:accent2>
        <a:accent3>
          <a:srgbClr val="AEBBAE"/>
        </a:accent3>
        <a:accent4>
          <a:srgbClr val="DADADA"/>
        </a:accent4>
        <a:accent5>
          <a:srgbClr val="AACAAA"/>
        </a:accent5>
        <a:accent6>
          <a:srgbClr val="B98A00"/>
        </a:accent6>
        <a:hlink>
          <a:srgbClr val="FF3300"/>
        </a:hlink>
        <a:folHlink>
          <a:srgbClr val="66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mboo 2">
        <a:dk1>
          <a:srgbClr val="000000"/>
        </a:dk1>
        <a:lt1>
          <a:srgbClr val="FFFFFF"/>
        </a:lt1>
        <a:dk2>
          <a:srgbClr val="003300"/>
        </a:dk2>
        <a:lt2>
          <a:srgbClr val="5F5F5F"/>
        </a:lt2>
        <a:accent1>
          <a:srgbClr val="009900"/>
        </a:accent1>
        <a:accent2>
          <a:srgbClr val="CC9900"/>
        </a:accent2>
        <a:accent3>
          <a:srgbClr val="FFFFFF"/>
        </a:accent3>
        <a:accent4>
          <a:srgbClr val="000000"/>
        </a:accent4>
        <a:accent5>
          <a:srgbClr val="AACAAA"/>
        </a:accent5>
        <a:accent6>
          <a:srgbClr val="B98A00"/>
        </a:accent6>
        <a:hlink>
          <a:srgbClr val="FF3300"/>
        </a:hlink>
        <a:folHlink>
          <a:srgbClr val="6633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amboo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96969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amboo 4">
        <a:dk1>
          <a:srgbClr val="000000"/>
        </a:dk1>
        <a:lt1>
          <a:srgbClr val="FFFFFF"/>
        </a:lt1>
        <a:dk2>
          <a:srgbClr val="FF0000"/>
        </a:dk2>
        <a:lt2>
          <a:srgbClr val="800000"/>
        </a:lt2>
        <a:accent1>
          <a:srgbClr val="008000"/>
        </a:accent1>
        <a:accent2>
          <a:srgbClr val="FF9900"/>
        </a:accent2>
        <a:accent3>
          <a:srgbClr val="FFFFFF"/>
        </a:accent3>
        <a:accent4>
          <a:srgbClr val="000000"/>
        </a:accent4>
        <a:accent5>
          <a:srgbClr val="AAC0AA"/>
        </a:accent5>
        <a:accent6>
          <a:srgbClr val="E78A00"/>
        </a:accent6>
        <a:hlink>
          <a:srgbClr val="CC3300"/>
        </a:hlink>
        <a:folHlink>
          <a:srgbClr val="6633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C:\Program Files\Microsoft Office\Templates\Presentation Designs\Bamboo.pot</Template>
  <TotalTime>1396623517</TotalTime>
  <Pages>13</Pages>
  <Words>925</Words>
  <Application>Microsoft Office PowerPoint</Application>
  <PresentationFormat>A4 Paper (210x297 mm)</PresentationFormat>
  <Paragraphs>94</Paragraphs>
  <Slides>30</Slides>
  <Notes>5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7" baseType="lpstr">
      <vt:lpstr>Arial</vt:lpstr>
      <vt:lpstr>Arial Black</vt:lpstr>
      <vt:lpstr>Book Antiqua</vt:lpstr>
      <vt:lpstr>Times New Roman</vt:lpstr>
      <vt:lpstr>Wingdings</vt:lpstr>
      <vt:lpstr>Bamboo</vt:lpstr>
      <vt:lpstr>AmiPro Document</vt:lpstr>
      <vt:lpstr>Human Vision</vt:lpstr>
      <vt:lpstr>The Human Eye </vt:lpstr>
      <vt:lpstr>The Human Eye</vt:lpstr>
      <vt:lpstr>The Human Eye </vt:lpstr>
      <vt:lpstr>Colour Blindness</vt:lpstr>
      <vt:lpstr>Visual Perception</vt:lpstr>
      <vt:lpstr>Visual Perception</vt:lpstr>
      <vt:lpstr>Functional Specialisation </vt:lpstr>
      <vt:lpstr>Edge Perception</vt:lpstr>
      <vt:lpstr>Dark Adaptation</vt:lpstr>
      <vt:lpstr>Cognitive Neuroscience and Vision</vt:lpstr>
      <vt:lpstr>Cognitive Neuroscience and Vision</vt:lpstr>
      <vt:lpstr>Gestalt Theory of Perception</vt:lpstr>
      <vt:lpstr>Constructivist Theory</vt:lpstr>
      <vt:lpstr>PowerPoint Presentation</vt:lpstr>
      <vt:lpstr>PowerPoint Presentation</vt:lpstr>
      <vt:lpstr>Evaluation of Constructivist Theory</vt:lpstr>
      <vt:lpstr>Direct Perception Theory</vt:lpstr>
      <vt:lpstr>Example</vt:lpstr>
      <vt:lpstr>Affordances</vt:lpstr>
      <vt:lpstr>Resonance</vt:lpstr>
      <vt:lpstr>Evaluation of Direct Approach</vt:lpstr>
      <vt:lpstr>Constructivist and Direct Approaches to Perception</vt:lpstr>
      <vt:lpstr>Examples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Human-Computer Interaction</dc:title>
  <dc:subject/>
  <dc:creator>Sue Maw</dc:creator>
  <cp:keywords/>
  <dc:description/>
  <cp:lastModifiedBy>Sue Maw</cp:lastModifiedBy>
  <cp:revision>30</cp:revision>
  <cp:lastPrinted>2000-09-29T15:48:22Z</cp:lastPrinted>
  <dcterms:created xsi:type="dcterms:W3CDTF">1996-02-20T11:20:32Z</dcterms:created>
  <dcterms:modified xsi:type="dcterms:W3CDTF">2018-09-27T16:23:24Z</dcterms:modified>
</cp:coreProperties>
</file>