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5"/>
  </p:sldMasterIdLst>
  <p:notesMasterIdLst>
    <p:notesMasterId r:id="rId47"/>
  </p:notesMasterIdLst>
  <p:handoutMasterIdLst>
    <p:handoutMasterId r:id="rId48"/>
  </p:handoutMasterIdLst>
  <p:sldIdLst>
    <p:sldId id="256" r:id="rId6"/>
    <p:sldId id="258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306" r:id="rId16"/>
    <p:sldId id="307" r:id="rId17"/>
    <p:sldId id="317" r:id="rId18"/>
    <p:sldId id="308" r:id="rId19"/>
    <p:sldId id="310" r:id="rId20"/>
    <p:sldId id="312" r:id="rId21"/>
    <p:sldId id="311" r:id="rId22"/>
    <p:sldId id="313" r:id="rId23"/>
    <p:sldId id="309" r:id="rId24"/>
    <p:sldId id="314" r:id="rId25"/>
    <p:sldId id="315" r:id="rId26"/>
    <p:sldId id="316" r:id="rId27"/>
    <p:sldId id="294" r:id="rId28"/>
    <p:sldId id="295" r:id="rId29"/>
    <p:sldId id="297" r:id="rId30"/>
    <p:sldId id="300" r:id="rId31"/>
    <p:sldId id="301" r:id="rId32"/>
    <p:sldId id="296" r:id="rId33"/>
    <p:sldId id="299" r:id="rId34"/>
    <p:sldId id="326" r:id="rId35"/>
    <p:sldId id="327" r:id="rId36"/>
    <p:sldId id="328" r:id="rId37"/>
    <p:sldId id="318" r:id="rId38"/>
    <p:sldId id="319" r:id="rId39"/>
    <p:sldId id="320" r:id="rId40"/>
    <p:sldId id="321" r:id="rId41"/>
    <p:sldId id="322" r:id="rId42"/>
    <p:sldId id="323" r:id="rId43"/>
    <p:sldId id="324" r:id="rId44"/>
    <p:sldId id="325" r:id="rId45"/>
    <p:sldId id="285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commentAuthors" Target="comment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xmlhttprequest+or+fetch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3counter.com/globalstats.php" TargetMode="External"/><Relationship Id="rId4" Type="http://schemas.openxmlformats.org/officeDocument/2006/relationships/hyperlink" Target="https://www.google.com/search?q=should+i+use+xmlhttprequest+or+fetch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xmlhttprequest+or+fetch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ogle.com/search?q=should+i+use+xmlhttprequest+or+fetch" TargetMode="External"/></Relationships>
</file>

<file path=ppt/notesSlides/_rels/notes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eveloper.mozilla.org/en-US/docs/Web/JavaScript/Reference/Global_Objects/Promise" TargetMode="External"/><Relationship Id="rId3" Type="http://schemas.openxmlformats.org/officeDocument/2006/relationships/hyperlink" Target="https://fetch.spec.whatwg.org/" TargetMode="External"/><Relationship Id="rId7" Type="http://schemas.openxmlformats.org/officeDocument/2006/relationships/hyperlink" Target="https://developers.google.com/web/fundamentals/primers/promises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javascript.info/fetch" TargetMode="External"/><Relationship Id="rId5" Type="http://schemas.openxmlformats.org/officeDocument/2006/relationships/hyperlink" Target="https://developers.google.com/web/updates/2015/03/introduction-to-fetch" TargetMode="External"/><Relationship Id="rId4" Type="http://schemas.openxmlformats.org/officeDocument/2006/relationships/hyperlink" Target="https://developer.mozilla.org/en-US/docs/Web/API/Fetch_API/Using_Fetch" TargetMode="External"/><Relationship Id="rId9" Type="http://schemas.openxmlformats.org/officeDocument/2006/relationships/hyperlink" Target="https://www.google.com/search?q=javascript+promise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quest-class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sponse-class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sponse-class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javascript.info/async-await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JSON</a:t>
            </a:r>
            <a:r>
              <a:rPr lang="en-GB" baseline="0" dirty="0"/>
              <a:t> Validator: http://jsonlint.com/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05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</a:t>
            </a:r>
            <a:r>
              <a:rPr lang="en-GB" dirty="0" err="1" smtClean="0"/>
              <a:t>XMLHttpRequest</a:t>
            </a:r>
            <a:r>
              <a:rPr lang="en-GB" dirty="0" smtClean="0"/>
              <a:t> vs. Fetch API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https://www.google.com/search?q=xmlhttprequest+or+fetch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https://www.google.com/search?q=should+i+use+xmlhttprequest+or+fetch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Browser</a:t>
            </a:r>
            <a:r>
              <a:rPr lang="en-GB" baseline="0" dirty="0" smtClean="0"/>
              <a:t> usage statistics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https://www.w3counter.com/globalstats.php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7705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</a:t>
            </a:r>
            <a:r>
              <a:rPr lang="en-GB" dirty="0" err="1" smtClean="0"/>
              <a:t>XMLHttpRequest</a:t>
            </a:r>
            <a:r>
              <a:rPr lang="en-GB" dirty="0" smtClean="0"/>
              <a:t> vs. Fetch API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https://www.google.com/search?q=xmlhttprequest+or+fetch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https://www.google.com/search?q=should+i+use+xmlhttprequest+or+fetch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931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More on the Fetch API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https://fetch.spec.whatwg.org/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https://developer.mozilla.org/en-US/docs/Web/API/Fetch_API/Using_Fetch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5"/>
              </a:rPr>
              <a:t>https://developers.google.com/web/updates/2015/03/introduction-to-fetch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6"/>
              </a:rPr>
              <a:t>https://javascript.info/fetch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r>
              <a:rPr lang="en-GB" dirty="0" smtClean="0"/>
              <a:t>More on promises: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7"/>
              </a:rPr>
              <a:t>https://developers.google.com/web/fundamentals/primers/promises</a:t>
            </a:r>
            <a:endParaRPr lang="en-GB" dirty="0" smtClean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8"/>
              </a:rPr>
              <a:t>https://developer.mozilla.org/en-US/docs/Web/JavaScript/Reference/Global_Objects/Promise</a:t>
            </a:r>
            <a:endParaRPr lang="en-GB" dirty="0" smtClean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9"/>
              </a:rPr>
              <a:t>https://www.google.com/search?q=javascript+promise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174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https://fetch.spec.whatwg.org/#request-class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01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https://fetch.spec.whatwg.org/#response-class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278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https://fetch.spec.whatwg.org/#response-class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95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https://javascript.info/async-await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5269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</a:t>
            </a:r>
            <a:r>
              <a:rPr lang="en-GB" baseline="0" dirty="0"/>
              <a:t> from http://www.w3schools.com/ajax/ajax_intro.asp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2238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two methods are used together to send an AJAX request. You basically open the request first and then send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3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704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986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4957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https://developer.mozilla.org/en-US/docs/Web/HTTP/CORS </a:t>
            </a:r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https://enable-cors.org/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https://www.w3.org/TR/cors/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https://www.google.co.uk/search?q=Cross-Origin+Resource+Sharing&amp;oq=Cross-Origin+Resource+Sharing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7653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1023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https://developer.mozilla.org/en-US/docs/Web/HTTP/Headers/Content-Security-Policy</a:t>
            </a:r>
          </a:p>
          <a:p>
            <a:r>
              <a:rPr lang="en-GB" dirty="0" smtClean="0"/>
              <a:t>https://developers.google.com/web/fundamentals/security/csp/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083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008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https://www.sitepoint.com/jsonp-examples/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511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95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niuse.com/#search=xmlhttprequest" TargetMode="External"/><Relationship Id="rId7" Type="http://schemas.openxmlformats.org/officeDocument/2006/relationships/hyperlink" Target="https://www.w3counter.com/globalstats.ph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pmjs.com/package/promise-polyfill" TargetMode="External"/><Relationship Id="rId5" Type="http://schemas.openxmlformats.org/officeDocument/2006/relationships/hyperlink" Target="https://github.github.io/fetch/" TargetMode="External"/><Relationship Id="rId4" Type="http://schemas.openxmlformats.org/officeDocument/2006/relationships/hyperlink" Target="https://caniuse.com/#feat=fetch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javascript+promis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quest-clas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etch.spec.whatwg.org/#request-header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sponse-clas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etch.spec.whatwg.org/#response-clas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javascript+promis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javascript+promis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customXml" Target="../../customXml/item4.xml"/><Relationship Id="rId1" Type="http://schemas.openxmlformats.org/officeDocument/2006/relationships/customXml" Target="../../customXml/item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ajax_http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ajax_http.as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schools.com/tags/ref_httpmessages.asp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wasp.org/index.php/Category:OWASP_Top_Ten_Project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wasp.org/index.php/Top_10-2017_Top_10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security/csp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mozilla.org/en-US/docs/Web/HTTP/Headers/Content-Security-Policy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enable-cors.org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js/js_regexp.asp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JSON and Ajax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JSON</a:t>
            </a:r>
          </a:p>
          <a:p>
            <a:r>
              <a:rPr lang="en-GB" dirty="0" smtClean="0"/>
              <a:t>Ajax</a:t>
            </a:r>
          </a:p>
          <a:p>
            <a:pPr lvl="1"/>
            <a:r>
              <a:rPr lang="en-GB" dirty="0" smtClean="0"/>
              <a:t>The Fetch API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XMLHttpRequest</a:t>
            </a:r>
            <a:r>
              <a:rPr lang="en-GB" dirty="0" smtClean="0"/>
              <a:t> (XHR) Object</a:t>
            </a:r>
          </a:p>
          <a:p>
            <a:r>
              <a:rPr lang="en-GB" dirty="0" smtClean="0"/>
              <a:t>CORS</a:t>
            </a:r>
          </a:p>
          <a:p>
            <a:r>
              <a:rPr lang="en-GB" dirty="0" smtClean="0"/>
              <a:t>Regular Expressions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and JSON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JavaScript (JS) objects are simply </a:t>
            </a:r>
            <a:r>
              <a:rPr lang="en-GB" b="1" dirty="0"/>
              <a:t>collections of name-value pairs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name is a string identifier</a:t>
            </a:r>
          </a:p>
          <a:p>
            <a:pPr lvl="1"/>
            <a:r>
              <a:rPr lang="en-GB" dirty="0"/>
              <a:t>The value can be any JS value, including other objects.</a:t>
            </a:r>
          </a:p>
          <a:p>
            <a:r>
              <a:rPr lang="en-GB" dirty="0"/>
              <a:t>There are two ways to create an empty object: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Object();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{};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preferred method</a:t>
            </a:r>
            <a:endParaRPr lang="en-GB" dirty="0"/>
          </a:p>
          <a:p>
            <a:r>
              <a:rPr lang="en-GB" dirty="0"/>
              <a:t>The latter, preferred method is at the core of </a:t>
            </a:r>
            <a:r>
              <a:rPr lang="en-GB" b="1" dirty="0"/>
              <a:t>JSON</a:t>
            </a:r>
            <a:r>
              <a:rPr lang="en-GB" dirty="0"/>
              <a:t> syntax and </a:t>
            </a:r>
            <a:r>
              <a:rPr lang="en-GB" b="1" i="1" dirty="0"/>
              <a:t>should</a:t>
            </a:r>
            <a:r>
              <a:rPr lang="en-GB" dirty="0"/>
              <a:t> be used at all times.</a:t>
            </a:r>
          </a:p>
          <a:p>
            <a:r>
              <a:rPr lang="en-GB" dirty="0"/>
              <a:t>Object data is defined as name-value pairs between the curly braces.</a:t>
            </a:r>
          </a:p>
        </p:txBody>
      </p:sp>
    </p:spTree>
    <p:extLst>
      <p:ext uri="{BB962C8B-B14F-4D97-AF65-F5344CB8AC3E}">
        <p14:creationId xmlns:p14="http://schemas.microsoft.com/office/powerpoint/2010/main" val="238750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JSON, </a:t>
            </a:r>
            <a:r>
              <a:rPr lang="en-GB" b="1" dirty="0"/>
              <a:t>J</a:t>
            </a:r>
            <a:r>
              <a:rPr lang="en-GB" dirty="0"/>
              <a:t>ava</a:t>
            </a:r>
            <a:r>
              <a:rPr lang="en-GB" b="1" dirty="0"/>
              <a:t>S</a:t>
            </a:r>
            <a:r>
              <a:rPr lang="en-GB" dirty="0"/>
              <a:t>cript </a:t>
            </a:r>
            <a:r>
              <a:rPr lang="en-GB" b="1" dirty="0"/>
              <a:t>O</a:t>
            </a:r>
            <a:r>
              <a:rPr lang="en-GB" dirty="0"/>
              <a:t>bject </a:t>
            </a:r>
            <a:r>
              <a:rPr lang="en-GB" b="1" dirty="0"/>
              <a:t>N</a:t>
            </a:r>
            <a:r>
              <a:rPr lang="en-GB" dirty="0"/>
              <a:t>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JSON is a lightweight data interchange format that is language independent and self-describing.</a:t>
            </a:r>
          </a:p>
          <a:p>
            <a:r>
              <a:rPr lang="en-GB" dirty="0"/>
              <a:t>The rules:</a:t>
            </a:r>
          </a:p>
          <a:p>
            <a:pPr lvl="1"/>
            <a:r>
              <a:rPr lang="en-GB" dirty="0"/>
              <a:t>Data is represented as </a:t>
            </a:r>
            <a:r>
              <a:rPr lang="en-GB" b="1" dirty="0"/>
              <a:t>name-value pairs</a:t>
            </a:r>
          </a:p>
          <a:p>
            <a:pPr lvl="2"/>
            <a:r>
              <a:rPr lang="en-GB" dirty="0"/>
              <a:t>A name value consists of a field name as a string (quoted or not)</a:t>
            </a:r>
          </a:p>
          <a:p>
            <a:pPr lvl="2"/>
            <a:r>
              <a:rPr lang="en-GB" dirty="0"/>
              <a:t>Followed by a colon, then followed by the value.</a:t>
            </a:r>
          </a:p>
          <a:p>
            <a:pPr marL="365760" lvl="1" indent="0" algn="ctr">
              <a:buNone/>
            </a:pPr>
            <a:r>
              <a:rPr lang="en-GB" dirty="0"/>
              <a:t>"name": value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object</a:t>
            </a:r>
            <a:r>
              <a:rPr lang="en-GB" dirty="0"/>
              <a:t>, then the value is enclosed in curly braces {}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array</a:t>
            </a:r>
            <a:r>
              <a:rPr lang="en-GB" dirty="0"/>
              <a:t>, then it is enclosed in square brackets []</a:t>
            </a:r>
          </a:p>
          <a:p>
            <a:pPr lvl="1"/>
            <a:r>
              <a:rPr lang="en-GB" dirty="0"/>
              <a:t>Multiple data fields are separated by commas.</a:t>
            </a:r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58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JSON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A simple JSON with two data fields:</a:t>
            </a:r>
          </a:p>
          <a:p>
            <a:pPr lvl="1"/>
            <a:r>
              <a:rPr lang="en-GB" sz="3300" dirty="0" err="1"/>
              <a:t>firstname</a:t>
            </a:r>
            <a:r>
              <a:rPr lang="en-GB" sz="3300" dirty="0"/>
              <a:t> and </a:t>
            </a:r>
            <a:r>
              <a:rPr lang="en-GB" sz="3300" dirty="0" err="1"/>
              <a:t>lastname</a:t>
            </a:r>
            <a:r>
              <a:rPr lang="en-GB" sz="3300" dirty="0"/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3600" dirty="0"/>
              <a:t>A more complex JSON object with two data fields:</a:t>
            </a:r>
          </a:p>
          <a:p>
            <a:pPr lvl="1"/>
            <a:r>
              <a:rPr lang="en-GB" sz="3300" dirty="0"/>
              <a:t>department (a simple string), and </a:t>
            </a:r>
          </a:p>
          <a:p>
            <a:pPr lvl="1"/>
            <a:r>
              <a:rPr lang="en-GB" sz="3300" dirty="0"/>
              <a:t>employees (which is an array of JSON objects):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81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You use the </a:t>
            </a:r>
            <a:r>
              <a:rPr lang="en-GB" sz="3600" b="1" dirty="0"/>
              <a:t>dot (.) </a:t>
            </a:r>
            <a:r>
              <a:rPr lang="en-GB" sz="3600" dirty="0"/>
              <a:t>operator to access the data fields in a JSON object.</a:t>
            </a:r>
          </a:p>
          <a:p>
            <a:r>
              <a:rPr lang="en-GB" sz="3600" dirty="0"/>
              <a:t>A simple JSON with two data fields:</a:t>
            </a:r>
          </a:p>
          <a:p>
            <a:pPr lvl="1"/>
            <a:r>
              <a:rPr lang="en-GB" sz="3300" dirty="0" err="1"/>
              <a:t>firstname</a:t>
            </a:r>
            <a:r>
              <a:rPr lang="en-GB" sz="3300" dirty="0"/>
              <a:t> </a:t>
            </a:r>
          </a:p>
          <a:p>
            <a:pPr lvl="1"/>
            <a:r>
              <a:rPr lang="en-GB" sz="3300" dirty="0" err="1"/>
              <a:t>lastname</a:t>
            </a:r>
            <a:r>
              <a:rPr lang="en-GB" sz="3300" dirty="0"/>
              <a:t>: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r>
              <a:rPr lang="en-GB" dirty="0"/>
              <a:t>Return the first name value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</a:t>
            </a:r>
            <a:r>
              <a:rPr lang="en-GB" sz="20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field of the emp1 JSON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emp1.firstName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55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85000" lnSpcReduction="20000"/>
          </a:bodyPr>
          <a:lstStyle/>
          <a:p>
            <a:r>
              <a:rPr lang="en-GB" sz="3500" dirty="0"/>
              <a:t>Using the more complex JSON object:</a:t>
            </a:r>
          </a:p>
          <a:p>
            <a:pPr marL="0" indent="0">
              <a:buNone/>
            </a:pP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sz="3500" dirty="0"/>
              <a:t>Return the Department </a:t>
            </a:r>
            <a:r>
              <a:rPr lang="en-GB" sz="3500" dirty="0" smtClean="0"/>
              <a:t>field: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department field of the JSON object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emps.department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3200" dirty="0" smtClean="0"/>
          </a:p>
          <a:p>
            <a:r>
              <a:rPr lang="en-GB" sz="3500" dirty="0" smtClean="0"/>
              <a:t>Or using the key value:</a:t>
            </a:r>
            <a:endParaRPr lang="en-GB" sz="3500" dirty="0"/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department field of the JSON object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["department"]);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769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000" dirty="0"/>
              <a:t>Using the more complex JSON object: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  <a:p>
            <a:r>
              <a:rPr lang="en-GB" sz="4000" dirty="0"/>
              <a:t>Return the first name of the 1</a:t>
            </a:r>
            <a:r>
              <a:rPr lang="en-GB" sz="4000" baseline="30000" dirty="0"/>
              <a:t>st</a:t>
            </a:r>
            <a:r>
              <a:rPr lang="en-GB" sz="4000" dirty="0"/>
              <a:t> employee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first name of the first employee in the employees array field of the JSON object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9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emps.employees</a:t>
            </a:r>
            <a:r>
              <a:rPr lang="en-GB" sz="2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[0].</a:t>
            </a:r>
            <a:r>
              <a:rPr lang="en-GB" sz="29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79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DDBC9-D152-424A-AA3E-58DB04B0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42C7B-F306-4D59-8772-775AF5F7BF0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Stands for </a:t>
            </a:r>
            <a:r>
              <a:rPr lang="en-GB" b="1" dirty="0"/>
              <a:t>A</a:t>
            </a:r>
            <a:r>
              <a:rPr lang="en-GB" dirty="0"/>
              <a:t>synchronous </a:t>
            </a:r>
            <a:r>
              <a:rPr lang="en-GB" b="1" dirty="0"/>
              <a:t>J</a:t>
            </a:r>
            <a:r>
              <a:rPr lang="en-GB" dirty="0"/>
              <a:t>avaScript </a:t>
            </a:r>
            <a:r>
              <a:rPr lang="en-GB" b="1" dirty="0"/>
              <a:t>A</a:t>
            </a:r>
            <a:r>
              <a:rPr lang="en-GB" dirty="0"/>
              <a:t>nd </a:t>
            </a:r>
            <a:r>
              <a:rPr lang="en-GB" b="1" dirty="0"/>
              <a:t>X</a:t>
            </a:r>
            <a:r>
              <a:rPr lang="en-GB" dirty="0"/>
              <a:t>ML</a:t>
            </a:r>
          </a:p>
          <a:p>
            <a:r>
              <a:rPr lang="en-GB" dirty="0"/>
              <a:t>It is a technique for:</a:t>
            </a:r>
          </a:p>
          <a:p>
            <a:pPr lvl="1"/>
            <a:r>
              <a:rPr lang="en-GB" dirty="0"/>
              <a:t>Accessing web servers from a page, and</a:t>
            </a:r>
          </a:p>
          <a:p>
            <a:pPr lvl="1"/>
            <a:r>
              <a:rPr lang="en-GB" dirty="0"/>
              <a:t>Creating fast and dynamic web page content without having to reload the entire page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0183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AC22-FE74-4E87-8297-398A642E3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50894-A96F-4BF2-AC54-FB62DCB6324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Traditional web pages required the entire page to be reloaded if the content changed.</a:t>
            </a:r>
          </a:p>
          <a:p>
            <a:r>
              <a:rPr lang="en-GB" dirty="0"/>
              <a:t>AJAX enables:</a:t>
            </a:r>
          </a:p>
          <a:p>
            <a:pPr lvl="1"/>
            <a:r>
              <a:rPr lang="en-GB" dirty="0"/>
              <a:t>Updates to a page without reloading it.</a:t>
            </a:r>
          </a:p>
          <a:p>
            <a:pPr lvl="1"/>
            <a:r>
              <a:rPr lang="en-GB" dirty="0"/>
              <a:t>Request/Receive data from a server after the page has loaded.</a:t>
            </a:r>
          </a:p>
          <a:p>
            <a:pPr lvl="1"/>
            <a:r>
              <a:rPr lang="en-GB" dirty="0"/>
              <a:t>Send data to a server in the background.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37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implement AJAX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There are two main ways to implement AJAX, using the:</a:t>
            </a:r>
          </a:p>
          <a:p>
            <a:r>
              <a:rPr lang="en-GB" b="1" dirty="0" err="1" smtClean="0"/>
              <a:t>XMLHttpRequest</a:t>
            </a:r>
            <a:r>
              <a:rPr lang="en-GB" b="1" dirty="0" smtClean="0"/>
              <a:t> (XHR) Object</a:t>
            </a:r>
          </a:p>
          <a:p>
            <a:pPr lvl="1"/>
            <a:r>
              <a:rPr lang="en-GB" dirty="0" smtClean="0">
                <a:hlinkClick r:id="rId3"/>
              </a:rPr>
              <a:t>Supported by all browsers</a:t>
            </a:r>
            <a:r>
              <a:rPr lang="en-GB" dirty="0" smtClean="0"/>
              <a:t>, though very early IE versions implement it </a:t>
            </a:r>
            <a:r>
              <a:rPr lang="en-GB" dirty="0" smtClean="0"/>
              <a:t>slightly differently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Fetch API</a:t>
            </a:r>
          </a:p>
          <a:p>
            <a:pPr lvl="1"/>
            <a:r>
              <a:rPr lang="en-GB" dirty="0" smtClean="0"/>
              <a:t>Modern alternative to </a:t>
            </a:r>
            <a:r>
              <a:rPr lang="en-GB" dirty="0" err="1" smtClean="0"/>
              <a:t>XMLHttpRequest</a:t>
            </a:r>
            <a:r>
              <a:rPr lang="en-GB" dirty="0" smtClean="0"/>
              <a:t> </a:t>
            </a:r>
            <a:endParaRPr lang="en-GB" dirty="0" smtClean="0">
              <a:hlinkClick r:id="rId4"/>
            </a:endParaRPr>
          </a:p>
          <a:p>
            <a:pPr lvl="1"/>
            <a:r>
              <a:rPr lang="en-GB" dirty="0" smtClean="0">
                <a:hlinkClick r:id="rId4"/>
              </a:rPr>
              <a:t>Supported by modern browsers</a:t>
            </a:r>
            <a:r>
              <a:rPr lang="en-GB" dirty="0" smtClean="0"/>
              <a:t>, but not IE and opera mini and some older versions of other browsers.</a:t>
            </a:r>
          </a:p>
          <a:p>
            <a:pPr lvl="2"/>
            <a:r>
              <a:rPr lang="en-GB" dirty="0" smtClean="0"/>
              <a:t>You can, however, use a </a:t>
            </a:r>
            <a:r>
              <a:rPr lang="en-GB" dirty="0" smtClean="0">
                <a:hlinkClick r:id="rId5"/>
              </a:rPr>
              <a:t>Fetch </a:t>
            </a:r>
            <a:r>
              <a:rPr lang="en-GB" dirty="0" err="1" smtClean="0">
                <a:hlinkClick r:id="rId5"/>
              </a:rPr>
              <a:t>polyfill</a:t>
            </a:r>
            <a:r>
              <a:rPr lang="en-GB" dirty="0" smtClean="0"/>
              <a:t> with a </a:t>
            </a:r>
            <a:r>
              <a:rPr lang="en-GB" dirty="0" smtClean="0">
                <a:hlinkClick r:id="rId6"/>
              </a:rPr>
              <a:t>Promise </a:t>
            </a:r>
            <a:r>
              <a:rPr lang="en-GB" dirty="0" err="1" smtClean="0">
                <a:hlinkClick r:id="rId6"/>
              </a:rPr>
              <a:t>polyfill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82190" y="6477000"/>
            <a:ext cx="23838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hlinkClick r:id="rId7"/>
              </a:rPr>
              <a:t>See browser usage statistics here</a:t>
            </a:r>
            <a:r>
              <a:rPr lang="en-GB" sz="1200" dirty="0" smtClean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5217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XMLHttpRequest</a:t>
            </a:r>
            <a:r>
              <a:rPr lang="en-GB" dirty="0" smtClean="0"/>
              <a:t> and the Fetch API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choice is up to you and what clients you need to support i.e. do you need to support IE.</a:t>
            </a:r>
          </a:p>
          <a:p>
            <a:r>
              <a:rPr lang="en-GB" dirty="0" smtClean="0"/>
              <a:t>Fetch is the future, but:</a:t>
            </a:r>
          </a:p>
          <a:p>
            <a:pPr lvl="1"/>
            <a:r>
              <a:rPr lang="en-GB" dirty="0" smtClean="0"/>
              <a:t>It is still relatively new and does not provide all XHR functionality yet.</a:t>
            </a:r>
          </a:p>
          <a:p>
            <a:r>
              <a:rPr lang="en-GB" dirty="0" smtClean="0"/>
              <a:t>For simple Ajax calls, </a:t>
            </a:r>
            <a:r>
              <a:rPr lang="en-GB" dirty="0" err="1" smtClean="0"/>
              <a:t>XMLHttpRequest</a:t>
            </a:r>
            <a:r>
              <a:rPr lang="en-GB" dirty="0" smtClean="0"/>
              <a:t> can be more complicated, but:</a:t>
            </a:r>
          </a:p>
          <a:p>
            <a:pPr lvl="1"/>
            <a:r>
              <a:rPr lang="en-GB" dirty="0" smtClean="0"/>
              <a:t>Fetch can also become complicated when trying to implement the functionality it does not currently support.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80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32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Provides a way to make requests similar to </a:t>
            </a:r>
            <a:r>
              <a:rPr lang="en-GB" dirty="0" err="1" smtClean="0"/>
              <a:t>XMLHttpRequest</a:t>
            </a:r>
            <a:r>
              <a:rPr lang="en-GB" dirty="0" smtClean="0"/>
              <a:t> (XHR).</a:t>
            </a:r>
          </a:p>
          <a:p>
            <a:r>
              <a:rPr lang="en-GB" dirty="0" smtClean="0"/>
              <a:t>The main difference is that </a:t>
            </a:r>
            <a:r>
              <a:rPr lang="en-GB" b="1" dirty="0" smtClean="0"/>
              <a:t>Fetch uses </a:t>
            </a:r>
            <a:r>
              <a:rPr lang="en-GB" b="1" dirty="0" smtClean="0">
                <a:hlinkClick r:id="rId3"/>
              </a:rPr>
              <a:t>Promises</a:t>
            </a:r>
            <a:r>
              <a:rPr lang="en-GB" dirty="0" smtClean="0"/>
              <a:t>, providing a simpler and cleaner API.</a:t>
            </a:r>
            <a:endParaRPr lang="en-GB" dirty="0"/>
          </a:p>
          <a:p>
            <a:r>
              <a:rPr lang="en-GB" dirty="0" smtClean="0"/>
              <a:t>A promise is simply the eventual completion (or failure) of an asynchronous request and its resulting value. Think:</a:t>
            </a:r>
          </a:p>
          <a:p>
            <a:pPr lvl="1"/>
            <a:r>
              <a:rPr lang="en-GB" dirty="0" smtClean="0"/>
              <a:t>Promised to do something and did, </a:t>
            </a:r>
            <a:r>
              <a:rPr lang="en-GB" dirty="0" smtClean="0"/>
              <a:t>send </a:t>
            </a:r>
            <a:r>
              <a:rPr lang="en-GB" dirty="0" smtClean="0"/>
              <a:t>the result.</a:t>
            </a:r>
          </a:p>
          <a:p>
            <a:pPr lvl="1"/>
            <a:r>
              <a:rPr lang="en-GB" dirty="0" smtClean="0"/>
              <a:t>Could not fulfil promise e.g. forgot (timeout) or failed (error), send apologies (error notification).</a:t>
            </a:r>
          </a:p>
        </p:txBody>
      </p:sp>
    </p:spTree>
    <p:extLst>
      <p:ext uri="{BB962C8B-B14F-4D97-AF65-F5344CB8AC3E}">
        <p14:creationId xmlns:p14="http://schemas.microsoft.com/office/powerpoint/2010/main" val="179982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basic syntax is: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let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promiseResponse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fetch(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[{options}]);</a:t>
            </a:r>
            <a:endParaRPr lang="en-GB" sz="1800" dirty="0"/>
          </a:p>
          <a:p>
            <a:pPr lvl="1"/>
            <a:r>
              <a:rPr lang="en-GB" b="1" dirty="0"/>
              <a:t>url</a:t>
            </a:r>
            <a:r>
              <a:rPr lang="en-GB" dirty="0"/>
              <a:t>: the </a:t>
            </a:r>
            <a:r>
              <a:rPr lang="en-GB" dirty="0" err="1"/>
              <a:t>url</a:t>
            </a:r>
            <a:r>
              <a:rPr lang="en-GB" dirty="0"/>
              <a:t> you are </a:t>
            </a:r>
            <a:r>
              <a:rPr lang="en-GB" dirty="0" smtClean="0"/>
              <a:t>sending the promise request to.</a:t>
            </a:r>
          </a:p>
          <a:p>
            <a:pPr lvl="1"/>
            <a:r>
              <a:rPr lang="en-GB" b="1" dirty="0" smtClean="0"/>
              <a:t>options</a:t>
            </a:r>
            <a:r>
              <a:rPr lang="en-GB" dirty="0" smtClean="0"/>
              <a:t>: optional settings parameters as JSON object</a:t>
            </a:r>
            <a:endParaRPr lang="en-GB" dirty="0"/>
          </a:p>
          <a:p>
            <a:r>
              <a:rPr lang="en-GB" dirty="0" smtClean="0"/>
              <a:t>The promise returns a </a:t>
            </a:r>
            <a:r>
              <a:rPr lang="en-GB" b="1" dirty="0" smtClean="0"/>
              <a:t>Response</a:t>
            </a:r>
            <a:r>
              <a:rPr lang="en-GB" dirty="0" smtClean="0"/>
              <a:t> object.</a:t>
            </a:r>
          </a:p>
          <a:p>
            <a:pPr lvl="1"/>
            <a:r>
              <a:rPr lang="en-GB" dirty="0" smtClean="0"/>
              <a:t>The promise request rejects on network failure or if anything prevents the request completing.</a:t>
            </a:r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, it does not reject on HTTP error status (i.e. HTTP 404 or 500), it will resolve and set status = error code and ok = false.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82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API: </a:t>
            </a:r>
            <a:r>
              <a:rPr lang="en-GB" dirty="0" smtClean="0">
                <a:hlinkClick r:id="rId3"/>
              </a:rPr>
              <a:t>Request</a:t>
            </a:r>
            <a:r>
              <a:rPr lang="en-GB" dirty="0" smtClean="0"/>
              <a:t>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m</a:t>
            </a:r>
            <a:r>
              <a:rPr lang="en-GB" b="1" dirty="0" smtClean="0"/>
              <a:t>ethod</a:t>
            </a:r>
            <a:r>
              <a:rPr lang="en-GB" dirty="0" smtClean="0"/>
              <a:t>: POST or GET</a:t>
            </a:r>
          </a:p>
          <a:p>
            <a:r>
              <a:rPr lang="en-GB" b="1" dirty="0" smtClean="0"/>
              <a:t>mode</a:t>
            </a:r>
            <a:r>
              <a:rPr lang="en-GB" dirty="0" smtClean="0"/>
              <a:t>: no-</a:t>
            </a:r>
            <a:r>
              <a:rPr lang="en-GB" dirty="0" err="1" smtClean="0"/>
              <a:t>cors</a:t>
            </a:r>
            <a:r>
              <a:rPr lang="en-GB" dirty="0" smtClean="0"/>
              <a:t>, *</a:t>
            </a:r>
            <a:r>
              <a:rPr lang="en-GB" dirty="0" err="1" smtClean="0"/>
              <a:t>cors</a:t>
            </a:r>
            <a:r>
              <a:rPr lang="en-GB" dirty="0" smtClean="0"/>
              <a:t> or same-origin</a:t>
            </a:r>
          </a:p>
          <a:p>
            <a:r>
              <a:rPr lang="en-GB" b="1" dirty="0" smtClean="0"/>
              <a:t>cache</a:t>
            </a:r>
            <a:r>
              <a:rPr lang="en-GB" dirty="0" smtClean="0"/>
              <a:t>: how request interacts with browser’s cache.</a:t>
            </a:r>
          </a:p>
          <a:p>
            <a:r>
              <a:rPr lang="en-GB" b="1" dirty="0" smtClean="0"/>
              <a:t>credentials</a:t>
            </a:r>
            <a:r>
              <a:rPr lang="en-GB" dirty="0" smtClean="0"/>
              <a:t>: indicating if credentials will be sent with request always, never or for same-origin</a:t>
            </a:r>
          </a:p>
          <a:p>
            <a:r>
              <a:rPr lang="en-GB" b="1" dirty="0" smtClean="0"/>
              <a:t>headers</a:t>
            </a:r>
            <a:r>
              <a:rPr lang="en-GB" dirty="0" smtClean="0"/>
              <a:t>: specify </a:t>
            </a:r>
            <a:r>
              <a:rPr lang="en-GB" dirty="0" smtClean="0">
                <a:hlinkClick r:id="rId4"/>
              </a:rPr>
              <a:t>request headers</a:t>
            </a:r>
            <a:r>
              <a:rPr lang="en-GB" dirty="0" smtClean="0"/>
              <a:t> e.g. content type</a:t>
            </a:r>
          </a:p>
          <a:p>
            <a:r>
              <a:rPr lang="en-GB" b="1" dirty="0" smtClean="0"/>
              <a:t>redirect</a:t>
            </a:r>
            <a:r>
              <a:rPr lang="en-GB" dirty="0" smtClean="0"/>
              <a:t>: indicates if request follows redirects.</a:t>
            </a:r>
          </a:p>
          <a:p>
            <a:r>
              <a:rPr lang="en-GB" b="1" dirty="0" smtClean="0"/>
              <a:t>body</a:t>
            </a:r>
            <a:r>
              <a:rPr lang="en-GB" dirty="0" smtClean="0"/>
              <a:t>: the request’s body.</a:t>
            </a:r>
          </a:p>
          <a:p>
            <a:r>
              <a:rPr lang="en-GB" dirty="0" smtClean="0">
                <a:hlinkClick r:id="rId3"/>
              </a:rPr>
              <a:t>See more here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68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API: </a:t>
            </a:r>
            <a:r>
              <a:rPr lang="en-GB" dirty="0" smtClean="0">
                <a:hlinkClick r:id="rId3"/>
              </a:rPr>
              <a:t>Response</a:t>
            </a:r>
            <a:r>
              <a:rPr lang="en-GB" dirty="0" smtClean="0"/>
              <a:t>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response provides multiple promise methods to access the response information:</a:t>
            </a:r>
          </a:p>
          <a:p>
            <a:r>
              <a:rPr lang="en-GB" b="1" dirty="0" err="1" smtClean="0"/>
              <a:t>response.type</a:t>
            </a:r>
            <a:r>
              <a:rPr lang="en-GB" dirty="0" smtClean="0"/>
              <a:t>: indicates where the response is from i.e. basic, </a:t>
            </a:r>
            <a:r>
              <a:rPr lang="en-GB" dirty="0" err="1" smtClean="0"/>
              <a:t>cors</a:t>
            </a:r>
            <a:r>
              <a:rPr lang="en-GB" dirty="0" smtClean="0"/>
              <a:t>, or opaque.</a:t>
            </a:r>
          </a:p>
          <a:p>
            <a:r>
              <a:rPr lang="en-GB" b="1" dirty="0" err="1" smtClean="0"/>
              <a:t>response.status</a:t>
            </a:r>
            <a:r>
              <a:rPr lang="en-GB" dirty="0" smtClean="0"/>
              <a:t>: the HTTP status code (200 to 599) of the response.</a:t>
            </a:r>
          </a:p>
          <a:p>
            <a:r>
              <a:rPr lang="en-GB" b="1" dirty="0" err="1" smtClean="0"/>
              <a:t>response.ok</a:t>
            </a:r>
            <a:r>
              <a:rPr lang="en-GB" dirty="0" smtClean="0"/>
              <a:t>: response status ok i.e. true or false</a:t>
            </a:r>
          </a:p>
          <a:p>
            <a:r>
              <a:rPr lang="en-GB" b="1" dirty="0" err="1" smtClean="0"/>
              <a:t>response.error</a:t>
            </a:r>
            <a:r>
              <a:rPr lang="en-GB" dirty="0" smtClean="0"/>
              <a:t>: error details</a:t>
            </a:r>
          </a:p>
        </p:txBody>
      </p:sp>
    </p:spTree>
    <p:extLst>
      <p:ext uri="{BB962C8B-B14F-4D97-AF65-F5344CB8AC3E}">
        <p14:creationId xmlns:p14="http://schemas.microsoft.com/office/powerpoint/2010/main" val="381397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 API: </a:t>
            </a:r>
            <a:r>
              <a:rPr lang="en-GB" dirty="0" smtClean="0">
                <a:hlinkClick r:id="rId3"/>
              </a:rPr>
              <a:t>Response</a:t>
            </a:r>
            <a:r>
              <a:rPr lang="en-GB" dirty="0" smtClean="0"/>
              <a:t>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To read the response body (response to request – data returned), there are a few options e.g.:</a:t>
            </a:r>
          </a:p>
          <a:p>
            <a:r>
              <a:rPr lang="en-GB" b="1" dirty="0" err="1" smtClean="0"/>
              <a:t>response.text</a:t>
            </a:r>
            <a:r>
              <a:rPr lang="en-GB" dirty="0" smtClean="0"/>
              <a:t>: the response as text</a:t>
            </a:r>
          </a:p>
          <a:p>
            <a:r>
              <a:rPr lang="en-GB" b="1" dirty="0" err="1" smtClean="0"/>
              <a:t>response.json</a:t>
            </a:r>
            <a:r>
              <a:rPr lang="en-GB" dirty="0" smtClean="0"/>
              <a:t>: parse the response as JSON</a:t>
            </a:r>
          </a:p>
          <a:p>
            <a:r>
              <a:rPr lang="en-GB" b="1" dirty="0" err="1" smtClean="0"/>
              <a:t>response.formData</a:t>
            </a:r>
            <a:r>
              <a:rPr lang="en-GB" dirty="0" smtClean="0"/>
              <a:t>: return the form as </a:t>
            </a:r>
            <a:r>
              <a:rPr lang="en-GB" dirty="0" err="1" smtClean="0"/>
              <a:t>FormData</a:t>
            </a:r>
            <a:endParaRPr lang="en-GB" dirty="0" smtClean="0"/>
          </a:p>
          <a:p>
            <a:r>
              <a:rPr lang="en-GB" b="1" dirty="0" err="1" smtClean="0"/>
              <a:t>response.blob</a:t>
            </a:r>
            <a:r>
              <a:rPr lang="en-GB" dirty="0" smtClean="0"/>
              <a:t>: return the response as Blob (binary object data).</a:t>
            </a:r>
          </a:p>
          <a:p>
            <a:r>
              <a:rPr lang="en-GB" b="1" dirty="0" err="1" smtClean="0"/>
              <a:t>response.arrayBuffer</a:t>
            </a:r>
            <a:r>
              <a:rPr lang="en-GB" dirty="0" smtClean="0"/>
              <a:t>: return the response as </a:t>
            </a:r>
            <a:r>
              <a:rPr lang="en-GB" dirty="0" err="1" smtClean="0"/>
              <a:t>ArrayBuffer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23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Executing the Fetch API</a:t>
            </a:r>
            <a:br>
              <a:rPr lang="en-GB" dirty="0" smtClean="0"/>
            </a:br>
            <a:r>
              <a:rPr lang="en-GB" sz="3100" dirty="0" smtClean="0"/>
              <a:t>Asynchronous Execution: Awaiting a Response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Recall that the Fetch API is based on JavaScript </a:t>
            </a:r>
            <a:r>
              <a:rPr lang="en-GB" b="1" dirty="0">
                <a:hlinkClick r:id="rId2"/>
              </a:rPr>
              <a:t>Promises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Ideally, you want a promise to execute asynchronously i.e.:</a:t>
            </a:r>
          </a:p>
          <a:p>
            <a:pPr lvl="1"/>
            <a:r>
              <a:rPr lang="en-GB" dirty="0" smtClean="0"/>
              <a:t>send a notification (known as a </a:t>
            </a:r>
            <a:r>
              <a:rPr lang="en-GB" dirty="0" err="1" smtClean="0"/>
              <a:t>callback</a:t>
            </a:r>
            <a:r>
              <a:rPr lang="en-GB" dirty="0" smtClean="0"/>
              <a:t>) when promise is fulfilled instead of waiting as you do not know how long it will take to fulfil promise.</a:t>
            </a:r>
            <a:endParaRPr lang="en-GB" dirty="0"/>
          </a:p>
          <a:p>
            <a:r>
              <a:rPr lang="en-GB" dirty="0" smtClean="0"/>
              <a:t>JavaScript introduced </a:t>
            </a:r>
            <a:r>
              <a:rPr lang="en-GB" dirty="0" err="1" smtClean="0"/>
              <a:t>async</a:t>
            </a:r>
            <a:r>
              <a:rPr lang="en-GB" dirty="0" smtClean="0"/>
              <a:t>/await to work with promises.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72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JavaScript </a:t>
            </a:r>
            <a:r>
              <a:rPr lang="en-GB" dirty="0" err="1" smtClean="0"/>
              <a:t>Async</a:t>
            </a:r>
            <a:r>
              <a:rPr lang="en-GB" dirty="0" smtClean="0"/>
              <a:t>/Await</a:t>
            </a:r>
            <a:br>
              <a:rPr lang="en-GB" dirty="0" smtClean="0"/>
            </a:br>
            <a:r>
              <a:rPr lang="en-GB" sz="3100" dirty="0" smtClean="0"/>
              <a:t>Asynchronous Execution: Awaiting a Response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Recall that the Fetch API is based on JavaScript </a:t>
            </a:r>
            <a:r>
              <a:rPr lang="en-GB" b="1" dirty="0">
                <a:hlinkClick r:id="rId3"/>
              </a:rPr>
              <a:t>Promises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Ideally, you want a promise to execute asynchronously i.e.:</a:t>
            </a:r>
          </a:p>
          <a:p>
            <a:pPr lvl="1"/>
            <a:r>
              <a:rPr lang="en-GB" dirty="0" smtClean="0"/>
              <a:t>send a notification (known as a </a:t>
            </a:r>
            <a:r>
              <a:rPr lang="en-GB" dirty="0" err="1" smtClean="0"/>
              <a:t>callback</a:t>
            </a:r>
            <a:r>
              <a:rPr lang="en-GB" dirty="0" smtClean="0"/>
              <a:t>) when promise is fulfilled instead of waiting as you do not know how long it will take to fulfil promise.</a:t>
            </a:r>
            <a:endParaRPr lang="en-GB" dirty="0"/>
          </a:p>
          <a:p>
            <a:r>
              <a:rPr lang="en-GB" dirty="0" smtClean="0"/>
              <a:t>JavaScript introduced </a:t>
            </a:r>
            <a:r>
              <a:rPr lang="en-GB" dirty="0" err="1" smtClean="0"/>
              <a:t>async</a:t>
            </a:r>
            <a:r>
              <a:rPr lang="en-GB" dirty="0" smtClean="0"/>
              <a:t>/await to work with promises.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67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JavaScript </a:t>
            </a:r>
            <a:r>
              <a:rPr lang="en-GB" sz="4000" dirty="0" err="1"/>
              <a:t>Async</a:t>
            </a:r>
            <a:r>
              <a:rPr lang="en-GB" sz="4000" dirty="0"/>
              <a:t>/Await</a:t>
            </a:r>
            <a:r>
              <a:rPr lang="en-GB" sz="4000" dirty="0">
                <a:solidFill>
                  <a:srgbClr val="464646"/>
                </a:solidFill>
              </a:rPr>
              <a:t/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Asynchronous Execution: Awaiting a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 the </a:t>
            </a:r>
            <a:r>
              <a:rPr lang="en-GB" b="1" dirty="0" err="1" smtClean="0"/>
              <a:t>async</a:t>
            </a:r>
            <a:r>
              <a:rPr lang="en-GB" dirty="0" smtClean="0"/>
              <a:t> keyword to the start of a function to indicate that it returns a Promise.</a:t>
            </a: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f() 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1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Add the </a:t>
            </a:r>
            <a:r>
              <a:rPr lang="en-GB" b="1" dirty="0" smtClean="0"/>
              <a:t>await</a:t>
            </a:r>
            <a:r>
              <a:rPr lang="en-GB" dirty="0" smtClean="0"/>
              <a:t> keyword before a method call to indicate that it is waiting for a Promise.</a:t>
            </a:r>
          </a:p>
          <a:p>
            <a:pPr lvl="1"/>
            <a:r>
              <a:rPr lang="en-GB" dirty="0" smtClean="0"/>
              <a:t>Other code that does not need results from promise is executed while waiting for promise to fulfil.</a:t>
            </a:r>
          </a:p>
          <a:p>
            <a:pPr lvl="1"/>
            <a:r>
              <a:rPr lang="en-GB" b="1" dirty="0" smtClean="0"/>
              <a:t>Important</a:t>
            </a:r>
            <a:r>
              <a:rPr lang="en-GB" dirty="0" smtClean="0"/>
              <a:t>: </a:t>
            </a:r>
            <a:r>
              <a:rPr lang="en-GB" i="1" dirty="0" smtClean="0"/>
              <a:t>await must be used inside an </a:t>
            </a:r>
            <a:r>
              <a:rPr lang="en-GB" i="1" dirty="0" err="1" smtClean="0"/>
              <a:t>async</a:t>
            </a:r>
            <a:r>
              <a:rPr lang="en-GB" i="1" dirty="0" smtClean="0"/>
              <a:t> function block</a:t>
            </a:r>
            <a:r>
              <a:rPr lang="en-GB" dirty="0" smtClean="0"/>
              <a:t>.</a:t>
            </a:r>
          </a:p>
          <a:p>
            <a:pPr marL="594360" lvl="2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f() {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let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promise 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fetch(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test.json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100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1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XMLHttpRequest</a:t>
            </a:r>
            <a:r>
              <a:rPr lang="en-GB" dirty="0" smtClean="0"/>
              <a:t> (XHR) Object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73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AJAX, How Does it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AJAX relies on the following standards:</a:t>
            </a:r>
          </a:p>
          <a:p>
            <a:r>
              <a:rPr lang="en-GB" sz="2600" b="1" dirty="0" err="1"/>
              <a:t>XMLHttpRequest</a:t>
            </a:r>
            <a:r>
              <a:rPr lang="en-GB" sz="2600" dirty="0"/>
              <a:t> Object: to retrieve data from a web server.</a:t>
            </a:r>
          </a:p>
          <a:p>
            <a:r>
              <a:rPr lang="en-GB" sz="2600" b="1" dirty="0"/>
              <a:t>JavaScript/DOM</a:t>
            </a:r>
            <a:r>
              <a:rPr lang="en-GB" sz="2600" dirty="0"/>
              <a:t>: to display or use the retrieved data.</a:t>
            </a:r>
          </a:p>
        </p:txBody>
      </p:sp>
      <p:grpSp>
        <p:nvGrpSpPr>
          <p:cNvPr id="4" name="WebBrowser"/>
          <p:cNvGrpSpPr>
            <a:grpSpLocks noChangeAspect="1"/>
          </p:cNvGrpSpPr>
          <p:nvPr>
            <p:custDataLst>
              <p:custData r:id="rId1"/>
            </p:custDataLst>
          </p:nvPr>
        </p:nvGrpSpPr>
        <p:grpSpPr>
          <a:xfrm>
            <a:off x="1009409" y="3501008"/>
            <a:ext cx="2743200" cy="1583455"/>
            <a:chOff x="0" y="-971336"/>
            <a:chExt cx="9144000" cy="7829336"/>
          </a:xfrm>
        </p:grpSpPr>
        <p:sp>
          <p:nvSpPr>
            <p:cNvPr id="5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7" y="-971336"/>
              <a:ext cx="2937343" cy="1185728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400" b="1" dirty="0">
                  <a:ea typeface="Segoe UI" pitchFamily="34" charset="0"/>
                  <a:cs typeface="Segoe UI" pitchFamily="34" charset="0"/>
                </a:rPr>
                <a:t>Browser</a:t>
              </a:r>
              <a:endParaRPr lang="en-US" sz="1200" b="1" dirty="0"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r>
                <a:rPr lang="en-US" sz="1400" kern="0" dirty="0"/>
                <a:t>An event occurs …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Create an </a:t>
              </a:r>
              <a:r>
                <a:rPr lang="en-US" sz="1400" b="1" kern="0" dirty="0" err="1"/>
                <a:t>XMLHttpRequest</a:t>
              </a:r>
              <a:r>
                <a:rPr lang="en-US" sz="1400" kern="0" dirty="0"/>
                <a:t> Object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Send </a:t>
              </a:r>
              <a:r>
                <a:rPr lang="en-US" sz="1400" kern="0" dirty="0" err="1"/>
                <a:t>HttpRequest</a:t>
              </a:r>
              <a:endParaRPr lang="en-US" sz="1400" kern="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grpSp>
        <p:nvGrpSpPr>
          <p:cNvPr id="33" name="WebBrowser"/>
          <p:cNvGrpSpPr>
            <a:grpSpLocks noChangeAspect="1"/>
          </p:cNvGrpSpPr>
          <p:nvPr>
            <p:custDataLst>
              <p:custData r:id="rId2"/>
            </p:custDataLst>
          </p:nvPr>
        </p:nvGrpSpPr>
        <p:grpSpPr>
          <a:xfrm>
            <a:off x="1032269" y="5085184"/>
            <a:ext cx="2743200" cy="1584176"/>
            <a:chOff x="0" y="-974902"/>
            <a:chExt cx="9144000" cy="7832902"/>
          </a:xfrm>
        </p:grpSpPr>
        <p:sp>
          <p:nvSpPr>
            <p:cNvPr id="34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35" name="WindowTitle"/>
            <p:cNvSpPr txBox="1"/>
            <p:nvPr/>
          </p:nvSpPr>
          <p:spPr>
            <a:xfrm>
              <a:off x="22517" y="-974902"/>
              <a:ext cx="2610330" cy="1046229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b="1" dirty="0">
                  <a:ea typeface="Segoe UI" pitchFamily="34" charset="0"/>
                  <a:cs typeface="Segoe UI" pitchFamily="34" charset="0"/>
                </a:rPr>
                <a:t>Browser</a:t>
              </a:r>
            </a:p>
          </p:txBody>
        </p:sp>
        <p:grpSp>
          <p:nvGrpSpPr>
            <p:cNvPr id="36" name="Group 35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0" name="Oval 59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Left Arrow 60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58" name="Oval 57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59" name="Right Arrow 58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8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53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54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55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6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7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39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Process the returned data using </a:t>
              </a:r>
              <a:r>
                <a:rPr lang="en-US" sz="1400" b="1" kern="0" dirty="0"/>
                <a:t>JavaScript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Update page content (</a:t>
              </a:r>
              <a:r>
                <a:rPr lang="en-US" sz="1400" b="1" kern="0" dirty="0"/>
                <a:t>DOM</a:t>
              </a:r>
              <a:r>
                <a:rPr lang="en-US" sz="1400" kern="0" dirty="0"/>
                <a:t>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0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2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1" name="Group 40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2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43" name="Group 42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44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5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6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47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48" name="Straight Connector 47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49" name="Straight Connector 48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2" name="Cloud 61"/>
          <p:cNvSpPr/>
          <p:nvPr/>
        </p:nvSpPr>
        <p:spPr>
          <a:xfrm>
            <a:off x="4572000" y="3751784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3" name="Cloud 62"/>
          <p:cNvSpPr/>
          <p:nvPr/>
        </p:nvSpPr>
        <p:spPr>
          <a:xfrm>
            <a:off x="4510768" y="5335960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16216" y="3915053"/>
            <a:ext cx="2467419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Process </a:t>
            </a:r>
            <a:r>
              <a:rPr lang="en-GB" sz="1400" dirty="0" err="1"/>
              <a:t>HttpRequest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Create a Response and send data back to the browser</a:t>
            </a:r>
          </a:p>
        </p:txBody>
      </p:sp>
      <p:cxnSp>
        <p:nvCxnSpPr>
          <p:cNvPr id="66" name="Straight Arrow Connector 65"/>
          <p:cNvCxnSpPr>
            <a:stCxn id="5" idx="3"/>
            <a:endCxn id="62" idx="2"/>
          </p:cNvCxnSpPr>
          <p:nvPr/>
        </p:nvCxnSpPr>
        <p:spPr>
          <a:xfrm flipV="1">
            <a:off x="3752609" y="4382480"/>
            <a:ext cx="824082" cy="8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62" idx="0"/>
            <a:endCxn id="64" idx="1"/>
          </p:cNvCxnSpPr>
          <p:nvPr/>
        </p:nvCxnSpPr>
        <p:spPr>
          <a:xfrm>
            <a:off x="6082908" y="4382480"/>
            <a:ext cx="433308" cy="9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4" idx="2"/>
            <a:endCxn id="63" idx="0"/>
          </p:cNvCxnSpPr>
          <p:nvPr/>
        </p:nvCxnSpPr>
        <p:spPr>
          <a:xfrm rot="5400000">
            <a:off x="6337053" y="4553783"/>
            <a:ext cx="1097496" cy="172825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3" idx="2"/>
            <a:endCxn id="34" idx="3"/>
          </p:cNvCxnSpPr>
          <p:nvPr/>
        </p:nvCxnSpPr>
        <p:spPr>
          <a:xfrm flipH="1">
            <a:off x="3775469" y="5966656"/>
            <a:ext cx="739990" cy="9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236296" y="3595595"/>
            <a:ext cx="802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Server</a:t>
            </a:r>
          </a:p>
        </p:txBody>
      </p:sp>
    </p:spTree>
    <p:extLst>
      <p:ext uri="{BB962C8B-B14F-4D97-AF65-F5344CB8AC3E}">
        <p14:creationId xmlns:p14="http://schemas.microsoft.com/office/powerpoint/2010/main" val="53322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2" grpId="0" animBg="1"/>
      <p:bldP spid="63" grpId="0" animBg="1"/>
      <p:bldP spid="64" grpId="0" animBg="1"/>
      <p:bldP spid="7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AJAX </a:t>
            </a:r>
            <a:r>
              <a:rPr lang="en-GB" dirty="0" err="1" smtClean="0"/>
              <a:t>XMLHttpRequest</a:t>
            </a:r>
            <a:r>
              <a:rPr lang="en-GB" dirty="0" smtClean="0"/>
              <a:t> (XHR) </a:t>
            </a:r>
            <a:r>
              <a:rPr lang="en-GB" dirty="0"/>
              <a:t>Methods</a:t>
            </a:r>
            <a:br>
              <a:rPr lang="en-GB" dirty="0"/>
            </a:br>
            <a:r>
              <a:rPr lang="en-GB" sz="3100" dirty="0"/>
              <a:t>Two main methods (</a:t>
            </a:r>
            <a:r>
              <a:rPr lang="en-GB" sz="3100" dirty="0">
                <a:hlinkClick r:id="rId3"/>
              </a:rPr>
              <a:t>see more</a:t>
            </a:r>
            <a:r>
              <a:rPr lang="en-GB" sz="3100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Open</a:t>
            </a:r>
            <a:r>
              <a:rPr lang="en-GB" dirty="0"/>
              <a:t>: specifies the request to be sent</a:t>
            </a:r>
          </a:p>
          <a:p>
            <a:pPr lvl="1"/>
            <a:r>
              <a:rPr lang="en-GB" b="1" dirty="0"/>
              <a:t>open</a:t>
            </a:r>
            <a:r>
              <a:rPr lang="en-GB" dirty="0"/>
              <a:t>(method, </a:t>
            </a:r>
            <a:r>
              <a:rPr lang="en-GB" dirty="0" err="1"/>
              <a:t>url</a:t>
            </a:r>
            <a:r>
              <a:rPr lang="en-GB" dirty="0"/>
              <a:t>, async, user, </a:t>
            </a:r>
            <a:r>
              <a:rPr lang="en-GB" dirty="0" err="1"/>
              <a:t>psw</a:t>
            </a:r>
            <a:r>
              <a:rPr lang="en-GB" dirty="0" smtClean="0"/>
              <a:t>)</a:t>
            </a:r>
          </a:p>
          <a:p>
            <a:pPr lvl="2"/>
            <a:r>
              <a:rPr lang="en-GB" b="1" dirty="0"/>
              <a:t>method</a:t>
            </a:r>
            <a:r>
              <a:rPr lang="en-GB" dirty="0"/>
              <a:t>: the type of request i.e. GET or POST</a:t>
            </a:r>
          </a:p>
          <a:p>
            <a:pPr lvl="2"/>
            <a:r>
              <a:rPr lang="en-GB" b="1" dirty="0"/>
              <a:t>url</a:t>
            </a:r>
            <a:r>
              <a:rPr lang="en-GB" dirty="0"/>
              <a:t>: the server (file) location</a:t>
            </a:r>
          </a:p>
          <a:p>
            <a:pPr lvl="2"/>
            <a:r>
              <a:rPr lang="en-GB" b="1" dirty="0" err="1"/>
              <a:t>async</a:t>
            </a:r>
            <a:r>
              <a:rPr lang="en-GB" dirty="0"/>
              <a:t>: true (asynchronous request), false (synchronous)</a:t>
            </a:r>
          </a:p>
          <a:p>
            <a:r>
              <a:rPr lang="en-GB" b="1" dirty="0"/>
              <a:t>Send</a:t>
            </a:r>
            <a:r>
              <a:rPr lang="en-GB" dirty="0"/>
              <a:t>: sends the request to the server. </a:t>
            </a:r>
            <a:r>
              <a:rPr lang="en-GB" dirty="0" smtClean="0"/>
              <a:t>2 options:</a:t>
            </a:r>
          </a:p>
          <a:p>
            <a:pPr lvl="1"/>
            <a:r>
              <a:rPr lang="en-GB" b="1" dirty="0" smtClean="0"/>
              <a:t>send</a:t>
            </a:r>
            <a:r>
              <a:rPr lang="en-GB" dirty="0" smtClean="0"/>
              <a:t>(): used </a:t>
            </a:r>
            <a:r>
              <a:rPr lang="en-GB" dirty="0"/>
              <a:t>for GET </a:t>
            </a:r>
            <a:r>
              <a:rPr lang="en-GB" dirty="0" smtClean="0"/>
              <a:t>requests</a:t>
            </a:r>
          </a:p>
          <a:p>
            <a:pPr lvl="1"/>
            <a:r>
              <a:rPr lang="en-GB" b="1" dirty="0" smtClean="0"/>
              <a:t>send</a:t>
            </a:r>
            <a:r>
              <a:rPr lang="en-GB" dirty="0" smtClean="0"/>
              <a:t>(</a:t>
            </a:r>
            <a:r>
              <a:rPr lang="en-GB" dirty="0" err="1" smtClean="0"/>
              <a:t>data_string</a:t>
            </a:r>
            <a:r>
              <a:rPr lang="en-GB" dirty="0" smtClean="0"/>
              <a:t>): used </a:t>
            </a:r>
            <a:r>
              <a:rPr lang="en-GB" dirty="0"/>
              <a:t>for POST requests. </a:t>
            </a:r>
            <a:r>
              <a:rPr lang="en-GB" dirty="0" err="1"/>
              <a:t>Data_string</a:t>
            </a:r>
            <a:r>
              <a:rPr lang="en-GB" dirty="0"/>
              <a:t> is the data being sent to the server for processing.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64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I Use</a:t>
            </a:r>
            <a:r>
              <a:rPr lang="en-GB" dirty="0" smtClean="0"/>
              <a:t> </a:t>
            </a:r>
            <a:r>
              <a:rPr lang="en-GB" dirty="0"/>
              <a:t>GET or POST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GET is simpler and faster than POST requests</a:t>
            </a:r>
          </a:p>
          <a:p>
            <a:pPr lvl="1"/>
            <a:r>
              <a:rPr lang="en-GB" dirty="0"/>
              <a:t>It can be used in most cases.</a:t>
            </a:r>
          </a:p>
          <a:p>
            <a:r>
              <a:rPr lang="en-GB" dirty="0"/>
              <a:t>But, use POST requests when:</a:t>
            </a:r>
          </a:p>
          <a:p>
            <a:pPr lvl="1"/>
            <a:r>
              <a:rPr lang="en-GB" dirty="0"/>
              <a:t>You don’t want a cached response (e.g. updating a file or database or you want an updated response)</a:t>
            </a:r>
          </a:p>
          <a:p>
            <a:pPr lvl="1"/>
            <a:r>
              <a:rPr lang="en-GB" dirty="0"/>
              <a:t>Sending a large amount of data (POST has no size limitations, while GET does)</a:t>
            </a:r>
          </a:p>
          <a:p>
            <a:pPr lvl="1"/>
            <a:r>
              <a:rPr lang="en-GB" dirty="0"/>
              <a:t>Sending user input, which may contain unknown characters or sensitive data. (POST is more robust and secure).</a:t>
            </a:r>
          </a:p>
        </p:txBody>
      </p:sp>
    </p:spTree>
    <p:extLst>
      <p:ext uri="{BB962C8B-B14F-4D97-AF65-F5344CB8AC3E}">
        <p14:creationId xmlns:p14="http://schemas.microsoft.com/office/powerpoint/2010/main" val="422695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 Server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you send a </a:t>
            </a:r>
            <a:r>
              <a:rPr lang="en-GB" dirty="0" err="1"/>
              <a:t>XMLHttpRequest</a:t>
            </a:r>
            <a:r>
              <a:rPr lang="en-GB" dirty="0"/>
              <a:t> to the server, you can access the response </a:t>
            </a:r>
            <a:r>
              <a:rPr lang="en-GB" b="1" dirty="0"/>
              <a:t>via a </a:t>
            </a:r>
            <a:r>
              <a:rPr lang="en-GB" b="1" dirty="0" err="1"/>
              <a:t>callback</a:t>
            </a:r>
            <a:r>
              <a:rPr lang="en-GB" b="1" dirty="0"/>
              <a:t> </a:t>
            </a:r>
            <a:r>
              <a:rPr lang="en-GB" dirty="0"/>
              <a:t>once the server responds.</a:t>
            </a:r>
          </a:p>
          <a:p>
            <a:r>
              <a:rPr lang="en-GB" dirty="0"/>
              <a:t>To get the response, you read the following properties of the </a:t>
            </a:r>
            <a:r>
              <a:rPr lang="en-GB" dirty="0" err="1"/>
              <a:t>XMLHttpRequest</a:t>
            </a:r>
            <a:r>
              <a:rPr lang="en-GB" dirty="0"/>
              <a:t> object, as applicable:</a:t>
            </a:r>
          </a:p>
          <a:p>
            <a:pPr lvl="1"/>
            <a:r>
              <a:rPr lang="en-GB" b="1" dirty="0" err="1"/>
              <a:t>responseText</a:t>
            </a:r>
            <a:r>
              <a:rPr lang="en-GB" dirty="0"/>
              <a:t>: gets the response data as a string (use when response from server is not XML e.g. string, JSON, etc.).</a:t>
            </a:r>
          </a:p>
          <a:p>
            <a:pPr lvl="1"/>
            <a:r>
              <a:rPr lang="en-GB" b="1" dirty="0" err="1"/>
              <a:t>responseXML</a:t>
            </a:r>
            <a:r>
              <a:rPr lang="en-GB" dirty="0"/>
              <a:t>: gets the response data as XML data (use when response from server is in XML).</a:t>
            </a:r>
          </a:p>
          <a:p>
            <a:r>
              <a:rPr lang="en-GB" dirty="0"/>
              <a:t>Parse the response as required.</a:t>
            </a:r>
          </a:p>
        </p:txBody>
      </p:sp>
    </p:spTree>
    <p:extLst>
      <p:ext uri="{BB962C8B-B14F-4D97-AF65-F5344CB8AC3E}">
        <p14:creationId xmlns:p14="http://schemas.microsoft.com/office/powerpoint/2010/main" val="241573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 has three important properties for sending requests and processing responses:</a:t>
            </a:r>
          </a:p>
          <a:p>
            <a:r>
              <a:rPr lang="en-GB" dirty="0"/>
              <a:t>They are:</a:t>
            </a:r>
          </a:p>
          <a:p>
            <a:pPr lvl="1"/>
            <a:r>
              <a:rPr lang="en-GB" dirty="0" err="1"/>
              <a:t>readyState</a:t>
            </a:r>
            <a:endParaRPr lang="en-GB" dirty="0"/>
          </a:p>
          <a:p>
            <a:pPr lvl="1"/>
            <a:r>
              <a:rPr lang="en-GB" dirty="0" err="1"/>
              <a:t>onreadystatechange</a:t>
            </a:r>
            <a:endParaRPr lang="en-GB" dirty="0"/>
          </a:p>
          <a:p>
            <a:pPr lvl="1"/>
            <a:r>
              <a:rPr lang="en-GB" dirty="0"/>
              <a:t>status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24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AJAX </a:t>
            </a:r>
            <a:r>
              <a:rPr lang="en-GB" dirty="0" err="1"/>
              <a:t>XMLHttpRequest</a:t>
            </a:r>
            <a:r>
              <a:rPr lang="en-GB" dirty="0"/>
              <a:t> Properties</a:t>
            </a:r>
            <a:br>
              <a:rPr lang="en-GB" dirty="0"/>
            </a:br>
            <a:r>
              <a:rPr lang="en-GB" sz="3100" dirty="0"/>
              <a:t>(</a:t>
            </a:r>
            <a:r>
              <a:rPr lang="en-GB" sz="3100" dirty="0">
                <a:hlinkClick r:id="rId3"/>
              </a:rPr>
              <a:t>see more</a:t>
            </a:r>
            <a:r>
              <a:rPr lang="en-GB" sz="3100" dirty="0"/>
              <a:t>)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5C97459-2197-4778-9308-8AFC06E0DA2E}"/>
              </a:ext>
            </a:extLst>
          </p:cNvPr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35089">
                  <a:extLst>
                    <a:ext uri="{9D8B030D-6E8A-4147-A177-3AD203B41FA5}">
                      <a16:colId xmlns:a16="http://schemas.microsoft.com/office/drawing/2014/main" val="2534282061"/>
                    </a:ext>
                  </a:extLst>
                </a:gridCol>
                <a:gridCol w="5418311">
                  <a:extLst>
                    <a:ext uri="{9D8B030D-6E8A-4147-A177-3AD203B41FA5}">
                      <a16:colId xmlns:a16="http://schemas.microsoft.com/office/drawing/2014/main" val="1061394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299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readyState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the status of the </a:t>
                      </a:r>
                      <a:r>
                        <a:rPr lang="en-GB" dirty="0" err="1"/>
                        <a:t>XMLHttpRequest</a:t>
                      </a:r>
                      <a:r>
                        <a:rPr lang="en-GB" dirty="0"/>
                        <a:t> object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0: request not initialised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1: server connection established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2: request received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3: processing request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4: request finished and response is ready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8879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onreadystatechange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</a:t>
                      </a:r>
                      <a:r>
                        <a:rPr lang="en-GB" b="1" dirty="0" err="1"/>
                        <a:t>callback</a:t>
                      </a:r>
                      <a:r>
                        <a:rPr lang="en-GB" b="1" dirty="0"/>
                        <a:t> function</a:t>
                      </a:r>
                      <a:r>
                        <a:rPr lang="en-GB" dirty="0"/>
                        <a:t> to execute when the </a:t>
                      </a:r>
                      <a:r>
                        <a:rPr lang="en-GB" dirty="0" err="1"/>
                        <a:t>readyState</a:t>
                      </a:r>
                      <a:r>
                        <a:rPr lang="en-GB" dirty="0"/>
                        <a:t> property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488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the status of the request e.g.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200: "OK", a successful request.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404: Page not found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403: Forbidden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See </a:t>
                      </a:r>
                      <a:r>
                        <a:rPr lang="en-GB" dirty="0">
                          <a:hlinkClick r:id="rId4"/>
                        </a:rPr>
                        <a:t>more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3099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statusText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the status text e.g. OK, Not Found,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16853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41AABFA-9CFA-4104-9E12-E4DB54DC7D11}"/>
              </a:ext>
            </a:extLst>
          </p:cNvPr>
          <p:cNvSpPr txBox="1"/>
          <p:nvPr/>
        </p:nvSpPr>
        <p:spPr>
          <a:xfrm>
            <a:off x="612648" y="6378694"/>
            <a:ext cx="6770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When </a:t>
            </a:r>
            <a:r>
              <a:rPr lang="en-GB" dirty="0" err="1"/>
              <a:t>readyState</a:t>
            </a:r>
            <a:r>
              <a:rPr lang="en-GB" dirty="0"/>
              <a:t> is </a:t>
            </a:r>
            <a:r>
              <a:rPr lang="en-GB" b="1" dirty="0"/>
              <a:t>4</a:t>
            </a:r>
            <a:r>
              <a:rPr lang="en-GB" dirty="0"/>
              <a:t> and status is </a:t>
            </a:r>
            <a:r>
              <a:rPr lang="en-GB" b="1" dirty="0"/>
              <a:t>200</a:t>
            </a:r>
            <a:r>
              <a:rPr lang="en-GB" dirty="0"/>
              <a:t>, the response is ready.</a:t>
            </a:r>
          </a:p>
        </p:txBody>
      </p:sp>
    </p:spTree>
    <p:extLst>
      <p:ext uri="{BB962C8B-B14F-4D97-AF65-F5344CB8AC3E}">
        <p14:creationId xmlns:p14="http://schemas.microsoft.com/office/powerpoint/2010/main" val="420654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used to exchange data behind the scenes.</a:t>
            </a:r>
          </a:p>
          <a:p>
            <a:r>
              <a:rPr lang="en-GB" dirty="0"/>
              <a:t>To create: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Modern browsers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IE6, IE5 (if you must)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5316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XMLHttpRequest</a:t>
            </a:r>
            <a:r>
              <a:rPr lang="en-GB" dirty="0"/>
              <a:t>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 smtClean="0"/>
              <a:t>Sending </a:t>
            </a:r>
            <a:r>
              <a:rPr lang="en-GB" sz="3100" dirty="0"/>
              <a:t>GET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20000"/>
          </a:bodyPr>
          <a:lstStyle/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"GET"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sz="1900" dirty="0"/>
          </a:p>
          <a:p>
            <a:r>
              <a:rPr lang="en-GB" dirty="0"/>
              <a:t>Recall if you are sending data in a GET request, it is sent as part of the URL.</a:t>
            </a:r>
          </a:p>
          <a:p>
            <a:r>
              <a:rPr lang="en-GB" b="1" dirty="0"/>
              <a:t>Note</a:t>
            </a:r>
            <a:r>
              <a:rPr lang="en-GB" dirty="0"/>
              <a:t>: if using GET and caching is a problem, include a unique identifier to the </a:t>
            </a:r>
            <a:r>
              <a:rPr lang="en-GB" dirty="0" err="1"/>
              <a:t>url</a:t>
            </a:r>
            <a:r>
              <a:rPr lang="en-GB" dirty="0"/>
              <a:t> being requested e.g.: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=1&amp;t="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&amp; 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Math.random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69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XMLHttpRequest</a:t>
            </a:r>
            <a:r>
              <a:rPr lang="en-GB" dirty="0"/>
              <a:t> Example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Sending </a:t>
            </a:r>
            <a:r>
              <a:rPr lang="en-GB" sz="3100" dirty="0"/>
              <a:t>POST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POST data like </a:t>
            </a:r>
            <a:r>
              <a:rPr lang="en-GB" dirty="0" smtClean="0"/>
              <a:t>e.g. HTML form data, </a:t>
            </a:r>
            <a:r>
              <a:rPr lang="en-GB" dirty="0"/>
              <a:t>you need to:</a:t>
            </a:r>
          </a:p>
          <a:p>
            <a:r>
              <a:rPr lang="en-GB" dirty="0"/>
              <a:t>Add a HTTP header with .</a:t>
            </a:r>
            <a:r>
              <a:rPr lang="en-GB" dirty="0" err="1"/>
              <a:t>setRequestHeader</a:t>
            </a:r>
            <a:r>
              <a:rPr lang="en-GB" dirty="0"/>
              <a:t>()</a:t>
            </a:r>
          </a:p>
          <a:p>
            <a:r>
              <a:rPr lang="en-GB" dirty="0"/>
              <a:t>Specify the data to send as part of the send() </a:t>
            </a:r>
          </a:p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"POST"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process.php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xmlHttp.setRequestHeader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"Content-type"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"application/x-www-form-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-encoded"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"email=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jb@somewhere.com&amp;postcode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=sa16ed"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9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23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XMLHttpRequest</a:t>
            </a:r>
            <a:r>
              <a:rPr lang="en-GB" dirty="0"/>
              <a:t> </a:t>
            </a:r>
            <a:r>
              <a:rPr lang="en-GB" dirty="0" smtClean="0"/>
              <a:t>(XHR) Example</a:t>
            </a:r>
            <a:br>
              <a:rPr lang="en-GB" dirty="0" smtClean="0"/>
            </a:br>
            <a:r>
              <a:rPr lang="en-GB" sz="3100" dirty="0"/>
              <a:t>Using a </a:t>
            </a:r>
            <a:r>
              <a:rPr lang="en-GB" sz="3100" dirty="0" err="1"/>
              <a:t>Callback</a:t>
            </a:r>
            <a:r>
              <a:rPr lang="en-GB" sz="3100" dirty="0"/>
              <a:t>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callbackFunction</a:t>
            </a:r>
            <a:r>
              <a:rPr lang="en-GB" sz="19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send to </a:t>
            </a:r>
            <a:r>
              <a:rPr lang="en-GB" sz="2000" dirty="0" err="1" smtClean="0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function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"GET"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data.html"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sz="1900" dirty="0"/>
          </a:p>
          <a:p>
            <a:r>
              <a:rPr lang="en-GB" dirty="0" smtClean="0"/>
              <a:t>Specify a </a:t>
            </a:r>
            <a:r>
              <a:rPr lang="en-GB" dirty="0" err="1" smtClean="0"/>
              <a:t>callback</a:t>
            </a:r>
            <a:r>
              <a:rPr lang="en-GB" dirty="0" smtClean="0"/>
              <a:t> function to receive the response. </a:t>
            </a:r>
          </a:p>
          <a:p>
            <a:pPr lvl="1"/>
            <a:r>
              <a:rPr lang="en-GB" dirty="0" smtClean="0"/>
              <a:t>You can send the whole XHR object or just the response i.e</a:t>
            </a:r>
            <a:r>
              <a:rPr lang="en-GB" dirty="0"/>
              <a:t>. </a:t>
            </a:r>
            <a:r>
              <a:rPr lang="en-GB" b="1" dirty="0" err="1" smtClean="0"/>
              <a:t>callbackFunction</a:t>
            </a:r>
            <a:r>
              <a:rPr lang="en-GB" dirty="0" smtClean="0"/>
              <a:t>(</a:t>
            </a:r>
            <a:r>
              <a:rPr lang="en-GB" dirty="0" err="1" smtClean="0"/>
              <a:t>xmlHttp.responseText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09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For security reasons, modern browsers will </a:t>
            </a:r>
            <a:r>
              <a:rPr lang="en-GB" u="sng" dirty="0"/>
              <a:t>not</a:t>
            </a:r>
            <a:r>
              <a:rPr lang="en-GB" dirty="0"/>
              <a:t> by default </a:t>
            </a:r>
            <a:r>
              <a:rPr lang="en-GB" b="1" dirty="0"/>
              <a:t>allow Scripts (JavaScript, AJAX, etc.) access across different domains</a:t>
            </a:r>
            <a:r>
              <a:rPr lang="en-GB" dirty="0"/>
              <a:t>.</a:t>
            </a:r>
          </a:p>
          <a:p>
            <a:r>
              <a:rPr lang="en-GB" dirty="0"/>
              <a:t>Thus the web page sending the request via script and the target destination </a:t>
            </a:r>
            <a:r>
              <a:rPr lang="en-GB" dirty="0" err="1"/>
              <a:t>url</a:t>
            </a:r>
            <a:r>
              <a:rPr lang="en-GB" dirty="0"/>
              <a:t> must be on the same domain.</a:t>
            </a:r>
          </a:p>
          <a:p>
            <a:r>
              <a:rPr lang="en-GB" dirty="0"/>
              <a:t>There are other security considerations for web applications: look up </a:t>
            </a:r>
            <a:r>
              <a:rPr lang="en-GB" dirty="0">
                <a:hlinkClick r:id="rId3"/>
              </a:rPr>
              <a:t>OWASP Top 10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hlinkClick r:id="rId4"/>
              </a:rPr>
              <a:t>OWASP Top 10 - 2017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95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Cross-Origin Resource 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security reasons, browsers restrict cross-origin HTTP requests initiated from within scripts.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37597"/>
            <a:ext cx="6151004" cy="427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35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JSONP</a:t>
            </a:r>
            <a:r>
              <a:rPr lang="en-GB" dirty="0"/>
              <a:t> (JSON with Padding) is a method commonly used to bypass the cross-domain restrictions in web browsers.</a:t>
            </a:r>
          </a:p>
          <a:p>
            <a:pPr lvl="1"/>
            <a:r>
              <a:rPr lang="en-GB" dirty="0"/>
              <a:t>With JSONP, you typically specify an </a:t>
            </a:r>
            <a:r>
              <a:rPr lang="en-GB" b="1" dirty="0"/>
              <a:t>agreed </a:t>
            </a:r>
            <a:r>
              <a:rPr lang="en-GB" b="1" dirty="0" err="1"/>
              <a:t>callback</a:t>
            </a:r>
            <a:r>
              <a:rPr lang="en-GB" b="1" dirty="0"/>
              <a:t> function</a:t>
            </a:r>
            <a:r>
              <a:rPr lang="en-GB" dirty="0"/>
              <a:t> to send the returned data to as a parameter.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96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Content-Security-Policy </a:t>
            </a:r>
            <a:r>
              <a:rPr lang="en-GB" dirty="0" smtClean="0"/>
              <a:t>– specify the content resources the page is allowed to load.</a:t>
            </a:r>
            <a:endParaRPr lang="en-GB" dirty="0"/>
          </a:p>
          <a:p>
            <a:r>
              <a:rPr lang="en-GB" dirty="0" smtClean="0"/>
              <a:t>You can specify this using a </a:t>
            </a:r>
            <a:r>
              <a:rPr lang="en-GB" b="1" dirty="0" smtClean="0"/>
              <a:t>meta</a:t>
            </a:r>
            <a:r>
              <a:rPr lang="en-GB" dirty="0" smtClean="0"/>
              <a:t> tag.</a:t>
            </a:r>
          </a:p>
          <a:p>
            <a:pPr lvl="1"/>
            <a:r>
              <a:rPr lang="en-GB" dirty="0" smtClean="0"/>
              <a:t>You specify different Fetch directives to control </a:t>
            </a:r>
            <a:r>
              <a:rPr lang="en-GB" b="1" dirty="0" smtClean="0"/>
              <a:t>locations from which certain resources can be loaded</a:t>
            </a:r>
            <a:r>
              <a:rPr lang="en-GB" dirty="0" smtClean="0"/>
              <a:t>.</a:t>
            </a:r>
          </a:p>
          <a:p>
            <a:pPr lvl="1"/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meta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Consolas" panose="020B0609020204030204" pitchFamily="49" charset="0"/>
              </a:rPr>
              <a:t>http-</a:t>
            </a:r>
            <a:r>
              <a:rPr lang="en-GB" sz="2800" dirty="0" err="1">
                <a:solidFill>
                  <a:srgbClr val="FF0000"/>
                </a:solidFill>
                <a:latin typeface="Consolas" panose="020B0609020204030204" pitchFamily="49" charset="0"/>
              </a:rPr>
              <a:t>equiv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800" b="1" dirty="0">
                <a:solidFill>
                  <a:srgbClr val="0000FF"/>
                </a:solidFill>
                <a:latin typeface="Consolas" panose="020B0609020204030204" pitchFamily="49" charset="0"/>
              </a:rPr>
              <a:t>Content-Security-Policy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Consolas" panose="020B0609020204030204" pitchFamily="49" charset="0"/>
              </a:rPr>
              <a:t>content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="default-</a:t>
            </a: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src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 'self' 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…"&gt;</a:t>
            </a:r>
            <a:endParaRPr lang="en-GB" dirty="0"/>
          </a:p>
          <a:p>
            <a:r>
              <a:rPr lang="en-GB" dirty="0" smtClean="0"/>
              <a:t>See more:</a:t>
            </a:r>
          </a:p>
          <a:p>
            <a:pPr lvl="1"/>
            <a:r>
              <a:rPr lang="en-GB" dirty="0" smtClean="0">
                <a:hlinkClick r:id="rId3"/>
              </a:rPr>
              <a:t>Content Security Policy</a:t>
            </a:r>
            <a:endParaRPr lang="en-GB" dirty="0" smtClean="0"/>
          </a:p>
          <a:p>
            <a:pPr lvl="1"/>
            <a:r>
              <a:rPr lang="en-GB" dirty="0" smtClean="0">
                <a:hlinkClick r:id="rId4"/>
              </a:rPr>
              <a:t>Content-Security-Policy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175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Cross-Origin </a:t>
            </a:r>
            <a:r>
              <a:rPr lang="en-GB" b="1" dirty="0"/>
              <a:t>Resource Sharing</a:t>
            </a:r>
            <a:r>
              <a:rPr lang="en-GB" dirty="0"/>
              <a:t> (CORS): a new recommendation by the W3C</a:t>
            </a:r>
          </a:p>
          <a:p>
            <a:pPr lvl="1"/>
            <a:r>
              <a:rPr lang="en-GB" dirty="0"/>
              <a:t>Clients </a:t>
            </a:r>
            <a:r>
              <a:rPr lang="en-GB" dirty="0">
                <a:hlinkClick r:id="rId3"/>
              </a:rPr>
              <a:t>grant access </a:t>
            </a:r>
            <a:r>
              <a:rPr lang="en-GB" dirty="0"/>
              <a:t>(usually done on the </a:t>
            </a:r>
            <a:r>
              <a:rPr lang="en-GB" i="1" dirty="0"/>
              <a:t>server-side</a:t>
            </a:r>
            <a:r>
              <a:rPr lang="en-GB" dirty="0"/>
              <a:t>) to external domains by adding the HTTP Response Header:</a:t>
            </a:r>
          </a:p>
          <a:p>
            <a:pPr marL="685800" lvl="2" indent="0">
              <a:buNone/>
            </a:pPr>
            <a:r>
              <a:rPr lang="en-GB" dirty="0"/>
              <a:t>Access-Control-Allow-Origin</a:t>
            </a:r>
          </a:p>
          <a:p>
            <a:pPr lvl="1"/>
            <a:r>
              <a:rPr lang="en-GB" dirty="0"/>
              <a:t>Its value can be set to “*” (all) or to a specific domain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74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JSONP request target URL: </a:t>
            </a:r>
            <a:r>
              <a:rPr lang="en-GB" dirty="0">
                <a:highlight>
                  <a:srgbClr val="FFFF00"/>
                </a:highlight>
              </a:rPr>
              <a:t>somewhere_else.com</a:t>
            </a:r>
            <a:r>
              <a:rPr lang="en-GB" dirty="0"/>
              <a:t>/page1.php?</a:t>
            </a:r>
            <a:r>
              <a:rPr lang="en-GB" b="1" dirty="0"/>
              <a:t>callback=</a:t>
            </a:r>
            <a:r>
              <a:rPr lang="en-GB" b="1" dirty="0" err="1"/>
              <a:t>parseResponse</a:t>
            </a:r>
            <a:endParaRPr lang="en-GB" b="1" dirty="0"/>
          </a:p>
          <a:p>
            <a:pPr lvl="2"/>
            <a:r>
              <a:rPr lang="en-GB" b="1" dirty="0" err="1"/>
              <a:t>callback</a:t>
            </a:r>
            <a:r>
              <a:rPr lang="en-GB" dirty="0"/>
              <a:t> is the agreed parameter for sending a JSONP request.</a:t>
            </a:r>
          </a:p>
          <a:p>
            <a:pPr lvl="2"/>
            <a:r>
              <a:rPr lang="en-GB" b="1" dirty="0" err="1"/>
              <a:t>parseResponse</a:t>
            </a:r>
            <a:r>
              <a:rPr lang="en-GB" dirty="0"/>
              <a:t> is the </a:t>
            </a:r>
            <a:r>
              <a:rPr lang="en-GB" dirty="0" err="1"/>
              <a:t>callback</a:t>
            </a:r>
            <a:r>
              <a:rPr lang="en-GB" dirty="0"/>
              <a:t> function to receive the returned data.</a:t>
            </a:r>
          </a:p>
          <a:p>
            <a:r>
              <a:rPr lang="en-GB" dirty="0"/>
              <a:t>JSONP response:</a:t>
            </a:r>
          </a:p>
          <a:p>
            <a:pPr marL="365760" lvl="1" indent="0">
              <a:buNone/>
            </a:pPr>
            <a:r>
              <a:rPr lang="en-GB" b="1" dirty="0" err="1"/>
              <a:t>parseResponse</a:t>
            </a:r>
            <a:r>
              <a:rPr lang="en-GB" dirty="0"/>
              <a:t>({“Name”: “Joe”, “Id”: 1234, … });</a:t>
            </a:r>
          </a:p>
          <a:p>
            <a:pPr lvl="1"/>
            <a:r>
              <a:rPr lang="en-GB" dirty="0"/>
              <a:t>Will execute the </a:t>
            </a:r>
            <a:r>
              <a:rPr lang="en-GB" dirty="0" err="1"/>
              <a:t>parseResponse</a:t>
            </a:r>
            <a:r>
              <a:rPr lang="en-GB" dirty="0"/>
              <a:t>() function passing in the returned JSON data as a parameter.</a:t>
            </a:r>
          </a:p>
        </p:txBody>
      </p:sp>
    </p:spTree>
    <p:extLst>
      <p:ext uri="{BB962C8B-B14F-4D97-AF65-F5344CB8AC3E}">
        <p14:creationId xmlns:p14="http://schemas.microsoft.com/office/powerpoint/2010/main" val="124751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regular expression</a:t>
            </a:r>
            <a:r>
              <a:rPr lang="en-GB" dirty="0"/>
              <a:t> sequence of characters that form a search pattern.</a:t>
            </a:r>
          </a:p>
          <a:p>
            <a:r>
              <a:rPr lang="en-GB" dirty="0"/>
              <a:t>They are useful for:</a:t>
            </a:r>
          </a:p>
          <a:p>
            <a:pPr lvl="1"/>
            <a:r>
              <a:rPr lang="en-GB" dirty="0"/>
              <a:t>text search and replace operations</a:t>
            </a:r>
          </a:p>
          <a:p>
            <a:pPr lvl="1"/>
            <a:r>
              <a:rPr lang="en-GB" dirty="0"/>
              <a:t>validation</a:t>
            </a:r>
          </a:p>
          <a:p>
            <a:r>
              <a:rPr lang="en-GB" dirty="0"/>
              <a:t>To create a regular expression:</a:t>
            </a:r>
          </a:p>
          <a:p>
            <a:pPr marL="685800" lvl="2" indent="0">
              <a:buNone/>
            </a:pPr>
            <a:r>
              <a:rPr lang="en-GB" dirty="0" err="1"/>
              <a:t>var</a:t>
            </a:r>
            <a:r>
              <a:rPr lang="en-GB" dirty="0"/>
              <a:t> re = /pattern/modifiers;</a:t>
            </a:r>
          </a:p>
          <a:p>
            <a:pPr lvl="1"/>
            <a:r>
              <a:rPr lang="en-GB" b="1" dirty="0"/>
              <a:t>Pattern</a:t>
            </a:r>
            <a:r>
              <a:rPr lang="en-GB" dirty="0"/>
              <a:t>: the search pattern to match.</a:t>
            </a:r>
          </a:p>
          <a:p>
            <a:pPr lvl="1"/>
            <a:r>
              <a:rPr lang="en-GB" b="1" dirty="0"/>
              <a:t>Modifiers</a:t>
            </a:r>
            <a:r>
              <a:rPr lang="en-GB" dirty="0"/>
              <a:t>: for performing:</a:t>
            </a:r>
          </a:p>
          <a:p>
            <a:pPr lvl="2"/>
            <a:r>
              <a:rPr lang="en-GB" dirty="0"/>
              <a:t>Case-insensitive searches: </a:t>
            </a:r>
            <a:r>
              <a:rPr lang="en-GB" b="1" dirty="0" err="1"/>
              <a:t>i</a:t>
            </a:r>
            <a:endParaRPr lang="en-GB" b="1" dirty="0"/>
          </a:p>
          <a:p>
            <a:pPr lvl="2"/>
            <a:r>
              <a:rPr lang="en-GB" dirty="0"/>
              <a:t>Global searches: </a:t>
            </a:r>
            <a:r>
              <a:rPr lang="en-GB" b="1" dirty="0"/>
              <a:t>g</a:t>
            </a:r>
          </a:p>
          <a:p>
            <a:pPr lvl="2"/>
            <a:r>
              <a:rPr lang="en-GB" dirty="0"/>
              <a:t>Multi-line searches: </a:t>
            </a:r>
            <a:r>
              <a:rPr lang="en-GB" b="1" dirty="0"/>
              <a:t>m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94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string to search and replace text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"The quick brown fox jumps over the lazy dog!"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declare a case-insensitive and global regular expression search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/the/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ig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use the regular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expresssion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 to replace "The" with "A"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txt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str.replace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(re,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"a"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If the “g” had been omitted, only the first “The” would be replaced.</a:t>
            </a:r>
          </a:p>
          <a:p>
            <a:pPr lvl="1"/>
            <a:r>
              <a:rPr lang="en-GB" dirty="0"/>
              <a:t>If the “</a:t>
            </a:r>
            <a:r>
              <a:rPr lang="en-GB" dirty="0" err="1"/>
              <a:t>i</a:t>
            </a:r>
            <a:r>
              <a:rPr lang="en-GB" dirty="0"/>
              <a:t>“ had been omitted, only the second lowercase “the” would be replaced.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60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F42868DF-FC93-46E3-B8B4-49E144A00FF3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953DDE09-FC45-4EE7-AAB5-FC8113844E58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14753</TotalTime>
  <Words>2800</Words>
  <Application>Microsoft Office PowerPoint</Application>
  <PresentationFormat>On-screen Show (4:3)</PresentationFormat>
  <Paragraphs>409</Paragraphs>
  <Slides>41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JSON and Ajax</vt:lpstr>
      <vt:lpstr>Today’s Lecture</vt:lpstr>
      <vt:lpstr>Objects and JSON</vt:lpstr>
      <vt:lpstr>JSON, JavaScript Object Notation</vt:lpstr>
      <vt:lpstr>Example JSON Object</vt:lpstr>
      <vt:lpstr>Accessing JSON Data Fields</vt:lpstr>
      <vt:lpstr>Accessing JSON Data Fields</vt:lpstr>
      <vt:lpstr>Accessing JSON Data Fields</vt:lpstr>
      <vt:lpstr>AJAX</vt:lpstr>
      <vt:lpstr>AJAX</vt:lpstr>
      <vt:lpstr>How to implement AJAX</vt:lpstr>
      <vt:lpstr>XMLHttpRequest and the Fetch API</vt:lpstr>
      <vt:lpstr>The Fetch API</vt:lpstr>
      <vt:lpstr>The Fetch API</vt:lpstr>
      <vt:lpstr>The Fetch API</vt:lpstr>
      <vt:lpstr>The Fetch API: Request Options</vt:lpstr>
      <vt:lpstr>The Fetch API: Response Object</vt:lpstr>
      <vt:lpstr>The Fetch API: Response Object</vt:lpstr>
      <vt:lpstr>Executing the Fetch API Asynchronous Execution: Awaiting a Response</vt:lpstr>
      <vt:lpstr>JavaScript Async/Await Asynchronous Execution: Awaiting a Response</vt:lpstr>
      <vt:lpstr>JavaScript Async/Await Asynchronous Execution: Awaiting a Response</vt:lpstr>
      <vt:lpstr>XMLHttpRequest (XHR) Object</vt:lpstr>
      <vt:lpstr>AJAX, How Does it Work?</vt:lpstr>
      <vt:lpstr>AJAX XMLHttpRequest (XHR) Methods Two main methods (see more)</vt:lpstr>
      <vt:lpstr>Should I Use GET or POST?</vt:lpstr>
      <vt:lpstr>AJAX Server Response</vt:lpstr>
      <vt:lpstr>Using the XMLHttpRequest Object</vt:lpstr>
      <vt:lpstr>AJAX XMLHttpRequest Properties (see more)</vt:lpstr>
      <vt:lpstr>The XMLHttpRequest Object</vt:lpstr>
      <vt:lpstr>XMLHttpRequest Example Sending GET Requests</vt:lpstr>
      <vt:lpstr>XMLHttpRequest Example  Sending POST Requests</vt:lpstr>
      <vt:lpstr>XMLHttpRequest (XHR) Example Using a Callback Function</vt:lpstr>
      <vt:lpstr>Security Considerations</vt:lpstr>
      <vt:lpstr>Cross-Origin Resource Sharing</vt:lpstr>
      <vt:lpstr>Cross-Origin Resource Sharing Solutions</vt:lpstr>
      <vt:lpstr>Cross-Origin Resource Sharing Solutions</vt:lpstr>
      <vt:lpstr>Cross-Origin Resource Sharing Solutions</vt:lpstr>
      <vt:lpstr>JSONP</vt:lpstr>
      <vt:lpstr>Regular Expressions</vt:lpstr>
      <vt:lpstr>Regular Expressions Example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1669</cp:revision>
  <cp:lastPrinted>2014-09-29T16:21:25Z</cp:lastPrinted>
  <dcterms:created xsi:type="dcterms:W3CDTF">2013-09-18T07:00:31Z</dcterms:created>
  <dcterms:modified xsi:type="dcterms:W3CDTF">2019-10-29T09:32:37Z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