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handoutMasterIdLst>
    <p:handoutMasterId r:id="rId9"/>
  </p:handoutMasterIdLst>
  <p:sldIdLst>
    <p:sldId id="264" r:id="rId2"/>
    <p:sldId id="281" r:id="rId3"/>
    <p:sldId id="283" r:id="rId4"/>
    <p:sldId id="278" r:id="rId5"/>
    <p:sldId id="284" r:id="rId6"/>
    <p:sldId id="282" r:id="rId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son Merrifield" initials="JM" lastIdx="1" clrIdx="0">
    <p:extLst>
      <p:ext uri="{19B8F6BF-5375-455C-9EA6-DF929625EA0E}">
        <p15:presenceInfo xmlns:p15="http://schemas.microsoft.com/office/powerpoint/2012/main" userId="0a210a23bffc52e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0B96"/>
    <a:srgbClr val="119E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280" autoAdjust="0"/>
  </p:normalViewPr>
  <p:slideViewPr>
    <p:cSldViewPr showGuides="1">
      <p:cViewPr varScale="1">
        <p:scale>
          <a:sx n="83" d="100"/>
          <a:sy n="83" d="100"/>
        </p:scale>
        <p:origin x="258" y="96"/>
      </p:cViewPr>
      <p:guideLst>
        <p:guide pos="3839"/>
        <p:guide orient="horz" pos="216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11/1/2019</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11/1/2019</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6</a:t>
            </a:fld>
            <a:endParaRPr lang="en-US"/>
          </a:p>
        </p:txBody>
      </p:sp>
    </p:spTree>
    <p:extLst>
      <p:ext uri="{BB962C8B-B14F-4D97-AF65-F5344CB8AC3E}">
        <p14:creationId xmlns:p14="http://schemas.microsoft.com/office/powerpoint/2010/main" val="4095657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11/1/2019</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11/1/2019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11/1/2019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11/1/2019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11/1/2019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11/1/2019</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www.publicdomainpictures.net/view-image.php?image=12340&amp;picture=rainbow-angel-blend" TargetMode="External"/><Relationship Id="rId7" Type="http://schemas.openxmlformats.org/officeDocument/2006/relationships/image" Target="../media/image8.pn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jp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www.twinkl.co.uk/"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hyperlink" Target="https://www.shutterstock.com/image-vector/image-four-stages-cognitive-development-chart-1063439075" TargetMode="External"/><Relationship Id="rId5" Type="http://schemas.openxmlformats.org/officeDocument/2006/relationships/hyperlink" Target="http://www.geocities.ws/MrHalmiMath/Files/Case_Studies.pdf" TargetMode="External"/><Relationship Id="rId4" Type="http://schemas.openxmlformats.org/officeDocument/2006/relationships/hyperlink" Target="http://www.publicdomainpictures.net/view-image.php?image=12340&amp;picture=rainbow-angel-ble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41884" y="836712"/>
            <a:ext cx="9240822" cy="5603081"/>
          </a:xfrm>
        </p:spPr>
        <p:txBody>
          <a:bodyPr>
            <a:normAutofit fontScale="90000"/>
          </a:bodyPr>
          <a:lstStyle/>
          <a:p>
            <a:pPr algn="ctr"/>
            <a:r>
              <a:rPr lang="en-US" sz="10700" dirty="0">
                <a:latin typeface="AR CARTER" panose="02000000000000000000" pitchFamily="2" charset="0"/>
              </a:rPr>
              <a:t>Theories of Teaching         and </a:t>
            </a:r>
            <a:br>
              <a:rPr lang="en-US" sz="10700" dirty="0">
                <a:latin typeface="AR CARTER" panose="02000000000000000000" pitchFamily="2" charset="0"/>
              </a:rPr>
            </a:br>
            <a:r>
              <a:rPr lang="en-US" sz="10700" dirty="0">
                <a:latin typeface="AR CARTER" panose="02000000000000000000" pitchFamily="2" charset="0"/>
              </a:rPr>
              <a:t>Learning</a:t>
            </a:r>
            <a:r>
              <a:rPr lang="en-US" sz="8800" dirty="0">
                <a:latin typeface="AR CARTER" panose="02000000000000000000" pitchFamily="2" charset="0"/>
              </a:rPr>
              <a:t>.</a:t>
            </a:r>
            <a:br>
              <a:rPr lang="en-US" sz="8800" dirty="0">
                <a:latin typeface="AR CARTER" panose="02000000000000000000" pitchFamily="2" charset="0"/>
              </a:rPr>
            </a:br>
            <a:br>
              <a:rPr lang="en-US" dirty="0"/>
            </a:br>
            <a:endParaRPr lang="en-US" dirty="0"/>
          </a:p>
        </p:txBody>
      </p:sp>
      <p:sp>
        <p:nvSpPr>
          <p:cNvPr id="4" name="TextBox 3">
            <a:extLst>
              <a:ext uri="{FF2B5EF4-FFF2-40B4-BE49-F238E27FC236}">
                <a16:creationId xmlns:a16="http://schemas.microsoft.com/office/drawing/2014/main" id="{37BD84AD-8BB9-4FD2-84B9-6706EF7C10FB}"/>
              </a:ext>
            </a:extLst>
          </p:cNvPr>
          <p:cNvSpPr txBox="1"/>
          <p:nvPr/>
        </p:nvSpPr>
        <p:spPr>
          <a:xfrm>
            <a:off x="1341884" y="5589240"/>
            <a:ext cx="889769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“All human beings have a basic right to the full development of their minds and of their capacity to learn”.  </a:t>
            </a:r>
          </a:p>
        </p:txBody>
      </p:sp>
      <p:sp>
        <p:nvSpPr>
          <p:cNvPr id="5" name="TextBox 4">
            <a:extLst>
              <a:ext uri="{FF2B5EF4-FFF2-40B4-BE49-F238E27FC236}">
                <a16:creationId xmlns:a16="http://schemas.microsoft.com/office/drawing/2014/main" id="{68D6B3FF-2852-4E87-9B15-D1DA935D12E8}"/>
              </a:ext>
            </a:extLst>
          </p:cNvPr>
          <p:cNvSpPr txBox="1"/>
          <p:nvPr/>
        </p:nvSpPr>
        <p:spPr>
          <a:xfrm>
            <a:off x="8902724" y="5800521"/>
            <a:ext cx="230425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Fisher, R. (2005)</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39E8A24-7AC5-4160-AD5D-4A2EA396334D}"/>
              </a:ext>
            </a:extLst>
          </p:cNvPr>
          <p:cNvSpPr>
            <a:spLocks noGrp="1"/>
          </p:cNvSpPr>
          <p:nvPr>
            <p:ph idx="1"/>
          </p:nvPr>
        </p:nvSpPr>
        <p:spPr>
          <a:xfrm>
            <a:off x="333772" y="116632"/>
            <a:ext cx="11665296" cy="6552728"/>
          </a:xfrm>
        </p:spPr>
        <p:txBody>
          <a:bodyPr>
            <a:normAutofit/>
          </a:bodyPr>
          <a:lstStyle/>
          <a:p>
            <a:pPr marL="0" indent="0">
              <a:buNone/>
            </a:pPr>
            <a:r>
              <a:rPr lang="en-GB" sz="3600" dirty="0">
                <a:latin typeface="Arial" panose="020B0604020202020204" pitchFamily="34" charset="0"/>
                <a:cs typeface="Arial" panose="020B0604020202020204" pitchFamily="34" charset="0"/>
              </a:rPr>
              <a:t>Behaviourism – </a:t>
            </a:r>
            <a:r>
              <a:rPr lang="en-GB" sz="3600" dirty="0" err="1">
                <a:latin typeface="Arial" panose="020B0604020202020204" pitchFamily="34" charset="0"/>
                <a:cs typeface="Arial" panose="020B0604020202020204" pitchFamily="34" charset="0"/>
              </a:rPr>
              <a:t>B.F.Skinner</a:t>
            </a:r>
            <a:r>
              <a:rPr lang="en-GB" sz="3600" dirty="0">
                <a:latin typeface="Arial" panose="020B0604020202020204" pitchFamily="34" charset="0"/>
                <a:cs typeface="Arial" panose="020B0604020202020204" pitchFamily="34" charset="0"/>
              </a:rPr>
              <a:t>  (1904-1990)</a:t>
            </a:r>
          </a:p>
          <a:p>
            <a:pPr marL="0" indent="0">
              <a:lnSpc>
                <a:spcPct val="100000"/>
              </a:lnSpc>
              <a:buNone/>
            </a:pPr>
            <a:r>
              <a:rPr lang="en-GB" sz="3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Behaviourism is where individuals learn to behave using two forms</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of conditioning, these are Operant and Classical. Learners in classical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conditioning, are passive and the learning happens to them rather than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with the learner.  Children who learn in operant conditioning, will work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hard for a reward and try to avoid punishments. The learner is thought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to be an active participant in the learning process.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Gray,C</a:t>
            </a:r>
            <a:r>
              <a:rPr lang="en-GB" sz="1000" dirty="0">
                <a:latin typeface="Arial" panose="020B0604020202020204" pitchFamily="34" charset="0"/>
                <a:cs typeface="Arial" panose="020B0604020202020204" pitchFamily="34" charset="0"/>
              </a:rPr>
              <a:t>. and </a:t>
            </a:r>
            <a:r>
              <a:rPr lang="en-GB" sz="1000" dirty="0" err="1">
                <a:latin typeface="Arial" panose="020B0604020202020204" pitchFamily="34" charset="0"/>
                <a:cs typeface="Arial" panose="020B0604020202020204" pitchFamily="34" charset="0"/>
              </a:rPr>
              <a:t>Macblain,S</a:t>
            </a:r>
            <a:r>
              <a:rPr lang="en-GB" sz="1000" dirty="0">
                <a:latin typeface="Arial" panose="020B0604020202020204" pitchFamily="34" charset="0"/>
                <a:cs typeface="Arial" panose="020B0604020202020204" pitchFamily="34" charset="0"/>
              </a:rPr>
              <a:t> (p.41, 2012)</a:t>
            </a: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r>
              <a:rPr lang="en-GB" sz="1800" dirty="0">
                <a:latin typeface="Arial" panose="020B0604020202020204" pitchFamily="34" charset="0"/>
                <a:cs typeface="Arial" panose="020B0604020202020204" pitchFamily="34" charset="0"/>
              </a:rPr>
              <a:t>                                                                       Rewards and Sanctions used in </a:t>
            </a:r>
          </a:p>
          <a:p>
            <a:pPr marL="0" indent="0">
              <a:lnSpc>
                <a:spcPct val="100000"/>
              </a:lnSpc>
              <a:spcBef>
                <a:spcPts val="600"/>
              </a:spcBef>
              <a:buNone/>
            </a:pPr>
            <a:r>
              <a:rPr lang="en-GB" sz="1800" dirty="0">
                <a:latin typeface="Arial" panose="020B0604020202020204" pitchFamily="34" charset="0"/>
                <a:cs typeface="Arial" panose="020B0604020202020204" pitchFamily="34" charset="0"/>
              </a:rPr>
              <a:t>                                                                                        School A</a:t>
            </a: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r>
              <a:rPr lang="en-GB" sz="1000" dirty="0">
                <a:latin typeface="Arial" panose="020B0604020202020204" pitchFamily="34" charset="0"/>
                <a:cs typeface="Arial" panose="020B0604020202020204" pitchFamily="34" charset="0"/>
              </a:rPr>
              <a:t>                                                                                                                                 Phone calls home if pupil consistently </a:t>
            </a:r>
          </a:p>
          <a:p>
            <a:pPr marL="0" indent="0">
              <a:lnSpc>
                <a:spcPct val="100000"/>
              </a:lnSpc>
              <a:spcBef>
                <a:spcPts val="600"/>
              </a:spcBef>
              <a:buNone/>
            </a:pPr>
            <a:r>
              <a:rPr lang="en-GB" sz="1000" dirty="0">
                <a:latin typeface="Arial" panose="020B0604020202020204" pitchFamily="34" charset="0"/>
                <a:cs typeface="Arial" panose="020B0604020202020204" pitchFamily="34" charset="0"/>
              </a:rPr>
              <a:t>                                                                                                                                       display unwanted behaviour.</a:t>
            </a: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A1479BB-0EED-447D-8B14-8ED4526B6F8C}"/>
              </a:ext>
            </a:extLst>
          </p:cNvPr>
          <p:cNvSpPr txBox="1"/>
          <p:nvPr/>
        </p:nvSpPr>
        <p:spPr>
          <a:xfrm>
            <a:off x="2269472" y="5947974"/>
            <a:ext cx="258433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www.twinkl.co.uk</a:t>
            </a:r>
          </a:p>
        </p:txBody>
      </p:sp>
      <p:sp>
        <p:nvSpPr>
          <p:cNvPr id="9" name="Rectangle: Rounded Corners 8">
            <a:extLst>
              <a:ext uri="{FF2B5EF4-FFF2-40B4-BE49-F238E27FC236}">
                <a16:creationId xmlns:a16="http://schemas.microsoft.com/office/drawing/2014/main" id="{58A31538-32B4-4F2D-9E3F-31EF19819CFD}"/>
              </a:ext>
            </a:extLst>
          </p:cNvPr>
          <p:cNvSpPr/>
          <p:nvPr/>
        </p:nvSpPr>
        <p:spPr>
          <a:xfrm rot="20398409">
            <a:off x="710126" y="1028869"/>
            <a:ext cx="2491198" cy="1355506"/>
          </a:xfrm>
          <a:prstGeom prst="roundRect">
            <a:avLst/>
          </a:prstGeom>
          <a:solidFill>
            <a:srgbClr val="AD0B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5211014-3964-4E90-A40C-19C8C0630129}"/>
              </a:ext>
            </a:extLst>
          </p:cNvPr>
          <p:cNvSpPr txBox="1"/>
          <p:nvPr/>
        </p:nvSpPr>
        <p:spPr>
          <a:xfrm rot="20418026">
            <a:off x="724586" y="1201021"/>
            <a:ext cx="2607711" cy="95410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Skinner, argued that positive reinforcement has a longer lasting effect on behaviour. Bates, B. (p.34 2019)</a:t>
            </a:r>
          </a:p>
        </p:txBody>
      </p:sp>
      <p:pic>
        <p:nvPicPr>
          <p:cNvPr id="12" name="Picture 11">
            <a:extLst>
              <a:ext uri="{FF2B5EF4-FFF2-40B4-BE49-F238E27FC236}">
                <a16:creationId xmlns:a16="http://schemas.microsoft.com/office/drawing/2014/main" id="{263F1637-011B-4CB3-8679-47D8C961B5D8}"/>
              </a:ext>
            </a:extLst>
          </p:cNvPr>
          <p:cNvPicPr>
            <a:picLocks noChangeAspect="1"/>
          </p:cNvPicPr>
          <p:nvPr/>
        </p:nvPicPr>
        <p:blipFill rotWithShape="1">
          <a:blip r:embed="rId4">
            <a:extLst>
              <a:ext uri="{28A0092B-C50C-407E-A947-70E740481C1C}">
                <a14:useLocalDpi xmlns:a14="http://schemas.microsoft.com/office/drawing/2010/main" val="0"/>
              </a:ext>
            </a:extLst>
          </a:blip>
          <a:srcRect l="2898" t="4399" r="33334" b="4723"/>
          <a:stretch/>
        </p:blipFill>
        <p:spPr>
          <a:xfrm>
            <a:off x="304703" y="2935102"/>
            <a:ext cx="3168352" cy="3044180"/>
          </a:xfrm>
          <a:prstGeom prst="rect">
            <a:avLst/>
          </a:prstGeom>
        </p:spPr>
      </p:pic>
      <p:pic>
        <p:nvPicPr>
          <p:cNvPr id="14" name="Picture 2" descr="Image result for Skinner">
            <a:extLst>
              <a:ext uri="{FF2B5EF4-FFF2-40B4-BE49-F238E27FC236}">
                <a16:creationId xmlns:a16="http://schemas.microsoft.com/office/drawing/2014/main" id="{F7589CAD-D8B7-4F6A-9245-4874A1F82D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36147" y="231884"/>
            <a:ext cx="2244813" cy="247703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Rounded Corners 12">
            <a:extLst>
              <a:ext uri="{FF2B5EF4-FFF2-40B4-BE49-F238E27FC236}">
                <a16:creationId xmlns:a16="http://schemas.microsoft.com/office/drawing/2014/main" id="{FDB6DAC9-FB73-4283-9B58-715B48897159}"/>
              </a:ext>
            </a:extLst>
          </p:cNvPr>
          <p:cNvSpPr/>
          <p:nvPr/>
        </p:nvSpPr>
        <p:spPr>
          <a:xfrm>
            <a:off x="8493674" y="2860672"/>
            <a:ext cx="3558876" cy="1872208"/>
          </a:xfrm>
          <a:prstGeom prst="roundRect">
            <a:avLst/>
          </a:prstGeom>
          <a:solidFill>
            <a:srgbClr val="119E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87ED903-83C1-4A4C-86C2-6FE1E430B55D}"/>
              </a:ext>
            </a:extLst>
          </p:cNvPr>
          <p:cNvSpPr txBox="1"/>
          <p:nvPr/>
        </p:nvSpPr>
        <p:spPr>
          <a:xfrm>
            <a:off x="8639429" y="2918628"/>
            <a:ext cx="3558876" cy="1815882"/>
          </a:xfrm>
          <a:prstGeom prst="rect">
            <a:avLst/>
          </a:prstGeom>
          <a:noFill/>
        </p:spPr>
        <p:txBody>
          <a:bodyPr wrap="square" rtlCol="0">
            <a:spAutoFit/>
          </a:bodyPr>
          <a:lstStyle/>
          <a:p>
            <a:r>
              <a:rPr lang="en-GB" sz="1400" dirty="0">
                <a:solidFill>
                  <a:schemeClr val="tx2"/>
                </a:solidFill>
                <a:latin typeface="Arial" panose="020B0604020202020204" pitchFamily="34" charset="0"/>
                <a:cs typeface="Arial" panose="020B0604020202020204" pitchFamily="34" charset="0"/>
              </a:rPr>
              <a:t>Skinner defined his own branch of behaviourism ‘operant conditioning’, a theory that supposed behaviour is determined by consequences, such as positive and negative reinforcers, and the application of these will increase the </a:t>
            </a:r>
          </a:p>
          <a:p>
            <a:r>
              <a:rPr lang="en-GB" sz="1400" dirty="0">
                <a:solidFill>
                  <a:schemeClr val="tx2"/>
                </a:solidFill>
                <a:latin typeface="Arial" panose="020B0604020202020204" pitchFamily="34" charset="0"/>
                <a:cs typeface="Arial" panose="020B0604020202020204" pitchFamily="34" charset="0"/>
              </a:rPr>
              <a:t>possibility of a behaviour occurring again. </a:t>
            </a:r>
            <a:r>
              <a:rPr lang="en-GB" sz="1400" dirty="0" err="1">
                <a:solidFill>
                  <a:schemeClr val="tx2"/>
                </a:solidFill>
                <a:latin typeface="Arial" panose="020B0604020202020204" pitchFamily="34" charset="0"/>
                <a:cs typeface="Arial" panose="020B0604020202020204" pitchFamily="34" charset="0"/>
              </a:rPr>
              <a:t>Aubrey,K</a:t>
            </a:r>
            <a:r>
              <a:rPr lang="en-GB" sz="1400" dirty="0">
                <a:solidFill>
                  <a:schemeClr val="tx2"/>
                </a:solidFill>
                <a:latin typeface="Arial" panose="020B0604020202020204" pitchFamily="34" charset="0"/>
                <a:cs typeface="Arial" panose="020B0604020202020204" pitchFamily="34" charset="0"/>
              </a:rPr>
              <a:t> and Riley, A (p.70, 2019)</a:t>
            </a:r>
          </a:p>
        </p:txBody>
      </p:sp>
      <p:pic>
        <p:nvPicPr>
          <p:cNvPr id="19" name="Picture 10" descr="Text Box">
            <a:extLst>
              <a:ext uri="{FF2B5EF4-FFF2-40B4-BE49-F238E27FC236}">
                <a16:creationId xmlns:a16="http://schemas.microsoft.com/office/drawing/2014/main" id="{97F9B4A2-D262-4EDA-B3E3-3195144F9F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108487">
            <a:off x="3653649" y="3901235"/>
            <a:ext cx="1319939" cy="13618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160213B1-4174-4439-B985-BC46FFD5DFDB}"/>
              </a:ext>
            </a:extLst>
          </p:cNvPr>
          <p:cNvPicPr>
            <a:picLocks noChangeAspect="1"/>
          </p:cNvPicPr>
          <p:nvPr/>
        </p:nvPicPr>
        <p:blipFill>
          <a:blip r:embed="rId7"/>
          <a:stretch>
            <a:fillRect/>
          </a:stretch>
        </p:blipFill>
        <p:spPr>
          <a:xfrm>
            <a:off x="5316776" y="4483380"/>
            <a:ext cx="1128900" cy="1106589"/>
          </a:xfrm>
          <a:prstGeom prst="rect">
            <a:avLst/>
          </a:prstGeom>
        </p:spPr>
      </p:pic>
      <p:pic>
        <p:nvPicPr>
          <p:cNvPr id="20" name="Picture 19">
            <a:extLst>
              <a:ext uri="{FF2B5EF4-FFF2-40B4-BE49-F238E27FC236}">
                <a16:creationId xmlns:a16="http://schemas.microsoft.com/office/drawing/2014/main" id="{E301CA49-DF5D-44E3-8CF1-CB3C778F625C}"/>
              </a:ext>
            </a:extLst>
          </p:cNvPr>
          <p:cNvPicPr>
            <a:picLocks noChangeAspect="1"/>
          </p:cNvPicPr>
          <p:nvPr/>
        </p:nvPicPr>
        <p:blipFill>
          <a:blip r:embed="rId8"/>
          <a:stretch>
            <a:fillRect/>
          </a:stretch>
        </p:blipFill>
        <p:spPr>
          <a:xfrm>
            <a:off x="6516723" y="3831282"/>
            <a:ext cx="1863263" cy="1922844"/>
          </a:xfrm>
          <a:prstGeom prst="rect">
            <a:avLst/>
          </a:prstGeom>
        </p:spPr>
      </p:pic>
      <p:pic>
        <p:nvPicPr>
          <p:cNvPr id="21" name="Picture 20">
            <a:extLst>
              <a:ext uri="{FF2B5EF4-FFF2-40B4-BE49-F238E27FC236}">
                <a16:creationId xmlns:a16="http://schemas.microsoft.com/office/drawing/2014/main" id="{CC95C402-423D-45AC-9564-62E158AF5F20}"/>
              </a:ext>
            </a:extLst>
          </p:cNvPr>
          <p:cNvPicPr>
            <a:picLocks noChangeAspect="1"/>
          </p:cNvPicPr>
          <p:nvPr/>
        </p:nvPicPr>
        <p:blipFill>
          <a:blip r:embed="rId9"/>
          <a:stretch>
            <a:fillRect/>
          </a:stretch>
        </p:blipFill>
        <p:spPr>
          <a:xfrm>
            <a:off x="7473562" y="5278825"/>
            <a:ext cx="1952795" cy="1446951"/>
          </a:xfrm>
          <a:prstGeom prst="rect">
            <a:avLst/>
          </a:prstGeom>
        </p:spPr>
      </p:pic>
      <p:pic>
        <p:nvPicPr>
          <p:cNvPr id="22" name="Picture 21">
            <a:extLst>
              <a:ext uri="{FF2B5EF4-FFF2-40B4-BE49-F238E27FC236}">
                <a16:creationId xmlns:a16="http://schemas.microsoft.com/office/drawing/2014/main" id="{FFBC9C38-9B9E-470F-A86E-D5B77B440DB7}"/>
              </a:ext>
            </a:extLst>
          </p:cNvPr>
          <p:cNvPicPr>
            <a:picLocks noChangeAspect="1"/>
          </p:cNvPicPr>
          <p:nvPr/>
        </p:nvPicPr>
        <p:blipFill>
          <a:blip r:embed="rId10"/>
          <a:stretch>
            <a:fillRect/>
          </a:stretch>
        </p:blipFill>
        <p:spPr>
          <a:xfrm>
            <a:off x="3569028" y="5392805"/>
            <a:ext cx="1311524" cy="869842"/>
          </a:xfrm>
          <a:prstGeom prst="rect">
            <a:avLst/>
          </a:prstGeom>
        </p:spPr>
      </p:pic>
      <p:pic>
        <p:nvPicPr>
          <p:cNvPr id="23" name="Picture 22">
            <a:extLst>
              <a:ext uri="{FF2B5EF4-FFF2-40B4-BE49-F238E27FC236}">
                <a16:creationId xmlns:a16="http://schemas.microsoft.com/office/drawing/2014/main" id="{4A68C9F8-2400-42DF-8248-37B30F430721}"/>
              </a:ext>
            </a:extLst>
          </p:cNvPr>
          <p:cNvPicPr>
            <a:picLocks noChangeAspect="1"/>
          </p:cNvPicPr>
          <p:nvPr/>
        </p:nvPicPr>
        <p:blipFill>
          <a:blip r:embed="rId11"/>
          <a:stretch>
            <a:fillRect/>
          </a:stretch>
        </p:blipFill>
        <p:spPr>
          <a:xfrm>
            <a:off x="10057501" y="4942589"/>
            <a:ext cx="1488156" cy="1819147"/>
          </a:xfrm>
          <a:prstGeom prst="rect">
            <a:avLst/>
          </a:prstGeom>
        </p:spPr>
      </p:pic>
      <p:sp>
        <p:nvSpPr>
          <p:cNvPr id="24" name="Flowchart: Connector 23">
            <a:extLst>
              <a:ext uri="{FF2B5EF4-FFF2-40B4-BE49-F238E27FC236}">
                <a16:creationId xmlns:a16="http://schemas.microsoft.com/office/drawing/2014/main" id="{BF35BF4A-4D7A-4B3C-BAA9-EF4B6463F4BD}"/>
              </a:ext>
            </a:extLst>
          </p:cNvPr>
          <p:cNvSpPr/>
          <p:nvPr/>
        </p:nvSpPr>
        <p:spPr>
          <a:xfrm>
            <a:off x="10510912" y="5013176"/>
            <a:ext cx="120004" cy="182745"/>
          </a:xfrm>
          <a:prstGeom prst="flowChartConnector">
            <a:avLst/>
          </a:prstGeom>
          <a:solidFill>
            <a:srgbClr val="119E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Connector 25">
            <a:extLst>
              <a:ext uri="{FF2B5EF4-FFF2-40B4-BE49-F238E27FC236}">
                <a16:creationId xmlns:a16="http://schemas.microsoft.com/office/drawing/2014/main" id="{9B6871F2-B93D-4056-A701-59F3C16E0446}"/>
              </a:ext>
            </a:extLst>
          </p:cNvPr>
          <p:cNvSpPr/>
          <p:nvPr/>
        </p:nvSpPr>
        <p:spPr>
          <a:xfrm>
            <a:off x="10890358" y="5036675"/>
            <a:ext cx="193970" cy="182744"/>
          </a:xfrm>
          <a:prstGeom prst="flowChartConnector">
            <a:avLst/>
          </a:prstGeom>
          <a:solidFill>
            <a:srgbClr val="119E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CA17BBB8-9753-47E6-A0A1-0068360A64AC}"/>
              </a:ext>
            </a:extLst>
          </p:cNvPr>
          <p:cNvSpPr txBox="1"/>
          <p:nvPr/>
        </p:nvSpPr>
        <p:spPr>
          <a:xfrm>
            <a:off x="325053" y="6433591"/>
            <a:ext cx="4023164" cy="307777"/>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Positive rewards formulate positive behaviour  </a:t>
            </a:r>
          </a:p>
        </p:txBody>
      </p:sp>
      <p:sp>
        <p:nvSpPr>
          <p:cNvPr id="2" name="TextBox 1">
            <a:extLst>
              <a:ext uri="{FF2B5EF4-FFF2-40B4-BE49-F238E27FC236}">
                <a16:creationId xmlns:a16="http://schemas.microsoft.com/office/drawing/2014/main" id="{583ED784-933F-4220-B56B-79399A3775B3}"/>
              </a:ext>
            </a:extLst>
          </p:cNvPr>
          <p:cNvSpPr txBox="1"/>
          <p:nvPr/>
        </p:nvSpPr>
        <p:spPr>
          <a:xfrm>
            <a:off x="5290214" y="6392404"/>
            <a:ext cx="1395937" cy="3693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School A pictures from behaviour handbook.</a:t>
            </a:r>
          </a:p>
        </p:txBody>
      </p:sp>
    </p:spTree>
    <p:extLst>
      <p:ext uri="{BB962C8B-B14F-4D97-AF65-F5344CB8AC3E}">
        <p14:creationId xmlns:p14="http://schemas.microsoft.com/office/powerpoint/2010/main" val="334761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r:id="rId3"/>
              </a:ext>
            </a:extLst>
          </a:blip>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3381A-174E-4991-8B83-35D1171DCCC6}"/>
              </a:ext>
            </a:extLst>
          </p:cNvPr>
          <p:cNvSpPr txBox="1"/>
          <p:nvPr/>
        </p:nvSpPr>
        <p:spPr>
          <a:xfrm>
            <a:off x="693812" y="332656"/>
            <a:ext cx="10657184"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Constructivism Theory – Jean Piaget (1896-1980) </a:t>
            </a:r>
          </a:p>
        </p:txBody>
      </p:sp>
      <p:pic>
        <p:nvPicPr>
          <p:cNvPr id="4" name="Picture 3">
            <a:extLst>
              <a:ext uri="{FF2B5EF4-FFF2-40B4-BE49-F238E27FC236}">
                <a16:creationId xmlns:a16="http://schemas.microsoft.com/office/drawing/2014/main" id="{1C9D1EDC-AF6C-4A21-9524-32318C74EE72}"/>
              </a:ext>
            </a:extLst>
          </p:cNvPr>
          <p:cNvPicPr>
            <a:picLocks noChangeAspect="1"/>
          </p:cNvPicPr>
          <p:nvPr/>
        </p:nvPicPr>
        <p:blipFill>
          <a:blip r:embed="rId4"/>
          <a:stretch>
            <a:fillRect/>
          </a:stretch>
        </p:blipFill>
        <p:spPr>
          <a:xfrm>
            <a:off x="9622804" y="1075774"/>
            <a:ext cx="2033420" cy="2376264"/>
          </a:xfrm>
          <a:prstGeom prst="rect">
            <a:avLst/>
          </a:prstGeom>
        </p:spPr>
      </p:pic>
      <p:sp>
        <p:nvSpPr>
          <p:cNvPr id="5" name="TextBox 4">
            <a:extLst>
              <a:ext uri="{FF2B5EF4-FFF2-40B4-BE49-F238E27FC236}">
                <a16:creationId xmlns:a16="http://schemas.microsoft.com/office/drawing/2014/main" id="{C4B584E9-5EB1-4661-9162-1BA503AB21F1}"/>
              </a:ext>
            </a:extLst>
          </p:cNvPr>
          <p:cNvSpPr txBox="1"/>
          <p:nvPr/>
        </p:nvSpPr>
        <p:spPr>
          <a:xfrm rot="20773321">
            <a:off x="617058" y="1261956"/>
            <a:ext cx="3168352" cy="1815882"/>
          </a:xfrm>
          <a:prstGeom prst="rect">
            <a:avLst/>
          </a:prstGeom>
          <a:solidFill>
            <a:schemeClr val="accent1">
              <a:lumMod val="75000"/>
            </a:schemeClr>
          </a:solid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Piaget’s most significant contributions has been the idea that intelligence is not simply the product of genetic inheritance but is something that is actively created by the learner through interaction with the environment.</a:t>
            </a:r>
          </a:p>
          <a:p>
            <a:r>
              <a:rPr lang="en-GB" sz="1000" dirty="0">
                <a:solidFill>
                  <a:schemeClr val="bg1"/>
                </a:solidFill>
                <a:latin typeface="Arial" panose="020B0604020202020204" pitchFamily="34" charset="0"/>
                <a:cs typeface="Arial" panose="020B0604020202020204" pitchFamily="34" charset="0"/>
              </a:rPr>
              <a:t>                                     Graf and Birch (p.4, 2009)</a:t>
            </a:r>
          </a:p>
        </p:txBody>
      </p:sp>
      <p:sp>
        <p:nvSpPr>
          <p:cNvPr id="7" name="Rectangle 6">
            <a:extLst>
              <a:ext uri="{FF2B5EF4-FFF2-40B4-BE49-F238E27FC236}">
                <a16:creationId xmlns:a16="http://schemas.microsoft.com/office/drawing/2014/main" id="{613C10E3-BF79-41BC-9070-6FC62C56E281}"/>
              </a:ext>
            </a:extLst>
          </p:cNvPr>
          <p:cNvSpPr/>
          <p:nvPr/>
        </p:nvSpPr>
        <p:spPr>
          <a:xfrm>
            <a:off x="4438228" y="1182231"/>
            <a:ext cx="5184576" cy="2246769"/>
          </a:xfrm>
          <a:prstGeom prst="rect">
            <a:avLst/>
          </a:prstGeom>
        </p:spPr>
        <p:txBody>
          <a:bodyPr wrap="square">
            <a:spAutoFit/>
          </a:bodyPr>
          <a:lstStyle/>
          <a:p>
            <a:r>
              <a:rPr lang="en-GB" sz="1400" b="1" dirty="0">
                <a:latin typeface="Arial" panose="020B0604020202020204" pitchFamily="34" charset="0"/>
                <a:cs typeface="Arial" panose="020B0604020202020204" pitchFamily="34" charset="0"/>
              </a:rPr>
              <a:t>Piaget's Theory Differs From Others In Several Ways:</a:t>
            </a:r>
            <a:endParaRPr lang="en-GB" sz="1400" dirty="0">
              <a:latin typeface="Arial" panose="020B0604020202020204" pitchFamily="34" charset="0"/>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 He is concerned with children, rather than all learners.</a:t>
            </a:r>
          </a:p>
          <a:p>
            <a:endParaRPr lang="en-GB" sz="1400" dirty="0">
              <a:solidFill>
                <a:srgbClr val="000000"/>
              </a:solidFill>
              <a:latin typeface="Arial" panose="020B0604020202020204" pitchFamily="34" charset="0"/>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 He focuses on development, rather than learning,                                                does not address learning of information or specific </a:t>
            </a:r>
          </a:p>
          <a:p>
            <a:r>
              <a:rPr lang="en-GB" sz="1400" dirty="0">
                <a:solidFill>
                  <a:srgbClr val="000000"/>
                </a:solidFill>
                <a:latin typeface="Arial" panose="020B0604020202020204" pitchFamily="34" charset="0"/>
                <a:cs typeface="Arial" panose="020B0604020202020204" pitchFamily="34" charset="0"/>
              </a:rPr>
              <a:t>behaviours.</a:t>
            </a:r>
          </a:p>
          <a:p>
            <a:endParaRPr lang="en-GB" sz="1400" dirty="0">
              <a:solidFill>
                <a:srgbClr val="000000"/>
              </a:solidFill>
              <a:latin typeface="Arial" panose="020B0604020202020204" pitchFamily="34" charset="0"/>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 He proposes discrete stages of development, marked by qualitative differences, rather than a gradual increase in number and complexity of behaviours..</a:t>
            </a:r>
            <a:endParaRPr lang="en-GB" sz="1400" b="0" i="0" u="none" strike="noStrike" dirty="0">
              <a:solidFill>
                <a:srgbClr val="000000"/>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C916D1C-4902-4EAA-A77B-73A9251FD15C}"/>
              </a:ext>
            </a:extLst>
          </p:cNvPr>
          <p:cNvSpPr txBox="1"/>
          <p:nvPr/>
        </p:nvSpPr>
        <p:spPr>
          <a:xfrm>
            <a:off x="5343963" y="5981543"/>
            <a:ext cx="3960440" cy="61555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Piaget described the child as a lone scientist </a:t>
            </a:r>
          </a:p>
          <a:p>
            <a:r>
              <a:rPr lang="en-GB" sz="1200" dirty="0">
                <a:latin typeface="Arial" panose="020B0604020202020204" pitchFamily="34" charset="0"/>
                <a:cs typeface="Arial" panose="020B0604020202020204" pitchFamily="34" charset="0"/>
              </a:rPr>
              <a:t>who learns through practical experience.</a:t>
            </a:r>
          </a:p>
          <a:p>
            <a:r>
              <a:rPr lang="en-GB" sz="1000" dirty="0" err="1">
                <a:latin typeface="Arial" panose="020B0604020202020204" pitchFamily="34" charset="0"/>
                <a:cs typeface="Arial" panose="020B0604020202020204" pitchFamily="34" charset="0"/>
              </a:rPr>
              <a:t>Gray</a:t>
            </a:r>
            <a:r>
              <a:rPr lang="en-GB" sz="1000" dirty="0">
                <a:latin typeface="Arial" panose="020B0604020202020204" pitchFamily="34" charset="0"/>
                <a:cs typeface="Arial" panose="020B0604020202020204" pitchFamily="34" charset="0"/>
              </a:rPr>
              <a:t> and </a:t>
            </a:r>
            <a:r>
              <a:rPr lang="en-GB" sz="1000" dirty="0" err="1">
                <a:latin typeface="Arial" panose="020B0604020202020204" pitchFamily="34" charset="0"/>
                <a:cs typeface="Arial" panose="020B0604020202020204" pitchFamily="34" charset="0"/>
              </a:rPr>
              <a:t>Macblain</a:t>
            </a:r>
            <a:r>
              <a:rPr lang="en-GB" sz="1000" dirty="0">
                <a:latin typeface="Arial" panose="020B0604020202020204" pitchFamily="34" charset="0"/>
                <a:cs typeface="Arial" panose="020B0604020202020204" pitchFamily="34" charset="0"/>
              </a:rPr>
              <a:t>. (p.86, 2015)</a:t>
            </a:r>
          </a:p>
        </p:txBody>
      </p:sp>
      <p:sp>
        <p:nvSpPr>
          <p:cNvPr id="9" name="Rectangle: Rounded Corners 8">
            <a:extLst>
              <a:ext uri="{FF2B5EF4-FFF2-40B4-BE49-F238E27FC236}">
                <a16:creationId xmlns:a16="http://schemas.microsoft.com/office/drawing/2014/main" id="{7E844066-11A9-4A1B-A576-69AFAC19AAC9}"/>
              </a:ext>
            </a:extLst>
          </p:cNvPr>
          <p:cNvSpPr/>
          <p:nvPr/>
        </p:nvSpPr>
        <p:spPr>
          <a:xfrm>
            <a:off x="5230316" y="5880355"/>
            <a:ext cx="3312368" cy="86409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4AAEA05E-9461-46D2-BC5B-5DC2DE361CB0}"/>
              </a:ext>
            </a:extLst>
          </p:cNvPr>
          <p:cNvPicPr>
            <a:picLocks noChangeAspect="1"/>
          </p:cNvPicPr>
          <p:nvPr/>
        </p:nvPicPr>
        <p:blipFill>
          <a:blip r:embed="rId5"/>
          <a:stretch>
            <a:fillRect/>
          </a:stretch>
        </p:blipFill>
        <p:spPr>
          <a:xfrm rot="1193654">
            <a:off x="8326906" y="3770494"/>
            <a:ext cx="3262251" cy="2449245"/>
          </a:xfrm>
          <a:prstGeom prst="rect">
            <a:avLst/>
          </a:prstGeom>
        </p:spPr>
      </p:pic>
      <p:pic>
        <p:nvPicPr>
          <p:cNvPr id="12" name="Picture 11">
            <a:extLst>
              <a:ext uri="{FF2B5EF4-FFF2-40B4-BE49-F238E27FC236}">
                <a16:creationId xmlns:a16="http://schemas.microsoft.com/office/drawing/2014/main" id="{28EE4253-8535-456C-86B2-997A30B0EA02}"/>
              </a:ext>
            </a:extLst>
          </p:cNvPr>
          <p:cNvPicPr>
            <a:picLocks noChangeAspect="1"/>
          </p:cNvPicPr>
          <p:nvPr/>
        </p:nvPicPr>
        <p:blipFill>
          <a:blip r:embed="rId6"/>
          <a:stretch>
            <a:fillRect/>
          </a:stretch>
        </p:blipFill>
        <p:spPr>
          <a:xfrm>
            <a:off x="693812" y="3731292"/>
            <a:ext cx="2428050" cy="2802943"/>
          </a:xfrm>
          <a:prstGeom prst="rect">
            <a:avLst/>
          </a:prstGeom>
        </p:spPr>
      </p:pic>
      <p:sp>
        <p:nvSpPr>
          <p:cNvPr id="13" name="TextBox 12">
            <a:extLst>
              <a:ext uri="{FF2B5EF4-FFF2-40B4-BE49-F238E27FC236}">
                <a16:creationId xmlns:a16="http://schemas.microsoft.com/office/drawing/2014/main" id="{D20AA0B9-DE2E-4390-8FB5-8DBAB6EAC647}"/>
              </a:ext>
            </a:extLst>
          </p:cNvPr>
          <p:cNvSpPr txBox="1"/>
          <p:nvPr/>
        </p:nvSpPr>
        <p:spPr>
          <a:xfrm>
            <a:off x="4502954" y="3731292"/>
            <a:ext cx="3182915" cy="954107"/>
          </a:xfrm>
          <a:prstGeom prst="rect">
            <a:avLst/>
          </a:prstGeom>
          <a:noFill/>
        </p:spPr>
        <p:txBody>
          <a:bodyPr wrap="square" rtlCol="0">
            <a:spAutoFit/>
          </a:bodyPr>
          <a:lstStyle/>
          <a:p>
            <a:r>
              <a:rPr lang="en-GB" sz="1400" dirty="0">
                <a:solidFill>
                  <a:schemeClr val="tx2"/>
                </a:solidFill>
                <a:latin typeface="Arial" panose="020B0604020202020204" pitchFamily="34" charset="0"/>
                <a:cs typeface="Arial" panose="020B0604020202020204" pitchFamily="34" charset="0"/>
              </a:rPr>
              <a:t>Piaget formulated these four stages as a result of experiments… Piaget’s theory is that environment affects the age of the transfer between stages.</a:t>
            </a:r>
          </a:p>
        </p:txBody>
      </p:sp>
      <p:sp>
        <p:nvSpPr>
          <p:cNvPr id="14" name="Rectangle: Rounded Corners 13">
            <a:extLst>
              <a:ext uri="{FF2B5EF4-FFF2-40B4-BE49-F238E27FC236}">
                <a16:creationId xmlns:a16="http://schemas.microsoft.com/office/drawing/2014/main" id="{414DB074-5211-4FD3-B68F-020EC78F6A10}"/>
              </a:ext>
            </a:extLst>
          </p:cNvPr>
          <p:cNvSpPr/>
          <p:nvPr/>
        </p:nvSpPr>
        <p:spPr>
          <a:xfrm>
            <a:off x="4384196" y="3641788"/>
            <a:ext cx="3420432" cy="1296144"/>
          </a:xfrm>
          <a:prstGeom prst="roundRect">
            <a:avLst/>
          </a:prstGeom>
          <a:solidFill>
            <a:schemeClr val="accent3">
              <a:alpha val="50000"/>
            </a:schemeClr>
          </a:solidFill>
          <a:ln w="38100">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38BA24-FD06-4431-B67B-6F0E3B81A51A}"/>
              </a:ext>
            </a:extLst>
          </p:cNvPr>
          <p:cNvSpPr txBox="1"/>
          <p:nvPr/>
        </p:nvSpPr>
        <p:spPr>
          <a:xfrm>
            <a:off x="5883392" y="4688555"/>
            <a:ext cx="3117346" cy="246221"/>
          </a:xfrm>
          <a:prstGeom prst="rect">
            <a:avLst/>
          </a:prstGeom>
          <a:noFill/>
        </p:spPr>
        <p:txBody>
          <a:bodyPr wrap="square" rtlCol="0">
            <a:spAutoFit/>
          </a:bodyPr>
          <a:lstStyle/>
          <a:p>
            <a:r>
              <a:rPr lang="en-GB" sz="1000" dirty="0" err="1">
                <a:solidFill>
                  <a:schemeClr val="tx2"/>
                </a:solidFill>
                <a:latin typeface="Arial" panose="020B0604020202020204" pitchFamily="34" charset="0"/>
                <a:cs typeface="Arial" panose="020B0604020202020204" pitchFamily="34" charset="0"/>
              </a:rPr>
              <a:t>Alfrey</a:t>
            </a:r>
            <a:r>
              <a:rPr lang="en-GB" sz="1000" dirty="0">
                <a:solidFill>
                  <a:schemeClr val="tx2"/>
                </a:solidFill>
                <a:latin typeface="Arial" panose="020B0604020202020204" pitchFamily="34" charset="0"/>
                <a:cs typeface="Arial" panose="020B0604020202020204" pitchFamily="34" charset="0"/>
              </a:rPr>
              <a:t>, C. (p.6, 2003)</a:t>
            </a:r>
          </a:p>
        </p:txBody>
      </p:sp>
      <p:sp>
        <p:nvSpPr>
          <p:cNvPr id="3" name="TextBox 2">
            <a:extLst>
              <a:ext uri="{FF2B5EF4-FFF2-40B4-BE49-F238E27FC236}">
                <a16:creationId xmlns:a16="http://schemas.microsoft.com/office/drawing/2014/main" id="{FAF1EFC3-91FE-468F-BCBF-C3F5EE961171}"/>
              </a:ext>
            </a:extLst>
          </p:cNvPr>
          <p:cNvSpPr txBox="1"/>
          <p:nvPr/>
        </p:nvSpPr>
        <p:spPr>
          <a:xfrm>
            <a:off x="3286101" y="5118226"/>
            <a:ext cx="4721426" cy="769441"/>
          </a:xfrm>
          <a:prstGeom prst="rect">
            <a:avLst/>
          </a:prstGeom>
          <a:noFill/>
        </p:spPr>
        <p:txBody>
          <a:bodyPr wrap="square" rtlCol="0">
            <a:spAutoFit/>
          </a:bodyPr>
          <a:lstStyle/>
          <a:p>
            <a:r>
              <a:rPr lang="en-GB" sz="1100" dirty="0">
                <a:solidFill>
                  <a:srgbClr val="FF0000"/>
                </a:solidFill>
                <a:latin typeface="Arial" panose="020B0604020202020204" pitchFamily="34" charset="0"/>
                <a:cs typeface="Arial" panose="020B0604020202020204" pitchFamily="34" charset="0"/>
              </a:rPr>
              <a:t>It is recognised by School A that all children develop and respond to different stimuli at different times in their lives, hence, following the theory of Piaget. Outdoor learning provides and enhances the cognitive development stage.</a:t>
            </a:r>
          </a:p>
        </p:txBody>
      </p:sp>
    </p:spTree>
    <p:extLst>
      <p:ext uri="{BB962C8B-B14F-4D97-AF65-F5344CB8AC3E}">
        <p14:creationId xmlns:p14="http://schemas.microsoft.com/office/powerpoint/2010/main" val="880817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r:id="rId3"/>
              </a:ext>
            </a:extLst>
          </a:blip>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4B3D83-2683-4CEA-9AB3-5D27C24A641F}"/>
              </a:ext>
            </a:extLst>
          </p:cNvPr>
          <p:cNvSpPr/>
          <p:nvPr/>
        </p:nvSpPr>
        <p:spPr>
          <a:xfrm>
            <a:off x="4591063" y="492389"/>
            <a:ext cx="3816424" cy="2246769"/>
          </a:xfrm>
          <a:prstGeom prst="rect">
            <a:avLst/>
          </a:prstGeom>
        </p:spPr>
        <p:txBody>
          <a:bodyPr wrap="square">
            <a:spAutoFit/>
          </a:bodyPr>
          <a:lstStyle/>
          <a:p>
            <a:r>
              <a:rPr lang="en-GB" sz="1400" dirty="0">
                <a:solidFill>
                  <a:schemeClr val="tx2"/>
                </a:solidFill>
                <a:latin typeface="Arial" panose="020B0604020202020204" pitchFamily="34" charset="0"/>
                <a:cs typeface="Arial" panose="020B0604020202020204" pitchFamily="34" charset="0"/>
              </a:rPr>
              <a:t>Behaviourism and Piaget’s theory of cognitive development both deal primarily with the individual’s reaction to the environment.  </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Neither takes much into account the affect society has on the learner.  </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To both the behaviourist and supporter of Piaget’s theory, learning is a process that occurs within the individual</a:t>
            </a:r>
            <a:endParaRPr lang="en-GB" sz="1400" dirty="0"/>
          </a:p>
        </p:txBody>
      </p:sp>
      <p:sp>
        <p:nvSpPr>
          <p:cNvPr id="6" name="Rectangle: Rounded Corners 5">
            <a:extLst>
              <a:ext uri="{FF2B5EF4-FFF2-40B4-BE49-F238E27FC236}">
                <a16:creationId xmlns:a16="http://schemas.microsoft.com/office/drawing/2014/main" id="{4B6F975A-FCBE-48FD-B0F9-B82542B4D981}"/>
              </a:ext>
            </a:extLst>
          </p:cNvPr>
          <p:cNvSpPr/>
          <p:nvPr/>
        </p:nvSpPr>
        <p:spPr>
          <a:xfrm>
            <a:off x="4310087" y="357871"/>
            <a:ext cx="4320480" cy="260593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D1BAE5D-DFCD-49BC-97C2-5B1DAB1E68BC}"/>
              </a:ext>
            </a:extLst>
          </p:cNvPr>
          <p:cNvSpPr txBox="1"/>
          <p:nvPr/>
        </p:nvSpPr>
        <p:spPr>
          <a:xfrm>
            <a:off x="477788" y="5701641"/>
            <a:ext cx="4320480"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It is important for teachers to consider that there </a:t>
            </a:r>
          </a:p>
          <a:p>
            <a:r>
              <a:rPr lang="en-GB" sz="1400" dirty="0">
                <a:latin typeface="Arial" panose="020B0604020202020204" pitchFamily="34" charset="0"/>
                <a:cs typeface="Arial" panose="020B0604020202020204" pitchFamily="34" charset="0"/>
              </a:rPr>
              <a:t>are, for both adults and children, several recognised </a:t>
            </a:r>
          </a:p>
          <a:p>
            <a:r>
              <a:rPr lang="en-GB" sz="1400" dirty="0">
                <a:latin typeface="Arial" panose="020B0604020202020204" pitchFamily="34" charset="0"/>
                <a:cs typeface="Arial" panose="020B0604020202020204" pitchFamily="34" charset="0"/>
              </a:rPr>
              <a:t>learning styles.</a:t>
            </a:r>
          </a:p>
        </p:txBody>
      </p:sp>
      <p:sp>
        <p:nvSpPr>
          <p:cNvPr id="9" name="TextBox 8">
            <a:extLst>
              <a:ext uri="{FF2B5EF4-FFF2-40B4-BE49-F238E27FC236}">
                <a16:creationId xmlns:a16="http://schemas.microsoft.com/office/drawing/2014/main" id="{1C435908-27D3-4966-A88E-C5036DCC4E40}"/>
              </a:ext>
            </a:extLst>
          </p:cNvPr>
          <p:cNvSpPr txBox="1"/>
          <p:nvPr/>
        </p:nvSpPr>
        <p:spPr>
          <a:xfrm>
            <a:off x="681983" y="2233126"/>
            <a:ext cx="3513375" cy="1169551"/>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Children have preferred learning styles and we must  make every attempt to offer a wide enough teaching approach to cater for a range of needs if we as educators, are to maximise their learning potential</a:t>
            </a:r>
          </a:p>
        </p:txBody>
      </p:sp>
      <p:pic>
        <p:nvPicPr>
          <p:cNvPr id="10" name="Picture 9">
            <a:extLst>
              <a:ext uri="{FF2B5EF4-FFF2-40B4-BE49-F238E27FC236}">
                <a16:creationId xmlns:a16="http://schemas.microsoft.com/office/drawing/2014/main" id="{90836724-212B-4C03-962F-28787694B020}"/>
              </a:ext>
            </a:extLst>
          </p:cNvPr>
          <p:cNvPicPr>
            <a:picLocks noChangeAspect="1"/>
          </p:cNvPicPr>
          <p:nvPr/>
        </p:nvPicPr>
        <p:blipFill>
          <a:blip r:embed="rId4"/>
          <a:stretch>
            <a:fillRect/>
          </a:stretch>
        </p:blipFill>
        <p:spPr>
          <a:xfrm>
            <a:off x="903427" y="247649"/>
            <a:ext cx="2549433" cy="1945414"/>
          </a:xfrm>
          <a:prstGeom prst="rect">
            <a:avLst/>
          </a:prstGeom>
        </p:spPr>
      </p:pic>
      <p:pic>
        <p:nvPicPr>
          <p:cNvPr id="11" name="Picture 10">
            <a:extLst>
              <a:ext uri="{FF2B5EF4-FFF2-40B4-BE49-F238E27FC236}">
                <a16:creationId xmlns:a16="http://schemas.microsoft.com/office/drawing/2014/main" id="{05D559F7-C1A8-4015-88ED-DD153845BD38}"/>
              </a:ext>
            </a:extLst>
          </p:cNvPr>
          <p:cNvPicPr>
            <a:picLocks noChangeAspect="1"/>
          </p:cNvPicPr>
          <p:nvPr/>
        </p:nvPicPr>
        <p:blipFill>
          <a:blip r:embed="rId5"/>
          <a:stretch>
            <a:fillRect/>
          </a:stretch>
        </p:blipFill>
        <p:spPr>
          <a:xfrm>
            <a:off x="903427" y="3597016"/>
            <a:ext cx="2543254" cy="1945414"/>
          </a:xfrm>
          <a:prstGeom prst="rect">
            <a:avLst/>
          </a:prstGeom>
        </p:spPr>
      </p:pic>
      <p:sp>
        <p:nvSpPr>
          <p:cNvPr id="12" name="TextBox 11">
            <a:extLst>
              <a:ext uri="{FF2B5EF4-FFF2-40B4-BE49-F238E27FC236}">
                <a16:creationId xmlns:a16="http://schemas.microsoft.com/office/drawing/2014/main" id="{A5DBABC2-0BB5-46EB-9B45-FA4EC0D12E05}"/>
              </a:ext>
            </a:extLst>
          </p:cNvPr>
          <p:cNvSpPr txBox="1"/>
          <p:nvPr/>
        </p:nvSpPr>
        <p:spPr>
          <a:xfrm>
            <a:off x="4591063" y="2656024"/>
            <a:ext cx="3816424" cy="615553"/>
          </a:xfrm>
          <a:prstGeom prst="rect">
            <a:avLst/>
          </a:prstGeom>
          <a:noFill/>
        </p:spPr>
        <p:txBody>
          <a:bodyPr wrap="square" rtlCol="0">
            <a:spAutoFit/>
          </a:bodyPr>
          <a:lstStyle/>
          <a:p>
            <a:r>
              <a:rPr lang="en-GB" sz="1000" dirty="0">
                <a:solidFill>
                  <a:schemeClr val="tx2"/>
                </a:solidFill>
                <a:latin typeface="Arial" panose="020B0604020202020204" pitchFamily="34" charset="0"/>
                <a:cs typeface="Arial" panose="020B0604020202020204" pitchFamily="34" charset="0"/>
              </a:rPr>
              <a:t>http://www.geocities.ws/MrHalmiMath/Files/Case_Studies.pdf</a:t>
            </a:r>
          </a:p>
          <a:p>
            <a:endParaRPr lang="en-GB" dirty="0"/>
          </a:p>
        </p:txBody>
      </p:sp>
      <p:sp>
        <p:nvSpPr>
          <p:cNvPr id="14" name="Rectangle 13">
            <a:extLst>
              <a:ext uri="{FF2B5EF4-FFF2-40B4-BE49-F238E27FC236}">
                <a16:creationId xmlns:a16="http://schemas.microsoft.com/office/drawing/2014/main" id="{72AB2728-5C49-4D24-AA4B-6580ADD82915}"/>
              </a:ext>
            </a:extLst>
          </p:cNvPr>
          <p:cNvSpPr/>
          <p:nvPr/>
        </p:nvSpPr>
        <p:spPr>
          <a:xfrm>
            <a:off x="4143993" y="3960758"/>
            <a:ext cx="4486574" cy="1600438"/>
          </a:xfrm>
          <a:prstGeom prst="rect">
            <a:avLst/>
          </a:prstGeom>
        </p:spPr>
        <p:txBody>
          <a:bodyPr wrap="square">
            <a:spAutoFit/>
          </a:bodyPr>
          <a:lstStyle/>
          <a:p>
            <a:r>
              <a:rPr lang="en-GB" sz="1400" dirty="0">
                <a:solidFill>
                  <a:schemeClr val="tx2"/>
                </a:solidFill>
                <a:latin typeface="Arial" panose="020B0604020202020204" pitchFamily="34" charset="0"/>
                <a:cs typeface="Arial" panose="020B0604020202020204" pitchFamily="34" charset="0"/>
              </a:rPr>
              <a:t>He notes that both acknowledge a “uniformity of the mind.”  </a:t>
            </a:r>
          </a:p>
          <a:p>
            <a:r>
              <a:rPr lang="en-GB" sz="1400" dirty="0">
                <a:solidFill>
                  <a:schemeClr val="tx2"/>
                </a:solidFill>
                <a:latin typeface="Arial" panose="020B0604020202020204" pitchFamily="34" charset="0"/>
                <a:cs typeface="Arial" panose="020B0604020202020204" pitchFamily="34" charset="0"/>
              </a:rPr>
              <a:t>In other words, proponents of each theory believe </a:t>
            </a:r>
          </a:p>
          <a:p>
            <a:r>
              <a:rPr lang="en-GB" sz="1400" dirty="0">
                <a:solidFill>
                  <a:schemeClr val="tx2"/>
                </a:solidFill>
                <a:latin typeface="Arial" panose="020B0604020202020204" pitchFamily="34" charset="0"/>
                <a:cs typeface="Arial" panose="020B0604020202020204" pitchFamily="34" charset="0"/>
              </a:rPr>
              <a:t>that every cognitive process in the mind occurs </a:t>
            </a:r>
          </a:p>
          <a:p>
            <a:r>
              <a:rPr lang="en-GB" sz="1400" dirty="0">
                <a:solidFill>
                  <a:schemeClr val="tx2"/>
                </a:solidFill>
                <a:latin typeface="Arial" panose="020B0604020202020204" pitchFamily="34" charset="0"/>
                <a:cs typeface="Arial" panose="020B0604020202020204" pitchFamily="34" charset="0"/>
              </a:rPr>
              <a:t>according to the rules of the respective theory.  Different concepts and styles of learning are not </a:t>
            </a:r>
          </a:p>
          <a:p>
            <a:r>
              <a:rPr lang="en-GB" sz="1400" dirty="0">
                <a:solidFill>
                  <a:schemeClr val="tx2"/>
                </a:solidFill>
                <a:latin typeface="Arial" panose="020B0604020202020204" pitchFamily="34" charset="0"/>
                <a:cs typeface="Arial" panose="020B0604020202020204" pitchFamily="34" charset="0"/>
              </a:rPr>
              <a:t>treated differently in the mind. </a:t>
            </a:r>
          </a:p>
        </p:txBody>
      </p:sp>
      <p:sp>
        <p:nvSpPr>
          <p:cNvPr id="17" name="Rectangle: Rounded Corners 16">
            <a:extLst>
              <a:ext uri="{FF2B5EF4-FFF2-40B4-BE49-F238E27FC236}">
                <a16:creationId xmlns:a16="http://schemas.microsoft.com/office/drawing/2014/main" id="{12B9E38C-ACB9-4CD9-933B-1071AC452FF8}"/>
              </a:ext>
            </a:extLst>
          </p:cNvPr>
          <p:cNvSpPr/>
          <p:nvPr/>
        </p:nvSpPr>
        <p:spPr>
          <a:xfrm>
            <a:off x="8803192" y="3108523"/>
            <a:ext cx="2844317" cy="3471371"/>
          </a:xfrm>
          <a:prstGeom prst="roundRect">
            <a:avLst/>
          </a:prstGeom>
          <a:solidFill>
            <a:srgbClr val="AD0B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400" dirty="0">
                <a:solidFill>
                  <a:srgbClr val="FFC000"/>
                </a:solidFill>
                <a:latin typeface="Arial" panose="020B0604020202020204" pitchFamily="34" charset="0"/>
                <a:cs typeface="Arial" panose="020B0604020202020204" pitchFamily="34" charset="0"/>
              </a:rPr>
              <a:t>The most significant difference is that the two theories are based on entirely different premises.  </a:t>
            </a:r>
          </a:p>
          <a:p>
            <a:pPr lvl="0"/>
            <a:endParaRPr lang="en-GB" sz="1400" dirty="0">
              <a:solidFill>
                <a:srgbClr val="FFC000"/>
              </a:solidFill>
              <a:latin typeface="Arial" panose="020B0604020202020204" pitchFamily="34" charset="0"/>
              <a:cs typeface="Arial" panose="020B0604020202020204" pitchFamily="34" charset="0"/>
            </a:endParaRPr>
          </a:p>
          <a:p>
            <a:pPr lvl="0"/>
            <a:r>
              <a:rPr lang="en-GB" sz="1400" dirty="0">
                <a:solidFill>
                  <a:srgbClr val="FFC000"/>
                </a:solidFill>
                <a:latin typeface="Arial" panose="020B0604020202020204" pitchFamily="34" charset="0"/>
                <a:cs typeface="Arial" panose="020B0604020202020204" pitchFamily="34" charset="0"/>
              </a:rPr>
              <a:t>Radical behaviourism is defined by a refusal to work with the unobservable.  Piaget worked with cognitive structures – a theoretical process entirely in the mind and entirely unseen. </a:t>
            </a:r>
          </a:p>
        </p:txBody>
      </p:sp>
      <p:sp>
        <p:nvSpPr>
          <p:cNvPr id="18" name="Rectangle 17">
            <a:extLst>
              <a:ext uri="{FF2B5EF4-FFF2-40B4-BE49-F238E27FC236}">
                <a16:creationId xmlns:a16="http://schemas.microsoft.com/office/drawing/2014/main" id="{5F361AB3-EBDD-4F32-9E1D-96CCFC7B7C8B}"/>
              </a:ext>
            </a:extLst>
          </p:cNvPr>
          <p:cNvSpPr/>
          <p:nvPr/>
        </p:nvSpPr>
        <p:spPr>
          <a:xfrm>
            <a:off x="8182644" y="6525344"/>
            <a:ext cx="4680520" cy="246221"/>
          </a:xfrm>
          <a:prstGeom prst="rect">
            <a:avLst/>
          </a:prstGeom>
        </p:spPr>
        <p:txBody>
          <a:bodyPr wrap="square">
            <a:spAutoFit/>
          </a:bodyPr>
          <a:lstStyle/>
          <a:p>
            <a:r>
              <a:rPr lang="en-GB" sz="1000" dirty="0">
                <a:solidFill>
                  <a:schemeClr val="tx2"/>
                </a:solidFill>
                <a:latin typeface="Arial" panose="020B0604020202020204" pitchFamily="34" charset="0"/>
                <a:cs typeface="Arial" panose="020B0604020202020204" pitchFamily="34" charset="0"/>
              </a:rPr>
              <a:t>      http://www.geocities.ws/MrHalmiMath/Files/Case_Studies.pdf</a:t>
            </a:r>
          </a:p>
        </p:txBody>
      </p:sp>
      <p:sp>
        <p:nvSpPr>
          <p:cNvPr id="19" name="TextBox 18">
            <a:extLst>
              <a:ext uri="{FF2B5EF4-FFF2-40B4-BE49-F238E27FC236}">
                <a16:creationId xmlns:a16="http://schemas.microsoft.com/office/drawing/2014/main" id="{9430CE52-EC32-40AB-965B-255C3A007300}"/>
              </a:ext>
            </a:extLst>
          </p:cNvPr>
          <p:cNvSpPr txBox="1"/>
          <p:nvPr/>
        </p:nvSpPr>
        <p:spPr>
          <a:xfrm>
            <a:off x="8974732" y="357871"/>
            <a:ext cx="2672777"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Skinner and Piaget – How do they compare and contrast?</a:t>
            </a:r>
          </a:p>
        </p:txBody>
      </p:sp>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5F8FE0-D3F1-45D5-B622-B635020038B2}"/>
              </a:ext>
            </a:extLst>
          </p:cNvPr>
          <p:cNvSpPr txBox="1"/>
          <p:nvPr/>
        </p:nvSpPr>
        <p:spPr>
          <a:xfrm>
            <a:off x="333772" y="332656"/>
            <a:ext cx="11377264" cy="6432530"/>
          </a:xfrm>
          <a:prstGeom prst="rect">
            <a:avLst/>
          </a:prstGeom>
          <a:noFill/>
        </p:spPr>
        <p:txBody>
          <a:bodyPr wrap="square" rtlCol="0">
            <a:spAutoFit/>
          </a:bodyPr>
          <a:lstStyle/>
          <a:p>
            <a:pPr algn="ctr"/>
            <a:r>
              <a:rPr lang="en-GB" sz="4000" b="1" u="sng" dirty="0">
                <a:solidFill>
                  <a:schemeClr val="tx2"/>
                </a:solidFill>
                <a:latin typeface="Arial" panose="020B0604020202020204" pitchFamily="34" charset="0"/>
                <a:cs typeface="Arial" panose="020B0604020202020204" pitchFamily="34" charset="0"/>
              </a:rPr>
              <a:t>Conclusion</a:t>
            </a:r>
          </a:p>
          <a:p>
            <a:endParaRPr lang="en-GB" sz="4000" dirty="0">
              <a:solidFill>
                <a:schemeClr val="tx2"/>
              </a:solidFill>
              <a:latin typeface="Arial" panose="020B0604020202020204" pitchFamily="34" charset="0"/>
              <a:cs typeface="Arial" panose="020B0604020202020204" pitchFamily="34" charset="0"/>
            </a:endParaRPr>
          </a:p>
          <a:p>
            <a:pPr algn="just"/>
            <a:r>
              <a:rPr lang="en-GB" sz="2000" dirty="0">
                <a:solidFill>
                  <a:schemeClr val="tx2"/>
                </a:solidFill>
                <a:latin typeface="Arial" panose="020B0604020202020204" pitchFamily="34" charset="0"/>
                <a:cs typeface="Arial" panose="020B0604020202020204" pitchFamily="34" charset="0"/>
              </a:rPr>
              <a:t>Both theorists have influenced learning styles within the classroom. Many of the classrooms today, will be a rich learning environment catering for a plethora of learning needs within them.  </a:t>
            </a:r>
          </a:p>
          <a:p>
            <a:pPr algn="just"/>
            <a:endParaRPr lang="en-GB" sz="2000" dirty="0">
              <a:solidFill>
                <a:schemeClr val="tx2"/>
              </a:solidFill>
              <a:latin typeface="Arial" panose="020B0604020202020204" pitchFamily="34" charset="0"/>
              <a:cs typeface="Arial" panose="020B0604020202020204" pitchFamily="34" charset="0"/>
            </a:endParaRPr>
          </a:p>
          <a:p>
            <a:pPr algn="just"/>
            <a:r>
              <a:rPr lang="en-GB" sz="2000" dirty="0">
                <a:solidFill>
                  <a:schemeClr val="tx2"/>
                </a:solidFill>
                <a:latin typeface="Arial" panose="020B0604020202020204" pitchFamily="34" charset="0"/>
                <a:cs typeface="Arial" panose="020B0604020202020204" pitchFamily="34" charset="0"/>
              </a:rPr>
              <a:t>Early years classrooms are filled with experiential learning opportunities to encourage and develop the connections that need to be made to fully engage the learners, using multiple theorists and their philosophies.</a:t>
            </a:r>
          </a:p>
          <a:p>
            <a:pPr algn="just"/>
            <a:endParaRPr lang="en-GB" sz="2000" dirty="0">
              <a:solidFill>
                <a:schemeClr val="tx2"/>
              </a:solidFill>
              <a:latin typeface="Arial" panose="020B0604020202020204" pitchFamily="34" charset="0"/>
              <a:cs typeface="Arial" panose="020B0604020202020204" pitchFamily="34" charset="0"/>
            </a:endParaRPr>
          </a:p>
          <a:p>
            <a:pPr algn="just"/>
            <a:r>
              <a:rPr lang="en-GB" sz="2000" dirty="0">
                <a:solidFill>
                  <a:schemeClr val="tx2"/>
                </a:solidFill>
                <a:latin typeface="Arial" panose="020B0604020202020204" pitchFamily="34" charset="0"/>
                <a:cs typeface="Arial" panose="020B0604020202020204" pitchFamily="34" charset="0"/>
              </a:rPr>
              <a:t>Regardless of which theorist we prefer, several theories and principles, need to be adopted by educationalists to enrich the learning of children, so that they can begin to have a love of learning, a  every child should be provided with a rich and diverse curriculum, to enhance their learning.</a:t>
            </a:r>
          </a:p>
          <a:p>
            <a:pPr algn="just"/>
            <a:endParaRPr lang="en-GB" sz="2000" dirty="0">
              <a:solidFill>
                <a:schemeClr val="tx2"/>
              </a:solidFill>
              <a:latin typeface="Arial" panose="020B0604020202020204" pitchFamily="34" charset="0"/>
              <a:cs typeface="Arial" panose="020B0604020202020204" pitchFamily="34" charset="0"/>
            </a:endParaRPr>
          </a:p>
          <a:p>
            <a:pPr algn="just"/>
            <a:r>
              <a:rPr lang="en-GB" sz="1600" i="1" dirty="0">
                <a:solidFill>
                  <a:schemeClr val="tx2"/>
                </a:solidFill>
                <a:latin typeface="Arial" panose="020B0604020202020204" pitchFamily="34" charset="0"/>
                <a:cs typeface="Arial" panose="020B0604020202020204" pitchFamily="34" charset="0"/>
              </a:rPr>
              <a:t>“Piaget believed that children were active in constructing their development and their understanding of the environment in which that development was embedded”, </a:t>
            </a:r>
            <a:r>
              <a:rPr lang="en-GB" sz="1600" dirty="0">
                <a:solidFill>
                  <a:schemeClr val="tx2"/>
                </a:solidFill>
                <a:latin typeface="Arial" panose="020B0604020202020204" pitchFamily="34" charset="0"/>
                <a:cs typeface="Arial" panose="020B0604020202020204" pitchFamily="34" charset="0"/>
              </a:rPr>
              <a:t>Halfpenny and </a:t>
            </a:r>
            <a:r>
              <a:rPr lang="en-GB" sz="1600" dirty="0" err="1">
                <a:solidFill>
                  <a:schemeClr val="tx2"/>
                </a:solidFill>
                <a:latin typeface="Arial" panose="020B0604020202020204" pitchFamily="34" charset="0"/>
                <a:cs typeface="Arial" panose="020B0604020202020204" pitchFamily="34" charset="0"/>
              </a:rPr>
              <a:t>Petterson</a:t>
            </a:r>
            <a:r>
              <a:rPr lang="en-GB" sz="1600" dirty="0">
                <a:solidFill>
                  <a:schemeClr val="tx2"/>
                </a:solidFill>
                <a:latin typeface="Arial" panose="020B0604020202020204" pitchFamily="34" charset="0"/>
                <a:cs typeface="Arial" panose="020B0604020202020204" pitchFamily="34" charset="0"/>
              </a:rPr>
              <a:t> (p.1, </a:t>
            </a:r>
            <a:r>
              <a:rPr lang="en-GB" sz="1600">
                <a:solidFill>
                  <a:schemeClr val="tx2"/>
                </a:solidFill>
                <a:latin typeface="Arial" panose="020B0604020202020204" pitchFamily="34" charset="0"/>
                <a:cs typeface="Arial" panose="020B0604020202020204" pitchFamily="34" charset="0"/>
              </a:rPr>
              <a:t>2014)</a:t>
            </a:r>
          </a:p>
          <a:p>
            <a:pPr algn="just"/>
            <a:endParaRPr lang="en-GB" sz="1600" dirty="0">
              <a:solidFill>
                <a:schemeClr val="tx2"/>
              </a:solidFill>
              <a:latin typeface="Arial" panose="020B0604020202020204" pitchFamily="34" charset="0"/>
              <a:cs typeface="Arial" panose="020B0604020202020204" pitchFamily="34" charset="0"/>
            </a:endParaRPr>
          </a:p>
          <a:p>
            <a:pPr algn="just"/>
            <a:r>
              <a:rPr lang="en-GB" sz="1600" dirty="0">
                <a:solidFill>
                  <a:schemeClr val="tx2"/>
                </a:solidFill>
                <a:latin typeface="Arial" panose="020B0604020202020204" pitchFamily="34" charset="0"/>
                <a:cs typeface="Arial" panose="020B0604020202020204" pitchFamily="34" charset="0"/>
              </a:rPr>
              <a:t>“Skinner defined his theory that supposed behaviour is determined by consequences, such as positive and negative reinforcers”. Aubrey, K. and Riley, A. (p55, 2019)</a:t>
            </a:r>
          </a:p>
          <a:p>
            <a:pPr algn="just"/>
            <a:endParaRPr lang="en-GB" sz="1600" dirty="0">
              <a:solidFill>
                <a:schemeClr val="tx2"/>
              </a:solidFill>
              <a:latin typeface="Arial" panose="020B0604020202020204" pitchFamily="34" charset="0"/>
              <a:cs typeface="Arial" panose="020B0604020202020204" pitchFamily="34" charset="0"/>
            </a:endParaRPr>
          </a:p>
          <a:p>
            <a:endParaRPr lang="en-GB" sz="16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091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17000" b="-1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CB4BF0-D47E-436B-8B7A-E5277891536B}"/>
              </a:ext>
            </a:extLst>
          </p:cNvPr>
          <p:cNvSpPr txBox="1"/>
          <p:nvPr/>
        </p:nvSpPr>
        <p:spPr>
          <a:xfrm>
            <a:off x="585800" y="260648"/>
            <a:ext cx="11305256" cy="7294305"/>
          </a:xfrm>
          <a:prstGeom prst="rect">
            <a:avLst/>
          </a:prstGeom>
          <a:noFill/>
        </p:spPr>
        <p:txBody>
          <a:bodyPr wrap="square" rtlCol="0">
            <a:spAutoFit/>
          </a:bodyPr>
          <a:lstStyle/>
          <a:p>
            <a:pPr algn="ctr"/>
            <a:r>
              <a:rPr lang="en-GB" b="1" u="sng" dirty="0"/>
              <a:t>References</a:t>
            </a:r>
          </a:p>
          <a:p>
            <a:endParaRPr lang="en-GB" dirty="0"/>
          </a:p>
          <a:p>
            <a:r>
              <a:rPr lang="en-GB" sz="1400" dirty="0" err="1">
                <a:solidFill>
                  <a:schemeClr val="tx2"/>
                </a:solidFill>
                <a:latin typeface="Arial" panose="020B0604020202020204" pitchFamily="34" charset="0"/>
                <a:cs typeface="Arial" panose="020B0604020202020204" pitchFamily="34" charset="0"/>
              </a:rPr>
              <a:t>Alfrey</a:t>
            </a:r>
            <a:r>
              <a:rPr lang="en-GB" sz="1400" dirty="0">
                <a:solidFill>
                  <a:schemeClr val="tx2"/>
                </a:solidFill>
                <a:latin typeface="Arial" panose="020B0604020202020204" pitchFamily="34" charset="0"/>
                <a:cs typeface="Arial" panose="020B0604020202020204" pitchFamily="34" charset="0"/>
              </a:rPr>
              <a:t>, C. (2003) </a:t>
            </a:r>
            <a:r>
              <a:rPr lang="en-GB" sz="1400" i="1" dirty="0">
                <a:solidFill>
                  <a:schemeClr val="tx2"/>
                </a:solidFill>
                <a:latin typeface="Arial" panose="020B0604020202020204" pitchFamily="34" charset="0"/>
                <a:cs typeface="Arial" panose="020B0604020202020204" pitchFamily="34" charset="0"/>
              </a:rPr>
              <a:t>Understanding Children’s Learning. A text for teaching Assistants</a:t>
            </a:r>
            <a:r>
              <a:rPr lang="en-GB" sz="1400" dirty="0">
                <a:solidFill>
                  <a:schemeClr val="tx2"/>
                </a:solidFill>
                <a:latin typeface="Arial" panose="020B0604020202020204" pitchFamily="34" charset="0"/>
                <a:cs typeface="Arial" panose="020B0604020202020204" pitchFamily="34" charset="0"/>
              </a:rPr>
              <a:t>. Oxon. Routledge </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Aubrey, K. And Riley, A. (2019) </a:t>
            </a:r>
            <a:r>
              <a:rPr lang="en-GB" sz="1400" i="1" dirty="0">
                <a:solidFill>
                  <a:schemeClr val="tx2"/>
                </a:solidFill>
                <a:latin typeface="Arial" panose="020B0604020202020204" pitchFamily="34" charset="0"/>
                <a:cs typeface="Arial" panose="020B0604020202020204" pitchFamily="34" charset="0"/>
              </a:rPr>
              <a:t>Understanding and using Educational Theories 2</a:t>
            </a:r>
            <a:r>
              <a:rPr lang="en-GB" sz="1400" i="1" baseline="30000" dirty="0">
                <a:solidFill>
                  <a:schemeClr val="tx2"/>
                </a:solidFill>
                <a:latin typeface="Arial" panose="020B0604020202020204" pitchFamily="34" charset="0"/>
                <a:cs typeface="Arial" panose="020B0604020202020204" pitchFamily="34" charset="0"/>
              </a:rPr>
              <a:t>nd</a:t>
            </a:r>
            <a:r>
              <a:rPr lang="en-GB" sz="1400" i="1" dirty="0">
                <a:solidFill>
                  <a:schemeClr val="tx2"/>
                </a:solidFill>
                <a:latin typeface="Arial" panose="020B0604020202020204" pitchFamily="34" charset="0"/>
                <a:cs typeface="Arial" panose="020B0604020202020204" pitchFamily="34" charset="0"/>
              </a:rPr>
              <a:t> Ed</a:t>
            </a:r>
            <a:r>
              <a:rPr lang="en-GB" sz="1400" dirty="0">
                <a:solidFill>
                  <a:schemeClr val="tx2"/>
                </a:solidFill>
                <a:latin typeface="Arial" panose="020B0604020202020204" pitchFamily="34" charset="0"/>
                <a:cs typeface="Arial" panose="020B0604020202020204" pitchFamily="34" charset="0"/>
              </a:rPr>
              <a:t>. 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Bates, B. (2019) </a:t>
            </a:r>
            <a:r>
              <a:rPr lang="en-GB" sz="1400" i="1" dirty="0">
                <a:solidFill>
                  <a:schemeClr val="tx2"/>
                </a:solidFill>
                <a:latin typeface="Arial" panose="020B0604020202020204" pitchFamily="34" charset="0"/>
                <a:cs typeface="Arial" panose="020B0604020202020204" pitchFamily="34" charset="0"/>
              </a:rPr>
              <a:t>Learning Theories Simplified</a:t>
            </a:r>
            <a:r>
              <a:rPr lang="en-GB" sz="1400" dirty="0">
                <a:solidFill>
                  <a:schemeClr val="tx2"/>
                </a:solidFill>
                <a:latin typeface="Arial" panose="020B0604020202020204" pitchFamily="34" charset="0"/>
                <a:cs typeface="Arial" panose="020B0604020202020204" pitchFamily="34" charset="0"/>
              </a:rPr>
              <a:t>. 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Curtis, W. and Pettigrew, A. (2009) </a:t>
            </a:r>
            <a:r>
              <a:rPr lang="en-GB" sz="1400" i="1" dirty="0">
                <a:solidFill>
                  <a:schemeClr val="tx2"/>
                </a:solidFill>
                <a:latin typeface="Arial" panose="020B0604020202020204" pitchFamily="34" charset="0"/>
                <a:cs typeface="Arial" panose="020B0604020202020204" pitchFamily="34" charset="0"/>
              </a:rPr>
              <a:t>Learning in Contemporary Culture</a:t>
            </a:r>
            <a:r>
              <a:rPr lang="en-GB" sz="1400" dirty="0">
                <a:solidFill>
                  <a:schemeClr val="tx2"/>
                </a:solidFill>
                <a:latin typeface="Arial" panose="020B0604020202020204" pitchFamily="34" charset="0"/>
                <a:cs typeface="Arial" panose="020B0604020202020204" pitchFamily="34" charset="0"/>
              </a:rPr>
              <a:t>. Exeter. Learning Matters Ltd.</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Graf, M. And Birch, A. (2009) </a:t>
            </a:r>
            <a:r>
              <a:rPr lang="en-GB" sz="1400" i="1" dirty="0">
                <a:solidFill>
                  <a:schemeClr val="tx2"/>
                </a:solidFill>
                <a:latin typeface="Arial" panose="020B0604020202020204" pitchFamily="34" charset="0"/>
                <a:cs typeface="Arial" panose="020B0604020202020204" pitchFamily="34" charset="0"/>
              </a:rPr>
              <a:t>The Teaching Assistant’s Guide to Understanding and Supporting Learning</a:t>
            </a:r>
            <a:r>
              <a:rPr lang="en-GB" sz="1400" dirty="0">
                <a:solidFill>
                  <a:schemeClr val="tx2"/>
                </a:solidFill>
                <a:latin typeface="Arial" panose="020B0604020202020204" pitchFamily="34" charset="0"/>
                <a:cs typeface="Arial" panose="020B0604020202020204" pitchFamily="34" charset="0"/>
              </a:rPr>
              <a:t>. London. Continuum Publishing.</a:t>
            </a:r>
          </a:p>
          <a:p>
            <a:endParaRPr lang="en-GB" sz="1400" dirty="0">
              <a:solidFill>
                <a:schemeClr val="tx2"/>
              </a:solidFill>
              <a:latin typeface="Arial" panose="020B0604020202020204" pitchFamily="34" charset="0"/>
              <a:cs typeface="Arial" panose="020B0604020202020204" pitchFamily="34" charset="0"/>
            </a:endParaRPr>
          </a:p>
          <a:p>
            <a:r>
              <a:rPr lang="en-GB" sz="1400" dirty="0" err="1">
                <a:solidFill>
                  <a:schemeClr val="tx2"/>
                </a:solidFill>
                <a:latin typeface="Arial" panose="020B0604020202020204" pitchFamily="34" charset="0"/>
                <a:cs typeface="Arial" panose="020B0604020202020204" pitchFamily="34" charset="0"/>
              </a:rPr>
              <a:t>Gray</a:t>
            </a:r>
            <a:r>
              <a:rPr lang="en-GB" sz="1400" dirty="0">
                <a:solidFill>
                  <a:schemeClr val="tx2"/>
                </a:solidFill>
                <a:latin typeface="Arial" panose="020B0604020202020204" pitchFamily="34" charset="0"/>
                <a:cs typeface="Arial" panose="020B0604020202020204" pitchFamily="34" charset="0"/>
              </a:rPr>
              <a:t>, C. and </a:t>
            </a:r>
            <a:r>
              <a:rPr lang="en-GB" sz="1400" dirty="0" err="1">
                <a:solidFill>
                  <a:schemeClr val="tx2"/>
                </a:solidFill>
                <a:latin typeface="Arial" panose="020B0604020202020204" pitchFamily="34" charset="0"/>
                <a:cs typeface="Arial" panose="020B0604020202020204" pitchFamily="34" charset="0"/>
              </a:rPr>
              <a:t>Macblain</a:t>
            </a:r>
            <a:r>
              <a:rPr lang="en-GB" sz="1400" dirty="0">
                <a:solidFill>
                  <a:schemeClr val="tx2"/>
                </a:solidFill>
                <a:latin typeface="Arial" panose="020B0604020202020204" pitchFamily="34" charset="0"/>
                <a:cs typeface="Arial" panose="020B0604020202020204" pitchFamily="34" charset="0"/>
              </a:rPr>
              <a:t>, S. (2012) </a:t>
            </a:r>
            <a:r>
              <a:rPr lang="en-GB" sz="1400" i="1" dirty="0">
                <a:solidFill>
                  <a:schemeClr val="tx2"/>
                </a:solidFill>
                <a:latin typeface="Arial" panose="020B0604020202020204" pitchFamily="34" charset="0"/>
                <a:cs typeface="Arial" panose="020B0604020202020204" pitchFamily="34" charset="0"/>
              </a:rPr>
              <a:t>Learning Theories in Childhood</a:t>
            </a:r>
            <a:r>
              <a:rPr lang="en-GB" sz="1400" dirty="0">
                <a:solidFill>
                  <a:schemeClr val="tx2"/>
                </a:solidFill>
                <a:latin typeface="Arial" panose="020B0604020202020204" pitchFamily="34" charset="0"/>
                <a:cs typeface="Arial" panose="020B0604020202020204" pitchFamily="34" charset="0"/>
              </a:rPr>
              <a:t>. 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err="1">
                <a:solidFill>
                  <a:schemeClr val="tx2"/>
                </a:solidFill>
                <a:latin typeface="Arial" panose="020B0604020202020204" pitchFamily="34" charset="0"/>
                <a:cs typeface="Arial" panose="020B0604020202020204" pitchFamily="34" charset="0"/>
              </a:rPr>
              <a:t>Gray</a:t>
            </a:r>
            <a:r>
              <a:rPr lang="en-GB" sz="1400" dirty="0">
                <a:solidFill>
                  <a:schemeClr val="tx2"/>
                </a:solidFill>
                <a:latin typeface="Arial" panose="020B0604020202020204" pitchFamily="34" charset="0"/>
                <a:cs typeface="Arial" panose="020B0604020202020204" pitchFamily="34" charset="0"/>
              </a:rPr>
              <a:t>, C. and </a:t>
            </a:r>
            <a:r>
              <a:rPr lang="en-GB" sz="1400" dirty="0" err="1">
                <a:solidFill>
                  <a:schemeClr val="tx2"/>
                </a:solidFill>
                <a:latin typeface="Arial" panose="020B0604020202020204" pitchFamily="34" charset="0"/>
                <a:cs typeface="Arial" panose="020B0604020202020204" pitchFamily="34" charset="0"/>
              </a:rPr>
              <a:t>Macblain</a:t>
            </a:r>
            <a:r>
              <a:rPr lang="en-GB" sz="1400" dirty="0">
                <a:solidFill>
                  <a:schemeClr val="tx2"/>
                </a:solidFill>
                <a:latin typeface="Arial" panose="020B0604020202020204" pitchFamily="34" charset="0"/>
                <a:cs typeface="Arial" panose="020B0604020202020204" pitchFamily="34" charset="0"/>
              </a:rPr>
              <a:t>, S. (2015) </a:t>
            </a:r>
            <a:r>
              <a:rPr lang="en-GB" sz="1400" i="1" dirty="0">
                <a:solidFill>
                  <a:schemeClr val="tx2"/>
                </a:solidFill>
                <a:latin typeface="Arial" panose="020B0604020202020204" pitchFamily="34" charset="0"/>
                <a:cs typeface="Arial" panose="020B0604020202020204" pitchFamily="34" charset="0"/>
              </a:rPr>
              <a:t>Learning Theories in Childhood. (2</a:t>
            </a:r>
            <a:r>
              <a:rPr lang="en-GB" sz="1400" i="1" baseline="30000" dirty="0">
                <a:solidFill>
                  <a:schemeClr val="tx2"/>
                </a:solidFill>
                <a:latin typeface="Arial" panose="020B0604020202020204" pitchFamily="34" charset="0"/>
                <a:cs typeface="Arial" panose="020B0604020202020204" pitchFamily="34" charset="0"/>
              </a:rPr>
              <a:t>nd</a:t>
            </a:r>
            <a:r>
              <a:rPr lang="en-GB" sz="1400" i="1" dirty="0">
                <a:solidFill>
                  <a:schemeClr val="tx2"/>
                </a:solidFill>
                <a:latin typeface="Arial" panose="020B0604020202020204" pitchFamily="34" charset="0"/>
                <a:cs typeface="Arial" panose="020B0604020202020204" pitchFamily="34" charset="0"/>
              </a:rPr>
              <a:t> Ed.) </a:t>
            </a:r>
            <a:r>
              <a:rPr lang="en-GB" sz="1400" dirty="0">
                <a:solidFill>
                  <a:schemeClr val="tx2"/>
                </a:solidFill>
                <a:latin typeface="Arial" panose="020B0604020202020204" pitchFamily="34" charset="0"/>
                <a:cs typeface="Arial" panose="020B0604020202020204" pitchFamily="34" charset="0"/>
              </a:rPr>
              <a:t>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Halfpenny, A. </a:t>
            </a:r>
            <a:r>
              <a:rPr lang="en-GB" sz="1400" dirty="0" err="1">
                <a:solidFill>
                  <a:schemeClr val="tx2"/>
                </a:solidFill>
                <a:latin typeface="Arial" panose="020B0604020202020204" pitchFamily="34" charset="0"/>
                <a:cs typeface="Arial" panose="020B0604020202020204" pitchFamily="34" charset="0"/>
              </a:rPr>
              <a:t>andj</a:t>
            </a:r>
            <a:r>
              <a:rPr lang="en-GB" sz="1400" dirty="0">
                <a:solidFill>
                  <a:schemeClr val="tx2"/>
                </a:solidFill>
                <a:latin typeface="Arial" panose="020B0604020202020204" pitchFamily="34" charset="0"/>
                <a:cs typeface="Arial" panose="020B0604020202020204" pitchFamily="34" charset="0"/>
              </a:rPr>
              <a:t> </a:t>
            </a:r>
            <a:r>
              <a:rPr lang="en-GB" sz="1400" dirty="0" err="1">
                <a:solidFill>
                  <a:schemeClr val="tx2"/>
                </a:solidFill>
                <a:latin typeface="Arial" panose="020B0604020202020204" pitchFamily="34" charset="0"/>
                <a:cs typeface="Arial" panose="020B0604020202020204" pitchFamily="34" charset="0"/>
              </a:rPr>
              <a:t>Petterson</a:t>
            </a:r>
            <a:r>
              <a:rPr lang="en-GB" sz="1400" dirty="0">
                <a:solidFill>
                  <a:schemeClr val="tx2"/>
                </a:solidFill>
                <a:latin typeface="Arial" panose="020B0604020202020204" pitchFamily="34" charset="0"/>
                <a:cs typeface="Arial" panose="020B0604020202020204" pitchFamily="34" charset="0"/>
              </a:rPr>
              <a:t>, J (2014) </a:t>
            </a:r>
            <a:r>
              <a:rPr lang="en-GB" sz="1400" i="1" dirty="0">
                <a:solidFill>
                  <a:schemeClr val="tx2"/>
                </a:solidFill>
                <a:latin typeface="Arial" panose="020B0604020202020204" pitchFamily="34" charset="0"/>
                <a:cs typeface="Arial" panose="020B0604020202020204" pitchFamily="34" charset="0"/>
              </a:rPr>
              <a:t>Introducing Piaget, A guide for </a:t>
            </a:r>
            <a:r>
              <a:rPr lang="en-GB" sz="1400" i="1" dirty="0" err="1">
                <a:solidFill>
                  <a:schemeClr val="tx2"/>
                </a:solidFill>
                <a:latin typeface="Arial" panose="020B0604020202020204" pitchFamily="34" charset="0"/>
                <a:cs typeface="Arial" panose="020B0604020202020204" pitchFamily="34" charset="0"/>
              </a:rPr>
              <a:t>practioners</a:t>
            </a:r>
            <a:r>
              <a:rPr lang="en-GB" sz="1400" i="1" dirty="0">
                <a:solidFill>
                  <a:schemeClr val="tx2"/>
                </a:solidFill>
                <a:latin typeface="Arial" panose="020B0604020202020204" pitchFamily="34" charset="0"/>
                <a:cs typeface="Arial" panose="020B0604020202020204" pitchFamily="34" charset="0"/>
              </a:rPr>
              <a:t> and students in early years education</a:t>
            </a:r>
            <a:r>
              <a:rPr lang="en-GB" sz="1400" dirty="0">
                <a:solidFill>
                  <a:schemeClr val="tx2"/>
                </a:solidFill>
                <a:latin typeface="Arial" panose="020B0604020202020204" pitchFamily="34" charset="0"/>
                <a:cs typeface="Arial" panose="020B0604020202020204" pitchFamily="34" charset="0"/>
              </a:rPr>
              <a:t>. London. Routledge.</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http://www.geocities.ws/MrHalmiMath/Files/Case_Studies.pdf</a:t>
            </a:r>
            <a:r>
              <a:rPr lang="en-GB" sz="1400" dirty="0">
                <a:solidFill>
                  <a:schemeClr val="tx2"/>
                </a:solidFill>
                <a:latin typeface="Arial" panose="020B0604020202020204" pitchFamily="34" charset="0"/>
                <a:cs typeface="Arial" panose="020B0604020202020204" pitchFamily="34" charset="0"/>
              </a:rPr>
              <a:t> [Accessed on 13.10.19]</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https://www.shutterstock.com/image-vector/image-four-stages-cognitive-development-chart-1063439075</a:t>
            </a:r>
            <a:r>
              <a:rPr lang="en-GB" sz="1400" dirty="0">
                <a:solidFill>
                  <a:schemeClr val="tx2"/>
                </a:solidFill>
                <a:latin typeface="Arial" panose="020B0604020202020204" pitchFamily="34" charset="0"/>
                <a:cs typeface="Arial" panose="020B0604020202020204" pitchFamily="34" charset="0"/>
              </a:rPr>
              <a:t> [Accessed on 15.10.19]</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https://www.twinkl.co.uk</a:t>
            </a:r>
            <a:r>
              <a:rPr lang="en-GB" sz="1400" dirty="0">
                <a:solidFill>
                  <a:schemeClr val="tx2"/>
                </a:solidFill>
                <a:latin typeface="Arial" panose="020B0604020202020204" pitchFamily="34" charset="0"/>
                <a:cs typeface="Arial" panose="020B0604020202020204" pitchFamily="34" charset="0"/>
              </a:rPr>
              <a:t> [Accessed on 06.10.19]</a:t>
            </a: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3686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3935</TotalTime>
  <Words>1160</Words>
  <Application>Microsoft Office PowerPoint</Application>
  <PresentationFormat>Custom</PresentationFormat>
  <Paragraphs>106</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 CARTER</vt:lpstr>
      <vt:lpstr>Arial</vt:lpstr>
      <vt:lpstr>Century Gothic</vt:lpstr>
      <vt:lpstr>Books 16x9</vt:lpstr>
      <vt:lpstr>Theories of Teaching         and  Learning.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teaching and learning.</dc:title>
  <dc:creator>Jason Merrifield</dc:creator>
  <cp:lastModifiedBy>Jason Merrifield</cp:lastModifiedBy>
  <cp:revision>47</cp:revision>
  <dcterms:created xsi:type="dcterms:W3CDTF">2019-10-12T07:16:30Z</dcterms:created>
  <dcterms:modified xsi:type="dcterms:W3CDTF">2019-11-01T13:15:22Z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