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2" r:id="rId1"/>
  </p:sldMasterIdLst>
  <p:notesMasterIdLst>
    <p:notesMasterId r:id="rId12"/>
  </p:notesMasterIdLst>
  <p:sldIdLst>
    <p:sldId id="256" r:id="rId2"/>
    <p:sldId id="258" r:id="rId3"/>
    <p:sldId id="259" r:id="rId4"/>
    <p:sldId id="260" r:id="rId5"/>
    <p:sldId id="261" r:id="rId6"/>
    <p:sldId id="263" r:id="rId7"/>
    <p:sldId id="276" r:id="rId8"/>
    <p:sldId id="277" r:id="rId9"/>
    <p:sldId id="278" r:id="rId10"/>
    <p:sldId id="279"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F65F38-0CF8-4DBE-A1D0-CC0ABDDE584D}">
  <a:tblStyle styleId="{12F65F38-0CF8-4DBE-A1D0-CC0ABDDE584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D4E0526-8327-416B-8903-2F68C8E019DF}"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9721" autoAdjust="0"/>
  </p:normalViewPr>
  <p:slideViewPr>
    <p:cSldViewPr snapToGrid="0">
      <p:cViewPr varScale="1">
        <p:scale>
          <a:sx n="64" d="100"/>
          <a:sy n="64" d="100"/>
        </p:scale>
        <p:origin x="150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 userId="00009baaa0df742c" providerId="LiveId" clId="{E33D931B-D283-438D-A501-363C0CC2E856}"/>
    <pc:docChg chg="modSld">
      <pc:chgData name="michelle ..." userId="00009baaa0df742c" providerId="LiveId" clId="{E33D931B-D283-438D-A501-363C0CC2E856}" dt="2024-05-17T08:01:08.128" v="36" actId="20577"/>
      <pc:docMkLst>
        <pc:docMk/>
      </pc:docMkLst>
      <pc:sldChg chg="modSp mod">
        <pc:chgData name="michelle ..." userId="00009baaa0df742c" providerId="LiveId" clId="{E33D931B-D283-438D-A501-363C0CC2E856}" dt="2024-05-17T08:01:08.128" v="36" actId="20577"/>
        <pc:sldMkLst>
          <pc:docMk/>
          <pc:sldMk cId="0" sldId="256"/>
        </pc:sldMkLst>
        <pc:spChg chg="mod">
          <ac:chgData name="michelle ..." userId="00009baaa0df742c" providerId="LiveId" clId="{E33D931B-D283-438D-A501-363C0CC2E856}" dt="2024-05-17T08:01:08.128" v="36" actId="20577"/>
          <ac:spMkLst>
            <pc:docMk/>
            <pc:sldMk cId="0" sldId="256"/>
            <ac:spMk id="24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tatista.com/statistics/1005248/the-body-shop-revenue-worldwide/#:~:text=The%20revenue%20of%20the%20British,compared%20to%20the%20previous%20year"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careers.thebodyshop.com/content/About-Us-The-Body-Shop/?locale=en_GB"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23ceeb12ec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23ceeb12ec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dirty="0">
              <a:solidFill>
                <a:srgbClr val="595959"/>
              </a:solidFill>
              <a:latin typeface="Anaheim"/>
              <a:ea typeface="Anaheim"/>
              <a:cs typeface="Anaheim"/>
              <a:sym typeface="Anaheim"/>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The Body Shop's PowerPoint presentation will conduct a SWOT analysis, highlighting its strengths, weaknesses, opportunities, and threats. It will provide an overview of the company's background and objectives, and offer strategic recommendations for the business's future course of action.</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A SWOT analysis is a method used to identify and evaluate a company's opportunities, threats, weaknesses, and strengths. It promotes awareness of the components of a business strategy and is often used in strategic planning. SWOT analysis is useful for hiring methods, identifying unrecognized prospects for success, and raising concerns before they become burdensome.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The Body Shop, founded by Dame Anita </a:t>
            </a:r>
            <a:r>
              <a:rPr lang="en-IN" dirty="0" err="1"/>
              <a:t>Rodick</a:t>
            </a:r>
            <a:r>
              <a:rPr lang="en-IN" dirty="0"/>
              <a:t> in 1976, has grown significantly since its inception, serving 30 million people worldwide and operating over 3,000 stores in over 70 countries. As one of the oldest and most well-known cosmetics stores in the UK, it specializes in face creams and moisturisers. With a turnover of over £89 million in 2022, the company offers a wide range of skincare, hair care, and cosmetic products, all advertised as cruelty-free, vegetarian, or vegan.</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IN" sz="1100" b="1" i="0" u="none" strike="noStrike" cap="none" dirty="0">
                <a:solidFill>
                  <a:srgbClr val="000000"/>
                </a:solidFill>
                <a:effectLst/>
                <a:latin typeface="Arial"/>
                <a:ea typeface="Arial"/>
                <a:cs typeface="Arial"/>
                <a:sym typeface="Arial"/>
              </a:rPr>
              <a:t>Strengths: </a:t>
            </a:r>
            <a:r>
              <a:rPr lang="en-IN" sz="1100" b="0" i="0" u="none" strike="noStrike" cap="none" dirty="0">
                <a:solidFill>
                  <a:srgbClr val="000000"/>
                </a:solidFill>
                <a:effectLst/>
                <a:latin typeface="Arial"/>
                <a:ea typeface="Arial"/>
                <a:cs typeface="Arial"/>
                <a:sym typeface="Arial"/>
              </a:rPr>
              <a:t>The Body Shop is a globally recognized brand known for its commitment to ecological sustainability and ethical research. It offers a wide range of skincare, haircare, and makeup products, catering to a large consumer base. The brand's global presence, with stores across multiple countries, promotes brand exposure and connection to a large audience. It stands out for its commitment to ethical change, community exchange programs, and products free of animals, appealing to environmentally conscious consumers.</a:t>
            </a:r>
            <a:endParaRPr lang="en-IN" b="0" dirty="0">
              <a:effectLst/>
            </a:endParaRPr>
          </a:p>
          <a:p>
            <a:pPr marL="158750" indent="0" rtl="0">
              <a:buNone/>
            </a:pPr>
            <a:r>
              <a:rPr lang="en-IN" sz="1100" b="1" i="0" u="none" strike="noStrike" cap="none" dirty="0">
                <a:solidFill>
                  <a:srgbClr val="000000"/>
                </a:solidFill>
                <a:effectLst/>
                <a:latin typeface="Arial"/>
                <a:ea typeface="Arial"/>
                <a:cs typeface="Arial"/>
                <a:sym typeface="Arial"/>
              </a:rPr>
              <a:t>Weaknesses: </a:t>
            </a:r>
            <a:r>
              <a:rPr lang="en-IN" sz="1100" b="0" i="0" u="none" strike="noStrike" cap="none" dirty="0">
                <a:solidFill>
                  <a:srgbClr val="000000"/>
                </a:solidFill>
                <a:effectLst/>
                <a:latin typeface="Arial"/>
                <a:ea typeface="Arial"/>
                <a:cs typeface="Arial"/>
                <a:sym typeface="Arial"/>
              </a:rPr>
              <a:t>The Body Shop's expensive products may dissuade price-sensitive buyers and hinder market growth. The brand's emphasis on natural and ethical subjects appeals to a wider range of customers. The company has closed several locations, potentially affecting customers who prefer in-person shopping. Despite online purchasing becoming more popular, The Body Shop's heavy reliance on its physical presence can pose a risk during pandemics or recessions.</a:t>
            </a:r>
            <a:endParaRPr lang="en-IN" b="0" dirty="0">
              <a:effectLst/>
            </a:endParaRPr>
          </a:p>
          <a:p>
            <a:pPr marL="158750" indent="0" rtl="0">
              <a:buNone/>
            </a:pPr>
            <a:r>
              <a:rPr lang="en-IN" sz="1100" b="1" i="0" u="none" strike="noStrike" cap="none" dirty="0">
                <a:solidFill>
                  <a:srgbClr val="000000"/>
                </a:solidFill>
                <a:effectLst/>
                <a:latin typeface="Arial"/>
                <a:ea typeface="Arial"/>
                <a:cs typeface="Arial"/>
                <a:sym typeface="Arial"/>
              </a:rPr>
              <a:t>Opportunities:  </a:t>
            </a:r>
            <a:r>
              <a:rPr lang="en-IN" sz="1100" b="0" i="0" u="none" strike="noStrike" cap="none" dirty="0">
                <a:solidFill>
                  <a:srgbClr val="000000"/>
                </a:solidFill>
                <a:effectLst/>
                <a:latin typeface="Arial"/>
                <a:ea typeface="Arial"/>
                <a:cs typeface="Arial"/>
                <a:sym typeface="Arial"/>
              </a:rPr>
              <a:t>The Body Shop can capitalise on the growing trend of online shopping and its potential to expand its e-trade infrastructure. By focusing on sustainability and attracting environmentally conscious customers, the company can expand its global reach and satisfy customer expectations. By introducing additional product lines, particularly for pore and facial issues or hair types, the Body Shop can increase awareness and credibility, attracting new clients while retaining its existing customer base.</a:t>
            </a:r>
            <a:endParaRPr lang="en-IN" b="0" dirty="0">
              <a:effectLst/>
            </a:endParaRPr>
          </a:p>
          <a:p>
            <a:pPr marL="158750" indent="0">
              <a:buNone/>
            </a:pPr>
            <a:r>
              <a:rPr lang="en-IN" sz="1100" b="1" i="0" u="none" strike="noStrike" cap="none" dirty="0">
                <a:solidFill>
                  <a:srgbClr val="000000"/>
                </a:solidFill>
                <a:effectLst/>
                <a:latin typeface="Arial"/>
                <a:ea typeface="Arial"/>
                <a:cs typeface="Arial"/>
                <a:sym typeface="Arial"/>
              </a:rPr>
              <a:t>Threats: </a:t>
            </a:r>
            <a:r>
              <a:rPr lang="en-IN" sz="1100" b="0" i="0" u="none" strike="noStrike" cap="none" dirty="0">
                <a:solidFill>
                  <a:srgbClr val="000000"/>
                </a:solidFill>
                <a:effectLst/>
                <a:latin typeface="Arial"/>
                <a:ea typeface="Arial"/>
                <a:cs typeface="Arial"/>
                <a:sym typeface="Arial"/>
              </a:rPr>
              <a:t>The beauty and consumer goods sectors are competitive, with rivals like Lush and Sephora offering similar products. Economic volatility can affect consumer purchasing habits, particularly in luxury goods like The Body Shop's. Quick changes in consumer preferences can lead to market loss. Tougher laws governing makeup and beauty products may also impact The Body Shop's formulas and marketing practices.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A SWOT analysis is a method used to identify and evaluate a company's opportunities, threats, weaknesses, and strengths. It promotes awareness of the components of a business strategy and is often used in strategic planning. SWOT analysis is useful for hiring methods, identifying unrecognized prospects for success, and raising concerns before they become burdensome.</a:t>
            </a:r>
            <a:endParaRPr dirty="0"/>
          </a:p>
        </p:txBody>
      </p:sp>
    </p:spTree>
    <p:extLst>
      <p:ext uri="{BB962C8B-B14F-4D97-AF65-F5344CB8AC3E}">
        <p14:creationId xmlns:p14="http://schemas.microsoft.com/office/powerpoint/2010/main" val="2393446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The Body Shop, founded by Dame Anita </a:t>
            </a:r>
            <a:r>
              <a:rPr lang="en-IN" dirty="0" err="1"/>
              <a:t>Rodick</a:t>
            </a:r>
            <a:r>
              <a:rPr lang="en-IN" dirty="0"/>
              <a:t> in 1976, has grown significantly since its inception, serving 30 million people worldwide and operating over 3,000 stores in over 70 countries. As one of the oldest and most well-known cosmetics stores in the UK, it specializes in face creams and moisturisers. With a turnover of over £89 million in 2022, the company offers a wide range of skincare, hair care, and cosmetic products, all advertised as cruelty-free, vegetarian, or vegan.</a:t>
            </a:r>
            <a:endParaRPr dirty="0"/>
          </a:p>
        </p:txBody>
      </p:sp>
    </p:spTree>
    <p:extLst>
      <p:ext uri="{BB962C8B-B14F-4D97-AF65-F5344CB8AC3E}">
        <p14:creationId xmlns:p14="http://schemas.microsoft.com/office/powerpoint/2010/main" val="3282704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Adair, J.E. (2019) Decision making and problem solving : break through barriers and banish uncertainty at work . Fourth edition. London :, </a:t>
            </a:r>
            <a:r>
              <a:rPr lang="en-IN" sz="1100" b="0" i="0" u="none" strike="noStrike" cap="none" dirty="0" err="1">
                <a:solidFill>
                  <a:srgbClr val="000000"/>
                </a:solidFill>
                <a:effectLst/>
                <a:latin typeface="Arial"/>
                <a:ea typeface="Arial"/>
                <a:cs typeface="Arial"/>
                <a:sym typeface="Arial"/>
              </a:rPr>
              <a:t>KoganPage</a:t>
            </a:r>
            <a:r>
              <a:rPr lang="en-IN" sz="1100" b="0" i="0" u="none" strike="noStrike" cap="none" dirty="0">
                <a:solidFill>
                  <a:srgbClr val="000000"/>
                </a:solidFill>
                <a:effectLst/>
                <a:latin typeface="Arial"/>
                <a:ea typeface="Arial"/>
                <a:cs typeface="Arial"/>
                <a:sym typeface="Arial"/>
              </a:rPr>
              <a:t>.</a:t>
            </a:r>
          </a:p>
          <a:p>
            <a:r>
              <a:rPr lang="en-IN" sz="1100" b="0" i="0" u="none" strike="noStrike" cap="none" dirty="0" err="1">
                <a:solidFill>
                  <a:srgbClr val="000000"/>
                </a:solidFill>
                <a:effectLst/>
                <a:latin typeface="Arial"/>
                <a:ea typeface="Arial"/>
                <a:cs typeface="Arial"/>
                <a:sym typeface="Arial"/>
              </a:rPr>
              <a:t>Amed</a:t>
            </a:r>
            <a:r>
              <a:rPr lang="en-IN" sz="1100" b="0" i="0" u="none" strike="noStrike" cap="none" dirty="0">
                <a:solidFill>
                  <a:srgbClr val="000000"/>
                </a:solidFill>
                <a:effectLst/>
                <a:latin typeface="Arial"/>
                <a:ea typeface="Arial"/>
                <a:cs typeface="Arial"/>
                <a:sym typeface="Arial"/>
              </a:rPr>
              <a:t>, I., Berg, A., </a:t>
            </a:r>
            <a:r>
              <a:rPr lang="en-IN" sz="1100" b="0" i="0" u="none" strike="noStrike" cap="none" dirty="0" err="1">
                <a:solidFill>
                  <a:srgbClr val="000000"/>
                </a:solidFill>
                <a:effectLst/>
                <a:latin typeface="Arial"/>
                <a:ea typeface="Arial"/>
                <a:cs typeface="Arial"/>
                <a:sym typeface="Arial"/>
              </a:rPr>
              <a:t>Balchandani</a:t>
            </a:r>
            <a:r>
              <a:rPr lang="en-IN" sz="1100" b="0" i="0" u="none" strike="noStrike" cap="none" dirty="0">
                <a:solidFill>
                  <a:srgbClr val="000000"/>
                </a:solidFill>
                <a:effectLst/>
                <a:latin typeface="Arial"/>
                <a:ea typeface="Arial"/>
                <a:cs typeface="Arial"/>
                <a:sym typeface="Arial"/>
              </a:rPr>
              <a:t>, A. and ANDRÉ, S., 2023. The State of Fashion (2023).</a:t>
            </a:r>
          </a:p>
          <a:p>
            <a:r>
              <a:rPr lang="en-IN" sz="1100" b="0" i="0" u="none" strike="noStrike" cap="none" dirty="0" err="1">
                <a:solidFill>
                  <a:srgbClr val="000000"/>
                </a:solidFill>
                <a:effectLst/>
                <a:latin typeface="Arial"/>
                <a:ea typeface="Arial"/>
                <a:cs typeface="Arial"/>
                <a:sym typeface="Arial"/>
              </a:rPr>
              <a:t>Benzaghta</a:t>
            </a:r>
            <a:r>
              <a:rPr lang="en-IN" sz="1100" b="0" i="0" u="none" strike="noStrike" cap="none" dirty="0">
                <a:solidFill>
                  <a:srgbClr val="000000"/>
                </a:solidFill>
                <a:effectLst/>
                <a:latin typeface="Arial"/>
                <a:ea typeface="Arial"/>
                <a:cs typeface="Arial"/>
                <a:sym typeface="Arial"/>
              </a:rPr>
              <a:t>, M.A., </a:t>
            </a:r>
            <a:r>
              <a:rPr lang="en-IN" sz="1100" b="0" i="0" u="none" strike="noStrike" cap="none" dirty="0" err="1">
                <a:solidFill>
                  <a:srgbClr val="000000"/>
                </a:solidFill>
                <a:effectLst/>
                <a:latin typeface="Arial"/>
                <a:ea typeface="Arial"/>
                <a:cs typeface="Arial"/>
                <a:sym typeface="Arial"/>
              </a:rPr>
              <a:t>Elwalda</a:t>
            </a:r>
            <a:r>
              <a:rPr lang="en-IN" sz="1100" b="0" i="0" u="none" strike="noStrike" cap="none" dirty="0">
                <a:solidFill>
                  <a:srgbClr val="000000"/>
                </a:solidFill>
                <a:effectLst/>
                <a:latin typeface="Arial"/>
                <a:ea typeface="Arial"/>
                <a:cs typeface="Arial"/>
                <a:sym typeface="Arial"/>
              </a:rPr>
              <a:t>, A., </a:t>
            </a:r>
            <a:r>
              <a:rPr lang="en-IN" sz="1100" b="0" i="0" u="none" strike="noStrike" cap="none" dirty="0" err="1">
                <a:solidFill>
                  <a:srgbClr val="000000"/>
                </a:solidFill>
                <a:effectLst/>
                <a:latin typeface="Arial"/>
                <a:ea typeface="Arial"/>
                <a:cs typeface="Arial"/>
                <a:sym typeface="Arial"/>
              </a:rPr>
              <a:t>Mousa</a:t>
            </a:r>
            <a:r>
              <a:rPr lang="en-IN" sz="1100" b="0" i="0" u="none" strike="noStrike" cap="none" dirty="0">
                <a:solidFill>
                  <a:srgbClr val="000000"/>
                </a:solidFill>
                <a:effectLst/>
                <a:latin typeface="Arial"/>
                <a:ea typeface="Arial"/>
                <a:cs typeface="Arial"/>
                <a:sym typeface="Arial"/>
              </a:rPr>
              <a:t>, M.M., </a:t>
            </a:r>
            <a:r>
              <a:rPr lang="en-IN" sz="1100" b="0" i="0" u="none" strike="noStrike" cap="none" dirty="0" err="1">
                <a:solidFill>
                  <a:srgbClr val="000000"/>
                </a:solidFill>
                <a:effectLst/>
                <a:latin typeface="Arial"/>
                <a:ea typeface="Arial"/>
                <a:cs typeface="Arial"/>
                <a:sym typeface="Arial"/>
              </a:rPr>
              <a:t>Erkan</a:t>
            </a:r>
            <a:r>
              <a:rPr lang="en-IN" sz="1100" b="0" i="0" u="none" strike="noStrike" cap="none" dirty="0">
                <a:solidFill>
                  <a:srgbClr val="000000"/>
                </a:solidFill>
                <a:effectLst/>
                <a:latin typeface="Arial"/>
                <a:ea typeface="Arial"/>
                <a:cs typeface="Arial"/>
                <a:sym typeface="Arial"/>
              </a:rPr>
              <a:t>, I. and Rahman, M., (2021). SWOT analysis applications: An integrative literature review. </a:t>
            </a:r>
            <a:r>
              <a:rPr lang="en-IN" sz="1100" b="0" i="1" u="none" strike="noStrike" cap="none" dirty="0">
                <a:solidFill>
                  <a:srgbClr val="000000"/>
                </a:solidFill>
                <a:effectLst/>
                <a:latin typeface="Arial"/>
                <a:ea typeface="Arial"/>
                <a:cs typeface="Arial"/>
                <a:sym typeface="Arial"/>
              </a:rPr>
              <a:t>Journal of Global Business Insights</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6</a:t>
            </a:r>
            <a:r>
              <a:rPr lang="en-IN" sz="1100" b="0" i="0" u="none" strike="noStrike" cap="none" dirty="0">
                <a:solidFill>
                  <a:srgbClr val="000000"/>
                </a:solidFill>
                <a:effectLst/>
                <a:latin typeface="Arial"/>
                <a:ea typeface="Arial"/>
                <a:cs typeface="Arial"/>
                <a:sym typeface="Arial"/>
              </a:rPr>
              <a:t>(1), pp.54-72.</a:t>
            </a:r>
          </a:p>
          <a:p>
            <a:r>
              <a:rPr lang="en-IN" sz="1100" b="0" i="0" u="none" strike="noStrike" cap="none" dirty="0" err="1">
                <a:solidFill>
                  <a:srgbClr val="000000"/>
                </a:solidFill>
                <a:effectLst/>
                <a:latin typeface="Arial"/>
                <a:ea typeface="Arial"/>
                <a:cs typeface="Arial"/>
                <a:sym typeface="Arial"/>
              </a:rPr>
              <a:t>Lita</a:t>
            </a:r>
            <a:r>
              <a:rPr lang="en-IN" sz="1100" b="0" i="0" u="none" strike="noStrike" cap="none" dirty="0">
                <a:solidFill>
                  <a:srgbClr val="000000"/>
                </a:solidFill>
                <a:effectLst/>
                <a:latin typeface="Arial"/>
                <a:ea typeface="Arial"/>
                <a:cs typeface="Arial"/>
                <a:sym typeface="Arial"/>
              </a:rPr>
              <a:t>, Q.D., </a:t>
            </a:r>
            <a:r>
              <a:rPr lang="en-IN" sz="1100" b="0" i="0" u="none" strike="noStrike" cap="none" dirty="0" err="1">
                <a:solidFill>
                  <a:srgbClr val="000000"/>
                </a:solidFill>
                <a:effectLst/>
                <a:latin typeface="Arial"/>
                <a:ea typeface="Arial"/>
                <a:cs typeface="Arial"/>
                <a:sym typeface="Arial"/>
              </a:rPr>
              <a:t>Hidayah</a:t>
            </a:r>
            <a:r>
              <a:rPr lang="en-IN" sz="1100" b="0" i="0" u="none" strike="noStrike" cap="none" dirty="0">
                <a:solidFill>
                  <a:srgbClr val="000000"/>
                </a:solidFill>
                <a:effectLst/>
                <a:latin typeface="Arial"/>
                <a:ea typeface="Arial"/>
                <a:cs typeface="Arial"/>
                <a:sym typeface="Arial"/>
              </a:rPr>
              <a:t>, A., </a:t>
            </a:r>
            <a:r>
              <a:rPr lang="en-IN" sz="1100" b="0" i="0" u="none" strike="noStrike" cap="none" dirty="0" err="1">
                <a:solidFill>
                  <a:srgbClr val="000000"/>
                </a:solidFill>
                <a:effectLst/>
                <a:latin typeface="Arial"/>
                <a:ea typeface="Arial"/>
                <a:cs typeface="Arial"/>
                <a:sym typeface="Arial"/>
              </a:rPr>
              <a:t>Innayah</a:t>
            </a:r>
            <a:r>
              <a:rPr lang="en-IN" sz="1100" b="0" i="0" u="none" strike="noStrike" cap="none" dirty="0">
                <a:solidFill>
                  <a:srgbClr val="000000"/>
                </a:solidFill>
                <a:effectLst/>
                <a:latin typeface="Arial"/>
                <a:ea typeface="Arial"/>
                <a:cs typeface="Arial"/>
                <a:sym typeface="Arial"/>
              </a:rPr>
              <a:t>, M.N. and </a:t>
            </a:r>
            <a:r>
              <a:rPr lang="en-IN" sz="1100" b="0" i="0" u="none" strike="noStrike" cap="none" dirty="0" err="1">
                <a:solidFill>
                  <a:srgbClr val="000000"/>
                </a:solidFill>
                <a:effectLst/>
                <a:latin typeface="Arial"/>
                <a:ea typeface="Arial"/>
                <a:cs typeface="Arial"/>
                <a:sym typeface="Arial"/>
              </a:rPr>
              <a:t>Aryoko</a:t>
            </a:r>
            <a:r>
              <a:rPr lang="en-IN" sz="1100" b="0" i="0" u="none" strike="noStrike" cap="none" dirty="0">
                <a:solidFill>
                  <a:srgbClr val="000000"/>
                </a:solidFill>
                <a:effectLst/>
                <a:latin typeface="Arial"/>
                <a:ea typeface="Arial"/>
                <a:cs typeface="Arial"/>
                <a:sym typeface="Arial"/>
              </a:rPr>
              <a:t>, Y.P., (2024). The influence of green marketing, brand image, and product quality on purchasing decisions for the Body Shop in </a:t>
            </a:r>
            <a:r>
              <a:rPr lang="en-IN" sz="1100" b="0" i="0" u="none" strike="noStrike" cap="none" dirty="0" err="1">
                <a:solidFill>
                  <a:srgbClr val="000000"/>
                </a:solidFill>
                <a:effectLst/>
                <a:latin typeface="Arial"/>
                <a:ea typeface="Arial"/>
                <a:cs typeface="Arial"/>
                <a:sym typeface="Arial"/>
              </a:rPr>
              <a:t>Purwokerto</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Enrichment: Journal of Management</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13</a:t>
            </a:r>
            <a:r>
              <a:rPr lang="en-IN" sz="1100" b="0" i="0" u="none" strike="noStrike" cap="none" dirty="0">
                <a:solidFill>
                  <a:srgbClr val="000000"/>
                </a:solidFill>
                <a:effectLst/>
                <a:latin typeface="Arial"/>
                <a:ea typeface="Arial"/>
                <a:cs typeface="Arial"/>
                <a:sym typeface="Arial"/>
              </a:rPr>
              <a:t>(6), pp.3670-3678.</a:t>
            </a:r>
          </a:p>
          <a:p>
            <a:r>
              <a:rPr lang="en-IN" sz="1100" b="0" i="0" u="none" strike="noStrike" cap="none" dirty="0" err="1">
                <a:solidFill>
                  <a:srgbClr val="000000"/>
                </a:solidFill>
                <a:effectLst/>
                <a:latin typeface="Arial"/>
                <a:ea typeface="Arial"/>
                <a:cs typeface="Arial"/>
                <a:sym typeface="Arial"/>
              </a:rPr>
              <a:t>Mogaji</a:t>
            </a:r>
            <a:r>
              <a:rPr lang="en-IN" sz="1100" b="0" i="0" u="none" strike="noStrike" cap="none" dirty="0">
                <a:solidFill>
                  <a:srgbClr val="000000"/>
                </a:solidFill>
                <a:effectLst/>
                <a:latin typeface="Arial"/>
                <a:ea typeface="Arial"/>
                <a:cs typeface="Arial"/>
                <a:sym typeface="Arial"/>
              </a:rPr>
              <a:t>, E., </a:t>
            </a:r>
            <a:r>
              <a:rPr lang="en-IN" sz="1100" b="0" i="0" u="none" strike="noStrike" cap="none" dirty="0" err="1">
                <a:solidFill>
                  <a:srgbClr val="000000"/>
                </a:solidFill>
                <a:effectLst/>
                <a:latin typeface="Arial"/>
                <a:ea typeface="Arial"/>
                <a:cs typeface="Arial"/>
                <a:sym typeface="Arial"/>
              </a:rPr>
              <a:t>Adeola</a:t>
            </a:r>
            <a:r>
              <a:rPr lang="en-IN" sz="1100" b="0" i="0" u="none" strike="noStrike" cap="none" dirty="0">
                <a:solidFill>
                  <a:srgbClr val="000000"/>
                </a:solidFill>
                <a:effectLst/>
                <a:latin typeface="Arial"/>
                <a:ea typeface="Arial"/>
                <a:cs typeface="Arial"/>
                <a:sym typeface="Arial"/>
              </a:rPr>
              <a:t>, O., Hinson, R.E., Nguyen, N.P., </a:t>
            </a:r>
            <a:r>
              <a:rPr lang="en-IN" sz="1100" b="0" i="0" u="none" strike="noStrike" cap="none" dirty="0" err="1">
                <a:solidFill>
                  <a:srgbClr val="000000"/>
                </a:solidFill>
                <a:effectLst/>
                <a:latin typeface="Arial"/>
                <a:ea typeface="Arial"/>
                <a:cs typeface="Arial"/>
                <a:sym typeface="Arial"/>
              </a:rPr>
              <a:t>Nwoba</a:t>
            </a:r>
            <a:r>
              <a:rPr lang="en-IN" sz="1100" b="0" i="0" u="none" strike="noStrike" cap="none" dirty="0">
                <a:solidFill>
                  <a:srgbClr val="000000"/>
                </a:solidFill>
                <a:effectLst/>
                <a:latin typeface="Arial"/>
                <a:ea typeface="Arial"/>
                <a:cs typeface="Arial"/>
                <a:sym typeface="Arial"/>
              </a:rPr>
              <a:t>, A.C. and </a:t>
            </a:r>
            <a:r>
              <a:rPr lang="en-IN" sz="1100" b="0" i="0" u="none" strike="noStrike" cap="none" dirty="0" err="1">
                <a:solidFill>
                  <a:srgbClr val="000000"/>
                </a:solidFill>
                <a:effectLst/>
                <a:latin typeface="Arial"/>
                <a:ea typeface="Arial"/>
                <a:cs typeface="Arial"/>
                <a:sym typeface="Arial"/>
              </a:rPr>
              <a:t>Soetan</a:t>
            </a:r>
            <a:r>
              <a:rPr lang="en-IN" sz="1100" b="0" i="0" u="none" strike="noStrike" cap="none" dirty="0">
                <a:solidFill>
                  <a:srgbClr val="000000"/>
                </a:solidFill>
                <a:effectLst/>
                <a:latin typeface="Arial"/>
                <a:ea typeface="Arial"/>
                <a:cs typeface="Arial"/>
                <a:sym typeface="Arial"/>
              </a:rPr>
              <a:t>, T.O., (2021). Marketing bank services to financially vulnerable customers: evidence from an emerging economy. </a:t>
            </a:r>
            <a:r>
              <a:rPr lang="en-IN" sz="1100" b="0" i="1" u="none" strike="noStrike" cap="none" dirty="0">
                <a:solidFill>
                  <a:srgbClr val="000000"/>
                </a:solidFill>
                <a:effectLst/>
                <a:latin typeface="Arial"/>
                <a:ea typeface="Arial"/>
                <a:cs typeface="Arial"/>
                <a:sym typeface="Arial"/>
              </a:rPr>
              <a:t>International Journal of Bank Marketing</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39</a:t>
            </a:r>
            <a:r>
              <a:rPr lang="en-IN" sz="1100" b="0" i="0" u="none" strike="noStrike" cap="none" dirty="0">
                <a:solidFill>
                  <a:srgbClr val="000000"/>
                </a:solidFill>
                <a:effectLst/>
                <a:latin typeface="Arial"/>
                <a:ea typeface="Arial"/>
                <a:cs typeface="Arial"/>
                <a:sym typeface="Arial"/>
              </a:rPr>
              <a:t>(3), pp.402-428.</a:t>
            </a:r>
          </a:p>
          <a:p>
            <a:r>
              <a:rPr lang="en-IN" sz="1100" b="0" i="0" u="none" strike="noStrike" cap="none" dirty="0">
                <a:solidFill>
                  <a:srgbClr val="000000"/>
                </a:solidFill>
                <a:effectLst/>
                <a:latin typeface="Arial"/>
                <a:ea typeface="Arial"/>
                <a:cs typeface="Arial"/>
                <a:sym typeface="Arial"/>
              </a:rPr>
              <a:t>Statista, (2023) </a:t>
            </a:r>
            <a:r>
              <a:rPr lang="en-IN" sz="1100" b="0" i="1" u="none" strike="noStrike" cap="none" dirty="0">
                <a:solidFill>
                  <a:srgbClr val="000000"/>
                </a:solidFill>
                <a:effectLst/>
                <a:latin typeface="Arial"/>
                <a:ea typeface="Arial"/>
                <a:cs typeface="Arial"/>
                <a:sym typeface="Arial"/>
              </a:rPr>
              <a:t>Total revenue generated by The Body Shop worldwide from 2016 to 2022 </a:t>
            </a:r>
            <a:r>
              <a:rPr lang="en-IN" sz="1100" b="0" i="0" u="none" strike="noStrike" cap="none" dirty="0">
                <a:solidFill>
                  <a:srgbClr val="000000"/>
                </a:solidFill>
                <a:effectLst/>
                <a:latin typeface="Arial"/>
                <a:ea typeface="Arial"/>
                <a:cs typeface="Arial"/>
                <a:sym typeface="Arial"/>
              </a:rPr>
              <a:t>[Online]</a:t>
            </a:r>
            <a:r>
              <a:rPr lang="en-IN" sz="1100" b="0" i="0" u="none" strike="noStrike" cap="none" dirty="0" err="1">
                <a:solidFill>
                  <a:srgbClr val="000000"/>
                </a:solidFill>
                <a:effectLst/>
                <a:latin typeface="Arial"/>
                <a:ea typeface="Arial"/>
                <a:cs typeface="Arial"/>
                <a:sym typeface="Arial"/>
              </a:rPr>
              <a:t>Availableat:</a:t>
            </a:r>
            <a:r>
              <a:rPr lang="en-IN" sz="1100" b="0" i="0" u="none" strike="noStrike" cap="none" dirty="0" err="1">
                <a:solidFill>
                  <a:srgbClr val="000000"/>
                </a:solidFill>
                <a:effectLst/>
                <a:latin typeface="Arial"/>
                <a:ea typeface="Arial"/>
                <a:cs typeface="Arial"/>
                <a:sym typeface="Arial"/>
                <a:hlinkClick r:id="rId3"/>
              </a:rPr>
              <a:t>https</a:t>
            </a:r>
            <a:r>
              <a:rPr lang="en-IN" sz="1100" b="0" i="0" u="none" strike="noStrike" cap="none" dirty="0">
                <a:solidFill>
                  <a:srgbClr val="000000"/>
                </a:solidFill>
                <a:effectLst/>
                <a:latin typeface="Arial"/>
                <a:ea typeface="Arial"/>
                <a:cs typeface="Arial"/>
                <a:sym typeface="Arial"/>
                <a:hlinkClick r:id="rId3"/>
              </a:rPr>
              <a:t>://www.statista.com/statistics/1005248/the-body-shop-revenue-worldwide/</a:t>
            </a:r>
            <a:r>
              <a:rPr lang="en-IN" sz="1100" b="0" i="0" u="none" strike="noStrike" cap="none" dirty="0">
                <a:solidFill>
                  <a:srgbClr val="000000"/>
                </a:solidFill>
                <a:effectLst/>
                <a:latin typeface="Arial"/>
                <a:ea typeface="Arial"/>
                <a:cs typeface="Arial"/>
                <a:sym typeface="Arial"/>
              </a:rPr>
              <a:t> [Accessed on 15 March 2023]</a:t>
            </a:r>
          </a:p>
          <a:p>
            <a:r>
              <a:rPr lang="en-IN" sz="1100" b="0" i="0" u="none" strike="noStrike" cap="none" dirty="0">
                <a:solidFill>
                  <a:srgbClr val="000000"/>
                </a:solidFill>
                <a:effectLst/>
                <a:latin typeface="Arial"/>
                <a:ea typeface="Arial"/>
                <a:cs typeface="Arial"/>
                <a:sym typeface="Arial"/>
              </a:rPr>
              <a:t>The Body Shop, (2024). </a:t>
            </a:r>
            <a:r>
              <a:rPr lang="en-IN" sz="1100" b="0" i="1" u="none" strike="noStrike" cap="none" dirty="0">
                <a:solidFill>
                  <a:srgbClr val="000000"/>
                </a:solidFill>
                <a:effectLst/>
                <a:latin typeface="Arial"/>
                <a:ea typeface="Arial"/>
                <a:cs typeface="Arial"/>
                <a:sym typeface="Arial"/>
              </a:rPr>
              <a:t>ABOUT US: OUR COMPANY.</a:t>
            </a:r>
            <a:r>
              <a:rPr lang="en-IN" sz="1100" b="0" i="0" u="none" strike="noStrike" cap="none" dirty="0">
                <a:solidFill>
                  <a:srgbClr val="000000"/>
                </a:solidFill>
                <a:effectLst/>
                <a:latin typeface="Arial"/>
                <a:ea typeface="Arial"/>
                <a:cs typeface="Arial"/>
                <a:sym typeface="Arial"/>
              </a:rPr>
              <a:t>[Online] Available at:</a:t>
            </a:r>
            <a:r>
              <a:rPr lang="en-IN" sz="1100" b="0" i="1" u="none" strike="noStrike" cap="none" dirty="0">
                <a:solidFill>
                  <a:srgbClr val="000000"/>
                </a:solidFill>
                <a:effectLst/>
                <a:latin typeface="Arial"/>
                <a:ea typeface="Arial"/>
                <a:cs typeface="Arial"/>
                <a:sym typeface="Arial"/>
              </a:rPr>
              <a:t> </a:t>
            </a:r>
            <a:r>
              <a:rPr lang="en-IN" sz="1100" b="0" i="0" u="none" strike="noStrike" cap="none" dirty="0">
                <a:solidFill>
                  <a:srgbClr val="000000"/>
                </a:solidFill>
                <a:effectLst/>
                <a:latin typeface="Arial"/>
                <a:ea typeface="Arial"/>
                <a:cs typeface="Arial"/>
                <a:sym typeface="Arial"/>
                <a:hlinkClick r:id="rId4"/>
              </a:rPr>
              <a:t>https://careers.thebodyshop.com/content/About-Us-The-Body-Shop/?locale=en_GB</a:t>
            </a:r>
            <a:r>
              <a:rPr lang="en-IN" sz="1100" b="0" i="0" u="none" strike="noStrike" cap="none" dirty="0">
                <a:solidFill>
                  <a:srgbClr val="000000"/>
                </a:solidFill>
                <a:effectLst/>
                <a:latin typeface="Arial"/>
                <a:ea typeface="Arial"/>
                <a:cs typeface="Arial"/>
                <a:sym typeface="Arial"/>
              </a:rPr>
              <a:t> [Accessed on: 15 March 2024] </a:t>
            </a:r>
          </a:p>
          <a:p>
            <a:r>
              <a:rPr lang="en-IN" sz="1100" b="0" i="0" u="none" strike="noStrike" cap="none" dirty="0" err="1">
                <a:solidFill>
                  <a:srgbClr val="000000"/>
                </a:solidFill>
                <a:effectLst/>
                <a:latin typeface="Arial"/>
                <a:ea typeface="Arial"/>
                <a:cs typeface="Arial"/>
                <a:sym typeface="Arial"/>
              </a:rPr>
              <a:t>Wardhani</a:t>
            </a:r>
            <a:r>
              <a:rPr lang="en-IN" sz="1100" b="0" i="0" u="none" strike="noStrike" cap="none" dirty="0">
                <a:solidFill>
                  <a:srgbClr val="000000"/>
                </a:solidFill>
                <a:effectLst/>
                <a:latin typeface="Arial"/>
                <a:ea typeface="Arial"/>
                <a:cs typeface="Arial"/>
                <a:sym typeface="Arial"/>
              </a:rPr>
              <a:t>, F.K. and Dini, A., (2020). Strategy formulation using SWOT analysis, space matrix and QSPM: a conceptual framework. </a:t>
            </a:r>
            <a:r>
              <a:rPr lang="en-IN" sz="1100" b="0" i="1" u="none" strike="noStrike" cap="none" dirty="0">
                <a:solidFill>
                  <a:srgbClr val="000000"/>
                </a:solidFill>
                <a:effectLst/>
                <a:latin typeface="Arial"/>
                <a:ea typeface="Arial"/>
                <a:cs typeface="Arial"/>
                <a:sym typeface="Arial"/>
              </a:rPr>
              <a:t>International Journal of Innovative Science and Research Technology</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5</a:t>
            </a:r>
            <a:r>
              <a:rPr lang="en-IN" sz="1100" b="0" i="0" u="none" strike="noStrike" cap="none" dirty="0">
                <a:solidFill>
                  <a:srgbClr val="000000"/>
                </a:solidFill>
                <a:effectLst/>
                <a:latin typeface="Arial"/>
                <a:ea typeface="Arial"/>
                <a:cs typeface="Arial"/>
                <a:sym typeface="Arial"/>
              </a:rPr>
              <a:t>(5), pp.1520-1527.</a:t>
            </a:r>
          </a:p>
          <a:p>
            <a:r>
              <a:rPr lang="en-IN" sz="1100" b="0" i="0" u="none" strike="noStrike" cap="none" dirty="0" err="1">
                <a:solidFill>
                  <a:srgbClr val="000000"/>
                </a:solidFill>
                <a:effectLst/>
                <a:latin typeface="Arial"/>
                <a:ea typeface="Arial"/>
                <a:cs typeface="Arial"/>
                <a:sym typeface="Arial"/>
              </a:rPr>
              <a:t>Yupelmi</a:t>
            </a:r>
            <a:r>
              <a:rPr lang="en-IN" sz="1100" b="0" i="0" u="none" strike="noStrike" cap="none" dirty="0">
                <a:solidFill>
                  <a:srgbClr val="000000"/>
                </a:solidFill>
                <a:effectLst/>
                <a:latin typeface="Arial"/>
                <a:ea typeface="Arial"/>
                <a:cs typeface="Arial"/>
                <a:sym typeface="Arial"/>
              </a:rPr>
              <a:t>, M., </a:t>
            </a:r>
            <a:r>
              <a:rPr lang="en-IN" sz="1100" b="0" i="0" u="none" strike="noStrike" cap="none" dirty="0" err="1">
                <a:solidFill>
                  <a:srgbClr val="000000"/>
                </a:solidFill>
                <a:effectLst/>
                <a:latin typeface="Arial"/>
                <a:ea typeface="Arial"/>
                <a:cs typeface="Arial"/>
                <a:sym typeface="Arial"/>
              </a:rPr>
              <a:t>Yulastri</a:t>
            </a:r>
            <a:r>
              <a:rPr lang="en-IN" sz="1100" b="0" i="0" u="none" strike="noStrike" cap="none" dirty="0">
                <a:solidFill>
                  <a:srgbClr val="000000"/>
                </a:solidFill>
                <a:effectLst/>
                <a:latin typeface="Arial"/>
                <a:ea typeface="Arial"/>
                <a:cs typeface="Arial"/>
                <a:sym typeface="Arial"/>
              </a:rPr>
              <a:t>, A., Effendi, H. and </a:t>
            </a:r>
            <a:r>
              <a:rPr lang="en-IN" sz="1100" b="0" i="0" u="none" strike="noStrike" cap="none" dirty="0" err="1">
                <a:solidFill>
                  <a:srgbClr val="000000"/>
                </a:solidFill>
                <a:effectLst/>
                <a:latin typeface="Arial"/>
                <a:ea typeface="Arial"/>
                <a:cs typeface="Arial"/>
                <a:sym typeface="Arial"/>
              </a:rPr>
              <a:t>Muskhir</a:t>
            </a:r>
            <a:r>
              <a:rPr lang="en-IN" sz="1100" b="0" i="0" u="none" strike="noStrike" cap="none" dirty="0">
                <a:solidFill>
                  <a:srgbClr val="000000"/>
                </a:solidFill>
                <a:effectLst/>
                <a:latin typeface="Arial"/>
                <a:ea typeface="Arial"/>
                <a:cs typeface="Arial"/>
                <a:sym typeface="Arial"/>
              </a:rPr>
              <a:t>, M., (2023). A Comprehensive Exploration of Entrepreneurial Strategies in The Makeup and Beauty Industry: The Role of Social Media Marketing. </a:t>
            </a:r>
            <a:r>
              <a:rPr lang="en-IN" sz="1100" b="0" i="1" u="none" strike="noStrike" cap="none" dirty="0">
                <a:solidFill>
                  <a:srgbClr val="000000"/>
                </a:solidFill>
                <a:effectLst/>
                <a:latin typeface="Arial"/>
                <a:ea typeface="Arial"/>
                <a:cs typeface="Arial"/>
                <a:sym typeface="Arial"/>
              </a:rPr>
              <a:t>Indonesian Journal of Computer Science</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12</a:t>
            </a:r>
            <a:r>
              <a:rPr lang="en-IN" sz="1100" b="0" i="0" u="none" strike="noStrike" cap="none" dirty="0">
                <a:solidFill>
                  <a:srgbClr val="000000"/>
                </a:solidFill>
                <a:effectLst/>
                <a:latin typeface="Arial"/>
                <a:ea typeface="Arial"/>
                <a:cs typeface="Arial"/>
                <a:sym typeface="Arial"/>
              </a:rPr>
              <a:t>(5).</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34395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179850" y="152100"/>
            <a:ext cx="8784300" cy="48531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 name="Google Shape;10;p2"/>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11" name="Google Shape;11;p2"/>
          <p:cNvSpPr txBox="1">
            <a:spLocks noGrp="1"/>
          </p:cNvSpPr>
          <p:nvPr>
            <p:ph type="ctrTitle"/>
          </p:nvPr>
        </p:nvSpPr>
        <p:spPr>
          <a:xfrm>
            <a:off x="713225" y="539500"/>
            <a:ext cx="4513200" cy="2720700"/>
          </a:xfrm>
          <a:prstGeom prst="rect">
            <a:avLst/>
          </a:prstGeom>
        </p:spPr>
        <p:txBody>
          <a:bodyPr spcFirstLastPara="1" wrap="square" lIns="91425" tIns="91425" rIns="91425" bIns="91425" anchor="t" anchorCtr="0">
            <a:noAutofit/>
          </a:bodyPr>
          <a:lstStyle>
            <a:lvl1pPr lvl="0">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2" name="Google Shape;12;p2"/>
          <p:cNvSpPr txBox="1">
            <a:spLocks noGrp="1"/>
          </p:cNvSpPr>
          <p:nvPr>
            <p:ph type="subTitle" idx="1"/>
          </p:nvPr>
        </p:nvSpPr>
        <p:spPr>
          <a:xfrm>
            <a:off x="713225" y="3955925"/>
            <a:ext cx="2612100" cy="6843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1200"/>
              <a:buNone/>
              <a:defRPr sz="1600">
                <a:solidFill>
                  <a:schemeClr val="accent3"/>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3" name="Google Shape;13;p2"/>
          <p:cNvSpPr>
            <a:spLocks noGrp="1"/>
          </p:cNvSpPr>
          <p:nvPr>
            <p:ph type="pic" idx="2"/>
          </p:nvPr>
        </p:nvSpPr>
        <p:spPr>
          <a:xfrm>
            <a:off x="6390400" y="462450"/>
            <a:ext cx="2342400" cy="4218600"/>
          </a:xfrm>
          <a:prstGeom prst="rect">
            <a:avLst/>
          </a:prstGeom>
          <a:noFill/>
          <a:ln>
            <a:noFill/>
          </a:ln>
        </p:spPr>
      </p:sp>
      <p:sp>
        <p:nvSpPr>
          <p:cNvPr id="14" name="Google Shape;14;p2"/>
          <p:cNvSpPr/>
          <p:nvPr/>
        </p:nvSpPr>
        <p:spPr>
          <a:xfrm>
            <a:off x="113189"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13189"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889697"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889697"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a:spLocks noGrp="1"/>
          </p:cNvSpPr>
          <p:nvPr>
            <p:ph type="pic" idx="3"/>
          </p:nvPr>
        </p:nvSpPr>
        <p:spPr>
          <a:xfrm>
            <a:off x="4537600" y="2333225"/>
            <a:ext cx="3799200" cy="2403300"/>
          </a:xfrm>
          <a:prstGeom prst="roundRect">
            <a:avLst>
              <a:gd name="adj" fmla="val 50000"/>
            </a:avLst>
          </a:prstGeom>
          <a:noFill/>
          <a:ln w="9525" cap="flat" cmpd="sng">
            <a:solidFill>
              <a:schemeClr val="accent2"/>
            </a:solidFill>
            <a:prstDash val="solid"/>
            <a:round/>
            <a:headEnd type="none" w="sm" len="sm"/>
            <a:tailEnd type="none" w="sm" len="sm"/>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pic>
        <p:nvPicPr>
          <p:cNvPr id="20" name="Google Shape;20;p3"/>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21" name="Google Shape;21;p3"/>
          <p:cNvSpPr/>
          <p:nvPr/>
        </p:nvSpPr>
        <p:spPr>
          <a:xfrm>
            <a:off x="179850" y="152100"/>
            <a:ext cx="8784300" cy="48531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txBox="1">
            <a:spLocks noGrp="1"/>
          </p:cNvSpPr>
          <p:nvPr>
            <p:ph type="title"/>
          </p:nvPr>
        </p:nvSpPr>
        <p:spPr>
          <a:xfrm>
            <a:off x="4495475" y="3462325"/>
            <a:ext cx="3474600" cy="841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3" name="Google Shape;23;p3"/>
          <p:cNvSpPr txBox="1">
            <a:spLocks noGrp="1"/>
          </p:cNvSpPr>
          <p:nvPr>
            <p:ph type="title" idx="2" hasCustomPrompt="1"/>
          </p:nvPr>
        </p:nvSpPr>
        <p:spPr>
          <a:xfrm>
            <a:off x="4495475" y="2511850"/>
            <a:ext cx="1235700" cy="8418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6000">
                <a:solidFill>
                  <a:schemeClr val="accent2"/>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4" name="Google Shape;24;p3"/>
          <p:cNvSpPr>
            <a:spLocks noGrp="1"/>
          </p:cNvSpPr>
          <p:nvPr>
            <p:ph type="pic" idx="3"/>
          </p:nvPr>
        </p:nvSpPr>
        <p:spPr>
          <a:xfrm>
            <a:off x="1727780" y="872250"/>
            <a:ext cx="2154000" cy="3399000"/>
          </a:xfrm>
          <a:prstGeom prst="roundRect">
            <a:avLst>
              <a:gd name="adj" fmla="val 50000"/>
            </a:avLst>
          </a:prstGeom>
          <a:noFill/>
          <a:ln>
            <a:noFill/>
          </a:ln>
        </p:spPr>
      </p:sp>
      <p:sp>
        <p:nvSpPr>
          <p:cNvPr id="25" name="Google Shape;25;p3"/>
          <p:cNvSpPr>
            <a:spLocks noGrp="1"/>
          </p:cNvSpPr>
          <p:nvPr>
            <p:ph type="pic" idx="4"/>
          </p:nvPr>
        </p:nvSpPr>
        <p:spPr>
          <a:xfrm>
            <a:off x="466100" y="462450"/>
            <a:ext cx="2342400" cy="4218600"/>
          </a:xfrm>
          <a:prstGeom prst="rect">
            <a:avLst/>
          </a:prstGeom>
          <a:noFill/>
          <a:ln>
            <a:noFill/>
          </a:ln>
        </p:spPr>
      </p:sp>
      <p:sp>
        <p:nvSpPr>
          <p:cNvPr id="26" name="Google Shape;26;p3"/>
          <p:cNvSpPr/>
          <p:nvPr/>
        </p:nvSpPr>
        <p:spPr>
          <a:xfrm>
            <a:off x="58350" y="306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a:off x="58350" y="48837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8842650" y="306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a:off x="8842650" y="48837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p:nvPr/>
        </p:nvSpPr>
        <p:spPr>
          <a:xfrm>
            <a:off x="179850" y="-284425"/>
            <a:ext cx="9574500" cy="52896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0" name="Google Shape;40;p5"/>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41" name="Google Shape;41;p5"/>
          <p:cNvSpPr txBox="1">
            <a:spLocks noGrp="1"/>
          </p:cNvSpPr>
          <p:nvPr>
            <p:ph type="title"/>
          </p:nvPr>
        </p:nvSpPr>
        <p:spPr>
          <a:xfrm>
            <a:off x="720000" y="445025"/>
            <a:ext cx="41103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2" name="Google Shape;42;p5"/>
          <p:cNvSpPr txBox="1">
            <a:spLocks noGrp="1"/>
          </p:cNvSpPr>
          <p:nvPr>
            <p:ph type="subTitle" idx="1"/>
          </p:nvPr>
        </p:nvSpPr>
        <p:spPr>
          <a:xfrm>
            <a:off x="1032750" y="3415399"/>
            <a:ext cx="3484800" cy="118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3" name="Google Shape;43;p5"/>
          <p:cNvSpPr txBox="1">
            <a:spLocks noGrp="1"/>
          </p:cNvSpPr>
          <p:nvPr>
            <p:ph type="subTitle" idx="2"/>
          </p:nvPr>
        </p:nvSpPr>
        <p:spPr>
          <a:xfrm>
            <a:off x="1032750" y="1655424"/>
            <a:ext cx="3484800" cy="118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4" name="Google Shape;44;p5"/>
          <p:cNvSpPr txBox="1">
            <a:spLocks noGrp="1"/>
          </p:cNvSpPr>
          <p:nvPr>
            <p:ph type="subTitle" idx="3"/>
          </p:nvPr>
        </p:nvSpPr>
        <p:spPr>
          <a:xfrm>
            <a:off x="1032750" y="1198225"/>
            <a:ext cx="34848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45" name="Google Shape;45;p5"/>
          <p:cNvSpPr txBox="1">
            <a:spLocks noGrp="1"/>
          </p:cNvSpPr>
          <p:nvPr>
            <p:ph type="subTitle" idx="4"/>
          </p:nvPr>
        </p:nvSpPr>
        <p:spPr>
          <a:xfrm>
            <a:off x="1032750" y="2958200"/>
            <a:ext cx="34848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46" name="Google Shape;46;p5"/>
          <p:cNvSpPr>
            <a:spLocks noGrp="1"/>
          </p:cNvSpPr>
          <p:nvPr>
            <p:ph type="pic" idx="5"/>
          </p:nvPr>
        </p:nvSpPr>
        <p:spPr>
          <a:xfrm>
            <a:off x="4830325" y="548375"/>
            <a:ext cx="5810100" cy="2295600"/>
          </a:xfrm>
          <a:prstGeom prst="roundRect">
            <a:avLst>
              <a:gd name="adj" fmla="val 50000"/>
            </a:avLst>
          </a:prstGeom>
          <a:noFill/>
          <a:ln>
            <a:noFill/>
          </a:ln>
        </p:spPr>
      </p:sp>
      <p:sp>
        <p:nvSpPr>
          <p:cNvPr id="47" name="Google Shape;47;p5"/>
          <p:cNvSpPr/>
          <p:nvPr/>
        </p:nvSpPr>
        <p:spPr>
          <a:xfrm>
            <a:off x="113189"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5"/>
          <p:cNvSpPr>
            <a:spLocks noGrp="1"/>
          </p:cNvSpPr>
          <p:nvPr>
            <p:ph type="pic" idx="6"/>
          </p:nvPr>
        </p:nvSpPr>
        <p:spPr>
          <a:xfrm>
            <a:off x="5661200" y="-1916525"/>
            <a:ext cx="5926200" cy="5926200"/>
          </a:xfrm>
          <a:prstGeom prst="ellipse">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0"/>
        <p:cNvGrpSpPr/>
        <p:nvPr/>
      </p:nvGrpSpPr>
      <p:grpSpPr>
        <a:xfrm>
          <a:off x="0" y="0"/>
          <a:ext cx="0" cy="0"/>
          <a:chOff x="0" y="0"/>
          <a:chExt cx="0" cy="0"/>
        </a:xfrm>
      </p:grpSpPr>
      <p:pic>
        <p:nvPicPr>
          <p:cNvPr id="61" name="Google Shape;61;p7"/>
          <p:cNvPicPr preferRelativeResize="0"/>
          <p:nvPr/>
        </p:nvPicPr>
        <p:blipFill>
          <a:blip r:embed="rId2">
            <a:alphaModFix amt="50000"/>
          </a:blip>
          <a:stretch>
            <a:fillRect/>
          </a:stretch>
        </p:blipFill>
        <p:spPr>
          <a:xfrm>
            <a:off x="0" y="0"/>
            <a:ext cx="9144000" cy="5143500"/>
          </a:xfrm>
          <a:prstGeom prst="rect">
            <a:avLst/>
          </a:prstGeom>
          <a:noFill/>
          <a:ln>
            <a:noFill/>
          </a:ln>
        </p:spPr>
      </p:pic>
      <p:cxnSp>
        <p:nvCxnSpPr>
          <p:cNvPr id="62" name="Google Shape;62;p7"/>
          <p:cNvCxnSpPr/>
          <p:nvPr/>
        </p:nvCxnSpPr>
        <p:spPr>
          <a:xfrm>
            <a:off x="0" y="304175"/>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63" name="Google Shape;63;p7"/>
          <p:cNvCxnSpPr/>
          <p:nvPr/>
        </p:nvCxnSpPr>
        <p:spPr>
          <a:xfrm>
            <a:off x="0" y="4832400"/>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64" name="Google Shape;64;p7"/>
          <p:cNvCxnSpPr/>
          <p:nvPr/>
        </p:nvCxnSpPr>
        <p:spPr>
          <a:xfrm>
            <a:off x="344513" y="-55350"/>
            <a:ext cx="0" cy="5254200"/>
          </a:xfrm>
          <a:prstGeom prst="straightConnector1">
            <a:avLst/>
          </a:prstGeom>
          <a:noFill/>
          <a:ln w="9525" cap="flat" cmpd="sng">
            <a:solidFill>
              <a:schemeClr val="accent3"/>
            </a:solidFill>
            <a:prstDash val="solid"/>
            <a:round/>
            <a:headEnd type="none" w="med" len="med"/>
            <a:tailEnd type="none" w="med" len="med"/>
          </a:ln>
        </p:spPr>
      </p:cxnSp>
      <p:cxnSp>
        <p:nvCxnSpPr>
          <p:cNvPr id="65" name="Google Shape;65;p7"/>
          <p:cNvCxnSpPr/>
          <p:nvPr/>
        </p:nvCxnSpPr>
        <p:spPr>
          <a:xfrm>
            <a:off x="8799488" y="-55350"/>
            <a:ext cx="0" cy="5254200"/>
          </a:xfrm>
          <a:prstGeom prst="straightConnector1">
            <a:avLst/>
          </a:prstGeom>
          <a:noFill/>
          <a:ln w="9525" cap="flat" cmpd="sng">
            <a:solidFill>
              <a:schemeClr val="accent3"/>
            </a:solidFill>
            <a:prstDash val="solid"/>
            <a:round/>
            <a:headEnd type="none" w="med" len="med"/>
            <a:tailEnd type="none" w="med" len="med"/>
          </a:ln>
        </p:spPr>
      </p:cxnSp>
      <p:sp>
        <p:nvSpPr>
          <p:cNvPr id="66" name="Google Shape;66;p7"/>
          <p:cNvSpPr txBox="1">
            <a:spLocks noGrp="1"/>
          </p:cNvSpPr>
          <p:nvPr>
            <p:ph type="title"/>
          </p:nvPr>
        </p:nvSpPr>
        <p:spPr>
          <a:xfrm>
            <a:off x="713225" y="1150775"/>
            <a:ext cx="4294800" cy="572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7" name="Google Shape;67;p7"/>
          <p:cNvSpPr txBox="1">
            <a:spLocks noGrp="1"/>
          </p:cNvSpPr>
          <p:nvPr>
            <p:ph type="subTitle" idx="1"/>
          </p:nvPr>
        </p:nvSpPr>
        <p:spPr>
          <a:xfrm>
            <a:off x="713225" y="1866025"/>
            <a:ext cx="45546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200"/>
              <a:buFont typeface="DM Sans"/>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0"/>
              </a:spcBef>
              <a:spcAft>
                <a:spcPts val="0"/>
              </a:spcAft>
              <a:buClr>
                <a:srgbClr val="E76A28"/>
              </a:buClr>
              <a:buSzPts val="1200"/>
              <a:buFont typeface="Nunito Light"/>
              <a:buChar char="■"/>
              <a:defRPr/>
            </a:lvl3pPr>
            <a:lvl4pPr lvl="3" algn="ctr" rtl="0">
              <a:lnSpc>
                <a:spcPct val="100000"/>
              </a:lnSpc>
              <a:spcBef>
                <a:spcPts val="0"/>
              </a:spcBef>
              <a:spcAft>
                <a:spcPts val="0"/>
              </a:spcAft>
              <a:buClr>
                <a:srgbClr val="E76A28"/>
              </a:buClr>
              <a:buSzPts val="1200"/>
              <a:buFont typeface="Nunito Light"/>
              <a:buChar char="●"/>
              <a:defRPr/>
            </a:lvl4pPr>
            <a:lvl5pPr lvl="4" algn="ctr" rtl="0">
              <a:lnSpc>
                <a:spcPct val="100000"/>
              </a:lnSpc>
              <a:spcBef>
                <a:spcPts val="0"/>
              </a:spcBef>
              <a:spcAft>
                <a:spcPts val="0"/>
              </a:spcAft>
              <a:buClr>
                <a:srgbClr val="E76A28"/>
              </a:buClr>
              <a:buSzPts val="1200"/>
              <a:buFont typeface="Nunito Light"/>
              <a:buChar char="○"/>
              <a:defRPr/>
            </a:lvl5pPr>
            <a:lvl6pPr lvl="5" algn="ctr" rtl="0">
              <a:lnSpc>
                <a:spcPct val="100000"/>
              </a:lnSpc>
              <a:spcBef>
                <a:spcPts val="0"/>
              </a:spcBef>
              <a:spcAft>
                <a:spcPts val="0"/>
              </a:spcAft>
              <a:buClr>
                <a:srgbClr val="999999"/>
              </a:buClr>
              <a:buSzPts val="1200"/>
              <a:buFont typeface="Nunito Light"/>
              <a:buChar char="■"/>
              <a:defRPr/>
            </a:lvl6pPr>
            <a:lvl7pPr lvl="6" algn="ctr" rtl="0">
              <a:lnSpc>
                <a:spcPct val="100000"/>
              </a:lnSpc>
              <a:spcBef>
                <a:spcPts val="0"/>
              </a:spcBef>
              <a:spcAft>
                <a:spcPts val="0"/>
              </a:spcAft>
              <a:buClr>
                <a:srgbClr val="999999"/>
              </a:buClr>
              <a:buSzPts val="1200"/>
              <a:buFont typeface="Nunito Light"/>
              <a:buChar char="●"/>
              <a:defRPr/>
            </a:lvl7pPr>
            <a:lvl8pPr lvl="7" algn="ctr" rtl="0">
              <a:lnSpc>
                <a:spcPct val="100000"/>
              </a:lnSpc>
              <a:spcBef>
                <a:spcPts val="0"/>
              </a:spcBef>
              <a:spcAft>
                <a:spcPts val="0"/>
              </a:spcAft>
              <a:buClr>
                <a:srgbClr val="999999"/>
              </a:buClr>
              <a:buSzPts val="1200"/>
              <a:buFont typeface="Nunito Light"/>
              <a:buChar char="○"/>
              <a:defRPr/>
            </a:lvl8pPr>
            <a:lvl9pPr lvl="8" algn="ctr" rtl="0">
              <a:lnSpc>
                <a:spcPct val="100000"/>
              </a:lnSpc>
              <a:spcBef>
                <a:spcPts val="0"/>
              </a:spcBef>
              <a:spcAft>
                <a:spcPts val="0"/>
              </a:spcAft>
              <a:buClr>
                <a:srgbClr val="999999"/>
              </a:buClr>
              <a:buSzPts val="1200"/>
              <a:buFont typeface="Nunito Light"/>
              <a:buChar char="■"/>
              <a:defRPr/>
            </a:lvl9pPr>
          </a:lstStyle>
          <a:p>
            <a:endParaRPr/>
          </a:p>
        </p:txBody>
      </p:sp>
      <p:sp>
        <p:nvSpPr>
          <p:cNvPr id="68" name="Google Shape;68;p7"/>
          <p:cNvSpPr>
            <a:spLocks noGrp="1"/>
          </p:cNvSpPr>
          <p:nvPr>
            <p:ph type="pic" idx="2"/>
          </p:nvPr>
        </p:nvSpPr>
        <p:spPr>
          <a:xfrm>
            <a:off x="5643775" y="462450"/>
            <a:ext cx="2787000" cy="4218600"/>
          </a:xfrm>
          <a:prstGeom prst="rect">
            <a:avLst/>
          </a:prstGeom>
          <a:noFill/>
          <a:ln>
            <a:noFill/>
          </a:ln>
        </p:spPr>
      </p:sp>
      <p:sp>
        <p:nvSpPr>
          <p:cNvPr id="69" name="Google Shape;69;p7"/>
          <p:cNvSpPr/>
          <p:nvPr/>
        </p:nvSpPr>
        <p:spPr>
          <a:xfrm>
            <a:off x="2874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7"/>
          <p:cNvSpPr/>
          <p:nvPr/>
        </p:nvSpPr>
        <p:spPr>
          <a:xfrm>
            <a:off x="87423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7"/>
          <p:cNvSpPr/>
          <p:nvPr/>
        </p:nvSpPr>
        <p:spPr>
          <a:xfrm>
            <a:off x="2874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87423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874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p:nvPr/>
        </p:nvSpPr>
        <p:spPr>
          <a:xfrm>
            <a:off x="87423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75" name="Google Shape;75;p7"/>
          <p:cNvCxnSpPr>
            <a:stCxn id="73" idx="2"/>
            <a:endCxn id="61" idx="1"/>
          </p:cNvCxnSpPr>
          <p:nvPr/>
        </p:nvCxnSpPr>
        <p:spPr>
          <a:xfrm flipH="1">
            <a:off x="50" y="2568325"/>
            <a:ext cx="287400" cy="3300"/>
          </a:xfrm>
          <a:prstGeom prst="straightConnector1">
            <a:avLst/>
          </a:prstGeom>
          <a:noFill/>
          <a:ln w="9525" cap="flat" cmpd="sng">
            <a:solidFill>
              <a:schemeClr val="accent3"/>
            </a:solidFill>
            <a:prstDash val="solid"/>
            <a:round/>
            <a:headEnd type="none" w="med" len="med"/>
            <a:tailEnd type="none" w="med" len="med"/>
          </a:ln>
        </p:spPr>
      </p:cxnSp>
      <p:cxnSp>
        <p:nvCxnSpPr>
          <p:cNvPr id="76" name="Google Shape;76;p7"/>
          <p:cNvCxnSpPr>
            <a:stCxn id="61" idx="3"/>
            <a:endCxn id="74" idx="6"/>
          </p:cNvCxnSpPr>
          <p:nvPr/>
        </p:nvCxnSpPr>
        <p:spPr>
          <a:xfrm rot="10800000">
            <a:off x="8856600" y="2568450"/>
            <a:ext cx="287400" cy="3300"/>
          </a:xfrm>
          <a:prstGeom prst="straightConnector1">
            <a:avLst/>
          </a:prstGeom>
          <a:noFill/>
          <a:ln w="9525" cap="flat" cmpd="sng">
            <a:solidFill>
              <a:schemeClr val="accent3"/>
            </a:solidFill>
            <a:prstDash val="solid"/>
            <a:round/>
            <a:headEnd type="none" w="med" len="med"/>
            <a:tailEnd type="none" w="med" len="med"/>
          </a:ln>
        </p:spPr>
      </p:cxnSp>
      <p:sp>
        <p:nvSpPr>
          <p:cNvPr id="77" name="Google Shape;77;p7"/>
          <p:cNvSpPr>
            <a:spLocks noGrp="1"/>
          </p:cNvSpPr>
          <p:nvPr>
            <p:ph type="pic" idx="3"/>
          </p:nvPr>
        </p:nvSpPr>
        <p:spPr>
          <a:xfrm>
            <a:off x="5888137" y="1422588"/>
            <a:ext cx="2298300" cy="2298300"/>
          </a:xfrm>
          <a:prstGeom prst="ellipse">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8"/>
        <p:cNvGrpSpPr/>
        <p:nvPr/>
      </p:nvGrpSpPr>
      <p:grpSpPr>
        <a:xfrm>
          <a:off x="0" y="0"/>
          <a:ext cx="0" cy="0"/>
          <a:chOff x="0" y="0"/>
          <a:chExt cx="0" cy="0"/>
        </a:xfrm>
      </p:grpSpPr>
      <p:sp>
        <p:nvSpPr>
          <p:cNvPr id="79" name="Google Shape;79;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0"/>
        <p:cNvGrpSpPr/>
        <p:nvPr/>
      </p:nvGrpSpPr>
      <p:grpSpPr>
        <a:xfrm>
          <a:off x="0" y="0"/>
          <a:ext cx="0" cy="0"/>
          <a:chOff x="0" y="0"/>
          <a:chExt cx="0" cy="0"/>
        </a:xfrm>
      </p:grpSpPr>
      <p:sp>
        <p:nvSpPr>
          <p:cNvPr id="81" name="Google Shape;81;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82" name="Google Shape;82;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3"/>
        <p:cNvGrpSpPr/>
        <p:nvPr/>
      </p:nvGrpSpPr>
      <p:grpSpPr>
        <a:xfrm>
          <a:off x="0" y="0"/>
          <a:ext cx="0" cy="0"/>
          <a:chOff x="0" y="0"/>
          <a:chExt cx="0" cy="0"/>
        </a:xfrm>
      </p:grpSpPr>
      <p:sp>
        <p:nvSpPr>
          <p:cNvPr id="84" name="Google Shape;84;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95"/>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96"/>
        <p:cNvGrpSpPr/>
        <p:nvPr/>
      </p:nvGrpSpPr>
      <p:grpSpPr>
        <a:xfrm>
          <a:off x="0" y="0"/>
          <a:ext cx="0" cy="0"/>
          <a:chOff x="0" y="0"/>
          <a:chExt cx="0" cy="0"/>
        </a:xfrm>
      </p:grpSpPr>
      <p:pic>
        <p:nvPicPr>
          <p:cNvPr id="97" name="Google Shape;97;p13"/>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98" name="Google Shape;98;p13"/>
          <p:cNvSpPr txBox="1">
            <a:spLocks noGrp="1"/>
          </p:cNvSpPr>
          <p:nvPr>
            <p:ph type="title"/>
          </p:nvPr>
        </p:nvSpPr>
        <p:spPr>
          <a:xfrm>
            <a:off x="4578775" y="445025"/>
            <a:ext cx="38451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9" name="Google Shape;99;p13"/>
          <p:cNvSpPr txBox="1">
            <a:spLocks noGrp="1"/>
          </p:cNvSpPr>
          <p:nvPr>
            <p:ph type="title" idx="2" hasCustomPrompt="1"/>
          </p:nvPr>
        </p:nvSpPr>
        <p:spPr>
          <a:xfrm>
            <a:off x="4578775" y="1256033"/>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3" hasCustomPrompt="1"/>
          </p:nvPr>
        </p:nvSpPr>
        <p:spPr>
          <a:xfrm>
            <a:off x="4578775" y="2946988"/>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1" name="Google Shape;101;p13"/>
          <p:cNvSpPr txBox="1">
            <a:spLocks noGrp="1"/>
          </p:cNvSpPr>
          <p:nvPr>
            <p:ph type="title" idx="4" hasCustomPrompt="1"/>
          </p:nvPr>
        </p:nvSpPr>
        <p:spPr>
          <a:xfrm>
            <a:off x="4572000" y="1819685"/>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2" name="Google Shape;102;p13"/>
          <p:cNvSpPr txBox="1">
            <a:spLocks noGrp="1"/>
          </p:cNvSpPr>
          <p:nvPr>
            <p:ph type="title" idx="5" hasCustomPrompt="1"/>
          </p:nvPr>
        </p:nvSpPr>
        <p:spPr>
          <a:xfrm>
            <a:off x="4572000" y="3510640"/>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3" name="Google Shape;103;p13"/>
          <p:cNvSpPr txBox="1">
            <a:spLocks noGrp="1"/>
          </p:cNvSpPr>
          <p:nvPr>
            <p:ph type="title" idx="6" hasCustomPrompt="1"/>
          </p:nvPr>
        </p:nvSpPr>
        <p:spPr>
          <a:xfrm>
            <a:off x="4572000" y="2383336"/>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4" name="Google Shape;104;p13"/>
          <p:cNvSpPr txBox="1">
            <a:spLocks noGrp="1"/>
          </p:cNvSpPr>
          <p:nvPr>
            <p:ph type="title" idx="7" hasCustomPrompt="1"/>
          </p:nvPr>
        </p:nvSpPr>
        <p:spPr>
          <a:xfrm>
            <a:off x="4572000" y="4074291"/>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5" name="Google Shape;105;p13"/>
          <p:cNvSpPr txBox="1">
            <a:spLocks noGrp="1"/>
          </p:cNvSpPr>
          <p:nvPr>
            <p:ph type="subTitle" idx="1"/>
          </p:nvPr>
        </p:nvSpPr>
        <p:spPr>
          <a:xfrm>
            <a:off x="5522625" y="1256025"/>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6" name="Google Shape;106;p13"/>
          <p:cNvSpPr txBox="1">
            <a:spLocks noGrp="1"/>
          </p:cNvSpPr>
          <p:nvPr>
            <p:ph type="subTitle" idx="8"/>
          </p:nvPr>
        </p:nvSpPr>
        <p:spPr>
          <a:xfrm>
            <a:off x="5514100" y="1819690"/>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7" name="Google Shape;107;p13"/>
          <p:cNvSpPr txBox="1">
            <a:spLocks noGrp="1"/>
          </p:cNvSpPr>
          <p:nvPr>
            <p:ph type="subTitle" idx="9"/>
          </p:nvPr>
        </p:nvSpPr>
        <p:spPr>
          <a:xfrm>
            <a:off x="5514100" y="2383355"/>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8" name="Google Shape;108;p13"/>
          <p:cNvSpPr txBox="1">
            <a:spLocks noGrp="1"/>
          </p:cNvSpPr>
          <p:nvPr>
            <p:ph type="subTitle" idx="13"/>
          </p:nvPr>
        </p:nvSpPr>
        <p:spPr>
          <a:xfrm>
            <a:off x="5522625" y="2947020"/>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9" name="Google Shape;109;p13"/>
          <p:cNvSpPr txBox="1">
            <a:spLocks noGrp="1"/>
          </p:cNvSpPr>
          <p:nvPr>
            <p:ph type="subTitle" idx="14"/>
          </p:nvPr>
        </p:nvSpPr>
        <p:spPr>
          <a:xfrm>
            <a:off x="5514100" y="3510685"/>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10" name="Google Shape;110;p13"/>
          <p:cNvSpPr txBox="1">
            <a:spLocks noGrp="1"/>
          </p:cNvSpPr>
          <p:nvPr>
            <p:ph type="subTitle" idx="15"/>
          </p:nvPr>
        </p:nvSpPr>
        <p:spPr>
          <a:xfrm>
            <a:off x="5514100" y="4074350"/>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cxnSp>
        <p:nvCxnSpPr>
          <p:cNvPr id="111" name="Google Shape;111;p13"/>
          <p:cNvCxnSpPr/>
          <p:nvPr/>
        </p:nvCxnSpPr>
        <p:spPr>
          <a:xfrm>
            <a:off x="8799488" y="-55350"/>
            <a:ext cx="0" cy="5254200"/>
          </a:xfrm>
          <a:prstGeom prst="straightConnector1">
            <a:avLst/>
          </a:prstGeom>
          <a:noFill/>
          <a:ln w="9525" cap="flat" cmpd="sng">
            <a:solidFill>
              <a:schemeClr val="accent2"/>
            </a:solidFill>
            <a:prstDash val="solid"/>
            <a:round/>
            <a:headEnd type="none" w="med" len="med"/>
            <a:tailEnd type="none" w="med" len="med"/>
          </a:ln>
        </p:spPr>
      </p:cxnSp>
      <p:sp>
        <p:nvSpPr>
          <p:cNvPr id="112" name="Google Shape;112;p13"/>
          <p:cNvSpPr>
            <a:spLocks noGrp="1"/>
          </p:cNvSpPr>
          <p:nvPr>
            <p:ph type="pic" idx="16"/>
          </p:nvPr>
        </p:nvSpPr>
        <p:spPr>
          <a:xfrm>
            <a:off x="39505" y="420650"/>
            <a:ext cx="4325100" cy="7909500"/>
          </a:xfrm>
          <a:prstGeom prst="roundRect">
            <a:avLst>
              <a:gd name="adj" fmla="val 50000"/>
            </a:avLst>
          </a:prstGeom>
          <a:no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32"/>
        <p:cNvGrpSpPr/>
        <p:nvPr/>
      </p:nvGrpSpPr>
      <p:grpSpPr>
        <a:xfrm>
          <a:off x="0" y="0"/>
          <a:ext cx="0" cy="0"/>
          <a:chOff x="0" y="0"/>
          <a:chExt cx="0" cy="0"/>
        </a:xfrm>
      </p:grpSpPr>
      <p:pic>
        <p:nvPicPr>
          <p:cNvPr id="133" name="Google Shape;133;p16"/>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134" name="Google Shape;134;p16"/>
          <p:cNvSpPr/>
          <p:nvPr/>
        </p:nvSpPr>
        <p:spPr>
          <a:xfrm>
            <a:off x="179850" y="152100"/>
            <a:ext cx="8784300" cy="48531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6"/>
          <p:cNvSpPr/>
          <p:nvPr/>
        </p:nvSpPr>
        <p:spPr>
          <a:xfrm>
            <a:off x="113189"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6"/>
          <p:cNvSpPr/>
          <p:nvPr/>
        </p:nvSpPr>
        <p:spPr>
          <a:xfrm>
            <a:off x="113189"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6"/>
          <p:cNvSpPr/>
          <p:nvPr/>
        </p:nvSpPr>
        <p:spPr>
          <a:xfrm>
            <a:off x="8889697"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6"/>
          <p:cNvSpPr/>
          <p:nvPr/>
        </p:nvSpPr>
        <p:spPr>
          <a:xfrm>
            <a:off x="8889697"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0" name="Google Shape;140;p16"/>
          <p:cNvSpPr txBox="1">
            <a:spLocks noGrp="1"/>
          </p:cNvSpPr>
          <p:nvPr>
            <p:ph type="subTitle" idx="1"/>
          </p:nvPr>
        </p:nvSpPr>
        <p:spPr>
          <a:xfrm>
            <a:off x="719999" y="1840975"/>
            <a:ext cx="28071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1" name="Google Shape;141;p16"/>
          <p:cNvSpPr txBox="1">
            <a:spLocks noGrp="1"/>
          </p:cNvSpPr>
          <p:nvPr>
            <p:ph type="subTitle" idx="2"/>
          </p:nvPr>
        </p:nvSpPr>
        <p:spPr>
          <a:xfrm>
            <a:off x="5623676" y="1840975"/>
            <a:ext cx="2807100" cy="1005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2" name="Google Shape;142;p16"/>
          <p:cNvSpPr txBox="1">
            <a:spLocks noGrp="1"/>
          </p:cNvSpPr>
          <p:nvPr>
            <p:ph type="subTitle" idx="3"/>
          </p:nvPr>
        </p:nvSpPr>
        <p:spPr>
          <a:xfrm>
            <a:off x="719999" y="3438288"/>
            <a:ext cx="28071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3" name="Google Shape;143;p16"/>
          <p:cNvSpPr txBox="1">
            <a:spLocks noGrp="1"/>
          </p:cNvSpPr>
          <p:nvPr>
            <p:ph type="subTitle" idx="4"/>
          </p:nvPr>
        </p:nvSpPr>
        <p:spPr>
          <a:xfrm>
            <a:off x="5623676" y="3438288"/>
            <a:ext cx="2807100" cy="1005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4" name="Google Shape;144;p16"/>
          <p:cNvSpPr txBox="1">
            <a:spLocks noGrp="1"/>
          </p:cNvSpPr>
          <p:nvPr>
            <p:ph type="subTitle" idx="5"/>
          </p:nvPr>
        </p:nvSpPr>
        <p:spPr>
          <a:xfrm>
            <a:off x="720000" y="1383775"/>
            <a:ext cx="28071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5" name="Google Shape;145;p16"/>
          <p:cNvSpPr txBox="1">
            <a:spLocks noGrp="1"/>
          </p:cNvSpPr>
          <p:nvPr>
            <p:ph type="subTitle" idx="6"/>
          </p:nvPr>
        </p:nvSpPr>
        <p:spPr>
          <a:xfrm>
            <a:off x="720000" y="2981113"/>
            <a:ext cx="28071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6" name="Google Shape;146;p16"/>
          <p:cNvSpPr txBox="1">
            <a:spLocks noGrp="1"/>
          </p:cNvSpPr>
          <p:nvPr>
            <p:ph type="subTitle" idx="7"/>
          </p:nvPr>
        </p:nvSpPr>
        <p:spPr>
          <a:xfrm>
            <a:off x="5623650" y="1383775"/>
            <a:ext cx="2807100" cy="45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7" name="Google Shape;147;p16"/>
          <p:cNvSpPr txBox="1">
            <a:spLocks noGrp="1"/>
          </p:cNvSpPr>
          <p:nvPr>
            <p:ph type="subTitle" idx="8"/>
          </p:nvPr>
        </p:nvSpPr>
        <p:spPr>
          <a:xfrm>
            <a:off x="5623650" y="2981113"/>
            <a:ext cx="2807100" cy="45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8" name="Google Shape;148;p16"/>
          <p:cNvSpPr>
            <a:spLocks noGrp="1"/>
          </p:cNvSpPr>
          <p:nvPr>
            <p:ph type="pic" idx="9"/>
          </p:nvPr>
        </p:nvSpPr>
        <p:spPr>
          <a:xfrm>
            <a:off x="3630825" y="1299898"/>
            <a:ext cx="1889100" cy="4825500"/>
          </a:xfrm>
          <a:prstGeom prst="roundRect">
            <a:avLst>
              <a:gd name="adj" fmla="val 16667"/>
            </a:avLst>
          </a:prstGeom>
          <a:noFill/>
          <a:ln>
            <a:no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14"/>
        <p:cNvGrpSpPr/>
        <p:nvPr/>
      </p:nvGrpSpPr>
      <p:grpSpPr>
        <a:xfrm>
          <a:off x="0" y="0"/>
          <a:ext cx="0" cy="0"/>
          <a:chOff x="0" y="0"/>
          <a:chExt cx="0" cy="0"/>
        </a:xfrm>
      </p:grpSpPr>
      <p:pic>
        <p:nvPicPr>
          <p:cNvPr id="215" name="Google Shape;215;p22"/>
          <p:cNvPicPr preferRelativeResize="0"/>
          <p:nvPr/>
        </p:nvPicPr>
        <p:blipFill>
          <a:blip r:embed="rId2">
            <a:alphaModFix amt="50000"/>
          </a:blip>
          <a:stretch>
            <a:fillRect/>
          </a:stretch>
        </p:blipFill>
        <p:spPr>
          <a:xfrm>
            <a:off x="0" y="0"/>
            <a:ext cx="9144000" cy="5143500"/>
          </a:xfrm>
          <a:prstGeom prst="rect">
            <a:avLst/>
          </a:prstGeom>
          <a:noFill/>
          <a:ln>
            <a:noFill/>
          </a:ln>
        </p:spPr>
      </p:pic>
      <p:cxnSp>
        <p:nvCxnSpPr>
          <p:cNvPr id="216" name="Google Shape;216;p22"/>
          <p:cNvCxnSpPr/>
          <p:nvPr/>
        </p:nvCxnSpPr>
        <p:spPr>
          <a:xfrm>
            <a:off x="8799488" y="-55350"/>
            <a:ext cx="0" cy="5254200"/>
          </a:xfrm>
          <a:prstGeom prst="straightConnector1">
            <a:avLst/>
          </a:prstGeom>
          <a:noFill/>
          <a:ln w="9525" cap="flat" cmpd="sng">
            <a:solidFill>
              <a:schemeClr val="accent3"/>
            </a:solidFill>
            <a:prstDash val="solid"/>
            <a:round/>
            <a:headEnd type="none" w="med" len="med"/>
            <a:tailEnd type="none" w="med" len="med"/>
          </a:ln>
        </p:spPr>
      </p:cxnSp>
      <p:cxnSp>
        <p:nvCxnSpPr>
          <p:cNvPr id="217" name="Google Shape;217;p22"/>
          <p:cNvCxnSpPr/>
          <p:nvPr/>
        </p:nvCxnSpPr>
        <p:spPr>
          <a:xfrm>
            <a:off x="0" y="304175"/>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218" name="Google Shape;218;p22"/>
          <p:cNvCxnSpPr/>
          <p:nvPr/>
        </p:nvCxnSpPr>
        <p:spPr>
          <a:xfrm>
            <a:off x="0" y="4832400"/>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219" name="Google Shape;219;p22"/>
          <p:cNvCxnSpPr/>
          <p:nvPr/>
        </p:nvCxnSpPr>
        <p:spPr>
          <a:xfrm>
            <a:off x="344513" y="-55350"/>
            <a:ext cx="0" cy="5254200"/>
          </a:xfrm>
          <a:prstGeom prst="straightConnector1">
            <a:avLst/>
          </a:prstGeom>
          <a:noFill/>
          <a:ln w="9525" cap="flat" cmpd="sng">
            <a:solidFill>
              <a:schemeClr val="accent3"/>
            </a:solidFill>
            <a:prstDash val="solid"/>
            <a:round/>
            <a:headEnd type="none" w="med" len="med"/>
            <a:tailEnd type="none" w="med" len="med"/>
          </a:ln>
        </p:spPr>
      </p:cxnSp>
      <p:sp>
        <p:nvSpPr>
          <p:cNvPr id="220" name="Google Shape;220;p22"/>
          <p:cNvSpPr/>
          <p:nvPr/>
        </p:nvSpPr>
        <p:spPr>
          <a:xfrm>
            <a:off x="2874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2"/>
          <p:cNvSpPr/>
          <p:nvPr/>
        </p:nvSpPr>
        <p:spPr>
          <a:xfrm>
            <a:off x="87423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2"/>
          <p:cNvSpPr/>
          <p:nvPr/>
        </p:nvSpPr>
        <p:spPr>
          <a:xfrm>
            <a:off x="2874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2"/>
          <p:cNvSpPr/>
          <p:nvPr/>
        </p:nvSpPr>
        <p:spPr>
          <a:xfrm>
            <a:off x="87423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2"/>
          <p:cNvSpPr/>
          <p:nvPr/>
        </p:nvSpPr>
        <p:spPr>
          <a:xfrm>
            <a:off x="45149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2"/>
          <p:cNvSpPr/>
          <p:nvPr/>
        </p:nvSpPr>
        <p:spPr>
          <a:xfrm>
            <a:off x="45149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26" name="Google Shape;226;p22"/>
          <p:cNvCxnSpPr>
            <a:stCxn id="224" idx="0"/>
            <a:endCxn id="215" idx="0"/>
          </p:cNvCxnSpPr>
          <p:nvPr/>
        </p:nvCxnSpPr>
        <p:spPr>
          <a:xfrm rot="10800000">
            <a:off x="4572100" y="-100"/>
            <a:ext cx="0" cy="247200"/>
          </a:xfrm>
          <a:prstGeom prst="straightConnector1">
            <a:avLst/>
          </a:prstGeom>
          <a:noFill/>
          <a:ln w="9525" cap="flat" cmpd="sng">
            <a:solidFill>
              <a:schemeClr val="accent3"/>
            </a:solidFill>
            <a:prstDash val="solid"/>
            <a:round/>
            <a:headEnd type="none" w="med" len="med"/>
            <a:tailEnd type="none" w="med" len="med"/>
          </a:ln>
        </p:spPr>
      </p:cxnSp>
      <p:cxnSp>
        <p:nvCxnSpPr>
          <p:cNvPr id="227" name="Google Shape;227;p22"/>
          <p:cNvCxnSpPr>
            <a:stCxn id="225" idx="4"/>
            <a:endCxn id="215" idx="2"/>
          </p:cNvCxnSpPr>
          <p:nvPr/>
        </p:nvCxnSpPr>
        <p:spPr>
          <a:xfrm>
            <a:off x="4572100" y="4889550"/>
            <a:ext cx="0" cy="254100"/>
          </a:xfrm>
          <a:prstGeom prst="straightConnector1">
            <a:avLst/>
          </a:prstGeom>
          <a:noFill/>
          <a:ln w="9525" cap="flat" cmpd="sng">
            <a:solidFill>
              <a:schemeClr val="accent3"/>
            </a:solidFill>
            <a:prstDash val="solid"/>
            <a:round/>
            <a:headEnd type="none" w="med" len="med"/>
            <a:tailEnd type="none" w="med" len="med"/>
          </a:ln>
        </p:spPr>
      </p:cxnSp>
      <p:sp>
        <p:nvSpPr>
          <p:cNvPr id="228" name="Google Shape;228;p22"/>
          <p:cNvSpPr/>
          <p:nvPr/>
        </p:nvSpPr>
        <p:spPr>
          <a:xfrm>
            <a:off x="2874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2"/>
          <p:cNvSpPr/>
          <p:nvPr/>
        </p:nvSpPr>
        <p:spPr>
          <a:xfrm>
            <a:off x="87423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0" name="Google Shape;230;p22"/>
          <p:cNvCxnSpPr>
            <a:stCxn id="228" idx="2"/>
            <a:endCxn id="215" idx="1"/>
          </p:cNvCxnSpPr>
          <p:nvPr/>
        </p:nvCxnSpPr>
        <p:spPr>
          <a:xfrm flipH="1">
            <a:off x="50" y="2568325"/>
            <a:ext cx="287400" cy="3300"/>
          </a:xfrm>
          <a:prstGeom prst="straightConnector1">
            <a:avLst/>
          </a:prstGeom>
          <a:noFill/>
          <a:ln w="9525" cap="flat" cmpd="sng">
            <a:solidFill>
              <a:schemeClr val="accent3"/>
            </a:solidFill>
            <a:prstDash val="solid"/>
            <a:round/>
            <a:headEnd type="none" w="med" len="med"/>
            <a:tailEnd type="none" w="med" len="med"/>
          </a:ln>
        </p:spPr>
      </p:cxnSp>
      <p:cxnSp>
        <p:nvCxnSpPr>
          <p:cNvPr id="231" name="Google Shape;231;p22"/>
          <p:cNvCxnSpPr>
            <a:stCxn id="229" idx="6"/>
            <a:endCxn id="215" idx="3"/>
          </p:cNvCxnSpPr>
          <p:nvPr/>
        </p:nvCxnSpPr>
        <p:spPr>
          <a:xfrm>
            <a:off x="8856650" y="2568325"/>
            <a:ext cx="287400" cy="3300"/>
          </a:xfrm>
          <a:prstGeom prst="straightConnector1">
            <a:avLst/>
          </a:prstGeom>
          <a:noFill/>
          <a:ln w="9525" cap="flat" cmpd="sng">
            <a:solidFill>
              <a:schemeClr val="accent3"/>
            </a:solidFill>
            <a:prstDash val="solid"/>
            <a:round/>
            <a:headEnd type="none" w="med" len="med"/>
            <a:tailEnd type="none" w="med" len="med"/>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32"/>
        <p:cNvGrpSpPr/>
        <p:nvPr/>
      </p:nvGrpSpPr>
      <p:grpSpPr>
        <a:xfrm>
          <a:off x="0" y="0"/>
          <a:ext cx="0" cy="0"/>
          <a:chOff x="0" y="0"/>
          <a:chExt cx="0" cy="0"/>
        </a:xfrm>
      </p:grpSpPr>
      <p:pic>
        <p:nvPicPr>
          <p:cNvPr id="233" name="Google Shape;233;p23"/>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234" name="Google Shape;234;p23"/>
          <p:cNvSpPr/>
          <p:nvPr/>
        </p:nvSpPr>
        <p:spPr>
          <a:xfrm>
            <a:off x="179850" y="152100"/>
            <a:ext cx="8784300" cy="52773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3"/>
          <p:cNvSpPr/>
          <p:nvPr/>
        </p:nvSpPr>
        <p:spPr>
          <a:xfrm>
            <a:off x="103650" y="75900"/>
            <a:ext cx="214200" cy="214200"/>
          </a:xfrm>
          <a:prstGeom prst="plaqu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3"/>
          <p:cNvSpPr/>
          <p:nvPr/>
        </p:nvSpPr>
        <p:spPr>
          <a:xfrm>
            <a:off x="8826150" y="75900"/>
            <a:ext cx="214200" cy="214200"/>
          </a:xfrm>
          <a:prstGeom prst="plaqu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1"/>
              </a:buClr>
              <a:buSzPts val="3000"/>
              <a:buFont typeface="Della Respira"/>
              <a:buNone/>
              <a:defRPr sz="3000">
                <a:solidFill>
                  <a:schemeClr val="lt1"/>
                </a:solidFill>
                <a:latin typeface="Della Respira"/>
                <a:ea typeface="Della Respira"/>
                <a:cs typeface="Della Respira"/>
                <a:sym typeface="Della Respira"/>
              </a:defRPr>
            </a:lvl1pPr>
            <a:lvl2pPr lvl="1"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2pPr>
            <a:lvl3pPr lvl="2"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3pPr>
            <a:lvl4pPr lvl="3"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4pPr>
            <a:lvl5pPr lvl="4"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5pPr>
            <a:lvl6pPr lvl="5"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6pPr>
            <a:lvl7pPr lvl="6"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7pPr>
            <a:lvl8pPr lvl="7"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8pPr>
            <a:lvl9pPr lvl="8"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1pPr>
            <a:lvl2pPr marL="914400" lvl="1"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2pPr>
            <a:lvl3pPr marL="1371600" lvl="2"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3pPr>
            <a:lvl4pPr marL="1828800" lvl="3"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4pPr>
            <a:lvl5pPr marL="2286000" lvl="4"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5pPr>
            <a:lvl6pPr marL="2743200" lvl="5"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6pPr>
            <a:lvl7pPr marL="3200400" lvl="6"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7pPr>
            <a:lvl8pPr marL="3657600" lvl="7"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8pPr>
            <a:lvl9pPr marL="4114800" lvl="8"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8" r:id="rId8"/>
    <p:sldLayoutId id="2147483659" r:id="rId9"/>
    <p:sldLayoutId id="2147483662" r:id="rId10"/>
    <p:sldLayoutId id="2147483668" r:id="rId11"/>
    <p:sldLayoutId id="2147483669"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hyperlink" Target="https://www.statista.com/statistics/1005248/the-body-shop-revenue-worldwide/#:~:text=The%20revenue%20of%20the%20British,compared%20to%20the%20previous%20year"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careers.thebodyshop.com/content/About-Us-The-Body-Shop/?locale=en_GB"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Google Shape;247;p27"/>
          <p:cNvPicPr preferRelativeResize="0">
            <a:picLocks noGrp="1"/>
          </p:cNvPicPr>
          <p:nvPr>
            <p:ph type="pic" idx="2"/>
          </p:nvPr>
        </p:nvPicPr>
        <p:blipFill rotWithShape="1">
          <a:blip r:embed="rId3">
            <a:alphaModFix/>
          </a:blip>
          <a:srcRect l="19384" t="1477" r="44096"/>
          <a:stretch/>
        </p:blipFill>
        <p:spPr>
          <a:xfrm>
            <a:off x="6390400" y="462450"/>
            <a:ext cx="2342400" cy="4218600"/>
          </a:xfrm>
          <a:prstGeom prst="rect">
            <a:avLst/>
          </a:prstGeom>
        </p:spPr>
      </p:pic>
      <p:sp>
        <p:nvSpPr>
          <p:cNvPr id="248" name="Google Shape;248;p27"/>
          <p:cNvSpPr txBox="1">
            <a:spLocks noGrp="1"/>
          </p:cNvSpPr>
          <p:nvPr>
            <p:ph type="ctrTitle"/>
          </p:nvPr>
        </p:nvSpPr>
        <p:spPr>
          <a:xfrm>
            <a:off x="259080" y="539500"/>
            <a:ext cx="6131319" cy="2720700"/>
          </a:xfrm>
          <a:prstGeom prst="rect">
            <a:avLst/>
          </a:prstGeom>
        </p:spPr>
        <p:txBody>
          <a:bodyPr spcFirstLastPara="1" wrap="square" lIns="91425" tIns="91425" rIns="91425" bIns="91425" anchor="t" anchorCtr="0">
            <a:noAutofit/>
          </a:bodyPr>
          <a:lstStyle/>
          <a:p>
            <a:r>
              <a:rPr lang="en-IN" sz="3000" b="1" dirty="0"/>
              <a:t>Certificate of Higher Education in Employability Skills </a:t>
            </a:r>
            <a:br>
              <a:rPr lang="en-IN" sz="3000" dirty="0"/>
            </a:br>
            <a:r>
              <a:rPr lang="en-IN" sz="3000" b="1" dirty="0"/>
              <a:t>Title: A SWOT Analysis of The Body Shop</a:t>
            </a:r>
            <a:br>
              <a:rPr lang="en-IN" sz="2000" dirty="0"/>
            </a:br>
            <a:br>
              <a:rPr lang="en-IN" sz="2000" dirty="0"/>
            </a:br>
            <a:endParaRPr sz="2000" dirty="0">
              <a:solidFill>
                <a:schemeClr val="accent3"/>
              </a:solidFill>
            </a:endParaRPr>
          </a:p>
        </p:txBody>
      </p:sp>
      <p:sp>
        <p:nvSpPr>
          <p:cNvPr id="249" name="Google Shape;249;p27"/>
          <p:cNvSpPr txBox="1">
            <a:spLocks noGrp="1"/>
          </p:cNvSpPr>
          <p:nvPr>
            <p:ph type="subTitle" idx="1"/>
          </p:nvPr>
        </p:nvSpPr>
        <p:spPr>
          <a:xfrm>
            <a:off x="713225" y="3955925"/>
            <a:ext cx="2612100" cy="684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b="1" dirty="0"/>
              <a:t>Student </a:t>
            </a:r>
            <a:r>
              <a:rPr lang="en" b="1"/>
              <a:t>Name: Michaela Stoean-Cristea</a:t>
            </a:r>
            <a:endParaRPr lang="en" b="1" dirty="0"/>
          </a:p>
          <a:p>
            <a:pPr marL="0" lvl="0" indent="0" algn="l" rtl="0">
              <a:spcBef>
                <a:spcPts val="0"/>
              </a:spcBef>
              <a:spcAft>
                <a:spcPts val="0"/>
              </a:spcAft>
              <a:buNone/>
            </a:pPr>
            <a:r>
              <a:rPr lang="en" b="1" dirty="0"/>
              <a:t>Student ID: 2325709</a:t>
            </a:r>
            <a:endParaRPr b="1" dirty="0"/>
          </a:p>
        </p:txBody>
      </p:sp>
      <p:sp>
        <p:nvSpPr>
          <p:cNvPr id="250" name="Google Shape;250;p27"/>
          <p:cNvSpPr/>
          <p:nvPr/>
        </p:nvSpPr>
        <p:spPr>
          <a:xfrm>
            <a:off x="4399450" y="2203775"/>
            <a:ext cx="4075200" cy="26622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1" name="Google Shape;251;p27"/>
          <p:cNvCxnSpPr>
            <a:stCxn id="250" idx="1"/>
          </p:cNvCxnSpPr>
          <p:nvPr/>
        </p:nvCxnSpPr>
        <p:spPr>
          <a:xfrm rot="10800000">
            <a:off x="839950" y="3534875"/>
            <a:ext cx="3559500" cy="0"/>
          </a:xfrm>
          <a:prstGeom prst="straightConnector1">
            <a:avLst/>
          </a:prstGeom>
          <a:noFill/>
          <a:ln w="9525" cap="flat" cmpd="sng">
            <a:solidFill>
              <a:schemeClr val="accent3"/>
            </a:solidFill>
            <a:prstDash val="solid"/>
            <a:round/>
            <a:headEnd type="none" w="med" len="med"/>
            <a:tailEnd type="none" w="med" len="med"/>
          </a:ln>
        </p:spPr>
      </p:cxnSp>
      <p:sp>
        <p:nvSpPr>
          <p:cNvPr id="252" name="Google Shape;252;p27"/>
          <p:cNvSpPr/>
          <p:nvPr/>
        </p:nvSpPr>
        <p:spPr>
          <a:xfrm>
            <a:off x="713225" y="3427775"/>
            <a:ext cx="214200" cy="2142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7"/>
          <p:cNvSpPr/>
          <p:nvPr/>
        </p:nvSpPr>
        <p:spPr>
          <a:xfrm>
            <a:off x="5972563" y="808600"/>
            <a:ext cx="841800" cy="8418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7"/>
          <p:cNvSpPr/>
          <p:nvPr/>
        </p:nvSpPr>
        <p:spPr>
          <a:xfrm>
            <a:off x="6156763" y="992800"/>
            <a:ext cx="473400" cy="4734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5" name="Google Shape;255;p27"/>
          <p:cNvPicPr preferRelativeResize="0">
            <a:picLocks noGrp="1"/>
          </p:cNvPicPr>
          <p:nvPr>
            <p:ph type="pic" idx="3"/>
          </p:nvPr>
        </p:nvPicPr>
        <p:blipFill rotWithShape="1">
          <a:blip r:embed="rId4">
            <a:alphaModFix/>
          </a:blip>
          <a:srcRect t="2615" b="2615"/>
          <a:stretch/>
        </p:blipFill>
        <p:spPr>
          <a:xfrm>
            <a:off x="4537600" y="2333225"/>
            <a:ext cx="3799200" cy="2403300"/>
          </a:xfrm>
          <a:prstGeom prst="roundRect">
            <a:avLst>
              <a:gd name="adj" fmla="val 16667"/>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pic>
        <p:nvPicPr>
          <p:cNvPr id="269" name="Google Shape;269;p29"/>
          <p:cNvPicPr preferRelativeResize="0">
            <a:picLocks noGrp="1"/>
          </p:cNvPicPr>
          <p:nvPr>
            <p:ph type="pic" idx="16"/>
          </p:nvPr>
        </p:nvPicPr>
        <p:blipFill rotWithShape="1">
          <a:blip r:embed="rId3">
            <a:alphaModFix/>
          </a:blip>
          <a:srcRect l="28358" r="20839" b="-39101"/>
          <a:stretch/>
        </p:blipFill>
        <p:spPr>
          <a:xfrm>
            <a:off x="39505" y="420650"/>
            <a:ext cx="4325100" cy="7909500"/>
          </a:xfrm>
          <a:prstGeom prst="roundRect">
            <a:avLst>
              <a:gd name="adj" fmla="val 50000"/>
            </a:avLst>
          </a:prstGeom>
          <a:noFill/>
        </p:spPr>
      </p:pic>
      <p:sp>
        <p:nvSpPr>
          <p:cNvPr id="270" name="Google Shape;270;p29"/>
          <p:cNvSpPr txBox="1">
            <a:spLocks noGrp="1"/>
          </p:cNvSpPr>
          <p:nvPr>
            <p:ph type="title"/>
          </p:nvPr>
        </p:nvSpPr>
        <p:spPr>
          <a:xfrm>
            <a:off x="4578775" y="445025"/>
            <a:ext cx="38451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Table of contents</a:t>
            </a:r>
            <a:endParaRPr b="1" dirty="0"/>
          </a:p>
        </p:txBody>
      </p:sp>
      <p:sp>
        <p:nvSpPr>
          <p:cNvPr id="271" name="Google Shape;271;p29"/>
          <p:cNvSpPr txBox="1">
            <a:spLocks noGrp="1"/>
          </p:cNvSpPr>
          <p:nvPr>
            <p:ph type="title" idx="2"/>
          </p:nvPr>
        </p:nvSpPr>
        <p:spPr>
          <a:xfrm>
            <a:off x="4578775" y="1256033"/>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01</a:t>
            </a:r>
            <a:endParaRPr sz="2000" dirty="0"/>
          </a:p>
        </p:txBody>
      </p:sp>
      <p:sp>
        <p:nvSpPr>
          <p:cNvPr id="272" name="Google Shape;272;p29"/>
          <p:cNvSpPr txBox="1">
            <a:spLocks noGrp="1"/>
          </p:cNvSpPr>
          <p:nvPr>
            <p:ph type="title" idx="3"/>
          </p:nvPr>
        </p:nvSpPr>
        <p:spPr>
          <a:xfrm>
            <a:off x="4578775" y="2946988"/>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04</a:t>
            </a:r>
            <a:endParaRPr sz="2000" dirty="0"/>
          </a:p>
        </p:txBody>
      </p:sp>
      <p:sp>
        <p:nvSpPr>
          <p:cNvPr id="273" name="Google Shape;273;p29"/>
          <p:cNvSpPr txBox="1">
            <a:spLocks noGrp="1"/>
          </p:cNvSpPr>
          <p:nvPr>
            <p:ph type="title" idx="4"/>
          </p:nvPr>
        </p:nvSpPr>
        <p:spPr>
          <a:xfrm>
            <a:off x="4572000" y="1819685"/>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02</a:t>
            </a:r>
            <a:endParaRPr sz="2000" dirty="0"/>
          </a:p>
        </p:txBody>
      </p:sp>
      <p:sp>
        <p:nvSpPr>
          <p:cNvPr id="274" name="Google Shape;274;p29"/>
          <p:cNvSpPr txBox="1">
            <a:spLocks noGrp="1"/>
          </p:cNvSpPr>
          <p:nvPr>
            <p:ph type="title" idx="5"/>
          </p:nvPr>
        </p:nvSpPr>
        <p:spPr>
          <a:xfrm>
            <a:off x="4572000" y="3510640"/>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05</a:t>
            </a:r>
            <a:endParaRPr sz="2000" dirty="0"/>
          </a:p>
        </p:txBody>
      </p:sp>
      <p:sp>
        <p:nvSpPr>
          <p:cNvPr id="275" name="Google Shape;275;p29"/>
          <p:cNvSpPr txBox="1">
            <a:spLocks noGrp="1"/>
          </p:cNvSpPr>
          <p:nvPr>
            <p:ph type="title" idx="6"/>
          </p:nvPr>
        </p:nvSpPr>
        <p:spPr>
          <a:xfrm>
            <a:off x="4572000" y="2383336"/>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03</a:t>
            </a:r>
            <a:endParaRPr sz="2000" dirty="0"/>
          </a:p>
        </p:txBody>
      </p:sp>
      <p:sp>
        <p:nvSpPr>
          <p:cNvPr id="276" name="Google Shape;276;p29"/>
          <p:cNvSpPr txBox="1">
            <a:spLocks noGrp="1"/>
          </p:cNvSpPr>
          <p:nvPr>
            <p:ph type="title" idx="7"/>
          </p:nvPr>
        </p:nvSpPr>
        <p:spPr>
          <a:xfrm>
            <a:off x="4572000" y="4074291"/>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06</a:t>
            </a:r>
            <a:endParaRPr sz="2000" dirty="0"/>
          </a:p>
        </p:txBody>
      </p:sp>
      <p:sp>
        <p:nvSpPr>
          <p:cNvPr id="277" name="Google Shape;277;p29"/>
          <p:cNvSpPr txBox="1">
            <a:spLocks noGrp="1"/>
          </p:cNvSpPr>
          <p:nvPr>
            <p:ph type="subTitle" idx="1"/>
          </p:nvPr>
        </p:nvSpPr>
        <p:spPr>
          <a:xfrm>
            <a:off x="5522625" y="1256025"/>
            <a:ext cx="29013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dirty="0"/>
              <a:t>Introduction</a:t>
            </a:r>
            <a:endParaRPr sz="1500" dirty="0"/>
          </a:p>
        </p:txBody>
      </p:sp>
      <p:sp>
        <p:nvSpPr>
          <p:cNvPr id="278" name="Google Shape;278;p29"/>
          <p:cNvSpPr txBox="1">
            <a:spLocks noGrp="1"/>
          </p:cNvSpPr>
          <p:nvPr>
            <p:ph type="subTitle" idx="8"/>
          </p:nvPr>
        </p:nvSpPr>
        <p:spPr>
          <a:xfrm>
            <a:off x="5514100" y="1819690"/>
            <a:ext cx="29013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dirty="0"/>
              <a:t>Definition of SWOT Analysis</a:t>
            </a:r>
            <a:endParaRPr sz="1500" dirty="0"/>
          </a:p>
        </p:txBody>
      </p:sp>
      <p:sp>
        <p:nvSpPr>
          <p:cNvPr id="279" name="Google Shape;279;p29"/>
          <p:cNvSpPr txBox="1">
            <a:spLocks noGrp="1"/>
          </p:cNvSpPr>
          <p:nvPr>
            <p:ph type="subTitle" idx="9"/>
          </p:nvPr>
        </p:nvSpPr>
        <p:spPr>
          <a:xfrm>
            <a:off x="5514100" y="2383355"/>
            <a:ext cx="3218420" cy="329365"/>
          </a:xfrm>
          <a:prstGeom prst="rect">
            <a:avLst/>
          </a:prstGeom>
        </p:spPr>
        <p:txBody>
          <a:bodyPr spcFirstLastPara="1" wrap="square" lIns="91425" tIns="91425" rIns="91425" bIns="91425" anchor="t" anchorCtr="0">
            <a:noAutofit/>
          </a:bodyPr>
          <a:lstStyle/>
          <a:p>
            <a:pPr marL="0" lvl="0" indent="0"/>
            <a:r>
              <a:rPr lang="en-IN" sz="1500" dirty="0"/>
              <a:t>Summary of The Body Shop </a:t>
            </a:r>
            <a:endParaRPr sz="1500" dirty="0"/>
          </a:p>
        </p:txBody>
      </p:sp>
      <p:sp>
        <p:nvSpPr>
          <p:cNvPr id="280" name="Google Shape;280;p29"/>
          <p:cNvSpPr txBox="1">
            <a:spLocks noGrp="1"/>
          </p:cNvSpPr>
          <p:nvPr>
            <p:ph type="subTitle" idx="13"/>
          </p:nvPr>
        </p:nvSpPr>
        <p:spPr>
          <a:xfrm>
            <a:off x="5522624" y="2947020"/>
            <a:ext cx="3331816" cy="435830"/>
          </a:xfrm>
          <a:prstGeom prst="rect">
            <a:avLst/>
          </a:prstGeom>
        </p:spPr>
        <p:txBody>
          <a:bodyPr spcFirstLastPara="1" wrap="square" lIns="91425" tIns="91425" rIns="91425" bIns="91425" anchor="t" anchorCtr="0">
            <a:noAutofit/>
          </a:bodyPr>
          <a:lstStyle/>
          <a:p>
            <a:pPr marL="0" lvl="0" indent="0"/>
            <a:r>
              <a:rPr lang="en-IN" sz="1500" dirty="0"/>
              <a:t>SWOT Analysis of The Body Shop  </a:t>
            </a:r>
            <a:endParaRPr sz="1500" dirty="0"/>
          </a:p>
        </p:txBody>
      </p:sp>
      <p:sp>
        <p:nvSpPr>
          <p:cNvPr id="281" name="Google Shape;281;p29"/>
          <p:cNvSpPr txBox="1">
            <a:spLocks noGrp="1"/>
          </p:cNvSpPr>
          <p:nvPr>
            <p:ph type="subTitle" idx="14"/>
          </p:nvPr>
        </p:nvSpPr>
        <p:spPr>
          <a:xfrm>
            <a:off x="5313475" y="3561902"/>
            <a:ext cx="2901305" cy="457155"/>
          </a:xfrm>
          <a:prstGeom prst="rect">
            <a:avLst/>
          </a:prstGeom>
        </p:spPr>
        <p:txBody>
          <a:bodyPr spcFirstLastPara="1" wrap="square" lIns="91425" tIns="91425" rIns="91425" bIns="91425" anchor="t" anchorCtr="0">
            <a:noAutofit/>
          </a:bodyPr>
          <a:lstStyle/>
          <a:p>
            <a:r>
              <a:rPr lang="en-IN" sz="1500" dirty="0">
                <a:solidFill>
                  <a:schemeClr val="bg1"/>
                </a:solidFill>
                <a:latin typeface="Della Respira" panose="020B0604020202020204" charset="0"/>
              </a:rPr>
              <a:t>Recommendations </a:t>
            </a:r>
          </a:p>
        </p:txBody>
      </p:sp>
      <p:sp>
        <p:nvSpPr>
          <p:cNvPr id="282" name="Google Shape;282;p29"/>
          <p:cNvSpPr txBox="1">
            <a:spLocks noGrp="1"/>
          </p:cNvSpPr>
          <p:nvPr>
            <p:ph type="subTitle" idx="15"/>
          </p:nvPr>
        </p:nvSpPr>
        <p:spPr>
          <a:xfrm>
            <a:off x="5514100" y="4074350"/>
            <a:ext cx="29013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dirty="0"/>
              <a:t>Conclusion</a:t>
            </a:r>
            <a:endParaRPr sz="1500" dirty="0"/>
          </a:p>
        </p:txBody>
      </p:sp>
      <p:grpSp>
        <p:nvGrpSpPr>
          <p:cNvPr id="283" name="Google Shape;283;p29"/>
          <p:cNvGrpSpPr/>
          <p:nvPr/>
        </p:nvGrpSpPr>
        <p:grpSpPr>
          <a:xfrm>
            <a:off x="337763" y="75900"/>
            <a:ext cx="3727575" cy="5005500"/>
            <a:chOff x="337763" y="75900"/>
            <a:chExt cx="3727575" cy="5005500"/>
          </a:xfrm>
        </p:grpSpPr>
        <p:grpSp>
          <p:nvGrpSpPr>
            <p:cNvPr id="284" name="Google Shape;284;p29"/>
            <p:cNvGrpSpPr/>
            <p:nvPr/>
          </p:nvGrpSpPr>
          <p:grpSpPr>
            <a:xfrm>
              <a:off x="337763" y="75900"/>
              <a:ext cx="3727575" cy="5005500"/>
              <a:chOff x="337763" y="75900"/>
              <a:chExt cx="3727575" cy="5005500"/>
            </a:xfrm>
          </p:grpSpPr>
          <p:sp>
            <p:nvSpPr>
              <p:cNvPr id="285" name="Google Shape;285;p29"/>
              <p:cNvSpPr/>
              <p:nvPr/>
            </p:nvSpPr>
            <p:spPr>
              <a:xfrm>
                <a:off x="337763" y="759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9"/>
              <p:cNvSpPr/>
              <p:nvPr/>
            </p:nvSpPr>
            <p:spPr>
              <a:xfrm>
                <a:off x="3851138" y="759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9"/>
              <p:cNvSpPr/>
              <p:nvPr/>
            </p:nvSpPr>
            <p:spPr>
              <a:xfrm>
                <a:off x="337763" y="48672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9"/>
              <p:cNvSpPr/>
              <p:nvPr/>
            </p:nvSpPr>
            <p:spPr>
              <a:xfrm>
                <a:off x="3851138" y="48672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9" name="Google Shape;289;p29"/>
            <p:cNvSpPr/>
            <p:nvPr/>
          </p:nvSpPr>
          <p:spPr>
            <a:xfrm>
              <a:off x="412450" y="157375"/>
              <a:ext cx="3576825" cy="4853494"/>
            </a:xfrm>
            <a:custGeom>
              <a:avLst/>
              <a:gdLst/>
              <a:ahLst/>
              <a:cxnLst/>
              <a:rect l="l" t="t" r="r" b="b"/>
              <a:pathLst>
                <a:path w="89231" h="121254" fill="none" extrusionOk="0">
                  <a:moveTo>
                    <a:pt x="83781" y="121254"/>
                  </a:moveTo>
                  <a:lnTo>
                    <a:pt x="5451" y="121254"/>
                  </a:lnTo>
                  <a:cubicBezTo>
                    <a:pt x="5451" y="118243"/>
                    <a:pt x="3010" y="115803"/>
                    <a:pt x="0" y="115803"/>
                  </a:cubicBezTo>
                  <a:lnTo>
                    <a:pt x="0" y="5450"/>
                  </a:lnTo>
                  <a:cubicBezTo>
                    <a:pt x="3010" y="5450"/>
                    <a:pt x="5451" y="3009"/>
                    <a:pt x="5451" y="0"/>
                  </a:cubicBezTo>
                  <a:lnTo>
                    <a:pt x="83781" y="0"/>
                  </a:lnTo>
                  <a:cubicBezTo>
                    <a:pt x="83781" y="3009"/>
                    <a:pt x="86221" y="5450"/>
                    <a:pt x="89231" y="5450"/>
                  </a:cubicBezTo>
                  <a:lnTo>
                    <a:pt x="89231" y="115803"/>
                  </a:lnTo>
                  <a:cubicBezTo>
                    <a:pt x="86221" y="115803"/>
                    <a:pt x="83781" y="118242"/>
                    <a:pt x="83781" y="121254"/>
                  </a:cubicBezTo>
                  <a:close/>
                </a:path>
              </a:pathLst>
            </a:custGeom>
            <a:noFill/>
            <a:ln w="9525" cap="flat" cmpd="sng">
              <a:solidFill>
                <a:schemeClr val="accent3"/>
              </a:solidFill>
              <a:prstDash val="solid"/>
              <a:miter lim="103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30"/>
          <p:cNvSpPr txBox="1">
            <a:spLocks noGrp="1"/>
          </p:cNvSpPr>
          <p:nvPr>
            <p:ph type="title"/>
          </p:nvPr>
        </p:nvSpPr>
        <p:spPr>
          <a:xfrm>
            <a:off x="702463" y="960405"/>
            <a:ext cx="4294800" cy="572700"/>
          </a:xfrm>
          <a:prstGeom prst="rect">
            <a:avLst/>
          </a:prstGeom>
        </p:spPr>
        <p:txBody>
          <a:bodyPr spcFirstLastPara="1" wrap="square" lIns="91425" tIns="91425" rIns="91425" bIns="91425" anchor="b" anchorCtr="0">
            <a:noAutofit/>
          </a:bodyPr>
          <a:lstStyle/>
          <a:p>
            <a:pPr lvl="0"/>
            <a:r>
              <a:rPr lang="en-IN" b="1" dirty="0"/>
              <a:t>Introduction </a:t>
            </a:r>
            <a:endParaRPr b="1" dirty="0"/>
          </a:p>
        </p:txBody>
      </p:sp>
      <p:pic>
        <p:nvPicPr>
          <p:cNvPr id="296" name="Google Shape;296;p30"/>
          <p:cNvPicPr preferRelativeResize="0">
            <a:picLocks noGrp="1"/>
          </p:cNvPicPr>
          <p:nvPr>
            <p:ph type="pic" idx="2"/>
          </p:nvPr>
        </p:nvPicPr>
        <p:blipFill rotWithShape="1">
          <a:blip r:embed="rId3">
            <a:alphaModFix/>
          </a:blip>
          <a:srcRect l="28825" t="1968" r="28821" b="1988"/>
          <a:stretch/>
        </p:blipFill>
        <p:spPr>
          <a:xfrm>
            <a:off x="5643775" y="462450"/>
            <a:ext cx="2787000" cy="4218600"/>
          </a:xfrm>
          <a:prstGeom prst="rect">
            <a:avLst/>
          </a:prstGeom>
        </p:spPr>
      </p:pic>
      <p:sp>
        <p:nvSpPr>
          <p:cNvPr id="297" name="Google Shape;297;p30"/>
          <p:cNvSpPr/>
          <p:nvPr/>
        </p:nvSpPr>
        <p:spPr>
          <a:xfrm>
            <a:off x="5772175" y="1306650"/>
            <a:ext cx="2530200" cy="2530200"/>
          </a:xfrm>
          <a:prstGeom prst="ellipse">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98" name="Google Shape;298;p30"/>
          <p:cNvPicPr preferRelativeResize="0">
            <a:picLocks noGrp="1"/>
          </p:cNvPicPr>
          <p:nvPr>
            <p:ph type="pic" idx="3"/>
          </p:nvPr>
        </p:nvPicPr>
        <p:blipFill rotWithShape="1">
          <a:blip r:embed="rId4">
            <a:alphaModFix/>
          </a:blip>
          <a:srcRect l="13616" r="19636"/>
          <a:stretch/>
        </p:blipFill>
        <p:spPr>
          <a:xfrm>
            <a:off x="5888137" y="1422588"/>
            <a:ext cx="2298300" cy="2298300"/>
          </a:xfrm>
          <a:prstGeom prst="ellipse">
            <a:avLst/>
          </a:prstGeom>
        </p:spPr>
      </p:pic>
      <p:sp>
        <p:nvSpPr>
          <p:cNvPr id="299" name="Google Shape;299;p30"/>
          <p:cNvSpPr/>
          <p:nvPr/>
        </p:nvSpPr>
        <p:spPr>
          <a:xfrm>
            <a:off x="5219419" y="539505"/>
            <a:ext cx="841800" cy="8418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0"/>
          <p:cNvSpPr/>
          <p:nvPr/>
        </p:nvSpPr>
        <p:spPr>
          <a:xfrm>
            <a:off x="5403619" y="723705"/>
            <a:ext cx="473400" cy="4734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Subtitle 3"/>
          <p:cNvSpPr>
            <a:spLocks noGrp="1" noChangeArrowheads="1"/>
          </p:cNvSpPr>
          <p:nvPr>
            <p:ph type="subTitle" idx="1"/>
          </p:nvPr>
        </p:nvSpPr>
        <p:spPr bwMode="auto">
          <a:xfrm>
            <a:off x="712788" y="1737391"/>
            <a:ext cx="4172033"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SWOT Analysis of The Body Shop.</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Detailed analysis of advantages and obstacles.</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Overview of The Body Shop's background and objectives.</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Discussion on advantages, disadvantages, opportunities, and threats.</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Strategic recommendations for the business's future actions.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cxnSp>
        <p:nvCxnSpPr>
          <p:cNvPr id="305" name="Google Shape;305;p31"/>
          <p:cNvCxnSpPr/>
          <p:nvPr/>
        </p:nvCxnSpPr>
        <p:spPr>
          <a:xfrm>
            <a:off x="2309050" y="4496900"/>
            <a:ext cx="5890200" cy="0"/>
          </a:xfrm>
          <a:prstGeom prst="straightConnector1">
            <a:avLst/>
          </a:prstGeom>
          <a:noFill/>
          <a:ln w="9525" cap="flat" cmpd="sng">
            <a:solidFill>
              <a:schemeClr val="accent3"/>
            </a:solidFill>
            <a:prstDash val="solid"/>
            <a:round/>
            <a:headEnd type="none" w="med" len="med"/>
            <a:tailEnd type="none" w="med" len="med"/>
          </a:ln>
        </p:spPr>
      </p:cxnSp>
      <p:pic>
        <p:nvPicPr>
          <p:cNvPr id="306" name="Google Shape;306;p31"/>
          <p:cNvPicPr preferRelativeResize="0">
            <a:picLocks noGrp="1"/>
          </p:cNvPicPr>
          <p:nvPr>
            <p:ph type="pic" idx="4"/>
          </p:nvPr>
        </p:nvPicPr>
        <p:blipFill rotWithShape="1">
          <a:blip r:embed="rId3">
            <a:alphaModFix/>
          </a:blip>
          <a:srcRect l="31469" r="31469"/>
          <a:stretch/>
        </p:blipFill>
        <p:spPr>
          <a:xfrm>
            <a:off x="466100" y="462450"/>
            <a:ext cx="2342400" cy="4218600"/>
          </a:xfrm>
          <a:prstGeom prst="rect">
            <a:avLst/>
          </a:prstGeom>
        </p:spPr>
      </p:pic>
      <p:sp>
        <p:nvSpPr>
          <p:cNvPr id="309" name="Google Shape;309;p31"/>
          <p:cNvSpPr/>
          <p:nvPr/>
        </p:nvSpPr>
        <p:spPr>
          <a:xfrm rot="5400000">
            <a:off x="979700" y="1379325"/>
            <a:ext cx="3650100" cy="23847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10" name="Google Shape;310;p31"/>
          <p:cNvPicPr preferRelativeResize="0">
            <a:picLocks noGrp="1"/>
          </p:cNvPicPr>
          <p:nvPr>
            <p:ph type="pic" idx="3"/>
          </p:nvPr>
        </p:nvPicPr>
        <p:blipFill rotWithShape="1">
          <a:blip r:embed="rId4">
            <a:alphaModFix/>
          </a:blip>
          <a:srcRect l="5060"/>
          <a:stretch/>
        </p:blipFill>
        <p:spPr>
          <a:xfrm>
            <a:off x="1727780" y="872250"/>
            <a:ext cx="2154000" cy="3399000"/>
          </a:xfrm>
          <a:prstGeom prst="roundRect">
            <a:avLst>
              <a:gd name="adj" fmla="val 50000"/>
            </a:avLst>
          </a:prstGeom>
        </p:spPr>
      </p:pic>
      <p:sp>
        <p:nvSpPr>
          <p:cNvPr id="313" name="Google Shape;313;p31"/>
          <p:cNvSpPr/>
          <p:nvPr/>
        </p:nvSpPr>
        <p:spPr>
          <a:xfrm flipH="1">
            <a:off x="8116225" y="4389800"/>
            <a:ext cx="214200" cy="2142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Rectangle 5"/>
          <p:cNvSpPr/>
          <p:nvPr/>
        </p:nvSpPr>
        <p:spPr>
          <a:xfrm>
            <a:off x="3997100" y="1875101"/>
            <a:ext cx="4572000" cy="2308324"/>
          </a:xfrm>
          <a:prstGeom prst="rect">
            <a:avLst/>
          </a:prstGeom>
        </p:spPr>
        <p:txBody>
          <a:bodyPr>
            <a:spAutoFit/>
          </a:bodyPr>
          <a:lstStyle/>
          <a:p>
            <a:pPr marL="285750" indent="-285750" algn="just">
              <a:buClr>
                <a:schemeClr val="bg1"/>
              </a:buClr>
              <a:buFont typeface="Wingdings" panose="05000000000000000000" pitchFamily="2" charset="2"/>
              <a:buChar char="v"/>
            </a:pPr>
            <a:r>
              <a:rPr lang="en-IN" sz="1600" dirty="0">
                <a:solidFill>
                  <a:schemeClr val="bg1"/>
                </a:solidFill>
              </a:rPr>
              <a:t>Identifies and evaluates opportunities, threats, weaknesses, and strengths. </a:t>
            </a:r>
          </a:p>
          <a:p>
            <a:pPr marL="285750" indent="-285750" algn="just">
              <a:buClr>
                <a:schemeClr val="bg1"/>
              </a:buClr>
              <a:buFont typeface="Wingdings" panose="05000000000000000000" pitchFamily="2" charset="2"/>
              <a:buChar char="v"/>
            </a:pPr>
            <a:r>
              <a:rPr lang="en-IN" sz="1600" dirty="0">
                <a:solidFill>
                  <a:schemeClr val="bg1"/>
                </a:solidFill>
              </a:rPr>
              <a:t>Promotes awareness of business strategy components. </a:t>
            </a:r>
          </a:p>
          <a:p>
            <a:pPr marL="285750" indent="-285750" algn="just">
              <a:buClr>
                <a:schemeClr val="bg1"/>
              </a:buClr>
              <a:buFont typeface="Wingdings" panose="05000000000000000000" pitchFamily="2" charset="2"/>
              <a:buChar char="v"/>
            </a:pPr>
            <a:r>
              <a:rPr lang="en-IN" sz="1600" dirty="0">
                <a:solidFill>
                  <a:schemeClr val="bg1"/>
                </a:solidFill>
              </a:rPr>
              <a:t>Used in strategic planning. </a:t>
            </a:r>
          </a:p>
          <a:p>
            <a:pPr marL="285750" indent="-285750" algn="just">
              <a:buClr>
                <a:schemeClr val="bg1"/>
              </a:buClr>
              <a:buFont typeface="Wingdings" panose="05000000000000000000" pitchFamily="2" charset="2"/>
              <a:buChar char="v"/>
            </a:pPr>
            <a:r>
              <a:rPr lang="en-IN" sz="1600" dirty="0">
                <a:solidFill>
                  <a:schemeClr val="bg1"/>
                </a:solidFill>
              </a:rPr>
              <a:t>Useful for hiring methods. </a:t>
            </a:r>
          </a:p>
          <a:p>
            <a:pPr marL="285750" indent="-285750" algn="just">
              <a:buClr>
                <a:schemeClr val="bg1"/>
              </a:buClr>
              <a:buFont typeface="Wingdings" panose="05000000000000000000" pitchFamily="2" charset="2"/>
              <a:buChar char="v"/>
            </a:pPr>
            <a:r>
              <a:rPr lang="en-IN" sz="1600" dirty="0">
                <a:solidFill>
                  <a:schemeClr val="bg1"/>
                </a:solidFill>
              </a:rPr>
              <a:t>Identifies unrecognized success prospects. </a:t>
            </a:r>
          </a:p>
          <a:p>
            <a:pPr marL="285750" indent="-285750" algn="just">
              <a:buClr>
                <a:schemeClr val="bg1"/>
              </a:buClr>
              <a:buFont typeface="Wingdings" panose="05000000000000000000" pitchFamily="2" charset="2"/>
              <a:buChar char="v"/>
            </a:pPr>
            <a:r>
              <a:rPr lang="en-IN" sz="1600" dirty="0">
                <a:solidFill>
                  <a:schemeClr val="bg1"/>
                </a:solidFill>
              </a:rPr>
              <a:t>Raised concerns before they become burdensome.</a:t>
            </a:r>
          </a:p>
        </p:txBody>
      </p:sp>
      <p:sp>
        <p:nvSpPr>
          <p:cNvPr id="7" name="Rectangle 6"/>
          <p:cNvSpPr/>
          <p:nvPr/>
        </p:nvSpPr>
        <p:spPr>
          <a:xfrm>
            <a:off x="3545010" y="746625"/>
            <a:ext cx="5476179" cy="553998"/>
          </a:xfrm>
          <a:prstGeom prst="rect">
            <a:avLst/>
          </a:prstGeom>
        </p:spPr>
        <p:txBody>
          <a:bodyPr wrap="none">
            <a:spAutoFit/>
          </a:bodyPr>
          <a:lstStyle/>
          <a:p>
            <a:r>
              <a:rPr lang="en-IN" sz="3000" b="1" dirty="0">
                <a:solidFill>
                  <a:schemeClr val="bg1"/>
                </a:solidFill>
                <a:latin typeface="Della Respira" panose="020B0604020202020204" charset="0"/>
              </a:rPr>
              <a:t>Definition of SWOT Analysis </a:t>
            </a:r>
            <a:endParaRPr lang="en-IN" sz="3000" dirty="0">
              <a:solidFill>
                <a:schemeClr val="bg1"/>
              </a:solidFill>
              <a:latin typeface="Della Respira" panose="020B060402020202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2"/>
          <p:cNvPicPr preferRelativeResize="0">
            <a:picLocks noGrp="1"/>
          </p:cNvPicPr>
          <p:nvPr>
            <p:ph type="pic" idx="6"/>
          </p:nvPr>
        </p:nvPicPr>
        <p:blipFill rotWithShape="1">
          <a:blip r:embed="rId3">
            <a:alphaModFix/>
          </a:blip>
          <a:srcRect t="16626" b="16626"/>
          <a:stretch/>
        </p:blipFill>
        <p:spPr>
          <a:xfrm>
            <a:off x="5373210" y="-556956"/>
            <a:ext cx="5926200" cy="5926200"/>
          </a:xfrm>
          <a:prstGeom prst="ellipse">
            <a:avLst/>
          </a:prstGeom>
        </p:spPr>
      </p:pic>
      <p:sp>
        <p:nvSpPr>
          <p:cNvPr id="319" name="Google Shape;319;p32"/>
          <p:cNvSpPr/>
          <p:nvPr/>
        </p:nvSpPr>
        <p:spPr>
          <a:xfrm rot="-5400000">
            <a:off x="6511275" y="-1344475"/>
            <a:ext cx="2479800" cy="60813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2"/>
          <p:cNvSpPr txBox="1">
            <a:spLocks noGrp="1"/>
          </p:cNvSpPr>
          <p:nvPr>
            <p:ph type="title"/>
          </p:nvPr>
        </p:nvSpPr>
        <p:spPr>
          <a:xfrm>
            <a:off x="289560" y="445025"/>
            <a:ext cx="5410200" cy="572700"/>
          </a:xfrm>
          <a:prstGeom prst="rect">
            <a:avLst/>
          </a:prstGeom>
        </p:spPr>
        <p:txBody>
          <a:bodyPr spcFirstLastPara="1" wrap="square" lIns="91425" tIns="91425" rIns="91425" bIns="91425" anchor="t" anchorCtr="0">
            <a:noAutofit/>
          </a:bodyPr>
          <a:lstStyle/>
          <a:p>
            <a:pPr lvl="0"/>
            <a:r>
              <a:rPr lang="en-IN" b="1" dirty="0"/>
              <a:t>Summary of The Body Shop </a:t>
            </a:r>
            <a:endParaRPr dirty="0"/>
          </a:p>
        </p:txBody>
      </p:sp>
      <p:pic>
        <p:nvPicPr>
          <p:cNvPr id="325" name="Google Shape;325;p32"/>
          <p:cNvPicPr preferRelativeResize="0">
            <a:picLocks noGrp="1"/>
          </p:cNvPicPr>
          <p:nvPr>
            <p:ph type="pic" idx="5"/>
          </p:nvPr>
        </p:nvPicPr>
        <p:blipFill rotWithShape="1">
          <a:blip r:embed="rId4">
            <a:alphaModFix/>
          </a:blip>
          <a:srcRect t="31709" b="9097"/>
          <a:stretch/>
        </p:blipFill>
        <p:spPr>
          <a:xfrm>
            <a:off x="4830325" y="548375"/>
            <a:ext cx="5810100" cy="2295600"/>
          </a:xfrm>
          <a:prstGeom prst="roundRect">
            <a:avLst>
              <a:gd name="adj" fmla="val 50000"/>
            </a:avLst>
          </a:prstGeom>
        </p:spPr>
      </p:pic>
      <p:sp>
        <p:nvSpPr>
          <p:cNvPr id="5" name="Rectangle 1"/>
          <p:cNvSpPr>
            <a:spLocks noGrp="1" noChangeArrowheads="1"/>
          </p:cNvSpPr>
          <p:nvPr>
            <p:ph type="subTitle" idx="2"/>
          </p:nvPr>
        </p:nvSpPr>
        <p:spPr bwMode="auto">
          <a:xfrm>
            <a:off x="396239" y="1658801"/>
            <a:ext cx="4282685"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Founded by Dame Anita </a:t>
            </a:r>
            <a:r>
              <a:rPr kumimoji="0" lang="en-US" altLang="en-US" sz="1600" b="0" i="0" u="none" strike="noStrike" cap="none" normalizeH="0" baseline="0" dirty="0" err="1">
                <a:ln>
                  <a:noFill/>
                </a:ln>
                <a:solidFill>
                  <a:schemeClr val="bg1"/>
                </a:solidFill>
                <a:effectLst/>
                <a:latin typeface="Arial" panose="020B0604020202020204" pitchFamily="34" charset="0"/>
              </a:rPr>
              <a:t>Rodick</a:t>
            </a:r>
            <a:r>
              <a:rPr kumimoji="0" lang="en-US" altLang="en-US" sz="1600" b="0" i="0" u="none" strike="noStrike" cap="none" normalizeH="0" baseline="0" dirty="0">
                <a:ln>
                  <a:noFill/>
                </a:ln>
                <a:solidFill>
                  <a:schemeClr val="bg1"/>
                </a:solidFill>
                <a:effectLst/>
                <a:latin typeface="Arial" panose="020B0604020202020204" pitchFamily="34" charset="0"/>
              </a:rPr>
              <a:t> in 1976.</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Serves 30 million people globally.</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Operates over 3,000 stores in 70 countries.</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err="1">
                <a:ln>
                  <a:noFill/>
                </a:ln>
                <a:solidFill>
                  <a:schemeClr val="bg1"/>
                </a:solidFill>
                <a:effectLst/>
                <a:latin typeface="Arial" panose="020B0604020202020204" pitchFamily="34" charset="0"/>
              </a:rPr>
              <a:t>Specialises</a:t>
            </a:r>
            <a:r>
              <a:rPr kumimoji="0" lang="en-US" altLang="en-US" sz="1600" b="0" i="0" u="none" strike="noStrike" cap="none" normalizeH="0" baseline="0" dirty="0">
                <a:ln>
                  <a:noFill/>
                </a:ln>
                <a:solidFill>
                  <a:schemeClr val="bg1"/>
                </a:solidFill>
                <a:effectLst/>
                <a:latin typeface="Arial" panose="020B0604020202020204" pitchFamily="34" charset="0"/>
              </a:rPr>
              <a:t> in face creams and </a:t>
            </a:r>
            <a:r>
              <a:rPr kumimoji="0" lang="en-US" altLang="en-US" sz="1600" b="0" i="0" u="none" strike="noStrike" cap="none" normalizeH="0" baseline="0" dirty="0" err="1">
                <a:ln>
                  <a:noFill/>
                </a:ln>
                <a:solidFill>
                  <a:schemeClr val="bg1"/>
                </a:solidFill>
                <a:effectLst/>
                <a:latin typeface="Arial" panose="020B0604020202020204" pitchFamily="34" charset="0"/>
              </a:rPr>
              <a:t>moisturisers</a:t>
            </a:r>
            <a:r>
              <a:rPr kumimoji="0" lang="en-US" altLang="en-US" sz="1600" b="0" i="0" u="none" strike="noStrike" cap="none" normalizeH="0" baseline="0" dirty="0">
                <a:ln>
                  <a:noFill/>
                </a:ln>
                <a:solidFill>
                  <a:schemeClr val="bg1"/>
                </a:solidFill>
                <a:effectLst/>
                <a:latin typeface="Arial" panose="020B0604020202020204" pitchFamily="34" charset="0"/>
              </a:rPr>
              <a:t>.</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Turnover over £89 million in 2022.</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Offers cruelty-free, vegetarian, or vegan skincare, hair care, and cosmetic products.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34"/>
          <p:cNvSpPr/>
          <p:nvPr/>
        </p:nvSpPr>
        <p:spPr>
          <a:xfrm>
            <a:off x="3520200" y="1195750"/>
            <a:ext cx="2103300" cy="51990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IN" b="1" dirty="0"/>
              <a:t>SWOT Analysis of The Body Shop  </a:t>
            </a:r>
            <a:endParaRPr dirty="0"/>
          </a:p>
        </p:txBody>
      </p:sp>
      <p:sp>
        <p:nvSpPr>
          <p:cNvPr id="346" name="Google Shape;346;p34"/>
          <p:cNvSpPr txBox="1">
            <a:spLocks noGrp="1"/>
          </p:cNvSpPr>
          <p:nvPr>
            <p:ph type="subTitle" idx="3"/>
          </p:nvPr>
        </p:nvSpPr>
        <p:spPr>
          <a:xfrm>
            <a:off x="664399" y="3330798"/>
            <a:ext cx="2807100" cy="1005900"/>
          </a:xfrm>
          <a:prstGeom prst="rect">
            <a:avLst/>
          </a:prstGeom>
        </p:spPr>
        <p:txBody>
          <a:bodyPr spcFirstLastPara="1" wrap="square" lIns="91425" tIns="91425" rIns="91425" bIns="91425" anchor="t" anchorCtr="0">
            <a:noAutofit/>
          </a:bodyPr>
          <a:lstStyle/>
          <a:p>
            <a:pPr marL="0" lvl="0" indent="0" algn="just"/>
            <a:r>
              <a:rPr lang="en-IN" sz="1400" b="1" dirty="0">
                <a:latin typeface="+mj-lt"/>
              </a:rPr>
              <a:t>Weaknesses</a:t>
            </a:r>
          </a:p>
          <a:p>
            <a:pPr marL="171450" lvl="0" indent="-171450" algn="just">
              <a:buFont typeface="Wingdings" panose="05000000000000000000" pitchFamily="2" charset="2"/>
              <a:buChar char="v"/>
            </a:pPr>
            <a:r>
              <a:rPr lang="en-IN" sz="1400" dirty="0">
                <a:latin typeface="+mj-lt"/>
              </a:rPr>
              <a:t>Expensive products may deter price-sensitive buyers.</a:t>
            </a:r>
          </a:p>
          <a:p>
            <a:pPr marL="171450" lvl="0" indent="-171450" algn="just">
              <a:buFont typeface="Wingdings" panose="05000000000000000000" pitchFamily="2" charset="2"/>
              <a:buChar char="v"/>
            </a:pPr>
            <a:r>
              <a:rPr lang="en-IN" sz="1400" dirty="0">
                <a:latin typeface="+mj-lt"/>
              </a:rPr>
              <a:t>Emphasis on natural, ethical subjects appeals to diverse customers.</a:t>
            </a:r>
            <a:endParaRPr sz="1400" dirty="0">
              <a:latin typeface="+mj-lt"/>
            </a:endParaRPr>
          </a:p>
        </p:txBody>
      </p:sp>
      <p:pic>
        <p:nvPicPr>
          <p:cNvPr id="351" name="Google Shape;351;p34"/>
          <p:cNvPicPr preferRelativeResize="0">
            <a:picLocks noGrp="1"/>
          </p:cNvPicPr>
          <p:nvPr>
            <p:ph type="pic" idx="9"/>
          </p:nvPr>
        </p:nvPicPr>
        <p:blipFill rotWithShape="1">
          <a:blip r:embed="rId3">
            <a:alphaModFix/>
          </a:blip>
          <a:srcRect l="25480" t="31499" r="25490" b="-15097"/>
          <a:stretch/>
        </p:blipFill>
        <p:spPr>
          <a:xfrm>
            <a:off x="3630825" y="1299898"/>
            <a:ext cx="1889100" cy="4825500"/>
          </a:xfrm>
          <a:prstGeom prst="roundRect">
            <a:avLst>
              <a:gd name="adj" fmla="val 50000"/>
            </a:avLst>
          </a:prstGeom>
        </p:spPr>
      </p:pic>
      <p:sp>
        <p:nvSpPr>
          <p:cNvPr id="2" name="Subtitle 1"/>
          <p:cNvSpPr>
            <a:spLocks noGrp="1" noChangeArrowheads="1"/>
          </p:cNvSpPr>
          <p:nvPr>
            <p:ph type="subTitle" idx="1"/>
          </p:nvPr>
        </p:nvSpPr>
        <p:spPr bwMode="auto">
          <a:xfrm>
            <a:off x="719999" y="1461880"/>
            <a:ext cx="269590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bg1"/>
                </a:solidFill>
                <a:effectLst/>
                <a:latin typeface="Arial" panose="020B0604020202020204" pitchFamily="34" charset="0"/>
              </a:rPr>
              <a:t>Strengths</a:t>
            </a:r>
          </a:p>
          <a:p>
            <a:pPr marL="171450" marR="0" lvl="0" indent="-1714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Offers diverse skincare, haircare, and makeup products.</a:t>
            </a:r>
            <a:endParaRPr lang="en-US" altLang="en-US" sz="1400" dirty="0">
              <a:solidFill>
                <a:schemeClr val="bg1"/>
              </a:solidFill>
              <a:latin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Global presence with stores across multiple countries.</a:t>
            </a:r>
          </a:p>
        </p:txBody>
      </p:sp>
      <p:sp>
        <p:nvSpPr>
          <p:cNvPr id="5" name="Rectangle 2"/>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 Expensive products may deter price-sensitive buyers.</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Emphasis on natural, ethical subjects appeals to diverse customers.</a:t>
            </a:r>
          </a:p>
        </p:txBody>
      </p:sp>
      <p:sp>
        <p:nvSpPr>
          <p:cNvPr id="7" name="Rectangle 4"/>
          <p:cNvSpPr>
            <a:spLocks noGrp="1" noChangeArrowheads="1"/>
          </p:cNvSpPr>
          <p:nvPr>
            <p:ph type="subTitle" idx="2"/>
          </p:nvPr>
        </p:nvSpPr>
        <p:spPr bwMode="auto">
          <a:xfrm>
            <a:off x="5672201" y="1651446"/>
            <a:ext cx="2758549"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b="1" dirty="0">
                <a:solidFill>
                  <a:schemeClr val="bg1"/>
                </a:solidFill>
                <a:latin typeface="Arial" panose="020B0604020202020204" pitchFamily="34" charset="0"/>
              </a:rPr>
              <a:t>Opportunities</a:t>
            </a:r>
            <a:endParaRPr kumimoji="0" lang="en-US" altLang="en-US" sz="1400" b="1" i="0" u="none" strike="noStrike" cap="none" normalizeH="0" baseline="0" dirty="0">
              <a:ln>
                <a:noFill/>
              </a:ln>
              <a:solidFill>
                <a:schemeClr val="bg1"/>
              </a:solidFill>
              <a:effectLst/>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Capitalizes on online shopping trend.</a:t>
            </a:r>
            <a:endParaRPr lang="en-US" altLang="en-US" sz="14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Focuses on sustainability to attract environmentally conscious customers.</a:t>
            </a:r>
          </a:p>
        </p:txBody>
      </p:sp>
      <p:sp>
        <p:nvSpPr>
          <p:cNvPr id="8" name="Rectangle 5"/>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Capitalizes on online shopping trend.</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Focuses on sustainability to attract environmentally conscious customers.</a:t>
            </a:r>
          </a:p>
        </p:txBody>
      </p:sp>
      <p:sp>
        <p:nvSpPr>
          <p:cNvPr id="10" name="Rectangle 6"/>
          <p:cNvSpPr>
            <a:spLocks noGrp="1" noChangeArrowheads="1"/>
          </p:cNvSpPr>
          <p:nvPr>
            <p:ph type="subTitle" idx="4"/>
          </p:nvPr>
        </p:nvSpPr>
        <p:spPr bwMode="auto">
          <a:xfrm>
            <a:off x="5622925" y="3356193"/>
            <a:ext cx="2807825"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bg1"/>
                </a:solidFill>
                <a:effectLst/>
                <a:latin typeface="Arial" panose="020B0604020202020204" pitchFamily="34" charset="0"/>
              </a:rPr>
              <a:t>Threats</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Competitive market with Lush and Sephora.</a:t>
            </a:r>
            <a:endParaRPr lang="en-US" altLang="en-US" sz="14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Economic volatility impacts consumer purchasing habits.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cxnSp>
        <p:nvCxnSpPr>
          <p:cNvPr id="305" name="Google Shape;305;p31"/>
          <p:cNvCxnSpPr/>
          <p:nvPr/>
        </p:nvCxnSpPr>
        <p:spPr>
          <a:xfrm>
            <a:off x="2309050" y="4496900"/>
            <a:ext cx="5890200" cy="0"/>
          </a:xfrm>
          <a:prstGeom prst="straightConnector1">
            <a:avLst/>
          </a:prstGeom>
          <a:noFill/>
          <a:ln w="9525" cap="flat" cmpd="sng">
            <a:solidFill>
              <a:schemeClr val="accent3"/>
            </a:solidFill>
            <a:prstDash val="solid"/>
            <a:round/>
            <a:headEnd type="none" w="med" len="med"/>
            <a:tailEnd type="none" w="med" len="med"/>
          </a:ln>
        </p:spPr>
      </p:cxnSp>
      <p:pic>
        <p:nvPicPr>
          <p:cNvPr id="306" name="Google Shape;306;p31"/>
          <p:cNvPicPr preferRelativeResize="0">
            <a:picLocks noGrp="1"/>
          </p:cNvPicPr>
          <p:nvPr>
            <p:ph type="pic" idx="4"/>
          </p:nvPr>
        </p:nvPicPr>
        <p:blipFill rotWithShape="1">
          <a:blip r:embed="rId3">
            <a:alphaModFix/>
          </a:blip>
          <a:srcRect l="31469" r="31469"/>
          <a:stretch/>
        </p:blipFill>
        <p:spPr>
          <a:xfrm>
            <a:off x="466100" y="462450"/>
            <a:ext cx="2342400" cy="4218600"/>
          </a:xfrm>
          <a:prstGeom prst="rect">
            <a:avLst/>
          </a:prstGeom>
        </p:spPr>
      </p:pic>
      <p:sp>
        <p:nvSpPr>
          <p:cNvPr id="309" name="Google Shape;309;p31"/>
          <p:cNvSpPr/>
          <p:nvPr/>
        </p:nvSpPr>
        <p:spPr>
          <a:xfrm rot="5400000">
            <a:off x="979700" y="1379325"/>
            <a:ext cx="3650100" cy="23847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310" name="Google Shape;310;p31"/>
          <p:cNvPicPr preferRelativeResize="0">
            <a:picLocks noGrp="1"/>
          </p:cNvPicPr>
          <p:nvPr>
            <p:ph type="pic" idx="3"/>
          </p:nvPr>
        </p:nvPicPr>
        <p:blipFill rotWithShape="1">
          <a:blip r:embed="rId4">
            <a:alphaModFix/>
          </a:blip>
          <a:srcRect l="5060"/>
          <a:stretch/>
        </p:blipFill>
        <p:spPr>
          <a:xfrm>
            <a:off x="1727780" y="872250"/>
            <a:ext cx="2154000" cy="3399000"/>
          </a:xfrm>
          <a:prstGeom prst="roundRect">
            <a:avLst>
              <a:gd name="adj" fmla="val 50000"/>
            </a:avLst>
          </a:prstGeom>
        </p:spPr>
      </p:pic>
      <p:sp>
        <p:nvSpPr>
          <p:cNvPr id="313" name="Google Shape;313;p31"/>
          <p:cNvSpPr/>
          <p:nvPr/>
        </p:nvSpPr>
        <p:spPr>
          <a:xfrm flipH="1">
            <a:off x="8116225" y="4389800"/>
            <a:ext cx="214200" cy="2142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Rectangle 6"/>
          <p:cNvSpPr/>
          <p:nvPr/>
        </p:nvSpPr>
        <p:spPr>
          <a:xfrm>
            <a:off x="3997100" y="823421"/>
            <a:ext cx="3366627" cy="553998"/>
          </a:xfrm>
          <a:prstGeom prst="rect">
            <a:avLst/>
          </a:prstGeom>
        </p:spPr>
        <p:txBody>
          <a:bodyPr wrap="none">
            <a:spAutoFit/>
          </a:bodyPr>
          <a:lstStyle/>
          <a:p>
            <a:r>
              <a:rPr lang="en-IN" sz="3000" b="1" dirty="0">
                <a:solidFill>
                  <a:schemeClr val="bg1"/>
                </a:solidFill>
                <a:latin typeface="Della Respira" panose="020B0604020202020204" charset="0"/>
              </a:rPr>
              <a:t>Recommendations </a:t>
            </a:r>
          </a:p>
        </p:txBody>
      </p:sp>
      <p:sp>
        <p:nvSpPr>
          <p:cNvPr id="4" name="Rectangle 3"/>
          <p:cNvSpPr>
            <a:spLocks noChangeArrowheads="1"/>
          </p:cNvSpPr>
          <p:nvPr/>
        </p:nvSpPr>
        <p:spPr bwMode="auto">
          <a:xfrm>
            <a:off x="4185145" y="1965320"/>
            <a:ext cx="4303535" cy="170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Improve social networking and internet advertising.</a:t>
            </a:r>
            <a:endParaRPr lang="en-US" altLang="en-US" dirty="0">
              <a:solidFill>
                <a:schemeClr val="bg1"/>
              </a:solidFill>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Offer affordable product lines.</a:t>
            </a:r>
            <a:endParaRPr lang="en-US" altLang="en-US" dirty="0">
              <a:solidFill>
                <a:schemeClr val="bg1"/>
              </a:solidFill>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Increase environmental initiatives.</a:t>
            </a:r>
            <a:endParaRPr lang="en-US" altLang="en-US" dirty="0">
              <a:solidFill>
                <a:schemeClr val="bg1"/>
              </a:solidFill>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Expand into emerging regions</a:t>
            </a:r>
            <a:r>
              <a:rPr lang="en-US" altLang="en-US" dirty="0">
                <a:solidFill>
                  <a:schemeClr val="bg1"/>
                </a:solidFill>
                <a:latin typeface="Arial" panose="020B0604020202020204" pitchFamily="34" charset="0"/>
              </a:rPr>
              <a:t>. </a:t>
            </a:r>
            <a:endParaRPr kumimoji="0" lang="en-US" altLang="en-US" b="0" i="0" u="none" strike="noStrike" cap="none" normalizeH="0" baseline="0" dirty="0">
              <a:ln>
                <a:noFill/>
              </a:ln>
              <a:solidFill>
                <a:schemeClr val="bg1"/>
              </a:solidFill>
              <a:effectLst/>
              <a:latin typeface="Arial" panose="020B0604020202020204" pitchFamily="34" charset="0"/>
            </a:endParaRPr>
          </a:p>
        </p:txBody>
      </p:sp>
      <p:sp>
        <p:nvSpPr>
          <p:cNvPr id="8" name="Rectangle 5"/>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Establish connections with companies and influencers.</a:t>
            </a:r>
          </a:p>
        </p:txBody>
      </p:sp>
    </p:spTree>
    <p:extLst>
      <p:ext uri="{BB962C8B-B14F-4D97-AF65-F5344CB8AC3E}">
        <p14:creationId xmlns:p14="http://schemas.microsoft.com/office/powerpoint/2010/main" val="2141544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2"/>
          <p:cNvPicPr preferRelativeResize="0">
            <a:picLocks noGrp="1"/>
          </p:cNvPicPr>
          <p:nvPr>
            <p:ph type="pic" idx="6"/>
          </p:nvPr>
        </p:nvPicPr>
        <p:blipFill rotWithShape="1">
          <a:blip r:embed="rId3">
            <a:alphaModFix/>
          </a:blip>
          <a:srcRect t="16626" b="16626"/>
          <a:stretch/>
        </p:blipFill>
        <p:spPr>
          <a:xfrm>
            <a:off x="5373210" y="-556956"/>
            <a:ext cx="5926200" cy="5926200"/>
          </a:xfrm>
          <a:prstGeom prst="ellipse">
            <a:avLst/>
          </a:prstGeom>
        </p:spPr>
      </p:pic>
      <p:sp>
        <p:nvSpPr>
          <p:cNvPr id="319" name="Google Shape;319;p32"/>
          <p:cNvSpPr/>
          <p:nvPr/>
        </p:nvSpPr>
        <p:spPr>
          <a:xfrm rot="-5400000">
            <a:off x="6511275" y="-1344475"/>
            <a:ext cx="2479800" cy="60813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2"/>
          <p:cNvSpPr txBox="1">
            <a:spLocks noGrp="1"/>
          </p:cNvSpPr>
          <p:nvPr>
            <p:ph type="title"/>
          </p:nvPr>
        </p:nvSpPr>
        <p:spPr>
          <a:xfrm>
            <a:off x="289560" y="445025"/>
            <a:ext cx="5410200" cy="572700"/>
          </a:xfrm>
          <a:prstGeom prst="rect">
            <a:avLst/>
          </a:prstGeom>
        </p:spPr>
        <p:txBody>
          <a:bodyPr spcFirstLastPara="1" wrap="square" lIns="91425" tIns="91425" rIns="91425" bIns="91425" anchor="t" anchorCtr="0">
            <a:noAutofit/>
          </a:bodyPr>
          <a:lstStyle/>
          <a:p>
            <a:pPr lvl="0"/>
            <a:r>
              <a:rPr lang="en-IN" b="1" dirty="0"/>
              <a:t>Conclusion </a:t>
            </a:r>
            <a:endParaRPr b="1" dirty="0"/>
          </a:p>
        </p:txBody>
      </p:sp>
      <p:pic>
        <p:nvPicPr>
          <p:cNvPr id="325" name="Google Shape;325;p32"/>
          <p:cNvPicPr preferRelativeResize="0">
            <a:picLocks noGrp="1"/>
          </p:cNvPicPr>
          <p:nvPr>
            <p:ph type="pic" idx="5"/>
          </p:nvPr>
        </p:nvPicPr>
        <p:blipFill rotWithShape="1">
          <a:blip r:embed="rId4">
            <a:alphaModFix/>
          </a:blip>
          <a:srcRect t="31709" b="9097"/>
          <a:stretch/>
        </p:blipFill>
        <p:spPr>
          <a:xfrm>
            <a:off x="4830325" y="548375"/>
            <a:ext cx="5810100" cy="2295600"/>
          </a:xfrm>
          <a:prstGeom prst="roundRect">
            <a:avLst>
              <a:gd name="adj" fmla="val 50000"/>
            </a:avLst>
          </a:prstGeom>
        </p:spPr>
      </p:pic>
      <p:sp>
        <p:nvSpPr>
          <p:cNvPr id="5" name="Rectangle 1"/>
          <p:cNvSpPr>
            <a:spLocks noGrp="1" noChangeArrowheads="1"/>
          </p:cNvSpPr>
          <p:nvPr>
            <p:ph type="subTitle" idx="2"/>
          </p:nvPr>
        </p:nvSpPr>
        <p:spPr bwMode="auto">
          <a:xfrm>
            <a:off x="418600" y="1696175"/>
            <a:ext cx="416288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Strengthening digital presence. </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Launching lower-cost products. </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Promoting environmental campaigns.</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Collaborating with celebrities and companies. </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Increasing brand awareness and streamlining supply chain.</a:t>
            </a:r>
            <a:endParaRPr kumimoji="0" lang="en-US" alt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394727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30"/>
          <p:cNvSpPr txBox="1">
            <a:spLocks noGrp="1"/>
          </p:cNvSpPr>
          <p:nvPr>
            <p:ph type="title"/>
          </p:nvPr>
        </p:nvSpPr>
        <p:spPr>
          <a:xfrm>
            <a:off x="560388" y="74626"/>
            <a:ext cx="6567017" cy="862545"/>
          </a:xfrm>
          <a:prstGeom prst="rect">
            <a:avLst/>
          </a:prstGeom>
        </p:spPr>
        <p:txBody>
          <a:bodyPr spcFirstLastPara="1" wrap="square" lIns="91425" tIns="91425" rIns="91425" bIns="91425" anchor="b" anchorCtr="0">
            <a:noAutofit/>
          </a:bodyPr>
          <a:lstStyle/>
          <a:p>
            <a:pPr lvl="0"/>
            <a:r>
              <a:rPr lang="en-IN" b="1" dirty="0"/>
              <a:t>References</a:t>
            </a:r>
            <a:endParaRPr b="1" dirty="0"/>
          </a:p>
        </p:txBody>
      </p:sp>
      <p:sp>
        <p:nvSpPr>
          <p:cNvPr id="4" name="Subtitle 3"/>
          <p:cNvSpPr>
            <a:spLocks noGrp="1" noChangeArrowheads="1"/>
          </p:cNvSpPr>
          <p:nvPr>
            <p:ph type="subTitle" idx="1"/>
          </p:nvPr>
        </p:nvSpPr>
        <p:spPr bwMode="auto">
          <a:xfrm>
            <a:off x="198120" y="937171"/>
            <a:ext cx="858012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r>
              <a:rPr lang="en-IN" dirty="0">
                <a:latin typeface="+mn-lt"/>
              </a:rPr>
              <a:t>Adair, J.E. (2019) Decision making and problem solving : break through barriers and banish uncertainty at work . Fourth edition. London :, </a:t>
            </a:r>
            <a:r>
              <a:rPr lang="en-IN" dirty="0" err="1">
                <a:latin typeface="+mn-lt"/>
              </a:rPr>
              <a:t>KoganPage</a:t>
            </a:r>
            <a:r>
              <a:rPr lang="en-IN" dirty="0">
                <a:latin typeface="+mn-lt"/>
              </a:rPr>
              <a:t>.</a:t>
            </a:r>
          </a:p>
          <a:p>
            <a:pPr algn="just"/>
            <a:r>
              <a:rPr lang="en-IN" dirty="0" err="1">
                <a:latin typeface="+mn-lt"/>
              </a:rPr>
              <a:t>Amed</a:t>
            </a:r>
            <a:r>
              <a:rPr lang="en-IN" dirty="0">
                <a:latin typeface="+mn-lt"/>
              </a:rPr>
              <a:t>, I., Berg, A., </a:t>
            </a:r>
            <a:r>
              <a:rPr lang="en-IN" dirty="0" err="1">
                <a:latin typeface="+mn-lt"/>
              </a:rPr>
              <a:t>Balchandani</a:t>
            </a:r>
            <a:r>
              <a:rPr lang="en-IN" dirty="0">
                <a:latin typeface="+mn-lt"/>
              </a:rPr>
              <a:t>, A. and ANDRÉ, S., 2023. The State of Fashion (2023).</a:t>
            </a:r>
          </a:p>
          <a:p>
            <a:pPr algn="just"/>
            <a:r>
              <a:rPr lang="en-IN" dirty="0" err="1">
                <a:latin typeface="+mn-lt"/>
              </a:rPr>
              <a:t>Benzaghta</a:t>
            </a:r>
            <a:r>
              <a:rPr lang="en-IN" dirty="0">
                <a:latin typeface="+mn-lt"/>
              </a:rPr>
              <a:t>, M.A., </a:t>
            </a:r>
            <a:r>
              <a:rPr lang="en-IN" dirty="0" err="1">
                <a:latin typeface="+mn-lt"/>
              </a:rPr>
              <a:t>Elwalda</a:t>
            </a:r>
            <a:r>
              <a:rPr lang="en-IN" dirty="0">
                <a:latin typeface="+mn-lt"/>
              </a:rPr>
              <a:t>, A., </a:t>
            </a:r>
            <a:r>
              <a:rPr lang="en-IN" dirty="0" err="1">
                <a:latin typeface="+mn-lt"/>
              </a:rPr>
              <a:t>Mousa</a:t>
            </a:r>
            <a:r>
              <a:rPr lang="en-IN" dirty="0">
                <a:latin typeface="+mn-lt"/>
              </a:rPr>
              <a:t>, M.M., </a:t>
            </a:r>
            <a:r>
              <a:rPr lang="en-IN" dirty="0" err="1">
                <a:latin typeface="+mn-lt"/>
              </a:rPr>
              <a:t>Erkan</a:t>
            </a:r>
            <a:r>
              <a:rPr lang="en-IN" dirty="0">
                <a:latin typeface="+mn-lt"/>
              </a:rPr>
              <a:t>, I. and Rahman, M., (2021). SWOT analysis applications: An integrative literature review. </a:t>
            </a:r>
            <a:r>
              <a:rPr lang="en-IN" i="1" dirty="0">
                <a:latin typeface="+mn-lt"/>
              </a:rPr>
              <a:t>Journal of Global Business Insights</a:t>
            </a:r>
            <a:r>
              <a:rPr lang="en-IN" dirty="0">
                <a:latin typeface="+mn-lt"/>
              </a:rPr>
              <a:t>, </a:t>
            </a:r>
            <a:r>
              <a:rPr lang="en-IN" i="1" dirty="0">
                <a:latin typeface="+mn-lt"/>
              </a:rPr>
              <a:t>6</a:t>
            </a:r>
            <a:r>
              <a:rPr lang="en-IN" dirty="0">
                <a:latin typeface="+mn-lt"/>
              </a:rPr>
              <a:t>(1), pp.54-72.</a:t>
            </a:r>
          </a:p>
          <a:p>
            <a:pPr algn="just"/>
            <a:r>
              <a:rPr lang="en-IN" dirty="0" err="1">
                <a:latin typeface="+mn-lt"/>
              </a:rPr>
              <a:t>Lita</a:t>
            </a:r>
            <a:r>
              <a:rPr lang="en-IN" dirty="0">
                <a:latin typeface="+mn-lt"/>
              </a:rPr>
              <a:t>, Q.D., </a:t>
            </a:r>
            <a:r>
              <a:rPr lang="en-IN" dirty="0" err="1">
                <a:latin typeface="+mn-lt"/>
              </a:rPr>
              <a:t>Hidayah</a:t>
            </a:r>
            <a:r>
              <a:rPr lang="en-IN" dirty="0">
                <a:latin typeface="+mn-lt"/>
              </a:rPr>
              <a:t>, A., </a:t>
            </a:r>
            <a:r>
              <a:rPr lang="en-IN" dirty="0" err="1">
                <a:latin typeface="+mn-lt"/>
              </a:rPr>
              <a:t>Innayah</a:t>
            </a:r>
            <a:r>
              <a:rPr lang="en-IN" dirty="0">
                <a:latin typeface="+mn-lt"/>
              </a:rPr>
              <a:t>, M.N. and </a:t>
            </a:r>
            <a:r>
              <a:rPr lang="en-IN" dirty="0" err="1">
                <a:latin typeface="+mn-lt"/>
              </a:rPr>
              <a:t>Aryoko</a:t>
            </a:r>
            <a:r>
              <a:rPr lang="en-IN" dirty="0">
                <a:latin typeface="+mn-lt"/>
              </a:rPr>
              <a:t>, Y.P., (2024). The influence of green marketing, brand image, and product quality on purchasing decisions for the Body Shop in </a:t>
            </a:r>
            <a:r>
              <a:rPr lang="en-IN" dirty="0" err="1">
                <a:latin typeface="+mn-lt"/>
              </a:rPr>
              <a:t>Purwokerto</a:t>
            </a:r>
            <a:r>
              <a:rPr lang="en-IN" dirty="0">
                <a:latin typeface="+mn-lt"/>
              </a:rPr>
              <a:t>. </a:t>
            </a:r>
            <a:r>
              <a:rPr lang="en-IN" i="1" dirty="0">
                <a:latin typeface="+mn-lt"/>
              </a:rPr>
              <a:t>Enrichment: Journal of Management</a:t>
            </a:r>
            <a:r>
              <a:rPr lang="en-IN" dirty="0">
                <a:latin typeface="+mn-lt"/>
              </a:rPr>
              <a:t>, </a:t>
            </a:r>
            <a:r>
              <a:rPr lang="en-IN" i="1" dirty="0">
                <a:latin typeface="+mn-lt"/>
              </a:rPr>
              <a:t>13</a:t>
            </a:r>
            <a:r>
              <a:rPr lang="en-IN" dirty="0">
                <a:latin typeface="+mn-lt"/>
              </a:rPr>
              <a:t>(6), pp.3670-3678.</a:t>
            </a:r>
          </a:p>
          <a:p>
            <a:pPr algn="just"/>
            <a:r>
              <a:rPr lang="en-IN" dirty="0" err="1">
                <a:latin typeface="+mn-lt"/>
              </a:rPr>
              <a:t>Mogaji</a:t>
            </a:r>
            <a:r>
              <a:rPr lang="en-IN" dirty="0">
                <a:latin typeface="+mn-lt"/>
              </a:rPr>
              <a:t>, E., </a:t>
            </a:r>
            <a:r>
              <a:rPr lang="en-IN" dirty="0" err="1">
                <a:latin typeface="+mn-lt"/>
              </a:rPr>
              <a:t>Adeola</a:t>
            </a:r>
            <a:r>
              <a:rPr lang="en-IN" dirty="0">
                <a:latin typeface="+mn-lt"/>
              </a:rPr>
              <a:t>, O., Hinson, R.E., Nguyen, N.P., </a:t>
            </a:r>
            <a:r>
              <a:rPr lang="en-IN" dirty="0" err="1">
                <a:latin typeface="+mn-lt"/>
              </a:rPr>
              <a:t>Nwoba</a:t>
            </a:r>
            <a:r>
              <a:rPr lang="en-IN" dirty="0">
                <a:latin typeface="+mn-lt"/>
              </a:rPr>
              <a:t>, A.C. and </a:t>
            </a:r>
            <a:r>
              <a:rPr lang="en-IN" dirty="0" err="1">
                <a:latin typeface="+mn-lt"/>
              </a:rPr>
              <a:t>Soetan</a:t>
            </a:r>
            <a:r>
              <a:rPr lang="en-IN" dirty="0">
                <a:latin typeface="+mn-lt"/>
              </a:rPr>
              <a:t>, T.O., (2021). Marketing bank services to financially vulnerable customers: evidence from an emerging economy. </a:t>
            </a:r>
            <a:r>
              <a:rPr lang="en-IN" i="1" dirty="0">
                <a:latin typeface="+mn-lt"/>
              </a:rPr>
              <a:t>International Journal of Bank Marketing</a:t>
            </a:r>
            <a:r>
              <a:rPr lang="en-IN" dirty="0">
                <a:latin typeface="+mn-lt"/>
              </a:rPr>
              <a:t>, </a:t>
            </a:r>
            <a:r>
              <a:rPr lang="en-IN" i="1" dirty="0">
                <a:latin typeface="+mn-lt"/>
              </a:rPr>
              <a:t>39</a:t>
            </a:r>
            <a:r>
              <a:rPr lang="en-IN" dirty="0">
                <a:latin typeface="+mn-lt"/>
              </a:rPr>
              <a:t>(3), pp.402-428.</a:t>
            </a:r>
          </a:p>
          <a:p>
            <a:pPr algn="just"/>
            <a:r>
              <a:rPr lang="en-IN" dirty="0">
                <a:latin typeface="+mn-lt"/>
              </a:rPr>
              <a:t>Statista, (2023) </a:t>
            </a:r>
            <a:r>
              <a:rPr lang="en-IN" i="1" dirty="0">
                <a:latin typeface="+mn-lt"/>
              </a:rPr>
              <a:t>Total revenue generated by The Body Shop worldwide from 2016 to 2022 </a:t>
            </a:r>
            <a:r>
              <a:rPr lang="en-IN" dirty="0">
                <a:latin typeface="+mn-lt"/>
              </a:rPr>
              <a:t>[Online]</a:t>
            </a:r>
            <a:r>
              <a:rPr lang="en-IN" dirty="0" err="1">
                <a:latin typeface="+mn-lt"/>
              </a:rPr>
              <a:t>Availableat:</a:t>
            </a:r>
            <a:r>
              <a:rPr lang="en-IN" u="sng" dirty="0" err="1">
                <a:latin typeface="+mn-lt"/>
                <a:hlinkClick r:id="rId3"/>
              </a:rPr>
              <a:t>https</a:t>
            </a:r>
            <a:r>
              <a:rPr lang="en-IN" u="sng" dirty="0">
                <a:latin typeface="+mn-lt"/>
                <a:hlinkClick r:id="rId3"/>
              </a:rPr>
              <a:t>://www.statista.com/statistics/1005248/the-body-shop-revenue-worldwide/</a:t>
            </a:r>
            <a:r>
              <a:rPr lang="en-IN" dirty="0">
                <a:latin typeface="+mn-lt"/>
              </a:rPr>
              <a:t> [Accessed on 15 March 2023]</a:t>
            </a:r>
          </a:p>
          <a:p>
            <a:pPr algn="just"/>
            <a:r>
              <a:rPr lang="en-IN" dirty="0">
                <a:latin typeface="+mn-lt"/>
              </a:rPr>
              <a:t>The Body Shop, (2024). </a:t>
            </a:r>
            <a:r>
              <a:rPr lang="en-IN" i="1" dirty="0">
                <a:latin typeface="+mn-lt"/>
              </a:rPr>
              <a:t>ABOUT US: OUR COMPANY.</a:t>
            </a:r>
            <a:r>
              <a:rPr lang="en-IN" dirty="0">
                <a:latin typeface="+mn-lt"/>
              </a:rPr>
              <a:t>[Online] Available at:</a:t>
            </a:r>
            <a:r>
              <a:rPr lang="en-IN" i="1" dirty="0">
                <a:latin typeface="+mn-lt"/>
              </a:rPr>
              <a:t> </a:t>
            </a:r>
            <a:r>
              <a:rPr lang="en-IN" dirty="0">
                <a:latin typeface="+mn-lt"/>
                <a:hlinkClick r:id="rId4"/>
              </a:rPr>
              <a:t>https://careers.thebodyshop.com/content/About-Us-The-Body-Shop/?locale=en_GB</a:t>
            </a:r>
            <a:r>
              <a:rPr lang="en-IN" dirty="0">
                <a:latin typeface="+mn-lt"/>
              </a:rPr>
              <a:t> [Accessed on: 15 March 2024] </a:t>
            </a:r>
          </a:p>
          <a:p>
            <a:pPr algn="just"/>
            <a:r>
              <a:rPr lang="en-IN" dirty="0" err="1">
                <a:latin typeface="+mn-lt"/>
              </a:rPr>
              <a:t>Wardhani</a:t>
            </a:r>
            <a:r>
              <a:rPr lang="en-IN" dirty="0">
                <a:latin typeface="+mn-lt"/>
              </a:rPr>
              <a:t>, F.K. and Dini, A., (2020). Strategy formulation using SWOT analysis, space matrix and QSPM: a conceptual framework. </a:t>
            </a:r>
            <a:r>
              <a:rPr lang="en-IN" i="1" dirty="0">
                <a:latin typeface="+mn-lt"/>
              </a:rPr>
              <a:t>International Journal of Innovative Science and Research Technology</a:t>
            </a:r>
            <a:r>
              <a:rPr lang="en-IN" dirty="0">
                <a:latin typeface="+mn-lt"/>
              </a:rPr>
              <a:t>, </a:t>
            </a:r>
            <a:r>
              <a:rPr lang="en-IN" i="1" dirty="0">
                <a:latin typeface="+mn-lt"/>
              </a:rPr>
              <a:t>5</a:t>
            </a:r>
            <a:r>
              <a:rPr lang="en-IN" dirty="0">
                <a:latin typeface="+mn-lt"/>
              </a:rPr>
              <a:t>(5), pp.1520-1527.</a:t>
            </a:r>
          </a:p>
          <a:p>
            <a:pPr algn="just"/>
            <a:r>
              <a:rPr lang="en-IN" dirty="0" err="1">
                <a:latin typeface="+mn-lt"/>
              </a:rPr>
              <a:t>Yupelmi</a:t>
            </a:r>
            <a:r>
              <a:rPr lang="en-IN" dirty="0">
                <a:latin typeface="+mn-lt"/>
              </a:rPr>
              <a:t>, M., </a:t>
            </a:r>
            <a:r>
              <a:rPr lang="en-IN" dirty="0" err="1">
                <a:latin typeface="+mn-lt"/>
              </a:rPr>
              <a:t>Yulastri</a:t>
            </a:r>
            <a:r>
              <a:rPr lang="en-IN" dirty="0">
                <a:latin typeface="+mn-lt"/>
              </a:rPr>
              <a:t>, A., Effendi, H. and </a:t>
            </a:r>
            <a:r>
              <a:rPr lang="en-IN" dirty="0" err="1">
                <a:latin typeface="+mn-lt"/>
              </a:rPr>
              <a:t>Muskhir</a:t>
            </a:r>
            <a:r>
              <a:rPr lang="en-IN" dirty="0">
                <a:latin typeface="+mn-lt"/>
              </a:rPr>
              <a:t>, M., (2023). A Comprehensive Exploration of Entrepreneurial Strategies in The Makeup and Beauty Industry: The Role of Social Media Marketing. </a:t>
            </a:r>
            <a:r>
              <a:rPr lang="en-IN" i="1" dirty="0">
                <a:latin typeface="+mn-lt"/>
              </a:rPr>
              <a:t>Indonesian Journal of Computer Science</a:t>
            </a:r>
            <a:r>
              <a:rPr lang="en-IN" dirty="0">
                <a:latin typeface="+mn-lt"/>
              </a:rPr>
              <a:t>, </a:t>
            </a:r>
            <a:r>
              <a:rPr lang="en-IN" i="1" dirty="0">
                <a:latin typeface="+mn-lt"/>
              </a:rPr>
              <a:t>12</a:t>
            </a:r>
            <a:r>
              <a:rPr lang="en-IN" dirty="0">
                <a:latin typeface="+mn-lt"/>
              </a:rPr>
              <a:t>(5).</a:t>
            </a:r>
          </a:p>
          <a:p>
            <a:pPr marL="0" indent="0" algn="just" eaLnBrk="0" fontAlgn="base" hangingPunct="0">
              <a:spcBef>
                <a:spcPct val="0"/>
              </a:spcBef>
              <a:spcAft>
                <a:spcPct val="0"/>
              </a:spcAft>
              <a:buClrTx/>
              <a:buSzTx/>
              <a:buNone/>
            </a:pPr>
            <a:endParaRPr kumimoji="0" lang="en-US" altLang="en-US"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1983184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Thank you card. Beautiful greeting card calligraphy scratched calligraphy  white text word with leaf ornament on brown background Stock Vector | Adobe  Stock"/>
          <p:cNvPicPr>
            <a:picLocks noChangeAspect="1" noChangeArrowheads="1"/>
          </p:cNvPicPr>
          <p:nvPr/>
        </p:nvPicPr>
        <p:blipFill rotWithShape="1">
          <a:blip r:embed="rId2">
            <a:extLst>
              <a:ext uri="{28A0092B-C50C-407E-A947-70E740481C1C}">
                <a14:useLocalDpi xmlns:a14="http://schemas.microsoft.com/office/drawing/2010/main" val="0"/>
              </a:ext>
            </a:extLst>
          </a:blip>
          <a:srcRect l="3680"/>
          <a:stretch/>
        </p:blipFill>
        <p:spPr bwMode="auto">
          <a:xfrm>
            <a:off x="457200" y="304800"/>
            <a:ext cx="8199120" cy="4526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4074982"/>
      </p:ext>
    </p:extLst>
  </p:cSld>
  <p:clrMapOvr>
    <a:masterClrMapping/>
  </p:clrMapOvr>
</p:sld>
</file>

<file path=ppt/theme/theme1.xml><?xml version="1.0" encoding="utf-8"?>
<a:theme xmlns:a="http://schemas.openxmlformats.org/drawingml/2006/main" name="Cosmetic Products Brand Pitch Deck by Slidesgo">
  <a:themeElements>
    <a:clrScheme name="Simple Light">
      <a:dk1>
        <a:srgbClr val="F9F5EA"/>
      </a:dk1>
      <a:lt1>
        <a:srgbClr val="713115"/>
      </a:lt1>
      <a:dk2>
        <a:srgbClr val="F8DFE1"/>
      </a:dk2>
      <a:lt2>
        <a:srgbClr val="EFC3AE"/>
      </a:lt2>
      <a:accent1>
        <a:srgbClr val="E7B39E"/>
      </a:accent1>
      <a:accent2>
        <a:srgbClr val="B36E4D"/>
      </a:accent2>
      <a:accent3>
        <a:srgbClr val="7F4028"/>
      </a:accent3>
      <a:accent4>
        <a:srgbClr val="4C1C0C"/>
      </a:accent4>
      <a:accent5>
        <a:srgbClr val="FFFFFF"/>
      </a:accent5>
      <a:accent6>
        <a:srgbClr val="FFFFFF"/>
      </a:accent6>
      <a:hlink>
        <a:srgbClr val="71311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1847</Words>
  <Application>Microsoft Office PowerPoint</Application>
  <PresentationFormat>On-screen Show (16:9)</PresentationFormat>
  <Paragraphs>91</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Anaheim</vt:lpstr>
      <vt:lpstr>Arial</vt:lpstr>
      <vt:lpstr>Della Respira</vt:lpstr>
      <vt:lpstr>DM Sans</vt:lpstr>
      <vt:lpstr>DM Sans Medium</vt:lpstr>
      <vt:lpstr>Nunito Light</vt:lpstr>
      <vt:lpstr>Wingdings</vt:lpstr>
      <vt:lpstr>Cosmetic Products Brand Pitch Deck by Slidesgo</vt:lpstr>
      <vt:lpstr>Certificate of Higher Education in Employability Skills  Title: A SWOT Analysis of The Body Shop  </vt:lpstr>
      <vt:lpstr>Table of contents</vt:lpstr>
      <vt:lpstr>Introduction </vt:lpstr>
      <vt:lpstr>PowerPoint Presentation</vt:lpstr>
      <vt:lpstr>Summary of The Body Shop </vt:lpstr>
      <vt:lpstr>SWOT Analysis of The Body Shop  </vt:lpstr>
      <vt:lpstr>PowerPoint Presentation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Cosmetic Products Brand  Pitch Deck</dc:title>
  <dc:creator>pc</dc:creator>
  <cp:lastModifiedBy>michelle ...</cp:lastModifiedBy>
  <cp:revision>6</cp:revision>
  <dcterms:modified xsi:type="dcterms:W3CDTF">2024-05-17T08:01:09Z</dcterms:modified>
</cp:coreProperties>
</file>