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485" r:id="rId5"/>
    <p:sldId id="492" r:id="rId6"/>
    <p:sldId id="493" r:id="rId7"/>
    <p:sldId id="496" r:id="rId8"/>
    <p:sldId id="495" r:id="rId9"/>
    <p:sldId id="497" r:id="rId10"/>
    <p:sldId id="468" r:id="rId11"/>
    <p:sldId id="471" r:id="rId12"/>
    <p:sldId id="259" r:id="rId13"/>
    <p:sldId id="260" r:id="rId14"/>
    <p:sldId id="499" r:id="rId15"/>
    <p:sldId id="498" r:id="rId16"/>
    <p:sldId id="263" r:id="rId17"/>
    <p:sldId id="486" r:id="rId18"/>
    <p:sldId id="462" r:id="rId19"/>
    <p:sldId id="463" r:id="rId20"/>
    <p:sldId id="474" r:id="rId21"/>
    <p:sldId id="475" r:id="rId22"/>
    <p:sldId id="487" r:id="rId23"/>
    <p:sldId id="488" r:id="rId24"/>
    <p:sldId id="489" r:id="rId25"/>
    <p:sldId id="490" r:id="rId26"/>
    <p:sldId id="491" r:id="rId27"/>
    <p:sldId id="483" r:id="rId28"/>
    <p:sldId id="484" r:id="rId29"/>
    <p:sldId id="470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596035-1BD8-48DD-962E-7D2BDF171A87}" v="1" dt="2024-10-29T09:26:26.3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74" d="100"/>
          <a:sy n="74" d="100"/>
        </p:scale>
        <p:origin x="1275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5162C423-B5EE-4E7E-B56E-5E208E9B9BCF}"/>
    <pc:docChg chg="custSel delSld modSld sldOrd">
      <pc:chgData name="Bettina Schmidt" userId="32f9f094-ca9c-4781-adf1-b860fa553cc7" providerId="ADAL" clId="{5162C423-B5EE-4E7E-B56E-5E208E9B9BCF}" dt="2024-10-22T08:32:36.125" v="362"/>
      <pc:docMkLst>
        <pc:docMk/>
      </pc:docMkLst>
      <pc:sldChg chg="modSp mod ord">
        <pc:chgData name="Bettina Schmidt" userId="32f9f094-ca9c-4781-adf1-b860fa553cc7" providerId="ADAL" clId="{5162C423-B5EE-4E7E-B56E-5E208E9B9BCF}" dt="2024-10-22T08:32:36.125" v="362"/>
        <pc:sldMkLst>
          <pc:docMk/>
          <pc:sldMk cId="3137228390" sldId="259"/>
        </pc:sldMkLst>
        <pc:spChg chg="mod">
          <ac:chgData name="Bettina Schmidt" userId="32f9f094-ca9c-4781-adf1-b860fa553cc7" providerId="ADAL" clId="{5162C423-B5EE-4E7E-B56E-5E208E9B9BCF}" dt="2024-10-22T08:31:54.755" v="353" actId="6549"/>
          <ac:spMkLst>
            <pc:docMk/>
            <pc:sldMk cId="3137228390" sldId="259"/>
            <ac:spMk id="2" creationId="{00000000-0000-0000-0000-000000000000}"/>
          </ac:spMkLst>
        </pc:spChg>
      </pc:sldChg>
      <pc:sldChg chg="del">
        <pc:chgData name="Bettina Schmidt" userId="32f9f094-ca9c-4781-adf1-b860fa553cc7" providerId="ADAL" clId="{5162C423-B5EE-4E7E-B56E-5E208E9B9BCF}" dt="2024-10-22T08:28:28.507" v="226" actId="47"/>
        <pc:sldMkLst>
          <pc:docMk/>
          <pc:sldMk cId="1492583171" sldId="271"/>
        </pc:sldMkLst>
      </pc:sldChg>
      <pc:sldChg chg="del">
        <pc:chgData name="Bettina Schmidt" userId="32f9f094-ca9c-4781-adf1-b860fa553cc7" providerId="ADAL" clId="{5162C423-B5EE-4E7E-B56E-5E208E9B9BCF}" dt="2024-10-22T08:28:34.079" v="227" actId="47"/>
        <pc:sldMkLst>
          <pc:docMk/>
          <pc:sldMk cId="4139621074" sldId="272"/>
        </pc:sldMkLst>
      </pc:sldChg>
      <pc:sldChg chg="modSp mod">
        <pc:chgData name="Bettina Schmidt" userId="32f9f094-ca9c-4781-adf1-b860fa553cc7" providerId="ADAL" clId="{5162C423-B5EE-4E7E-B56E-5E208E9B9BCF}" dt="2024-10-22T08:30:38.912" v="339" actId="6549"/>
        <pc:sldMkLst>
          <pc:docMk/>
          <pc:sldMk cId="0" sldId="463"/>
        </pc:sldMkLst>
        <pc:spChg chg="mod">
          <ac:chgData name="Bettina Schmidt" userId="32f9f094-ca9c-4781-adf1-b860fa553cc7" providerId="ADAL" clId="{5162C423-B5EE-4E7E-B56E-5E208E9B9BCF}" dt="2024-10-22T08:30:38.912" v="339" actId="6549"/>
          <ac:spMkLst>
            <pc:docMk/>
            <pc:sldMk cId="0" sldId="463"/>
            <ac:spMk id="3" creationId="{00000000-0000-0000-0000-000000000000}"/>
          </ac:spMkLst>
        </pc:spChg>
      </pc:sldChg>
      <pc:sldChg chg="del">
        <pc:chgData name="Bettina Schmidt" userId="32f9f094-ca9c-4781-adf1-b860fa553cc7" providerId="ADAL" clId="{5162C423-B5EE-4E7E-B56E-5E208E9B9BCF}" dt="2024-10-22T08:29:37.048" v="228" actId="47"/>
        <pc:sldMkLst>
          <pc:docMk/>
          <pc:sldMk cId="536859360" sldId="469"/>
        </pc:sldMkLst>
      </pc:sldChg>
      <pc:sldChg chg="modSp mod">
        <pc:chgData name="Bettina Schmidt" userId="32f9f094-ca9c-4781-adf1-b860fa553cc7" providerId="ADAL" clId="{5162C423-B5EE-4E7E-B56E-5E208E9B9BCF}" dt="2024-10-22T08:32:17.856" v="360" actId="20577"/>
        <pc:sldMkLst>
          <pc:docMk/>
          <pc:sldMk cId="661529053" sldId="471"/>
        </pc:sldMkLst>
        <pc:spChg chg="mod">
          <ac:chgData name="Bettina Schmidt" userId="32f9f094-ca9c-4781-adf1-b860fa553cc7" providerId="ADAL" clId="{5162C423-B5EE-4E7E-B56E-5E208E9B9BCF}" dt="2024-10-22T08:32:17.856" v="360" actId="20577"/>
          <ac:spMkLst>
            <pc:docMk/>
            <pc:sldMk cId="661529053" sldId="471"/>
            <ac:spMk id="3" creationId="{42207ECE-B957-4EF6-9504-CAE6B9144A8C}"/>
          </ac:spMkLst>
        </pc:spChg>
      </pc:sldChg>
      <pc:sldChg chg="modSp mod">
        <pc:chgData name="Bettina Schmidt" userId="32f9f094-ca9c-4781-adf1-b860fa553cc7" providerId="ADAL" clId="{5162C423-B5EE-4E7E-B56E-5E208E9B9BCF}" dt="2024-10-22T08:29:57.131" v="337" actId="20577"/>
        <pc:sldMkLst>
          <pc:docMk/>
          <pc:sldMk cId="891116865" sldId="498"/>
        </pc:sldMkLst>
        <pc:spChg chg="mod">
          <ac:chgData name="Bettina Schmidt" userId="32f9f094-ca9c-4781-adf1-b860fa553cc7" providerId="ADAL" clId="{5162C423-B5EE-4E7E-B56E-5E208E9B9BCF}" dt="2024-10-22T08:29:57.131" v="337" actId="20577"/>
          <ac:spMkLst>
            <pc:docMk/>
            <pc:sldMk cId="891116865" sldId="498"/>
            <ac:spMk id="3" creationId="{33EDCEEE-A2C0-8B38-2B45-967DC2FAC585}"/>
          </ac:spMkLst>
        </pc:spChg>
      </pc:sldChg>
      <pc:sldChg chg="modSp mod modNotesTx">
        <pc:chgData name="Bettina Schmidt" userId="32f9f094-ca9c-4781-adf1-b860fa553cc7" providerId="ADAL" clId="{5162C423-B5EE-4E7E-B56E-5E208E9B9BCF}" dt="2024-10-22T08:28:24.762" v="225" actId="6549"/>
        <pc:sldMkLst>
          <pc:docMk/>
          <pc:sldMk cId="3108408284" sldId="499"/>
        </pc:sldMkLst>
        <pc:spChg chg="mod">
          <ac:chgData name="Bettina Schmidt" userId="32f9f094-ca9c-4781-adf1-b860fa553cc7" providerId="ADAL" clId="{5162C423-B5EE-4E7E-B56E-5E208E9B9BCF}" dt="2024-10-22T08:27:25.282" v="42" actId="20577"/>
          <ac:spMkLst>
            <pc:docMk/>
            <pc:sldMk cId="3108408284" sldId="499"/>
            <ac:spMk id="2" creationId="{95AF4F50-3EAD-61E0-E465-8CE4CF7DA801}"/>
          </ac:spMkLst>
        </pc:spChg>
        <pc:spChg chg="mod">
          <ac:chgData name="Bettina Schmidt" userId="32f9f094-ca9c-4781-adf1-b860fa553cc7" providerId="ADAL" clId="{5162C423-B5EE-4E7E-B56E-5E208E9B9BCF}" dt="2024-10-22T08:28:16.464" v="224" actId="20577"/>
          <ac:spMkLst>
            <pc:docMk/>
            <pc:sldMk cId="3108408284" sldId="499"/>
            <ac:spMk id="3" creationId="{AC96BCB4-19EE-4A48-74CF-3BD9F902AA7A}"/>
          </ac:spMkLst>
        </pc:spChg>
      </pc:sldChg>
    </pc:docChg>
  </pc:docChgLst>
  <pc:docChgLst>
    <pc:chgData name="Bettina Schmidt" userId="32f9f094-ca9c-4781-adf1-b860fa553cc7" providerId="ADAL" clId="{7E596035-1BD8-48DD-962E-7D2BDF171A87}"/>
    <pc:docChg chg="modNotesMaster modHandout">
      <pc:chgData name="Bettina Schmidt" userId="32f9f094-ca9c-4781-adf1-b860fa553cc7" providerId="ADAL" clId="{7E596035-1BD8-48DD-962E-7D2BDF171A87}" dt="2024-10-29T09:26:26.391" v="0"/>
      <pc:docMkLst>
        <pc:docMk/>
      </pc:docMkLst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01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71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47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Use of AI platforms </a:t>
            </a:r>
            <a:r>
              <a:rPr lang="en-GB" dirty="0">
                <a:solidFill>
                  <a:schemeClr val="bg1"/>
                </a:solidFill>
              </a:rPr>
              <a:t>and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How to write a Reflective Report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524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26B2E-DA9E-1E79-1404-650A4CE9E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1: What are AI Platforms?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5D5AA-9C43-F7FB-3530-457136CD8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Artificially Intelligence platforms developed to support us</a:t>
            </a:r>
          </a:p>
          <a:p>
            <a:pPr lvl="1"/>
            <a:r>
              <a:rPr lang="en-GB" dirty="0"/>
              <a:t>Such as Grammarly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However, the use of AI platforms can compromise originality </a:t>
            </a:r>
          </a:p>
        </p:txBody>
      </p:sp>
    </p:spTree>
    <p:extLst>
      <p:ext uri="{BB962C8B-B14F-4D97-AF65-F5344CB8AC3E}">
        <p14:creationId xmlns:p14="http://schemas.microsoft.com/office/powerpoint/2010/main" val="206384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6D35-2F69-67F7-2496-BB5438E97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B42DB-95D7-4BA9-450C-2468C0AB0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sng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Permissible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: for spelling/grammar check (e.g., using Grammarly or the internal computer checker in Word)</a:t>
            </a:r>
          </a:p>
          <a:p>
            <a:r>
              <a:rPr lang="en-GB" b="0" i="0" u="sng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Not allowed: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 To use AI to generate sentences or content, i.e. to replace any content 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89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53B85-10DF-7298-20CF-F0C613A8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7C544-D7D4-ACF7-174A-9FCB21C24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use of AI can compromise the originality of your work </a:t>
            </a:r>
          </a:p>
          <a:p>
            <a:r>
              <a:rPr lang="en-GB" dirty="0"/>
              <a:t>Misuse of AI (</a:t>
            </a:r>
            <a:r>
              <a:rPr lang="en-GB" dirty="0" err="1"/>
              <a:t>ie</a:t>
            </a:r>
            <a:r>
              <a:rPr lang="en-GB" dirty="0"/>
              <a:t>., to generate content) may be considered as academic misconduct  </a:t>
            </a:r>
          </a:p>
        </p:txBody>
      </p:sp>
    </p:spTree>
    <p:extLst>
      <p:ext uri="{BB962C8B-B14F-4D97-AF65-F5344CB8AC3E}">
        <p14:creationId xmlns:p14="http://schemas.microsoft.com/office/powerpoint/2010/main" val="4038241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9228-BE8A-7299-DF40-FC22B4307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is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AD1A2-A7CE-E47E-842A-C30066EAA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The Library has created 2 asynchronous sections which cover AI within the </a:t>
            </a:r>
            <a:r>
              <a:rPr lang="en-GB" b="0" i="0" u="none" strike="noStrike" dirty="0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Advanced Searching Unit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on the </a:t>
            </a:r>
            <a:r>
              <a:rPr lang="en-GB" b="0" i="0" u="none" strike="noStrike" dirty="0" err="1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Infoskills</a:t>
            </a:r>
            <a:r>
              <a:rPr lang="en-GB" b="0" i="0" u="none" strike="noStrike" dirty="0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 Moodle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page (self enrolment is required)</a:t>
            </a:r>
          </a:p>
          <a:p>
            <a:pPr algn="l"/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</a:rPr>
              <a:t>Links are on the Moodle page for the dissertation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409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16E26-355B-52D8-080D-225FEC731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2: Reflective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745D-2C78-688D-4178-E5BD8F485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Deadline: 22 November</a:t>
            </a:r>
          </a:p>
          <a:p>
            <a:r>
              <a:rPr lang="en-GB" dirty="0"/>
              <a:t>Wordcount: up to 1000 words</a:t>
            </a:r>
          </a:p>
          <a:p>
            <a:r>
              <a:rPr lang="en-GB" dirty="0"/>
              <a:t>5% of overall mark  </a:t>
            </a:r>
          </a:p>
        </p:txBody>
      </p:sp>
    </p:spTree>
    <p:extLst>
      <p:ext uri="{BB962C8B-B14F-4D97-AF65-F5344CB8AC3E}">
        <p14:creationId xmlns:p14="http://schemas.microsoft.com/office/powerpoint/2010/main" val="3002417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now most of you should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have developed your initial idea</a:t>
            </a:r>
          </a:p>
          <a:p>
            <a:r>
              <a:rPr lang="en-GB" dirty="0"/>
              <a:t>have read something</a:t>
            </a:r>
          </a:p>
          <a:p>
            <a:r>
              <a:rPr lang="en-GB" dirty="0"/>
              <a:t>have an idea of what you are going to do</a:t>
            </a:r>
          </a:p>
          <a:p>
            <a:r>
              <a:rPr lang="en-GB" dirty="0"/>
              <a:t>have actually done some of it</a:t>
            </a:r>
          </a:p>
          <a:p>
            <a:endParaRPr lang="en-GB" dirty="0"/>
          </a:p>
          <a:p>
            <a:r>
              <a:rPr lang="en-GB" dirty="0"/>
              <a:t>And ANYONE involved with something practical, visiting places, museums, collections etc. OR intend to interview or talk to people…. SHOULD have already applied for ethics approval </a:t>
            </a:r>
          </a:p>
        </p:txBody>
      </p:sp>
    </p:spTree>
    <p:extLst>
      <p:ext uri="{BB962C8B-B14F-4D97-AF65-F5344CB8AC3E}">
        <p14:creationId xmlns:p14="http://schemas.microsoft.com/office/powerpoint/2010/main" val="2609013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021B0-392C-4E26-BFC3-54EEFDDD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should come in a report?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7ECE-B957-4EF6-9504-CAE6B9144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More information about your project than in the proposal, for instance about  </a:t>
            </a:r>
          </a:p>
          <a:p>
            <a:pPr lvl="1"/>
            <a:r>
              <a:rPr lang="en-GB" dirty="0"/>
              <a:t>Academic context </a:t>
            </a:r>
          </a:p>
          <a:p>
            <a:pPr lvl="1"/>
            <a:r>
              <a:rPr lang="en-GB" dirty="0"/>
              <a:t>Some key literature for your project </a:t>
            </a:r>
          </a:p>
          <a:p>
            <a:r>
              <a:rPr lang="en-GB" dirty="0"/>
              <a:t>Reflection of your experience so far 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Project Management Plan  </a:t>
            </a:r>
          </a:p>
        </p:txBody>
      </p:sp>
    </p:spTree>
    <p:extLst>
      <p:ext uri="{BB962C8B-B14F-4D97-AF65-F5344CB8AC3E}">
        <p14:creationId xmlns:p14="http://schemas.microsoft.com/office/powerpoint/2010/main" val="661529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generalised structure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give an overview of the topic and study situated within the relevant discipline</a:t>
            </a:r>
          </a:p>
          <a:p>
            <a:pPr lvl="0"/>
            <a:r>
              <a:rPr lang="en-GB" dirty="0"/>
              <a:t>review the main literature relevant to your topic</a:t>
            </a:r>
          </a:p>
          <a:p>
            <a:pPr lvl="0"/>
            <a:r>
              <a:rPr lang="en-GB" dirty="0"/>
              <a:t>explain your methodology (including process of ethics approval if required) </a:t>
            </a:r>
            <a:endParaRPr lang="en-GB" u="sng" dirty="0">
              <a:solidFill>
                <a:srgbClr val="FFC000"/>
              </a:solidFill>
            </a:endParaRPr>
          </a:p>
          <a:p>
            <a:pPr lvl="0"/>
            <a:r>
              <a:rPr lang="en-GB" dirty="0"/>
              <a:t>discuss your preliminary findings and reflect on your experience so far </a:t>
            </a:r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 could be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focus of your topic </a:t>
            </a:r>
          </a:p>
          <a:p>
            <a:pPr lvl="1"/>
            <a:r>
              <a:rPr lang="en-GB" dirty="0"/>
              <a:t>What specific problems you aim to address</a:t>
            </a:r>
          </a:p>
          <a:p>
            <a:pPr lvl="1"/>
            <a:r>
              <a:rPr lang="en-GB" dirty="0"/>
              <a:t>What direction you think your argument will take</a:t>
            </a:r>
          </a:p>
          <a:p>
            <a:r>
              <a:rPr lang="en-GB" dirty="0"/>
              <a:t>Explain the significance of your topic</a:t>
            </a:r>
          </a:p>
          <a:p>
            <a:pPr lvl="1"/>
            <a:r>
              <a:rPr lang="en-GB" dirty="0"/>
              <a:t>What will your project offer to the current debate</a:t>
            </a:r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F4F50-3EAD-61E0-E465-8CE4CF7DA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consider for the report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6BCB4-19EE-4A48-74CF-3BD9F902A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you identified your main research question? </a:t>
            </a:r>
          </a:p>
          <a:p>
            <a:r>
              <a:rPr lang="en-GB" dirty="0"/>
              <a:t>How will you conduct your research? </a:t>
            </a:r>
          </a:p>
          <a:p>
            <a:r>
              <a:rPr lang="en-GB" dirty="0"/>
              <a:t>How will you identify the main sources of information? </a:t>
            </a:r>
          </a:p>
          <a:p>
            <a:r>
              <a:rPr lang="en-GB" dirty="0"/>
              <a:t>How will you treat that information? </a:t>
            </a:r>
          </a:p>
        </p:txBody>
      </p:sp>
    </p:spTree>
    <p:extLst>
      <p:ext uri="{BB962C8B-B14F-4D97-AF65-F5344CB8AC3E}">
        <p14:creationId xmlns:p14="http://schemas.microsoft.com/office/powerpoint/2010/main" val="3108408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49D19-49D4-C3AB-46B0-422F07449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CEEE-A2C0-8B38-2B45-967DC2FAC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Reflective – thoughtful, evaluative, insightful regarding something you want to understand (and want to improve)</a:t>
            </a:r>
          </a:p>
          <a:p>
            <a:endParaRPr lang="en-GB" dirty="0"/>
          </a:p>
          <a:p>
            <a:r>
              <a:rPr lang="en-GB" dirty="0"/>
              <a:t>Often confused with reflexion but both are different </a:t>
            </a:r>
          </a:p>
        </p:txBody>
      </p:sp>
    </p:spTree>
    <p:extLst>
      <p:ext uri="{BB962C8B-B14F-4D97-AF65-F5344CB8AC3E}">
        <p14:creationId xmlns:p14="http://schemas.microsoft.com/office/powerpoint/2010/main" val="891116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nutshell….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Reflective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Requires you to question </a:t>
            </a:r>
          </a:p>
          <a:p>
            <a:r>
              <a:rPr lang="en-GB" dirty="0"/>
              <a:t>Looks back at what you did</a:t>
            </a:r>
          </a:p>
          <a:p>
            <a:r>
              <a:rPr lang="en-GB" dirty="0"/>
              <a:t>Measures what you knew or experienced now, compared to before</a:t>
            </a:r>
          </a:p>
          <a:p>
            <a:r>
              <a:rPr lang="en-GB" dirty="0"/>
              <a:t>= post-hoc (after the event)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Reflexive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Requires you to question</a:t>
            </a:r>
          </a:p>
          <a:p>
            <a:r>
              <a:rPr lang="en-GB" dirty="0"/>
              <a:t>Before and while it happens</a:t>
            </a:r>
          </a:p>
          <a:p>
            <a:r>
              <a:rPr lang="en-GB" dirty="0"/>
              <a:t>Forces you to examine what you will do, how you will do it, how it will change the outcome  by the process of doing something</a:t>
            </a:r>
          </a:p>
        </p:txBody>
      </p:sp>
    </p:spTree>
    <p:extLst>
      <p:ext uri="{BB962C8B-B14F-4D97-AF65-F5344CB8AC3E}">
        <p14:creationId xmlns:p14="http://schemas.microsoft.com/office/powerpoint/2010/main" val="3022626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4A7281-F23B-4E0F-BAE1-8D1AB4C5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else needs to be in the report?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C2EB4F-074B-4A94-ADA8-D475ED1EA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report should have two appendices:</a:t>
            </a:r>
          </a:p>
          <a:p>
            <a:endParaRPr lang="en-GB" dirty="0"/>
          </a:p>
          <a:p>
            <a:pPr lvl="1"/>
            <a:r>
              <a:rPr lang="en-GB" dirty="0"/>
              <a:t>Bibliography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Project Management Plan (e.g., Gantt Chart but  a table is also fine)</a:t>
            </a:r>
          </a:p>
        </p:txBody>
      </p:sp>
    </p:spTree>
    <p:extLst>
      <p:ext uri="{BB962C8B-B14F-4D97-AF65-F5344CB8AC3E}">
        <p14:creationId xmlns:p14="http://schemas.microsoft.com/office/powerpoint/2010/main" val="2668661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bibliography?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bibliography submitted at the beginning of a period of research is a bibliography of the materials (primary and secondary) that you </a:t>
            </a:r>
            <a:r>
              <a:rPr lang="en-GB" b="1" u="sng" dirty="0"/>
              <a:t>expect</a:t>
            </a:r>
            <a:r>
              <a:rPr lang="en-GB" dirty="0"/>
              <a:t> to use.</a:t>
            </a:r>
          </a:p>
          <a:p>
            <a:r>
              <a:rPr lang="en-GB" dirty="0"/>
              <a:t>It </a:t>
            </a:r>
            <a:r>
              <a:rPr lang="en-GB" b="1" u="sng" dirty="0"/>
              <a:t>will</a:t>
            </a:r>
            <a:r>
              <a:rPr lang="en-GB" dirty="0"/>
              <a:t> change over the course of your work.</a:t>
            </a:r>
          </a:p>
          <a:p>
            <a:r>
              <a:rPr lang="en-GB" dirty="0"/>
              <a:t>It’s there to show that you have done the necessary </a:t>
            </a:r>
            <a:r>
              <a:rPr lang="en-GB" b="1" u="sng" dirty="0"/>
              <a:t>preparation</a:t>
            </a:r>
            <a:r>
              <a:rPr lang="en-GB" dirty="0"/>
              <a:t> to proceed with your project.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But how do I know what I am going to 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primary sources that you have already identified?</a:t>
            </a:r>
          </a:p>
          <a:p>
            <a:r>
              <a:rPr lang="en-GB" dirty="0"/>
              <a:t>What are the main pieces of scholarship that you have already read or identified as necessary reading?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do I put 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disciplines you need to divide your bibliography into two sections: one for primary sources and one for scholarship.</a:t>
            </a:r>
          </a:p>
          <a:p>
            <a:r>
              <a:rPr lang="en-GB" dirty="0"/>
              <a:t>Remember to include translation details if you know them.</a:t>
            </a:r>
          </a:p>
          <a:p>
            <a:r>
              <a:rPr lang="en-GB" dirty="0"/>
              <a:t>You should have at least 15 items (books or articles) in the part of your bibliography on scholarship.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should a bibliography look?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Follow the guidelines according to the reference style used in your programme(i.e., Harvard style)</a:t>
            </a:r>
          </a:p>
          <a:p>
            <a:r>
              <a:rPr lang="en-GB" dirty="0"/>
              <a:t>you can find the different reference style guidelines on the library website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 Management Plan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…. can be </a:t>
            </a:r>
          </a:p>
          <a:p>
            <a:r>
              <a:rPr lang="en-GB" dirty="0"/>
              <a:t>A mind map</a:t>
            </a:r>
          </a:p>
          <a:p>
            <a:r>
              <a:rPr lang="en-GB" dirty="0"/>
              <a:t>A Gantt chart</a:t>
            </a:r>
          </a:p>
          <a:p>
            <a:r>
              <a:rPr lang="en-GB" dirty="0"/>
              <a:t>A table </a:t>
            </a:r>
          </a:p>
          <a:p>
            <a:r>
              <a:rPr lang="en-GB" dirty="0"/>
              <a:t>And so on </a:t>
            </a:r>
          </a:p>
        </p:txBody>
      </p:sp>
    </p:spTree>
    <p:extLst>
      <p:ext uri="{BB962C8B-B14F-4D97-AF65-F5344CB8AC3E}">
        <p14:creationId xmlns:p14="http://schemas.microsoft.com/office/powerpoint/2010/main" val="2109911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this?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project/dissertation takes about 8 months from proposal to the deadline.</a:t>
            </a:r>
          </a:p>
          <a:p>
            <a:r>
              <a:rPr lang="en-GB" dirty="0"/>
              <a:t>In the meantime, you have to also complete a number of other modules.</a:t>
            </a:r>
          </a:p>
          <a:p>
            <a:r>
              <a:rPr lang="en-GB" dirty="0"/>
              <a:t>The project management plan is there to identify what you need to do, and when, what your goals are, and when you will reach them.</a:t>
            </a:r>
          </a:p>
          <a:p>
            <a:r>
              <a:rPr lang="en-GB" dirty="0"/>
              <a:t>Also, the project management plan will allow to schedule your supervision meetings, and what and when you will give chapters, etc. to your supervisor.</a:t>
            </a:r>
          </a:p>
        </p:txBody>
      </p:sp>
    </p:spTree>
    <p:extLst>
      <p:ext uri="{BB962C8B-B14F-4D97-AF65-F5344CB8AC3E}">
        <p14:creationId xmlns:p14="http://schemas.microsoft.com/office/powerpoint/2010/main" val="19033848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project manage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useful to create a chart, like a Gantt chart. </a:t>
            </a:r>
          </a:p>
          <a:p>
            <a:r>
              <a:rPr lang="en-GB" dirty="0"/>
              <a:t>You can create Gantt charts on excel, word, </a:t>
            </a:r>
            <a:r>
              <a:rPr lang="en-GB" dirty="0" err="1"/>
              <a:t>visio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92796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1D09-E9E2-492B-BCF1-E811BD54E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Easy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629C3DD-4098-4850-A5E7-6BC036E16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09586"/>
              </p:ext>
            </p:extLst>
          </p:nvPr>
        </p:nvGraphicFramePr>
        <p:xfrm>
          <a:off x="457200" y="1196752"/>
          <a:ext cx="8229600" cy="439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>
                  <a:extLst>
                    <a:ext uri="{9D8B030D-6E8A-4147-A177-3AD203B41FA5}">
                      <a16:colId xmlns:a16="http://schemas.microsoft.com/office/drawing/2014/main" val="3832365548"/>
                    </a:ext>
                  </a:extLst>
                </a:gridCol>
                <a:gridCol w="3963888">
                  <a:extLst>
                    <a:ext uri="{9D8B030D-6E8A-4147-A177-3AD203B41FA5}">
                      <a16:colId xmlns:a16="http://schemas.microsoft.com/office/drawing/2014/main" val="312878239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09932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(milestone)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81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topic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Meet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0030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topic with supervisor</a:t>
                      </a:r>
                    </a:p>
                    <a:p>
                      <a:r>
                        <a:rPr lang="en-GB" dirty="0"/>
                        <a:t>Get an overview of resources and skills needed</a:t>
                      </a:r>
                    </a:p>
                    <a:p>
                      <a:r>
                        <a:rPr lang="en-GB" dirty="0"/>
                        <a:t>Research literature </a:t>
                      </a:r>
                    </a:p>
                    <a:p>
                      <a:r>
                        <a:rPr lang="en-GB" dirty="0"/>
                        <a:t>Write short comments on readings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Submit reflective report on 22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  November 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632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Gain an overview of key literature (you could even start writing the Literature review)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 it with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394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structure of dissertation (i.e., chapter headings)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it with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874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5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Write draft of chapter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 to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700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1466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4C34-00F7-4332-812D-71AF649B4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84C099D-3231-4C65-BC43-53989B533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331627"/>
              </p:ext>
            </p:extLst>
          </p:nvPr>
        </p:nvGraphicFramePr>
        <p:xfrm>
          <a:off x="457200" y="1600200"/>
          <a:ext cx="8229600" cy="283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451563765"/>
                    </a:ext>
                  </a:extLst>
                </a:gridCol>
                <a:gridCol w="3675856">
                  <a:extLst>
                    <a:ext uri="{9D8B030D-6E8A-4147-A177-3AD203B41FA5}">
                      <a16:colId xmlns:a16="http://schemas.microsoft.com/office/drawing/2014/main" val="374393436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126130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398521"/>
                  </a:ext>
                </a:extLst>
              </a:tr>
              <a:tr h="509776">
                <a:tc>
                  <a:txBody>
                    <a:bodyPr/>
                    <a:lstStyle/>
                    <a:p>
                      <a:r>
                        <a:rPr lang="en-GB" dirty="0"/>
                        <a:t>Easter Break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dissertation</a:t>
                      </a:r>
                    </a:p>
                    <a:p>
                      <a:r>
                        <a:rPr lang="en-GB" dirty="0"/>
                        <a:t>Revise dissertation (i.e., spell check)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717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Prepare presentation about dissertation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Finalise bibliography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Presentation with structure of dissertation on 9 April 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2100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After Block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dissertation for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 dissertation on 7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May 2025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793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14089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4C34-00F7-4332-812D-71AF649B4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84C099D-3231-4C65-BC43-53989B533B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84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451563765"/>
                    </a:ext>
                  </a:extLst>
                </a:gridCol>
                <a:gridCol w="3675856">
                  <a:extLst>
                    <a:ext uri="{9D8B030D-6E8A-4147-A177-3AD203B41FA5}">
                      <a16:colId xmlns:a16="http://schemas.microsoft.com/office/drawing/2014/main" val="374393436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126130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3985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dissertation</a:t>
                      </a:r>
                    </a:p>
                    <a:p>
                      <a:r>
                        <a:rPr lang="en-GB" dirty="0"/>
                        <a:t>Revise dissertation (i.e., spell check)</a:t>
                      </a:r>
                    </a:p>
                    <a:p>
                      <a:r>
                        <a:rPr lang="en-GB" dirty="0"/>
                        <a:t>Finalise bibliography </a:t>
                      </a:r>
                    </a:p>
                    <a:p>
                      <a:r>
                        <a:rPr lang="en-GB" dirty="0"/>
                        <a:t>Prepare dissertation for submission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 dissertation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717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2100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793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07423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6358-7B62-406C-9A43-A9FC93DB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DE61E-8CE0-4B45-BA7E-228E9DC8C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out template of Blank Gantt Chart on Moodle </a:t>
            </a:r>
          </a:p>
          <a:p>
            <a:pPr lvl="1"/>
            <a:r>
              <a:rPr lang="en-GB" dirty="0"/>
              <a:t>Plus a short video explaining it </a:t>
            </a:r>
          </a:p>
        </p:txBody>
      </p:sp>
    </p:spTree>
    <p:extLst>
      <p:ext uri="{BB962C8B-B14F-4D97-AF65-F5344CB8AC3E}">
        <p14:creationId xmlns:p14="http://schemas.microsoft.com/office/powerpoint/2010/main" val="32602867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C91E-602A-8A73-555A-A9626A6CA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Session: 5 Dec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Topic: What is a Literature Review? </a:t>
            </a:r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bring a book relevant for your dissertation and prepare to comment on it (</a:t>
            </a:r>
            <a:r>
              <a:rPr lang="en-GB"/>
              <a:t>only for 2 minutes)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schemas.microsoft.com/office/2006/documentManagement/types"/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1084</Words>
  <Application>Microsoft Office PowerPoint</Application>
  <PresentationFormat>On-screen Show (4:3)</PresentationFormat>
  <Paragraphs>152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-apple-system</vt:lpstr>
      <vt:lpstr>Myriad Pro</vt:lpstr>
      <vt:lpstr>arial</vt:lpstr>
      <vt:lpstr>arial</vt:lpstr>
      <vt:lpstr>Calibri</vt:lpstr>
      <vt:lpstr>20140311PresentationUWTSDTemplate</vt:lpstr>
      <vt:lpstr>Use of AI platforms and How to write a Reflective Report  </vt:lpstr>
      <vt:lpstr>Part 1: What are AI Platforms?</vt:lpstr>
      <vt:lpstr>Restricted </vt:lpstr>
      <vt:lpstr>PowerPoint Presentation</vt:lpstr>
      <vt:lpstr>Help is available </vt:lpstr>
      <vt:lpstr>Part 2: Reflective Report </vt:lpstr>
      <vt:lpstr>By now most of you should</vt:lpstr>
      <vt:lpstr>What should come in a report? </vt:lpstr>
      <vt:lpstr>A generalised structure  </vt:lpstr>
      <vt:lpstr>Starting point could be …</vt:lpstr>
      <vt:lpstr>Things to consider for the report  </vt:lpstr>
      <vt:lpstr>Reflection </vt:lpstr>
      <vt:lpstr>In a nutshell….</vt:lpstr>
      <vt:lpstr>What else needs to be in the report? </vt:lpstr>
      <vt:lpstr>What is a bibliography?</vt:lpstr>
      <vt:lpstr>But how do I know what I am going to use?</vt:lpstr>
      <vt:lpstr>So what do I put in?</vt:lpstr>
      <vt:lpstr>How should a bibliography look?</vt:lpstr>
      <vt:lpstr>The Project Management Plan</vt:lpstr>
      <vt:lpstr>What is this?</vt:lpstr>
      <vt:lpstr>How to project manage</vt:lpstr>
      <vt:lpstr>Easy example </vt:lpstr>
      <vt:lpstr>PowerPoint Presentation</vt:lpstr>
      <vt:lpstr>PowerPoint Presentation</vt:lpstr>
      <vt:lpstr>Gantt Chart </vt:lpstr>
      <vt:lpstr>Next Session: 5 Dec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Bettina Schmidt</cp:lastModifiedBy>
  <cp:revision>8</cp:revision>
  <cp:lastPrinted>2024-10-29T09:26:28Z</cp:lastPrinted>
  <dcterms:created xsi:type="dcterms:W3CDTF">2020-09-10T15:23:04Z</dcterms:created>
  <dcterms:modified xsi:type="dcterms:W3CDTF">2024-10-29T09:26:35Z</dcterms:modified>
</cp:coreProperties>
</file>