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tags/tag3.xml" ContentType="application/vnd.openxmlformats-officedocument.presentationml.tags+xml"/>
  <Override PartName="/ppt/notesSlides/notesSlide8.xml" ContentType="application/vnd.openxmlformats-officedocument.presentationml.notesSlide+xml"/>
  <Override PartName="/ppt/tags/tag4.xml" ContentType="application/vnd.openxmlformats-officedocument.presentationml.tags+xml"/>
  <Override PartName="/ppt/notesSlides/notesSlide9.xml" ContentType="application/vnd.openxmlformats-officedocument.presentationml.notesSlide+xml"/>
  <Override PartName="/ppt/tags/tag5.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6.xml" ContentType="application/vnd.openxmlformats-officedocument.presentationml.tags+xml"/>
  <Override PartName="/ppt/notesSlides/notesSlide16.xml" ContentType="application/vnd.openxmlformats-officedocument.presentationml.notesSlide+xml"/>
  <Override PartName="/ppt/tags/tag7.xml" ContentType="application/vnd.openxmlformats-officedocument.presentationml.tags+xml"/>
  <Override PartName="/ppt/notesSlides/notesSlide17.xml" ContentType="application/vnd.openxmlformats-officedocument.presentationml.notesSlide+xml"/>
  <Override PartName="/ppt/tags/tag8.xml" ContentType="application/vnd.openxmlformats-officedocument.presentationml.tags+xml"/>
  <Override PartName="/ppt/notesSlides/notesSlide18.xml" ContentType="application/vnd.openxmlformats-officedocument.presentationml.notesSlide+xml"/>
  <Override PartName="/ppt/tags/tag9.xml" ContentType="application/vnd.openxmlformats-officedocument.presentationml.tags+xml"/>
  <Override PartName="/ppt/notesSlides/notesSlide19.xml" ContentType="application/vnd.openxmlformats-officedocument.presentationml.notesSlide+xml"/>
  <Override PartName="/ppt/tags/tag10.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62" r:id="rId17"/>
    <p:sldId id="274" r:id="rId18"/>
    <p:sldId id="272" r:id="rId19"/>
    <p:sldId id="273" r:id="rId20"/>
    <p:sldId id="275" r:id="rId21"/>
    <p:sldId id="276" r:id="rId22"/>
    <p:sldId id="277" r:id="rId2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55250E0-B9A1-4ABD-AFAA-F060FD1BB585}" type="datetimeFigureOut">
              <a:rPr lang="en-GB" smtClean="0"/>
              <a:t>14/03/2018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3E565BE-530D-4C29-8463-1C1CB80D20B9}" type="slidenum">
              <a:rPr lang="en-GB" smtClean="0"/>
              <a:t>‹#›</a:t>
            </a:fld>
            <a:endParaRPr lang="en-GB"/>
          </a:p>
        </p:txBody>
      </p:sp>
    </p:spTree>
    <p:extLst>
      <p:ext uri="{BB962C8B-B14F-4D97-AF65-F5344CB8AC3E}">
        <p14:creationId xmlns:p14="http://schemas.microsoft.com/office/powerpoint/2010/main" val="3716155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a:t>
            </a:fld>
            <a:endParaRPr lang="en-GB"/>
          </a:p>
        </p:txBody>
      </p:sp>
    </p:spTree>
    <p:extLst>
      <p:ext uri="{BB962C8B-B14F-4D97-AF65-F5344CB8AC3E}">
        <p14:creationId xmlns:p14="http://schemas.microsoft.com/office/powerpoint/2010/main" val="326692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2</a:t>
            </a:fld>
            <a:endParaRPr lang="en-GB"/>
          </a:p>
        </p:txBody>
      </p:sp>
    </p:spTree>
    <p:extLst>
      <p:ext uri="{BB962C8B-B14F-4D97-AF65-F5344CB8AC3E}">
        <p14:creationId xmlns:p14="http://schemas.microsoft.com/office/powerpoint/2010/main" val="412565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3</a:t>
            </a:fld>
            <a:endParaRPr lang="en-GB"/>
          </a:p>
        </p:txBody>
      </p:sp>
    </p:spTree>
    <p:extLst>
      <p:ext uri="{BB962C8B-B14F-4D97-AF65-F5344CB8AC3E}">
        <p14:creationId xmlns:p14="http://schemas.microsoft.com/office/powerpoint/2010/main" val="3214817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4</a:t>
            </a:fld>
            <a:endParaRPr lang="en-GB"/>
          </a:p>
        </p:txBody>
      </p:sp>
    </p:spTree>
    <p:extLst>
      <p:ext uri="{BB962C8B-B14F-4D97-AF65-F5344CB8AC3E}">
        <p14:creationId xmlns:p14="http://schemas.microsoft.com/office/powerpoint/2010/main" val="1323114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5</a:t>
            </a:fld>
            <a:endParaRPr lang="en-GB"/>
          </a:p>
        </p:txBody>
      </p:sp>
    </p:spTree>
    <p:extLst>
      <p:ext uri="{BB962C8B-B14F-4D97-AF65-F5344CB8AC3E}">
        <p14:creationId xmlns:p14="http://schemas.microsoft.com/office/powerpoint/2010/main" val="1943217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6</a:t>
            </a:fld>
            <a:endParaRPr lang="en-GB"/>
          </a:p>
        </p:txBody>
      </p:sp>
    </p:spTree>
    <p:extLst>
      <p:ext uri="{BB962C8B-B14F-4D97-AF65-F5344CB8AC3E}">
        <p14:creationId xmlns:p14="http://schemas.microsoft.com/office/powerpoint/2010/main" val="722778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7</a:t>
            </a:fld>
            <a:endParaRPr lang="en-GB"/>
          </a:p>
        </p:txBody>
      </p:sp>
    </p:spTree>
    <p:extLst>
      <p:ext uri="{BB962C8B-B14F-4D97-AF65-F5344CB8AC3E}">
        <p14:creationId xmlns:p14="http://schemas.microsoft.com/office/powerpoint/2010/main" val="1635500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8</a:t>
            </a:fld>
            <a:endParaRPr lang="en-GB"/>
          </a:p>
        </p:txBody>
      </p:sp>
    </p:spTree>
    <p:extLst>
      <p:ext uri="{BB962C8B-B14F-4D97-AF65-F5344CB8AC3E}">
        <p14:creationId xmlns:p14="http://schemas.microsoft.com/office/powerpoint/2010/main" val="2889439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9</a:t>
            </a:fld>
            <a:endParaRPr lang="en-GB"/>
          </a:p>
        </p:txBody>
      </p:sp>
    </p:spTree>
    <p:extLst>
      <p:ext uri="{BB962C8B-B14F-4D97-AF65-F5344CB8AC3E}">
        <p14:creationId xmlns:p14="http://schemas.microsoft.com/office/powerpoint/2010/main" val="3418141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10</a:t>
            </a:fld>
            <a:endParaRPr lang="en-GB"/>
          </a:p>
        </p:txBody>
      </p:sp>
    </p:spTree>
    <p:extLst>
      <p:ext uri="{BB962C8B-B14F-4D97-AF65-F5344CB8AC3E}">
        <p14:creationId xmlns:p14="http://schemas.microsoft.com/office/powerpoint/2010/main" val="1655412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11</a:t>
            </a:fld>
            <a:endParaRPr lang="en-GB"/>
          </a:p>
        </p:txBody>
      </p:sp>
    </p:spTree>
    <p:extLst>
      <p:ext uri="{BB962C8B-B14F-4D97-AF65-F5344CB8AC3E}">
        <p14:creationId xmlns:p14="http://schemas.microsoft.com/office/powerpoint/2010/main" val="109328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12</a:t>
            </a:fld>
            <a:endParaRPr lang="en-GB"/>
          </a:p>
        </p:txBody>
      </p:sp>
    </p:spTree>
    <p:extLst>
      <p:ext uri="{BB962C8B-B14F-4D97-AF65-F5344CB8AC3E}">
        <p14:creationId xmlns:p14="http://schemas.microsoft.com/office/powerpoint/2010/main" val="3382136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13</a:t>
            </a:fld>
            <a:endParaRPr lang="en-GB"/>
          </a:p>
        </p:txBody>
      </p:sp>
    </p:spTree>
    <p:extLst>
      <p:ext uri="{BB962C8B-B14F-4D97-AF65-F5344CB8AC3E}">
        <p14:creationId xmlns:p14="http://schemas.microsoft.com/office/powerpoint/2010/main" val="39855828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14</a:t>
            </a:fld>
            <a:endParaRPr lang="en-GB"/>
          </a:p>
        </p:txBody>
      </p:sp>
    </p:spTree>
    <p:extLst>
      <p:ext uri="{BB962C8B-B14F-4D97-AF65-F5344CB8AC3E}">
        <p14:creationId xmlns:p14="http://schemas.microsoft.com/office/powerpoint/2010/main" val="2657020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15</a:t>
            </a:fld>
            <a:endParaRPr lang="en-GB"/>
          </a:p>
        </p:txBody>
      </p:sp>
    </p:spTree>
    <p:extLst>
      <p:ext uri="{BB962C8B-B14F-4D97-AF65-F5344CB8AC3E}">
        <p14:creationId xmlns:p14="http://schemas.microsoft.com/office/powerpoint/2010/main" val="12679364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16</a:t>
            </a:fld>
            <a:endParaRPr lang="en-GB"/>
          </a:p>
        </p:txBody>
      </p:sp>
    </p:spTree>
    <p:extLst>
      <p:ext uri="{BB962C8B-B14F-4D97-AF65-F5344CB8AC3E}">
        <p14:creationId xmlns:p14="http://schemas.microsoft.com/office/powerpoint/2010/main" val="11172522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17</a:t>
            </a:fld>
            <a:endParaRPr lang="en-GB"/>
          </a:p>
        </p:txBody>
      </p:sp>
    </p:spTree>
    <p:extLst>
      <p:ext uri="{BB962C8B-B14F-4D97-AF65-F5344CB8AC3E}">
        <p14:creationId xmlns:p14="http://schemas.microsoft.com/office/powerpoint/2010/main" val="24358918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18</a:t>
            </a:fld>
            <a:endParaRPr lang="en-GB"/>
          </a:p>
        </p:txBody>
      </p:sp>
    </p:spTree>
    <p:extLst>
      <p:ext uri="{BB962C8B-B14F-4D97-AF65-F5344CB8AC3E}">
        <p14:creationId xmlns:p14="http://schemas.microsoft.com/office/powerpoint/2010/main" val="16184099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19</a:t>
            </a:fld>
            <a:endParaRPr lang="en-GB"/>
          </a:p>
        </p:txBody>
      </p:sp>
    </p:spTree>
    <p:extLst>
      <p:ext uri="{BB962C8B-B14F-4D97-AF65-F5344CB8AC3E}">
        <p14:creationId xmlns:p14="http://schemas.microsoft.com/office/powerpoint/2010/main" val="13146557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20</a:t>
            </a:fld>
            <a:endParaRPr lang="en-GB"/>
          </a:p>
        </p:txBody>
      </p:sp>
    </p:spTree>
    <p:extLst>
      <p:ext uri="{BB962C8B-B14F-4D97-AF65-F5344CB8AC3E}">
        <p14:creationId xmlns:p14="http://schemas.microsoft.com/office/powerpoint/2010/main" val="4439375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21</a:t>
            </a:fld>
            <a:endParaRPr lang="en-GB"/>
          </a:p>
        </p:txBody>
      </p:sp>
    </p:spTree>
    <p:extLst>
      <p:ext uri="{BB962C8B-B14F-4D97-AF65-F5344CB8AC3E}">
        <p14:creationId xmlns:p14="http://schemas.microsoft.com/office/powerpoint/2010/main" val="14846866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3E565BE-530D-4C29-8463-1C1CB80D20B9}" type="slidenum">
              <a:rPr lang="en-GB" smtClean="0"/>
              <a:t>22</a:t>
            </a:fld>
            <a:endParaRPr lang="en-GB"/>
          </a:p>
        </p:txBody>
      </p:sp>
    </p:spTree>
    <p:extLst>
      <p:ext uri="{BB962C8B-B14F-4D97-AF65-F5344CB8AC3E}">
        <p14:creationId xmlns:p14="http://schemas.microsoft.com/office/powerpoint/2010/main" val="34698251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3/14/2018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3/14/2018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3/14/2018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6.xml"/><Relationship Id="rId4" Type="http://schemas.openxmlformats.org/officeDocument/2006/relationships/hyperlink" Target="https://www.youtube.com/watch?v=Iz-AeGMhzV0" TargetMode="Externa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Social Development</a:t>
            </a:r>
            <a:endParaRPr lang="en-GB" dirty="0"/>
          </a:p>
        </p:txBody>
      </p:sp>
      <p:sp>
        <p:nvSpPr>
          <p:cNvPr id="3" name="Subtitle 2"/>
          <p:cNvSpPr>
            <a:spLocks noGrp="1"/>
          </p:cNvSpPr>
          <p:nvPr>
            <p:ph type="subTitle" idx="1"/>
          </p:nvPr>
        </p:nvSpPr>
        <p:spPr/>
        <p:txBody>
          <a:bodyPr/>
          <a:lstStyle/>
          <a:p>
            <a:r>
              <a:rPr lang="en-GB" dirty="0" smtClean="0"/>
              <a:t>Session 8</a:t>
            </a:r>
            <a:endParaRPr lang="en-GB" dirty="0"/>
          </a:p>
        </p:txBody>
      </p:sp>
    </p:spTree>
    <p:custDataLst>
      <p:tags r:id="rId1"/>
    </p:custDataLst>
    <p:extLst>
      <p:ext uri="{BB962C8B-B14F-4D97-AF65-F5344CB8AC3E}">
        <p14:creationId xmlns:p14="http://schemas.microsoft.com/office/powerpoint/2010/main" val="19176764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Psychosocial development theory</a:t>
            </a:r>
            <a:r>
              <a:rPr lang="en-GB" dirty="0"/>
              <a:t/>
            </a:r>
            <a:br>
              <a:rPr lang="en-GB" dirty="0"/>
            </a:br>
            <a:endParaRPr lang="en-GB" dirty="0"/>
          </a:p>
        </p:txBody>
      </p:sp>
      <p:sp>
        <p:nvSpPr>
          <p:cNvPr id="3" name="Content Placeholder 2"/>
          <p:cNvSpPr>
            <a:spLocks noGrp="1"/>
          </p:cNvSpPr>
          <p:nvPr>
            <p:ph idx="1"/>
          </p:nvPr>
        </p:nvSpPr>
        <p:spPr/>
        <p:txBody>
          <a:bodyPr/>
          <a:lstStyle/>
          <a:p>
            <a:endParaRPr lang="en-GB" dirty="0"/>
          </a:p>
          <a:p>
            <a:r>
              <a:rPr lang="en-GB" dirty="0" smtClean="0"/>
              <a:t>Erikson’s </a:t>
            </a:r>
            <a:r>
              <a:rPr lang="en-GB" dirty="0"/>
              <a:t>theory is about how we socialise and make sense of the world around us.</a:t>
            </a:r>
          </a:p>
          <a:p>
            <a:r>
              <a:rPr lang="en-GB" dirty="0" smtClean="0"/>
              <a:t>He </a:t>
            </a:r>
            <a:r>
              <a:rPr lang="en-GB" dirty="0"/>
              <a:t>is the only person to look at development throughout life –socialisation is a life long process. (Lifespan development was a phrase coined by Erikson)</a:t>
            </a:r>
          </a:p>
          <a:p>
            <a:endParaRPr lang="en-GB" dirty="0"/>
          </a:p>
        </p:txBody>
      </p:sp>
    </p:spTree>
    <p:extLst>
      <p:ext uri="{BB962C8B-B14F-4D97-AF65-F5344CB8AC3E}">
        <p14:creationId xmlns:p14="http://schemas.microsoft.com/office/powerpoint/2010/main" val="1579230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smtClean="0"/>
              <a:t> </a:t>
            </a:r>
            <a:endParaRPr lang="en-GB" dirty="0"/>
          </a:p>
          <a:p>
            <a:r>
              <a:rPr lang="en-GB" dirty="0"/>
              <a:t>Eight stages of development</a:t>
            </a:r>
          </a:p>
          <a:p>
            <a:r>
              <a:rPr lang="en-GB" dirty="0" smtClean="0"/>
              <a:t>Erikson’s </a:t>
            </a:r>
            <a:r>
              <a:rPr lang="en-GB" dirty="0"/>
              <a:t>theory is based on the idea that development through life is a series of stages which are each defined by a crisis or challenge.</a:t>
            </a:r>
          </a:p>
          <a:p>
            <a:r>
              <a:rPr lang="en-GB" dirty="0" smtClean="0"/>
              <a:t>These </a:t>
            </a:r>
            <a:r>
              <a:rPr lang="en-GB" dirty="0"/>
              <a:t>crises act as a turning point in life –it is about developing or failing to develop. Other researchers call them a time of exploration rather than crises.</a:t>
            </a:r>
          </a:p>
        </p:txBody>
      </p:sp>
    </p:spTree>
    <p:extLst>
      <p:ext uri="{BB962C8B-B14F-4D97-AF65-F5344CB8AC3E}">
        <p14:creationId xmlns:p14="http://schemas.microsoft.com/office/powerpoint/2010/main" val="23881271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 </a:t>
            </a:r>
            <a:endParaRPr lang="en-GB" dirty="0"/>
          </a:p>
          <a:p>
            <a:r>
              <a:rPr lang="en-GB" dirty="0" smtClean="0"/>
              <a:t>The </a:t>
            </a:r>
            <a:r>
              <a:rPr lang="en-GB" dirty="0"/>
              <a:t>early stages provide the foundations for later stages so Erikson says that if a child does not resolve a crisis in a particular stage, they will have problems in later stages</a:t>
            </a:r>
          </a:p>
          <a:p>
            <a:endParaRPr lang="en-GB" dirty="0"/>
          </a:p>
          <a:p>
            <a:r>
              <a:rPr lang="en-GB" dirty="0" smtClean="0"/>
              <a:t>For </a:t>
            </a:r>
            <a:r>
              <a:rPr lang="en-GB" dirty="0"/>
              <a:t>example, if an adolescent does not establish their own identity, they will have difficulty in relationships as an adult</a:t>
            </a:r>
          </a:p>
          <a:p>
            <a:pPr marL="0" indent="0">
              <a:buNone/>
            </a:pPr>
            <a:r>
              <a:rPr lang="en-GB" b="1" dirty="0"/>
              <a:t>Each stage includes:</a:t>
            </a:r>
          </a:p>
          <a:p>
            <a:r>
              <a:rPr lang="en-GB" dirty="0" smtClean="0"/>
              <a:t>Significant </a:t>
            </a:r>
            <a:r>
              <a:rPr lang="en-GB" dirty="0"/>
              <a:t>relationship</a:t>
            </a:r>
          </a:p>
          <a:p>
            <a:r>
              <a:rPr lang="en-GB" dirty="0" smtClean="0"/>
              <a:t>Psychosocial crisis</a:t>
            </a:r>
            <a:endParaRPr lang="en-GB" dirty="0"/>
          </a:p>
          <a:p>
            <a:r>
              <a:rPr lang="en-GB" dirty="0" smtClean="0"/>
              <a:t>Potential </a:t>
            </a:r>
            <a:r>
              <a:rPr lang="en-GB" dirty="0"/>
              <a:t>positive or negative outcome </a:t>
            </a:r>
          </a:p>
          <a:p>
            <a:endParaRPr lang="en-GB" dirty="0"/>
          </a:p>
        </p:txBody>
      </p:sp>
    </p:spTree>
    <p:extLst>
      <p:ext uri="{BB962C8B-B14F-4D97-AF65-F5344CB8AC3E}">
        <p14:creationId xmlns:p14="http://schemas.microsoft.com/office/powerpoint/2010/main" val="9510610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Stage 1: Basic Trust vs. Mistrust</a:t>
            </a:r>
            <a:br>
              <a:rPr lang="en-GB" dirty="0"/>
            </a:br>
            <a:endParaRPr lang="en-GB" dirty="0"/>
          </a:p>
        </p:txBody>
      </p:sp>
      <p:sp>
        <p:nvSpPr>
          <p:cNvPr id="3" name="Content Placeholder 2"/>
          <p:cNvSpPr>
            <a:spLocks noGrp="1"/>
          </p:cNvSpPr>
          <p:nvPr>
            <p:ph idx="1"/>
          </p:nvPr>
        </p:nvSpPr>
        <p:spPr>
          <a:xfrm>
            <a:off x="1295401" y="2036618"/>
            <a:ext cx="9601196" cy="3839250"/>
          </a:xfrm>
        </p:spPr>
        <p:txBody>
          <a:bodyPr>
            <a:normAutofit lnSpcReduction="10000"/>
          </a:bodyPr>
          <a:lstStyle/>
          <a:p>
            <a:r>
              <a:rPr lang="en-GB" dirty="0" smtClean="0"/>
              <a:t>Birth </a:t>
            </a:r>
            <a:r>
              <a:rPr lang="en-GB" dirty="0"/>
              <a:t>to age 1</a:t>
            </a:r>
          </a:p>
          <a:p>
            <a:r>
              <a:rPr lang="en-GB" dirty="0" smtClean="0"/>
              <a:t>Totally </a:t>
            </a:r>
            <a:r>
              <a:rPr lang="en-GB" dirty="0"/>
              <a:t>dependent on others</a:t>
            </a:r>
          </a:p>
          <a:p>
            <a:r>
              <a:rPr lang="en-GB" dirty="0" smtClean="0"/>
              <a:t>Caregiver </a:t>
            </a:r>
            <a:r>
              <a:rPr lang="en-GB" dirty="0"/>
              <a:t>meets needs: child develops trust</a:t>
            </a:r>
          </a:p>
          <a:p>
            <a:r>
              <a:rPr lang="en-GB" dirty="0" smtClean="0"/>
              <a:t>Caregiver </a:t>
            </a:r>
            <a:r>
              <a:rPr lang="en-GB" dirty="0"/>
              <a:t>does not meet needs: child develops mistrust</a:t>
            </a:r>
          </a:p>
          <a:p>
            <a:r>
              <a:rPr lang="en-GB" dirty="0" smtClean="0"/>
              <a:t>Basic </a:t>
            </a:r>
            <a:r>
              <a:rPr lang="en-GB" dirty="0"/>
              <a:t>strength: Hope</a:t>
            </a:r>
          </a:p>
          <a:p>
            <a:pPr marL="0" indent="0">
              <a:buNone/>
            </a:pPr>
            <a:r>
              <a:rPr lang="en-GB" dirty="0"/>
              <a:t>–Belief our desires will be satisfied</a:t>
            </a:r>
          </a:p>
          <a:p>
            <a:pPr marL="0" indent="0">
              <a:buNone/>
            </a:pPr>
            <a:r>
              <a:rPr lang="en-GB" dirty="0"/>
              <a:t>–Feeling of </a:t>
            </a:r>
            <a:r>
              <a:rPr lang="en-GB" dirty="0" smtClean="0"/>
              <a:t>confidence</a:t>
            </a:r>
          </a:p>
          <a:p>
            <a:pPr marL="0" indent="0">
              <a:buNone/>
            </a:pPr>
            <a:r>
              <a:rPr lang="en-GB" b="1" i="1" dirty="0" smtClean="0"/>
              <a:t>Which stage of the continuum is stronger for you. Why?</a:t>
            </a:r>
            <a:endParaRPr lang="en-GB" b="1" i="1" dirty="0"/>
          </a:p>
        </p:txBody>
      </p:sp>
    </p:spTree>
    <p:extLst>
      <p:ext uri="{BB962C8B-B14F-4D97-AF65-F5344CB8AC3E}">
        <p14:creationId xmlns:p14="http://schemas.microsoft.com/office/powerpoint/2010/main" val="9645266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2: Autonomy vs. Shame and Doubt</a:t>
            </a:r>
          </a:p>
        </p:txBody>
      </p:sp>
      <p:sp>
        <p:nvSpPr>
          <p:cNvPr id="3" name="Content Placeholder 2"/>
          <p:cNvSpPr>
            <a:spLocks noGrp="1"/>
          </p:cNvSpPr>
          <p:nvPr>
            <p:ph idx="1"/>
          </p:nvPr>
        </p:nvSpPr>
        <p:spPr>
          <a:xfrm>
            <a:off x="983674" y="2556932"/>
            <a:ext cx="9601196" cy="3318936"/>
          </a:xfrm>
        </p:spPr>
        <p:txBody>
          <a:bodyPr>
            <a:normAutofit fontScale="92500" lnSpcReduction="20000"/>
          </a:bodyPr>
          <a:lstStyle/>
          <a:p>
            <a:endParaRPr lang="en-GB" dirty="0"/>
          </a:p>
          <a:p>
            <a:r>
              <a:rPr lang="en-GB" dirty="0"/>
              <a:t>Ages 1-3</a:t>
            </a:r>
          </a:p>
          <a:p>
            <a:r>
              <a:rPr lang="en-GB" dirty="0" smtClean="0"/>
              <a:t>Child </a:t>
            </a:r>
            <a:r>
              <a:rPr lang="en-GB" dirty="0"/>
              <a:t>able to exercise some degree of choice</a:t>
            </a:r>
          </a:p>
          <a:p>
            <a:r>
              <a:rPr lang="en-GB" dirty="0" smtClean="0"/>
              <a:t>Child’s </a:t>
            </a:r>
            <a:r>
              <a:rPr lang="en-GB" dirty="0"/>
              <a:t>independence is thwarted: child develops feelings of self-doubt, shame in dealing with others</a:t>
            </a:r>
          </a:p>
          <a:p>
            <a:r>
              <a:rPr lang="en-GB" dirty="0" smtClean="0"/>
              <a:t>Basic </a:t>
            </a:r>
            <a:r>
              <a:rPr lang="en-GB" dirty="0"/>
              <a:t>Strength: Will</a:t>
            </a:r>
          </a:p>
          <a:p>
            <a:r>
              <a:rPr lang="en-GB" dirty="0"/>
              <a:t>–Determination to exercise freedom</a:t>
            </a:r>
          </a:p>
          <a:p>
            <a:r>
              <a:rPr lang="en-GB" dirty="0"/>
              <a:t>of choice in face of society’s demands</a:t>
            </a:r>
          </a:p>
        </p:txBody>
      </p:sp>
      <p:sp>
        <p:nvSpPr>
          <p:cNvPr id="4" name="Rectangle 3"/>
          <p:cNvSpPr/>
          <p:nvPr/>
        </p:nvSpPr>
        <p:spPr>
          <a:xfrm>
            <a:off x="1503712" y="5691202"/>
            <a:ext cx="5672450" cy="369332"/>
          </a:xfrm>
          <a:prstGeom prst="rect">
            <a:avLst/>
          </a:prstGeom>
        </p:spPr>
        <p:txBody>
          <a:bodyPr wrap="none">
            <a:spAutoFit/>
          </a:bodyPr>
          <a:lstStyle/>
          <a:p>
            <a:r>
              <a:rPr lang="en-GB" b="1" i="1" dirty="0"/>
              <a:t>Which stage of the continuum is stronger for you. Why?</a:t>
            </a:r>
          </a:p>
        </p:txBody>
      </p:sp>
    </p:spTree>
    <p:extLst>
      <p:ext uri="{BB962C8B-B14F-4D97-AF65-F5344CB8AC3E}">
        <p14:creationId xmlns:p14="http://schemas.microsoft.com/office/powerpoint/2010/main" val="37499888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3: Initiative vs. Guilt</a:t>
            </a:r>
          </a:p>
        </p:txBody>
      </p:sp>
      <p:sp>
        <p:nvSpPr>
          <p:cNvPr id="3" name="Content Placeholder 2"/>
          <p:cNvSpPr>
            <a:spLocks noGrp="1"/>
          </p:cNvSpPr>
          <p:nvPr>
            <p:ph idx="1"/>
          </p:nvPr>
        </p:nvSpPr>
        <p:spPr/>
        <p:txBody>
          <a:bodyPr>
            <a:normAutofit fontScale="77500" lnSpcReduction="20000"/>
          </a:bodyPr>
          <a:lstStyle/>
          <a:p>
            <a:endParaRPr lang="en-GB" dirty="0"/>
          </a:p>
          <a:p>
            <a:r>
              <a:rPr lang="en-GB" dirty="0" smtClean="0"/>
              <a:t>Ages </a:t>
            </a:r>
            <a:r>
              <a:rPr lang="en-GB" dirty="0"/>
              <a:t>3-5</a:t>
            </a:r>
          </a:p>
          <a:p>
            <a:r>
              <a:rPr lang="en-GB" dirty="0" smtClean="0"/>
              <a:t>Child </a:t>
            </a:r>
            <a:r>
              <a:rPr lang="en-GB" dirty="0"/>
              <a:t>expresses desire to take initiative in activities</a:t>
            </a:r>
          </a:p>
          <a:p>
            <a:r>
              <a:rPr lang="en-GB" dirty="0" smtClean="0"/>
              <a:t>If </a:t>
            </a:r>
            <a:r>
              <a:rPr lang="en-GB" dirty="0"/>
              <a:t>parents punish child for initiative: child develops feelings of guilt that will affect self-directed activity throughout life</a:t>
            </a:r>
          </a:p>
          <a:p>
            <a:r>
              <a:rPr lang="en-GB" dirty="0" smtClean="0"/>
              <a:t>Basic </a:t>
            </a:r>
            <a:r>
              <a:rPr lang="en-GB" dirty="0"/>
              <a:t>strength: Purpose</a:t>
            </a:r>
          </a:p>
          <a:p>
            <a:pPr marL="0" indent="0">
              <a:buNone/>
            </a:pPr>
            <a:r>
              <a:rPr lang="en-GB" dirty="0"/>
              <a:t>–Courage to envision and pursue goals</a:t>
            </a:r>
          </a:p>
          <a:p>
            <a:pPr marL="0" indent="0">
              <a:buNone/>
            </a:pPr>
            <a:endParaRPr lang="en-GB" b="1" i="1" dirty="0" smtClean="0"/>
          </a:p>
          <a:p>
            <a:pPr marL="0" indent="0">
              <a:buNone/>
            </a:pPr>
            <a:r>
              <a:rPr lang="en-GB" b="1" i="1" dirty="0" smtClean="0"/>
              <a:t>Which </a:t>
            </a:r>
            <a:r>
              <a:rPr lang="en-GB" b="1" i="1" dirty="0"/>
              <a:t>stage of the continuum is stronger for you. Why?</a:t>
            </a:r>
          </a:p>
          <a:p>
            <a:endParaRPr lang="en-GB" dirty="0"/>
          </a:p>
        </p:txBody>
      </p:sp>
    </p:spTree>
    <p:custDataLst>
      <p:tags r:id="rId1"/>
    </p:custDataLst>
    <p:extLst>
      <p:ext uri="{BB962C8B-B14F-4D97-AF65-F5344CB8AC3E}">
        <p14:creationId xmlns:p14="http://schemas.microsoft.com/office/powerpoint/2010/main" val="34991222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3: Initiative vs. Guilt</a:t>
            </a:r>
          </a:p>
        </p:txBody>
      </p:sp>
      <p:sp>
        <p:nvSpPr>
          <p:cNvPr id="3" name="Content Placeholder 2"/>
          <p:cNvSpPr>
            <a:spLocks noGrp="1"/>
          </p:cNvSpPr>
          <p:nvPr>
            <p:ph idx="1"/>
          </p:nvPr>
        </p:nvSpPr>
        <p:spPr/>
        <p:txBody>
          <a:bodyPr/>
          <a:lstStyle/>
          <a:p>
            <a:endParaRPr lang="en-GB" dirty="0"/>
          </a:p>
          <a:p>
            <a:r>
              <a:rPr lang="en-GB" dirty="0"/>
              <a:t>In this phase (and the previous one) self esteem emerges from the acquisition of skills and competencies.</a:t>
            </a:r>
          </a:p>
          <a:p>
            <a:r>
              <a:rPr lang="en-GB" dirty="0" smtClean="0"/>
              <a:t>At </a:t>
            </a:r>
            <a:r>
              <a:rPr lang="en-GB" dirty="0"/>
              <a:t>this stage children are very positive about themselves. (Lockhart et al 2002) found they believe they can do anything. This research found shortest child in class thought he could be the next Michael Jordan. </a:t>
            </a:r>
          </a:p>
          <a:p>
            <a:endParaRPr lang="en-GB" dirty="0"/>
          </a:p>
        </p:txBody>
      </p:sp>
    </p:spTree>
    <p:custDataLst>
      <p:tags r:id="rId1"/>
    </p:custDataLst>
    <p:extLst>
      <p:ext uri="{BB962C8B-B14F-4D97-AF65-F5344CB8AC3E}">
        <p14:creationId xmlns:p14="http://schemas.microsoft.com/office/powerpoint/2010/main" val="22623318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4: Industriousness vs. Inferiority</a:t>
            </a:r>
          </a:p>
        </p:txBody>
      </p:sp>
      <p:sp>
        <p:nvSpPr>
          <p:cNvPr id="3" name="Content Placeholder 2"/>
          <p:cNvSpPr>
            <a:spLocks noGrp="1"/>
          </p:cNvSpPr>
          <p:nvPr>
            <p:ph idx="1"/>
          </p:nvPr>
        </p:nvSpPr>
        <p:spPr/>
        <p:txBody>
          <a:bodyPr>
            <a:normAutofit fontScale="92500"/>
          </a:bodyPr>
          <a:lstStyle/>
          <a:p>
            <a:endParaRPr lang="en-GB" dirty="0"/>
          </a:p>
          <a:p>
            <a:r>
              <a:rPr lang="en-GB" dirty="0" smtClean="0"/>
              <a:t>Ages </a:t>
            </a:r>
            <a:r>
              <a:rPr lang="en-GB" dirty="0"/>
              <a:t>6-11</a:t>
            </a:r>
          </a:p>
          <a:p>
            <a:r>
              <a:rPr lang="en-GB" dirty="0" smtClean="0"/>
              <a:t>Child </a:t>
            </a:r>
            <a:r>
              <a:rPr lang="en-GB" dirty="0"/>
              <a:t>develops cognitive abilities to enable in task completion (school work, play)</a:t>
            </a:r>
          </a:p>
          <a:p>
            <a:r>
              <a:rPr lang="en-GB" dirty="0" smtClean="0"/>
              <a:t>If </a:t>
            </a:r>
            <a:r>
              <a:rPr lang="en-GB" dirty="0"/>
              <a:t>parents/teachers do not support child’s efforts: child develops feelings of inferiority and inadequacy</a:t>
            </a:r>
          </a:p>
          <a:p>
            <a:r>
              <a:rPr lang="en-GB" dirty="0" smtClean="0"/>
              <a:t>Basic </a:t>
            </a:r>
            <a:r>
              <a:rPr lang="en-GB" dirty="0"/>
              <a:t>strength: Competence</a:t>
            </a:r>
          </a:p>
          <a:p>
            <a:pPr marL="0" indent="0">
              <a:buNone/>
            </a:pPr>
            <a:r>
              <a:rPr lang="en-GB" dirty="0"/>
              <a:t>–Exertion of skill and intelligence </a:t>
            </a:r>
            <a:r>
              <a:rPr lang="en-GB" dirty="0" smtClean="0"/>
              <a:t>in pursuing </a:t>
            </a:r>
            <a:r>
              <a:rPr lang="en-GB" dirty="0"/>
              <a:t>and completing tasks</a:t>
            </a:r>
          </a:p>
        </p:txBody>
      </p:sp>
    </p:spTree>
    <p:custDataLst>
      <p:tags r:id="rId1"/>
    </p:custDataLst>
    <p:extLst>
      <p:ext uri="{BB962C8B-B14F-4D97-AF65-F5344CB8AC3E}">
        <p14:creationId xmlns:p14="http://schemas.microsoft.com/office/powerpoint/2010/main" val="40251002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4: Industriousness vs. Inferiority</a:t>
            </a:r>
          </a:p>
        </p:txBody>
      </p:sp>
      <p:sp>
        <p:nvSpPr>
          <p:cNvPr id="3" name="Content Placeholder 2"/>
          <p:cNvSpPr>
            <a:spLocks noGrp="1"/>
          </p:cNvSpPr>
          <p:nvPr>
            <p:ph idx="1"/>
          </p:nvPr>
        </p:nvSpPr>
        <p:spPr/>
        <p:txBody>
          <a:bodyPr/>
          <a:lstStyle/>
          <a:p>
            <a:endParaRPr lang="en-GB" dirty="0"/>
          </a:p>
          <a:p>
            <a:r>
              <a:rPr lang="en-GB" dirty="0"/>
              <a:t>Cognitive development is progressing rapidly.</a:t>
            </a:r>
          </a:p>
          <a:p>
            <a:r>
              <a:rPr lang="en-GB" dirty="0" smtClean="0"/>
              <a:t>Now </a:t>
            </a:r>
            <a:r>
              <a:rPr lang="en-GB" dirty="0"/>
              <a:t>need to re-establish Erikson's previous stages in the unfamiliar school setting. They need to learn to </a:t>
            </a:r>
            <a:r>
              <a:rPr lang="en-GB" b="1" dirty="0" smtClean="0"/>
              <a:t>trust </a:t>
            </a:r>
            <a:r>
              <a:rPr lang="en-GB" dirty="0" smtClean="0"/>
              <a:t>new </a:t>
            </a:r>
            <a:r>
              <a:rPr lang="en-GB" dirty="0"/>
              <a:t>adults, act </a:t>
            </a:r>
            <a:r>
              <a:rPr lang="en-GB" b="1" dirty="0" smtClean="0"/>
              <a:t>autonomously </a:t>
            </a:r>
            <a:r>
              <a:rPr lang="en-GB" dirty="0" smtClean="0"/>
              <a:t>in </a:t>
            </a:r>
            <a:r>
              <a:rPr lang="en-GB" dirty="0"/>
              <a:t>this more complex situation and </a:t>
            </a:r>
            <a:r>
              <a:rPr lang="en-GB" b="1" dirty="0" smtClean="0"/>
              <a:t>initiate </a:t>
            </a:r>
            <a:r>
              <a:rPr lang="en-GB" dirty="0" smtClean="0"/>
              <a:t>actions </a:t>
            </a:r>
            <a:r>
              <a:rPr lang="en-GB" dirty="0"/>
              <a:t>in ways that fit the new rules of school.</a:t>
            </a:r>
          </a:p>
          <a:p>
            <a:endParaRPr lang="en-GB" dirty="0"/>
          </a:p>
        </p:txBody>
      </p:sp>
    </p:spTree>
    <p:custDataLst>
      <p:tags r:id="rId1"/>
    </p:custDataLst>
    <p:extLst>
      <p:ext uri="{BB962C8B-B14F-4D97-AF65-F5344CB8AC3E}">
        <p14:creationId xmlns:p14="http://schemas.microsoft.com/office/powerpoint/2010/main" val="25465653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normAutofit fontScale="92500" lnSpcReduction="10000"/>
          </a:bodyPr>
          <a:lstStyle/>
          <a:p>
            <a:endParaRPr lang="en-GB" dirty="0"/>
          </a:p>
          <a:p>
            <a:r>
              <a:rPr lang="en-GB" dirty="0"/>
              <a:t>Stages 1-4</a:t>
            </a:r>
          </a:p>
          <a:p>
            <a:pPr marL="0" indent="0">
              <a:buNone/>
            </a:pPr>
            <a:r>
              <a:rPr lang="en-GB" dirty="0"/>
              <a:t>–Largely determined by others (parents, teachers)</a:t>
            </a:r>
          </a:p>
          <a:p>
            <a:r>
              <a:rPr lang="en-GB" dirty="0" smtClean="0"/>
              <a:t>Stages </a:t>
            </a:r>
            <a:r>
              <a:rPr lang="en-GB" dirty="0"/>
              <a:t>5-8</a:t>
            </a:r>
          </a:p>
          <a:p>
            <a:pPr marL="0" indent="0">
              <a:buNone/>
            </a:pPr>
            <a:r>
              <a:rPr lang="en-GB" dirty="0"/>
              <a:t>–Individual has more control over environment</a:t>
            </a:r>
          </a:p>
          <a:p>
            <a:pPr marL="0" indent="0">
              <a:buNone/>
            </a:pPr>
            <a:r>
              <a:rPr lang="en-GB" dirty="0"/>
              <a:t>–Individual responsibility for crisis resolution in each </a:t>
            </a:r>
            <a:r>
              <a:rPr lang="en-GB" dirty="0" smtClean="0"/>
              <a:t>stage</a:t>
            </a:r>
          </a:p>
          <a:p>
            <a:pPr marL="0" indent="0">
              <a:buNone/>
            </a:pPr>
            <a:r>
              <a:rPr lang="en-GB" dirty="0" smtClean="0"/>
              <a:t>How does this fit in with becoming a teenager?</a:t>
            </a:r>
            <a:endParaRPr lang="en-GB" dirty="0"/>
          </a:p>
          <a:p>
            <a:endParaRPr lang="en-GB" dirty="0"/>
          </a:p>
        </p:txBody>
      </p:sp>
    </p:spTree>
    <p:extLst>
      <p:ext uri="{BB962C8B-B14F-4D97-AF65-F5344CB8AC3E}">
        <p14:creationId xmlns:p14="http://schemas.microsoft.com/office/powerpoint/2010/main" val="27290093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5: Identity vs. Role Confusion</a:t>
            </a:r>
          </a:p>
        </p:txBody>
      </p:sp>
      <p:sp>
        <p:nvSpPr>
          <p:cNvPr id="3" name="Content Placeholder 2"/>
          <p:cNvSpPr>
            <a:spLocks noGrp="1"/>
          </p:cNvSpPr>
          <p:nvPr>
            <p:ph idx="1"/>
          </p:nvPr>
        </p:nvSpPr>
        <p:spPr/>
        <p:txBody>
          <a:bodyPr>
            <a:normAutofit fontScale="92500" lnSpcReduction="20000"/>
          </a:bodyPr>
          <a:lstStyle/>
          <a:p>
            <a:endParaRPr lang="en-GB" dirty="0"/>
          </a:p>
          <a:p>
            <a:r>
              <a:rPr lang="en-GB" dirty="0" smtClean="0"/>
              <a:t>Ages </a:t>
            </a:r>
            <a:r>
              <a:rPr lang="en-GB" dirty="0"/>
              <a:t>12-18</a:t>
            </a:r>
          </a:p>
          <a:p>
            <a:r>
              <a:rPr lang="en-GB" dirty="0" smtClean="0"/>
              <a:t>Form </a:t>
            </a:r>
            <a:r>
              <a:rPr lang="en-GB" dirty="0"/>
              <a:t>ego identity: self-image</a:t>
            </a:r>
          </a:p>
          <a:p>
            <a:r>
              <a:rPr lang="en-GB" dirty="0" smtClean="0"/>
              <a:t>Strong </a:t>
            </a:r>
            <a:r>
              <a:rPr lang="en-GB" dirty="0"/>
              <a:t>sense of identity: face adulthood with certainty and confidence</a:t>
            </a:r>
          </a:p>
          <a:p>
            <a:r>
              <a:rPr lang="en-GB" dirty="0" smtClean="0"/>
              <a:t>Identity </a:t>
            </a:r>
            <a:r>
              <a:rPr lang="en-GB" dirty="0"/>
              <a:t>crisis: confusion of ego identity</a:t>
            </a:r>
          </a:p>
          <a:p>
            <a:r>
              <a:rPr lang="en-GB" dirty="0" smtClean="0"/>
              <a:t>Basic </a:t>
            </a:r>
            <a:r>
              <a:rPr lang="en-GB" dirty="0"/>
              <a:t>strength: Fidelity</a:t>
            </a:r>
          </a:p>
          <a:p>
            <a:pPr marL="0" indent="0">
              <a:buNone/>
            </a:pPr>
            <a:r>
              <a:rPr lang="en-GB" dirty="0"/>
              <a:t>–Emerges from cohesive </a:t>
            </a:r>
            <a:r>
              <a:rPr lang="en-GB" dirty="0" smtClean="0"/>
              <a:t>ego identity</a:t>
            </a:r>
            <a:endParaRPr lang="en-GB" dirty="0"/>
          </a:p>
          <a:p>
            <a:pPr marL="0" indent="0">
              <a:buNone/>
            </a:pPr>
            <a:r>
              <a:rPr lang="en-GB" dirty="0"/>
              <a:t>-Sincerity, genuineness, sense of duty </a:t>
            </a:r>
            <a:r>
              <a:rPr lang="en-GB" dirty="0" smtClean="0"/>
              <a:t> in </a:t>
            </a:r>
            <a:r>
              <a:rPr lang="en-GB" dirty="0"/>
              <a:t>relationships with others</a:t>
            </a:r>
          </a:p>
        </p:txBody>
      </p:sp>
    </p:spTree>
    <p:extLst>
      <p:ext uri="{BB962C8B-B14F-4D97-AF65-F5344CB8AC3E}">
        <p14:creationId xmlns:p14="http://schemas.microsoft.com/office/powerpoint/2010/main" val="13444907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6: Intimacy vs. Isolation</a:t>
            </a:r>
          </a:p>
        </p:txBody>
      </p:sp>
      <p:sp>
        <p:nvSpPr>
          <p:cNvPr id="3" name="Content Placeholder 2"/>
          <p:cNvSpPr>
            <a:spLocks noGrp="1"/>
          </p:cNvSpPr>
          <p:nvPr>
            <p:ph idx="1"/>
          </p:nvPr>
        </p:nvSpPr>
        <p:spPr/>
        <p:txBody>
          <a:bodyPr>
            <a:normAutofit fontScale="92500" lnSpcReduction="10000"/>
          </a:bodyPr>
          <a:lstStyle/>
          <a:p>
            <a:endParaRPr lang="en-GB" dirty="0"/>
          </a:p>
          <a:p>
            <a:r>
              <a:rPr lang="en-GB" dirty="0" smtClean="0"/>
              <a:t>Ages </a:t>
            </a:r>
            <a:r>
              <a:rPr lang="en-GB" dirty="0"/>
              <a:t>18-35 (approximately)</a:t>
            </a:r>
          </a:p>
          <a:p>
            <a:r>
              <a:rPr lang="en-GB" dirty="0" smtClean="0"/>
              <a:t>Undertake </a:t>
            </a:r>
            <a:r>
              <a:rPr lang="en-GB" dirty="0"/>
              <a:t>productive work and establish intimate relationships</a:t>
            </a:r>
          </a:p>
          <a:p>
            <a:r>
              <a:rPr lang="en-GB" dirty="0" smtClean="0"/>
              <a:t>Inability </a:t>
            </a:r>
            <a:r>
              <a:rPr lang="en-GB" dirty="0"/>
              <a:t>to establish intimacy leads to social isolation</a:t>
            </a:r>
          </a:p>
          <a:p>
            <a:r>
              <a:rPr lang="en-GB" dirty="0" smtClean="0"/>
              <a:t>Basic </a:t>
            </a:r>
            <a:r>
              <a:rPr lang="en-GB" dirty="0"/>
              <a:t>strength: Love</a:t>
            </a:r>
          </a:p>
          <a:p>
            <a:pPr marL="0" indent="0">
              <a:buNone/>
            </a:pPr>
            <a:r>
              <a:rPr lang="en-GB" dirty="0"/>
              <a:t>–Mutual devotion in a shared identity</a:t>
            </a:r>
          </a:p>
          <a:p>
            <a:pPr marL="0" indent="0">
              <a:buNone/>
            </a:pPr>
            <a:r>
              <a:rPr lang="en-GB" dirty="0"/>
              <a:t>–Fusing of oneself with another person</a:t>
            </a:r>
          </a:p>
          <a:p>
            <a:endParaRPr lang="en-GB" dirty="0"/>
          </a:p>
        </p:txBody>
      </p:sp>
    </p:spTree>
    <p:extLst>
      <p:ext uri="{BB962C8B-B14F-4D97-AF65-F5344CB8AC3E}">
        <p14:creationId xmlns:p14="http://schemas.microsoft.com/office/powerpoint/2010/main" val="28945653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7: Generativity vs. Stagnation</a:t>
            </a:r>
          </a:p>
        </p:txBody>
      </p:sp>
      <p:sp>
        <p:nvSpPr>
          <p:cNvPr id="3" name="Content Placeholder 2"/>
          <p:cNvSpPr>
            <a:spLocks noGrp="1"/>
          </p:cNvSpPr>
          <p:nvPr>
            <p:ph idx="1"/>
          </p:nvPr>
        </p:nvSpPr>
        <p:spPr/>
        <p:txBody>
          <a:bodyPr>
            <a:normAutofit fontScale="92500" lnSpcReduction="10000"/>
          </a:bodyPr>
          <a:lstStyle/>
          <a:p>
            <a:endParaRPr lang="en-GB" dirty="0"/>
          </a:p>
          <a:p>
            <a:pPr marL="0" indent="0">
              <a:buNone/>
            </a:pPr>
            <a:r>
              <a:rPr lang="en-GB" dirty="0"/>
              <a:t>Ages 35-55 (approximately)</a:t>
            </a:r>
          </a:p>
          <a:p>
            <a:r>
              <a:rPr lang="en-GB" dirty="0" smtClean="0"/>
              <a:t>Generativity</a:t>
            </a:r>
            <a:r>
              <a:rPr lang="en-GB" dirty="0"/>
              <a:t>: Active involvement in teaching/guiding the next generation</a:t>
            </a:r>
          </a:p>
          <a:p>
            <a:r>
              <a:rPr lang="en-GB" dirty="0" smtClean="0"/>
              <a:t>Stagnation </a:t>
            </a:r>
            <a:r>
              <a:rPr lang="en-GB" dirty="0"/>
              <a:t>involves not seeking outlets for generativity</a:t>
            </a:r>
          </a:p>
          <a:p>
            <a:r>
              <a:rPr lang="en-GB" dirty="0" smtClean="0"/>
              <a:t>Basic </a:t>
            </a:r>
            <a:r>
              <a:rPr lang="en-GB" dirty="0"/>
              <a:t>strength: Care</a:t>
            </a:r>
          </a:p>
          <a:p>
            <a:pPr marL="0" indent="0">
              <a:buNone/>
            </a:pPr>
            <a:r>
              <a:rPr lang="en-GB" dirty="0"/>
              <a:t>–Broad concern for others</a:t>
            </a:r>
          </a:p>
          <a:p>
            <a:pPr marL="0" indent="0">
              <a:buNone/>
            </a:pPr>
            <a:r>
              <a:rPr lang="en-GB" dirty="0"/>
              <a:t>–Need to teach others</a:t>
            </a:r>
          </a:p>
          <a:p>
            <a:endParaRPr lang="en-GB" dirty="0"/>
          </a:p>
        </p:txBody>
      </p:sp>
    </p:spTree>
    <p:extLst>
      <p:ext uri="{BB962C8B-B14F-4D97-AF65-F5344CB8AC3E}">
        <p14:creationId xmlns:p14="http://schemas.microsoft.com/office/powerpoint/2010/main" val="11034871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8: Ego Integrity vs. Despair</a:t>
            </a:r>
          </a:p>
        </p:txBody>
      </p:sp>
      <p:sp>
        <p:nvSpPr>
          <p:cNvPr id="3" name="Content Placeholder 2"/>
          <p:cNvSpPr>
            <a:spLocks noGrp="1"/>
          </p:cNvSpPr>
          <p:nvPr>
            <p:ph idx="1"/>
          </p:nvPr>
        </p:nvSpPr>
        <p:spPr/>
        <p:txBody>
          <a:bodyPr>
            <a:normAutofit fontScale="92500" lnSpcReduction="10000"/>
          </a:bodyPr>
          <a:lstStyle/>
          <a:p>
            <a:endParaRPr lang="en-GB" dirty="0"/>
          </a:p>
          <a:p>
            <a:pPr marL="0" indent="0">
              <a:buNone/>
            </a:pPr>
            <a:r>
              <a:rPr lang="en-GB" dirty="0"/>
              <a:t>Ages 55+</a:t>
            </a:r>
          </a:p>
          <a:p>
            <a:r>
              <a:rPr lang="en-GB" dirty="0" smtClean="0"/>
              <a:t>Evaluation </a:t>
            </a:r>
            <a:r>
              <a:rPr lang="en-GB" dirty="0"/>
              <a:t>of entire life</a:t>
            </a:r>
          </a:p>
          <a:p>
            <a:r>
              <a:rPr lang="en-GB" dirty="0" smtClean="0"/>
              <a:t>Integrity</a:t>
            </a:r>
            <a:r>
              <a:rPr lang="en-GB" dirty="0"/>
              <a:t>: Look back with satisfaction</a:t>
            </a:r>
          </a:p>
          <a:p>
            <a:r>
              <a:rPr lang="en-GB" dirty="0" smtClean="0"/>
              <a:t>Despair</a:t>
            </a:r>
            <a:r>
              <a:rPr lang="en-GB" dirty="0"/>
              <a:t>: Review with anger, frustration</a:t>
            </a:r>
          </a:p>
          <a:p>
            <a:r>
              <a:rPr lang="en-GB" dirty="0" smtClean="0"/>
              <a:t>Basic </a:t>
            </a:r>
            <a:r>
              <a:rPr lang="en-GB" dirty="0"/>
              <a:t>strength: Wisdom</a:t>
            </a:r>
          </a:p>
          <a:p>
            <a:pPr marL="0" indent="0">
              <a:buNone/>
            </a:pPr>
            <a:r>
              <a:rPr lang="en-GB" dirty="0"/>
              <a:t>–Detached concern with the whole of life</a:t>
            </a:r>
          </a:p>
          <a:p>
            <a:endParaRPr lang="en-GB" dirty="0"/>
          </a:p>
        </p:txBody>
      </p:sp>
    </p:spTree>
    <p:extLst>
      <p:ext uri="{BB962C8B-B14F-4D97-AF65-F5344CB8AC3E}">
        <p14:creationId xmlns:p14="http://schemas.microsoft.com/office/powerpoint/2010/main" val="379070927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hlinkClick r:id="rId4"/>
              </a:rPr>
              <a:t>https://</a:t>
            </a:r>
            <a:r>
              <a:rPr lang="en-GB" dirty="0" smtClean="0">
                <a:hlinkClick r:id="rId4"/>
              </a:rPr>
              <a:t>www.youtube.com/watch?v=Iz-AeGMhzV0</a:t>
            </a:r>
            <a:endParaRPr lang="en-GB" dirty="0" smtClean="0"/>
          </a:p>
          <a:p>
            <a:endParaRPr lang="en-GB" dirty="0"/>
          </a:p>
        </p:txBody>
      </p:sp>
    </p:spTree>
    <p:custDataLst>
      <p:tags r:id="rId1"/>
    </p:custDataLst>
    <p:extLst>
      <p:ext uri="{BB962C8B-B14F-4D97-AF65-F5344CB8AC3E}">
        <p14:creationId xmlns:p14="http://schemas.microsoft.com/office/powerpoint/2010/main" val="385030066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Choose one stage in Erikson's theory</a:t>
            </a:r>
          </a:p>
          <a:p>
            <a:r>
              <a:rPr lang="en-GB" dirty="0" smtClean="0"/>
              <a:t>How do parents/carers/friends/the wider community impact on this stage</a:t>
            </a:r>
          </a:p>
          <a:p>
            <a:r>
              <a:rPr lang="en-GB" dirty="0" smtClean="0"/>
              <a:t>How can schools/wider community ensure that crisis are resolved at your chosen stage</a:t>
            </a:r>
          </a:p>
          <a:p>
            <a:r>
              <a:rPr lang="en-GB" dirty="0" smtClean="0"/>
              <a:t>What barriers may interfere with this stage – could these barriers be overcome? How?</a:t>
            </a:r>
            <a:endParaRPr lang="en-GB" dirty="0"/>
          </a:p>
        </p:txBody>
      </p:sp>
    </p:spTree>
    <p:custDataLst>
      <p:tags r:id="rId1"/>
    </p:custDataLst>
    <p:extLst>
      <p:ext uri="{BB962C8B-B14F-4D97-AF65-F5344CB8AC3E}">
        <p14:creationId xmlns:p14="http://schemas.microsoft.com/office/powerpoint/2010/main" val="17701570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endParaRPr lang="en-GB" dirty="0"/>
          </a:p>
          <a:p>
            <a:r>
              <a:rPr lang="en-GB" dirty="0"/>
              <a:t>Is it possible for adults to rediscover themselves and develop a different understanding of their lives during the later stages –give an example</a:t>
            </a:r>
          </a:p>
          <a:p>
            <a:r>
              <a:rPr lang="en-GB" dirty="0" smtClean="0"/>
              <a:t>How </a:t>
            </a:r>
            <a:r>
              <a:rPr lang="en-GB" dirty="0"/>
              <a:t>can his theory be applicable to the changing environment of today? What are some of the issues?</a:t>
            </a:r>
          </a:p>
          <a:p>
            <a:endParaRPr lang="en-GB" dirty="0"/>
          </a:p>
        </p:txBody>
      </p:sp>
    </p:spTree>
    <p:custDataLst>
      <p:tags r:id="rId1"/>
    </p:custDataLst>
    <p:extLst>
      <p:ext uri="{BB962C8B-B14F-4D97-AF65-F5344CB8AC3E}">
        <p14:creationId xmlns:p14="http://schemas.microsoft.com/office/powerpoint/2010/main" val="4502089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 </a:t>
            </a:r>
            <a:endParaRPr lang="en-GB" dirty="0"/>
          </a:p>
        </p:txBody>
      </p:sp>
      <p:sp>
        <p:nvSpPr>
          <p:cNvPr id="3" name="Content Placeholder 2"/>
          <p:cNvSpPr>
            <a:spLocks noGrp="1"/>
          </p:cNvSpPr>
          <p:nvPr>
            <p:ph idx="1"/>
          </p:nvPr>
        </p:nvSpPr>
        <p:spPr/>
        <p:txBody>
          <a:bodyPr>
            <a:normAutofit/>
          </a:bodyPr>
          <a:lstStyle/>
          <a:p>
            <a:r>
              <a:rPr lang="en-GB" dirty="0" smtClean="0"/>
              <a:t>Complain </a:t>
            </a:r>
            <a:r>
              <a:rPr lang="en-GB" dirty="0"/>
              <a:t>that more attention is paid to infancy and childhood than to adult life</a:t>
            </a:r>
          </a:p>
          <a:p>
            <a:r>
              <a:rPr lang="en-GB" dirty="0" smtClean="0"/>
              <a:t>Identity </a:t>
            </a:r>
            <a:r>
              <a:rPr lang="en-GB" dirty="0"/>
              <a:t>crisis may only apply to those affluent enough to explore identities</a:t>
            </a:r>
          </a:p>
          <a:p>
            <a:r>
              <a:rPr lang="en-GB" dirty="0" smtClean="0"/>
              <a:t>Ambiguous </a:t>
            </a:r>
            <a:r>
              <a:rPr lang="en-GB" dirty="0"/>
              <a:t>terms and concepts</a:t>
            </a:r>
          </a:p>
          <a:p>
            <a:r>
              <a:rPr lang="en-GB" dirty="0" smtClean="0"/>
              <a:t>Lack </a:t>
            </a:r>
            <a:r>
              <a:rPr lang="en-GB" dirty="0"/>
              <a:t>of precision</a:t>
            </a:r>
          </a:p>
          <a:p>
            <a:pPr marL="0" indent="0">
              <a:buNone/>
            </a:pPr>
            <a:r>
              <a:rPr lang="en-GB" dirty="0"/>
              <a:t>–Some terms are not easily measured empirically</a:t>
            </a:r>
          </a:p>
          <a:p>
            <a:endParaRPr lang="en-GB" dirty="0"/>
          </a:p>
        </p:txBody>
      </p:sp>
    </p:spTree>
    <p:custDataLst>
      <p:tags r:id="rId1"/>
    </p:custDataLst>
    <p:extLst>
      <p:ext uri="{BB962C8B-B14F-4D97-AF65-F5344CB8AC3E}">
        <p14:creationId xmlns:p14="http://schemas.microsoft.com/office/powerpoint/2010/main" val="4602999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2675851"/>
            <a:ext cx="9601196" cy="1303867"/>
          </a:xfrm>
        </p:spPr>
        <p:txBody>
          <a:bodyPr/>
          <a:lstStyle/>
          <a:p>
            <a:r>
              <a:rPr lang="en-GB" dirty="0" smtClean="0"/>
              <a:t>What factors affect social development?</a:t>
            </a:r>
            <a:endParaRPr lang="en-GB" dirty="0"/>
          </a:p>
        </p:txBody>
      </p:sp>
      <p:sp>
        <p:nvSpPr>
          <p:cNvPr id="3" name="Content Placeholder 2"/>
          <p:cNvSpPr>
            <a:spLocks noGrp="1"/>
          </p:cNvSpPr>
          <p:nvPr>
            <p:ph idx="1"/>
          </p:nvPr>
        </p:nvSpPr>
        <p:spPr/>
        <p:txBody>
          <a:bodyPr/>
          <a:lstStyle/>
          <a:p>
            <a:endParaRPr lang="en-GB" dirty="0"/>
          </a:p>
        </p:txBody>
      </p:sp>
    </p:spTree>
    <p:custDataLst>
      <p:tags r:id="rId1"/>
    </p:custDataLst>
    <p:extLst>
      <p:ext uri="{BB962C8B-B14F-4D97-AF65-F5344CB8AC3E}">
        <p14:creationId xmlns:p14="http://schemas.microsoft.com/office/powerpoint/2010/main" val="307231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endParaRPr lang="en-GB" dirty="0"/>
          </a:p>
          <a:p>
            <a:r>
              <a:rPr lang="en-GB" dirty="0"/>
              <a:t>Genes</a:t>
            </a:r>
          </a:p>
          <a:p>
            <a:r>
              <a:rPr lang="en-GB" dirty="0" smtClean="0"/>
              <a:t>Levels </a:t>
            </a:r>
            <a:r>
              <a:rPr lang="en-GB" dirty="0"/>
              <a:t>of attachment,</a:t>
            </a:r>
          </a:p>
          <a:p>
            <a:r>
              <a:rPr lang="en-GB" dirty="0" smtClean="0"/>
              <a:t>Parenting </a:t>
            </a:r>
            <a:r>
              <a:rPr lang="en-GB" dirty="0"/>
              <a:t>styles –parent/child interactions, authoritarian etc.</a:t>
            </a:r>
          </a:p>
          <a:p>
            <a:r>
              <a:rPr lang="en-GB" dirty="0" smtClean="0"/>
              <a:t>Socially </a:t>
            </a:r>
            <a:r>
              <a:rPr lang="en-GB" dirty="0"/>
              <a:t>competent parents</a:t>
            </a:r>
          </a:p>
          <a:p>
            <a:r>
              <a:rPr lang="en-GB" dirty="0" smtClean="0"/>
              <a:t>Number </a:t>
            </a:r>
            <a:r>
              <a:rPr lang="en-GB" dirty="0"/>
              <a:t>of siblings</a:t>
            </a:r>
          </a:p>
          <a:p>
            <a:r>
              <a:rPr lang="en-GB" dirty="0" smtClean="0"/>
              <a:t>Prematurity</a:t>
            </a:r>
            <a:r>
              <a:rPr lang="en-GB" dirty="0"/>
              <a:t>, disability</a:t>
            </a:r>
          </a:p>
          <a:p>
            <a:r>
              <a:rPr lang="en-GB" dirty="0" smtClean="0"/>
              <a:t>Whether </a:t>
            </a:r>
            <a:r>
              <a:rPr lang="en-GB" dirty="0"/>
              <a:t>exposed to many different situations early in life –playgroups </a:t>
            </a:r>
            <a:r>
              <a:rPr lang="en-GB" dirty="0" err="1"/>
              <a:t>etc</a:t>
            </a:r>
            <a:endParaRPr lang="en-GB" dirty="0"/>
          </a:p>
          <a:p>
            <a:endParaRPr lang="en-GB" dirty="0"/>
          </a:p>
        </p:txBody>
      </p:sp>
    </p:spTree>
    <p:extLst>
      <p:ext uri="{BB962C8B-B14F-4D97-AF65-F5344CB8AC3E}">
        <p14:creationId xmlns:p14="http://schemas.microsoft.com/office/powerpoint/2010/main" val="4129515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media and social development</a:t>
            </a:r>
            <a:endParaRPr lang="en-GB" dirty="0"/>
          </a:p>
        </p:txBody>
      </p:sp>
      <p:sp>
        <p:nvSpPr>
          <p:cNvPr id="3" name="Content Placeholder 2"/>
          <p:cNvSpPr>
            <a:spLocks noGrp="1"/>
          </p:cNvSpPr>
          <p:nvPr>
            <p:ph idx="1"/>
          </p:nvPr>
        </p:nvSpPr>
        <p:spPr/>
        <p:txBody>
          <a:bodyPr/>
          <a:lstStyle/>
          <a:p>
            <a:r>
              <a:rPr lang="en-GB" dirty="0" smtClean="0"/>
              <a:t>Social media has a negative impact on our social development – agree or disagree</a:t>
            </a:r>
            <a:r>
              <a:rPr lang="en-GB" b="1" dirty="0" smtClean="0"/>
              <a:t>?  - debate</a:t>
            </a:r>
            <a:endParaRPr lang="en-GB" b="1" dirty="0"/>
          </a:p>
        </p:txBody>
      </p:sp>
    </p:spTree>
    <p:extLst>
      <p:ext uri="{BB962C8B-B14F-4D97-AF65-F5344CB8AC3E}">
        <p14:creationId xmlns:p14="http://schemas.microsoft.com/office/powerpoint/2010/main" val="285201935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183</TotalTime>
  <Words>982</Words>
  <Application>Microsoft Office PowerPoint</Application>
  <PresentationFormat>Widescreen</PresentationFormat>
  <Paragraphs>149</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Garamond</vt:lpstr>
      <vt:lpstr>Organic</vt:lpstr>
      <vt:lpstr>Social Development</vt:lpstr>
      <vt:lpstr>Psychosocial development theory </vt:lpstr>
      <vt:lpstr>PowerPoint Presentation</vt:lpstr>
      <vt:lpstr>PowerPoint Presentation</vt:lpstr>
      <vt:lpstr>Stage 1: Basic Trust vs. Mistrust </vt:lpstr>
      <vt:lpstr>Stage 2: Autonomy vs. Shame and Doubt</vt:lpstr>
      <vt:lpstr>Stage 3: Initiative vs. Guilt</vt:lpstr>
      <vt:lpstr>Stage 3: Initiative vs. Guilt</vt:lpstr>
      <vt:lpstr>Stage 4: Industriousness vs. Inferiority</vt:lpstr>
      <vt:lpstr>Stage 4: Industriousness vs. Inferiority</vt:lpstr>
      <vt:lpstr>PowerPoint Presentation</vt:lpstr>
      <vt:lpstr>Stage 5: Identity vs. Role Confusion</vt:lpstr>
      <vt:lpstr>Stage 6: Intimacy vs. Isolation</vt:lpstr>
      <vt:lpstr>Stage 7: Generativity vs. Stagnation</vt:lpstr>
      <vt:lpstr>Stage 8: Ego Integrity vs. Despair</vt:lpstr>
      <vt:lpstr>PowerPoint Presentation</vt:lpstr>
      <vt:lpstr>Task</vt:lpstr>
      <vt:lpstr>Questions</vt:lpstr>
      <vt:lpstr>Criticisms </vt:lpstr>
      <vt:lpstr>What factors affect social development?</vt:lpstr>
      <vt:lpstr>PowerPoint Presentation</vt:lpstr>
      <vt:lpstr>Social media and social development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Development</dc:title>
  <dc:creator>Laura Hutchings</dc:creator>
  <cp:lastModifiedBy>Laura Hutchings</cp:lastModifiedBy>
  <cp:revision>4</cp:revision>
  <cp:lastPrinted>2018-03-13T14:52:30Z</cp:lastPrinted>
  <dcterms:created xsi:type="dcterms:W3CDTF">2018-03-13T14:22:13Z</dcterms:created>
  <dcterms:modified xsi:type="dcterms:W3CDTF">2018-03-14T11:59:15Z</dcterms:modified>
</cp:coreProperties>
</file>