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26" autoAdjust="0"/>
    <p:restoredTop sz="93987" autoAdjust="0"/>
  </p:normalViewPr>
  <p:slideViewPr>
    <p:cSldViewPr snapToGrid="0">
      <p:cViewPr varScale="1">
        <p:scale>
          <a:sx n="77" d="100"/>
          <a:sy n="77" d="100"/>
        </p:scale>
        <p:origin x="725"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662339-F52A-4D85-8A36-F7BBE12D218A}" type="datetimeFigureOut">
              <a:rPr lang="en-IN" smtClean="0"/>
              <a:t>07-02-2023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30EB62-0093-48ED-939F-3B6850BD21D7}" type="slidenum">
              <a:rPr lang="en-IN" smtClean="0"/>
              <a:t>‹#›</a:t>
            </a:fld>
            <a:endParaRPr lang="en-IN"/>
          </a:p>
        </p:txBody>
      </p:sp>
    </p:spTree>
    <p:extLst>
      <p:ext uri="{BB962C8B-B14F-4D97-AF65-F5344CB8AC3E}">
        <p14:creationId xmlns:p14="http://schemas.microsoft.com/office/powerpoint/2010/main" val="1473430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Vrinda" panose="020B0502040204020203" pitchFamily="34" charset="0"/>
              </a:rPr>
              <a:t>"Marriott International was founded in 1927 in Washington DC United States by J Willard Marriott and Alice Marriott". This Global organization is a bright brand in the hospitality industry all around the world. It creates millions of job opportunities all around the world for hospitality management students.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4D30EB62-0093-48ED-939F-3B6850BD21D7}" type="slidenum">
              <a:rPr lang="en-IN" smtClean="0"/>
              <a:t>2</a:t>
            </a:fld>
            <a:endParaRPr lang="en-IN"/>
          </a:p>
        </p:txBody>
      </p:sp>
    </p:spTree>
    <p:extLst>
      <p:ext uri="{BB962C8B-B14F-4D97-AF65-F5344CB8AC3E}">
        <p14:creationId xmlns:p14="http://schemas.microsoft.com/office/powerpoint/2010/main" val="141393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Vrinda" panose="020B0502040204020203" pitchFamily="34" charset="0"/>
              </a:rPr>
              <a:t>Some of the top computers of Ritz Carlton are “Omni hotels and resorts ($1.8 billion)”, “Mandarin Oriental hotel group ($316.9 million)”, “Sonesta international hotels ($959.9 million)”, “Wynn Las Vegas LLC” ($3.8 billion), “Loews Corp ($14.4 billion)” and many others.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D30EB62-0093-48ED-939F-3B6850BD21D7}" type="slidenum">
              <a:rPr lang="en-IN" smtClean="0"/>
              <a:t>3</a:t>
            </a:fld>
            <a:endParaRPr lang="en-IN"/>
          </a:p>
        </p:txBody>
      </p:sp>
    </p:spTree>
    <p:extLst>
      <p:ext uri="{BB962C8B-B14F-4D97-AF65-F5344CB8AC3E}">
        <p14:creationId xmlns:p14="http://schemas.microsoft.com/office/powerpoint/2010/main" val="4291052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Vrinda" panose="020B0502040204020203" pitchFamily="34" charset="0"/>
              </a:rPr>
              <a:t>The target customers of "Marriott International" the "over-the-road travelers, luxury travelers, and corporate businesses". It provides all kinds of food, lodging, and recreational services to the guests for delivering a premium experience of quality living.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4D30EB62-0093-48ED-939F-3B6850BD21D7}" type="slidenum">
              <a:rPr lang="en-IN" smtClean="0"/>
              <a:t>4</a:t>
            </a:fld>
            <a:endParaRPr lang="en-IN"/>
          </a:p>
        </p:txBody>
      </p:sp>
    </p:spTree>
    <p:extLst>
      <p:ext uri="{BB962C8B-B14F-4D97-AF65-F5344CB8AC3E}">
        <p14:creationId xmlns:p14="http://schemas.microsoft.com/office/powerpoint/2010/main" val="32672207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Vrinda" panose="020B0502040204020203" pitchFamily="34" charset="0"/>
              </a:rPr>
              <a:t>The "Golden Rule" campaign by "Marriott International" is a "category branding effort" that brings together for the first time four of its brands: "Courtyard by Marriott, Fairfield Inn &amp; Suites, Four Points by Sheraton, and SpringHill Suites".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4D30EB62-0093-48ED-939F-3B6850BD21D7}" type="slidenum">
              <a:rPr lang="en-IN" smtClean="0"/>
              <a:t>5</a:t>
            </a:fld>
            <a:endParaRPr lang="en-IN"/>
          </a:p>
        </p:txBody>
      </p:sp>
    </p:spTree>
    <p:extLst>
      <p:ext uri="{BB962C8B-B14F-4D97-AF65-F5344CB8AC3E}">
        <p14:creationId xmlns:p14="http://schemas.microsoft.com/office/powerpoint/2010/main" val="15217955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Vrinda" panose="020B0502040204020203" pitchFamily="34" charset="0"/>
              </a:rPr>
              <a:t>This slide shows the nature, scope, and role of the hospitality services delivered by Marriott International. This brand comes to the clients with a large variety of service packages that helps the guests to experience life differently. The loyalty programs help the clients to become more engaged with the brand's mission and vision to serve humanity luxuriously.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4D30EB62-0093-48ED-939F-3B6850BD21D7}" type="slidenum">
              <a:rPr lang="en-IN" smtClean="0"/>
              <a:t>6</a:t>
            </a:fld>
            <a:endParaRPr lang="en-IN"/>
          </a:p>
        </p:txBody>
      </p:sp>
    </p:spTree>
    <p:extLst>
      <p:ext uri="{BB962C8B-B14F-4D97-AF65-F5344CB8AC3E}">
        <p14:creationId xmlns:p14="http://schemas.microsoft.com/office/powerpoint/2010/main" val="1325592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Vrinda" panose="020B0502040204020203" pitchFamily="34" charset="0"/>
              </a:rPr>
              <a:t>This slide shows the comprehensive GUEST model of Marriott. The personalized customer experience is enhanced by grandly greeting the customers. Repetitive use of the brand name from morning to night helps it to acquire brand loyalty. A complete focus on the client's needs helps this to establish a healthy and sustainable company-client relationship which helps to increase its brand value worldwide.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4D30EB62-0093-48ED-939F-3B6850BD21D7}" type="slidenum">
              <a:rPr lang="en-IN" smtClean="0"/>
              <a:t>7</a:t>
            </a:fld>
            <a:endParaRPr lang="en-IN"/>
          </a:p>
        </p:txBody>
      </p:sp>
    </p:spTree>
    <p:extLst>
      <p:ext uri="{BB962C8B-B14F-4D97-AF65-F5344CB8AC3E}">
        <p14:creationId xmlns:p14="http://schemas.microsoft.com/office/powerpoint/2010/main" val="445712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Vrinda" panose="020B0502040204020203" pitchFamily="34" charset="0"/>
              </a:rPr>
              <a:t>This slide shows the basic roles and functions of guest services delivered by Marriott International. Taking care of the guests involves these four key elements through which the service can meet client satisfaction.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4D30EB62-0093-48ED-939F-3B6850BD21D7}" type="slidenum">
              <a:rPr lang="en-IN" smtClean="0"/>
              <a:t>8</a:t>
            </a:fld>
            <a:endParaRPr lang="en-IN"/>
          </a:p>
        </p:txBody>
      </p:sp>
    </p:spTree>
    <p:extLst>
      <p:ext uri="{BB962C8B-B14F-4D97-AF65-F5344CB8AC3E}">
        <p14:creationId xmlns:p14="http://schemas.microsoft.com/office/powerpoint/2010/main" val="12952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Vrinda" panose="020B0502040204020203" pitchFamily="34" charset="0"/>
              </a:rPr>
              <a:t>In the hospitality management industry commitment, inclusion, and personality are the three most important factors to promote the business. Marriott international focus on these significantly for increasing brand loyalty and clients' experience of quality living in a healthy, safe, and cognitive environment.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4D30EB62-0093-48ED-939F-3B6850BD21D7}" type="slidenum">
              <a:rPr lang="en-IN" smtClean="0"/>
              <a:t>9</a:t>
            </a:fld>
            <a:endParaRPr lang="en-IN"/>
          </a:p>
        </p:txBody>
      </p:sp>
    </p:spTree>
    <p:extLst>
      <p:ext uri="{BB962C8B-B14F-4D97-AF65-F5344CB8AC3E}">
        <p14:creationId xmlns:p14="http://schemas.microsoft.com/office/powerpoint/2010/main" val="4236234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Vrinda" panose="020B0502040204020203" pitchFamily="34" charset="0"/>
              </a:rPr>
              <a:t>In this post-pandemic era, automation technologies are used for delivering contactless room services by Marriott, Hilton, and other international hospitality giants. This figure shows the importance of hospitality in enhancing the use of local resources and developing sustainability strategies.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4D30EB62-0093-48ED-939F-3B6850BD21D7}" type="slidenum">
              <a:rPr lang="en-IN" smtClean="0"/>
              <a:t>10</a:t>
            </a:fld>
            <a:endParaRPr lang="en-IN"/>
          </a:p>
        </p:txBody>
      </p:sp>
    </p:spTree>
    <p:extLst>
      <p:ext uri="{BB962C8B-B14F-4D97-AF65-F5344CB8AC3E}">
        <p14:creationId xmlns:p14="http://schemas.microsoft.com/office/powerpoint/2010/main" val="3321475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Vrinda" panose="020B0502040204020203" pitchFamily="34" charset="0"/>
              </a:rPr>
              <a:t>This slide shows some additional importance of hospitality that can help to enrich the values and ethics of the employees to serve the clients. As Marriott International belongs to this industry the organizational culture of it must meet the rules and regulations to increase diversity and inclusion. This also helps them to meet the sustainable development goals to deliver corporate social responsibilities to both its employees and clients.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4D30EB62-0093-48ED-939F-3B6850BD21D7}" type="slidenum">
              <a:rPr lang="en-IN" smtClean="0"/>
              <a:t>11</a:t>
            </a:fld>
            <a:endParaRPr lang="en-IN"/>
          </a:p>
        </p:txBody>
      </p:sp>
    </p:spTree>
    <p:extLst>
      <p:ext uri="{BB962C8B-B14F-4D97-AF65-F5344CB8AC3E}">
        <p14:creationId xmlns:p14="http://schemas.microsoft.com/office/powerpoint/2010/main" val="909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BE8F3E8-AAD3-4669-A47F-B2D7750A56F9}"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A706779-A912-47FB-A897-2B9BC9E6B07A}"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3088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E8F3E8-AAD3-4669-A47F-B2D7750A56F9}"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A706779-A912-47FB-A897-2B9BC9E6B07A}" type="slidenum">
              <a:rPr lang="en-IN" smtClean="0"/>
              <a:t>‹#›</a:t>
            </a:fld>
            <a:endParaRPr lang="en-IN"/>
          </a:p>
        </p:txBody>
      </p:sp>
    </p:spTree>
    <p:extLst>
      <p:ext uri="{BB962C8B-B14F-4D97-AF65-F5344CB8AC3E}">
        <p14:creationId xmlns:p14="http://schemas.microsoft.com/office/powerpoint/2010/main" val="664004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E8F3E8-AAD3-4669-A47F-B2D7750A56F9}"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A706779-A912-47FB-A897-2B9BC9E6B07A}"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0681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E8F3E8-AAD3-4669-A47F-B2D7750A56F9}" type="datetimeFigureOut">
              <a:rPr lang="en-IN" smtClean="0"/>
              <a:t>07-02-2023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A706779-A912-47FB-A897-2B9BC9E6B07A}" type="slidenum">
              <a:rPr lang="en-IN" smtClean="0"/>
              <a:t>‹#›</a:t>
            </a:fld>
            <a:endParaRPr lang="en-IN"/>
          </a:p>
        </p:txBody>
      </p:sp>
    </p:spTree>
    <p:extLst>
      <p:ext uri="{BB962C8B-B14F-4D97-AF65-F5344CB8AC3E}">
        <p14:creationId xmlns:p14="http://schemas.microsoft.com/office/powerpoint/2010/main" val="2489916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E8F3E8-AAD3-4669-A47F-B2D7750A56F9}" type="datetimeFigureOut">
              <a:rPr lang="en-IN" smtClean="0"/>
              <a:t>07-02-2023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A706779-A912-47FB-A897-2B9BC9E6B07A}" type="slidenum">
              <a:rPr lang="en-IN" smtClean="0"/>
              <a:t>‹#›</a:t>
            </a:fld>
            <a:endParaRPr lang="en-IN"/>
          </a:p>
        </p:txBody>
      </p:sp>
    </p:spTree>
    <p:extLst>
      <p:ext uri="{BB962C8B-B14F-4D97-AF65-F5344CB8AC3E}">
        <p14:creationId xmlns:p14="http://schemas.microsoft.com/office/powerpoint/2010/main" val="408999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E8F3E8-AAD3-4669-A47F-B2D7750A56F9}" type="datetimeFigureOut">
              <a:rPr lang="en-IN" smtClean="0"/>
              <a:t>07-02-2023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A706779-A912-47FB-A897-2B9BC9E6B07A}" type="slidenum">
              <a:rPr lang="en-IN" smtClean="0"/>
              <a:t>‹#›</a:t>
            </a:fld>
            <a:endParaRPr lang="en-IN"/>
          </a:p>
        </p:txBody>
      </p:sp>
    </p:spTree>
    <p:extLst>
      <p:ext uri="{BB962C8B-B14F-4D97-AF65-F5344CB8AC3E}">
        <p14:creationId xmlns:p14="http://schemas.microsoft.com/office/powerpoint/2010/main" val="3168876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BE8F3E8-AAD3-4669-A47F-B2D7750A56F9}" type="datetimeFigureOut">
              <a:rPr lang="en-IN" smtClean="0"/>
              <a:t>07-02-2023</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6A706779-A912-47FB-A897-2B9BC9E6B07A}" type="slidenum">
              <a:rPr lang="en-IN" smtClean="0"/>
              <a:t>‹#›</a:t>
            </a:fld>
            <a:endParaRPr lang="en-IN"/>
          </a:p>
        </p:txBody>
      </p:sp>
    </p:spTree>
    <p:extLst>
      <p:ext uri="{BB962C8B-B14F-4D97-AF65-F5344CB8AC3E}">
        <p14:creationId xmlns:p14="http://schemas.microsoft.com/office/powerpoint/2010/main" val="1700691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BE8F3E8-AAD3-4669-A47F-B2D7750A56F9}" type="datetimeFigureOut">
              <a:rPr lang="en-IN" smtClean="0"/>
              <a:t>07-02-2023</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A706779-A912-47FB-A897-2B9BC9E6B07A}" type="slidenum">
              <a:rPr lang="en-IN" smtClean="0"/>
              <a:t>‹#›</a:t>
            </a:fld>
            <a:endParaRPr lang="en-IN"/>
          </a:p>
        </p:txBody>
      </p:sp>
    </p:spTree>
    <p:extLst>
      <p:ext uri="{BB962C8B-B14F-4D97-AF65-F5344CB8AC3E}">
        <p14:creationId xmlns:p14="http://schemas.microsoft.com/office/powerpoint/2010/main" val="1898876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BE8F3E8-AAD3-4669-A47F-B2D7750A56F9}" type="datetimeFigureOut">
              <a:rPr lang="en-IN" smtClean="0"/>
              <a:t>07-02-2023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A706779-A912-47FB-A897-2B9BC9E6B07A}" type="slidenum">
              <a:rPr lang="en-IN" smtClean="0"/>
              <a:t>‹#›</a:t>
            </a:fld>
            <a:endParaRPr lang="en-IN"/>
          </a:p>
        </p:txBody>
      </p:sp>
    </p:spTree>
    <p:extLst>
      <p:ext uri="{BB962C8B-B14F-4D97-AF65-F5344CB8AC3E}">
        <p14:creationId xmlns:p14="http://schemas.microsoft.com/office/powerpoint/2010/main" val="3495723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E8F3E8-AAD3-4669-A47F-B2D7750A56F9}"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A706779-A912-47FB-A897-2B9BC9E6B07A}" type="slidenum">
              <a:rPr lang="en-IN" smtClean="0"/>
              <a:t>‹#›</a:t>
            </a:fld>
            <a:endParaRPr lang="en-IN"/>
          </a:p>
        </p:txBody>
      </p:sp>
    </p:spTree>
    <p:extLst>
      <p:ext uri="{BB962C8B-B14F-4D97-AF65-F5344CB8AC3E}">
        <p14:creationId xmlns:p14="http://schemas.microsoft.com/office/powerpoint/2010/main" val="2305788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E8F3E8-AAD3-4669-A47F-B2D7750A56F9}"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A706779-A912-47FB-A897-2B9BC9E6B07A}" type="slidenum">
              <a:rPr lang="en-IN" smtClean="0"/>
              <a:t>‹#›</a:t>
            </a:fld>
            <a:endParaRPr lang="en-IN"/>
          </a:p>
        </p:txBody>
      </p:sp>
    </p:spTree>
    <p:extLst>
      <p:ext uri="{BB962C8B-B14F-4D97-AF65-F5344CB8AC3E}">
        <p14:creationId xmlns:p14="http://schemas.microsoft.com/office/powerpoint/2010/main" val="1098694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BE8F3E8-AAD3-4669-A47F-B2D7750A56F9}" type="datetimeFigureOut">
              <a:rPr lang="en-IN" smtClean="0"/>
              <a:t>07-02-2023</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A706779-A912-47FB-A897-2B9BC9E6B07A}"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0488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4A31A-AD49-D153-993C-224D50BB12BF}"/>
              </a:ext>
            </a:extLst>
          </p:cNvPr>
          <p:cNvSpPr>
            <a:spLocks noGrp="1"/>
          </p:cNvSpPr>
          <p:nvPr>
            <p:ph type="ctrTitle"/>
          </p:nvPr>
        </p:nvSpPr>
        <p:spPr>
          <a:xfrm>
            <a:off x="1097280" y="298175"/>
            <a:ext cx="10058400" cy="1023730"/>
          </a:xfrm>
        </p:spPr>
        <p:txBody>
          <a:bodyPr>
            <a:normAutofit/>
          </a:bodyPr>
          <a:lstStyle/>
          <a:p>
            <a:pPr algn="ctr"/>
            <a:r>
              <a:rPr lang="en-IN" sz="4800" b="1" dirty="0">
                <a:effectLst/>
                <a:latin typeface="Calibri" panose="020F0502020204030204" pitchFamily="34" charset="0"/>
                <a:ea typeface="Calibri" panose="020F0502020204030204" pitchFamily="34" charset="0"/>
                <a:cs typeface="Vrinda" panose="020B0502040204020203" pitchFamily="34" charset="0"/>
              </a:rPr>
              <a:t>Hospitality &amp; Guest Services</a:t>
            </a:r>
            <a:endParaRPr lang="en-IN" sz="4800" b="1" dirty="0"/>
          </a:p>
        </p:txBody>
      </p:sp>
      <p:sp>
        <p:nvSpPr>
          <p:cNvPr id="3" name="Subtitle 2">
            <a:extLst>
              <a:ext uri="{FF2B5EF4-FFF2-40B4-BE49-F238E27FC236}">
                <a16:creationId xmlns:a16="http://schemas.microsoft.com/office/drawing/2014/main" id="{5B155813-9405-6F98-486D-55FB679BB0DA}"/>
              </a:ext>
            </a:extLst>
          </p:cNvPr>
          <p:cNvSpPr>
            <a:spLocks noGrp="1"/>
          </p:cNvSpPr>
          <p:nvPr>
            <p:ph type="subTitle" idx="1"/>
          </p:nvPr>
        </p:nvSpPr>
        <p:spPr>
          <a:xfrm>
            <a:off x="1100051" y="1451114"/>
            <a:ext cx="10058400" cy="1550504"/>
          </a:xfrm>
        </p:spPr>
        <p:txBody>
          <a:bodyPr/>
          <a:lstStyle/>
          <a:p>
            <a:pPr algn="ctr"/>
            <a:r>
              <a:rPr lang="en-IN" b="1" i="0" dirty="0">
                <a:solidFill>
                  <a:srgbClr val="222222"/>
                </a:solidFill>
                <a:effectLst/>
                <a:latin typeface="Arial" panose="020B0604020202020204" pitchFamily="34" charset="0"/>
              </a:rPr>
              <a:t>Marriott International hotel</a:t>
            </a:r>
          </a:p>
          <a:p>
            <a:pPr algn="ctr"/>
            <a:endParaRPr lang="en-IN" dirty="0">
              <a:solidFill>
                <a:srgbClr val="222222"/>
              </a:solidFill>
              <a:latin typeface="Arial" panose="020B0604020202020204" pitchFamily="34" charset="0"/>
            </a:endParaRPr>
          </a:p>
          <a:p>
            <a:pPr algn="ctr"/>
            <a:r>
              <a:rPr lang="en-IN" b="1" i="0" dirty="0">
                <a:solidFill>
                  <a:srgbClr val="222222"/>
                </a:solidFill>
                <a:effectLst/>
                <a:latin typeface="Arial" panose="020B0604020202020204" pitchFamily="34" charset="0"/>
              </a:rPr>
              <a:t>ritz carlton</a:t>
            </a:r>
            <a:endParaRPr lang="en-IN" b="1" dirty="0"/>
          </a:p>
        </p:txBody>
      </p:sp>
      <p:pic>
        <p:nvPicPr>
          <p:cNvPr id="5" name="Picture 4">
            <a:extLst>
              <a:ext uri="{FF2B5EF4-FFF2-40B4-BE49-F238E27FC236}">
                <a16:creationId xmlns:a16="http://schemas.microsoft.com/office/drawing/2014/main" id="{4EFDDB32-E59C-7E64-BC48-DF1B94E65954}"/>
              </a:ext>
            </a:extLst>
          </p:cNvPr>
          <p:cNvPicPr>
            <a:picLocks noChangeAspect="1"/>
          </p:cNvPicPr>
          <p:nvPr/>
        </p:nvPicPr>
        <p:blipFill>
          <a:blip r:embed="rId2"/>
          <a:stretch>
            <a:fillRect/>
          </a:stretch>
        </p:blipFill>
        <p:spPr>
          <a:xfrm>
            <a:off x="4922418" y="2932044"/>
            <a:ext cx="2347163" cy="1168992"/>
          </a:xfrm>
          <a:prstGeom prst="rect">
            <a:avLst/>
          </a:prstGeom>
        </p:spPr>
      </p:pic>
      <p:sp>
        <p:nvSpPr>
          <p:cNvPr id="6" name="TextBox 5">
            <a:extLst>
              <a:ext uri="{FF2B5EF4-FFF2-40B4-BE49-F238E27FC236}">
                <a16:creationId xmlns:a16="http://schemas.microsoft.com/office/drawing/2014/main" id="{571D1B18-D912-81EC-84AD-F86A459F398F}"/>
              </a:ext>
            </a:extLst>
          </p:cNvPr>
          <p:cNvSpPr txBox="1"/>
          <p:nvPr/>
        </p:nvSpPr>
        <p:spPr>
          <a:xfrm flipH="1">
            <a:off x="1874518" y="4828505"/>
            <a:ext cx="3204377" cy="369332"/>
          </a:xfrm>
          <a:prstGeom prst="rect">
            <a:avLst/>
          </a:prstGeom>
          <a:noFill/>
        </p:spPr>
        <p:txBody>
          <a:bodyPr wrap="square" rtlCol="0">
            <a:spAutoFit/>
          </a:bodyPr>
          <a:lstStyle/>
          <a:p>
            <a:r>
              <a:rPr lang="en-GB" dirty="0"/>
              <a:t>Name: Ioana Andreea Filimon</a:t>
            </a:r>
          </a:p>
        </p:txBody>
      </p:sp>
    </p:spTree>
    <p:extLst>
      <p:ext uri="{BB962C8B-B14F-4D97-AF65-F5344CB8AC3E}">
        <p14:creationId xmlns:p14="http://schemas.microsoft.com/office/powerpoint/2010/main" val="545656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7D65E-6D17-3FA1-664F-941C82BAA62D}"/>
              </a:ext>
            </a:extLst>
          </p:cNvPr>
          <p:cNvSpPr>
            <a:spLocks noGrp="1"/>
          </p:cNvSpPr>
          <p:nvPr>
            <p:ph type="title"/>
          </p:nvPr>
        </p:nvSpPr>
        <p:spPr/>
        <p:txBody>
          <a:bodyPr/>
          <a:lstStyle/>
          <a:p>
            <a:r>
              <a:rPr lang="en-US" b="1" dirty="0"/>
              <a:t>Introduction</a:t>
            </a:r>
            <a:endParaRPr lang="en-IN" b="1" dirty="0"/>
          </a:p>
        </p:txBody>
      </p:sp>
      <p:sp>
        <p:nvSpPr>
          <p:cNvPr id="3" name="Content Placeholder 2">
            <a:extLst>
              <a:ext uri="{FF2B5EF4-FFF2-40B4-BE49-F238E27FC236}">
                <a16:creationId xmlns:a16="http://schemas.microsoft.com/office/drawing/2014/main" id="{21F75006-2B64-C14C-7AB8-77472CE7878B}"/>
              </a:ext>
            </a:extLst>
          </p:cNvPr>
          <p:cNvSpPr>
            <a:spLocks noGrp="1"/>
          </p:cNvSpPr>
          <p:nvPr>
            <p:ph idx="1"/>
          </p:nvPr>
        </p:nvSpPr>
        <p:spPr>
          <a:xfrm>
            <a:off x="838200" y="1825625"/>
            <a:ext cx="5618584" cy="4351338"/>
          </a:xfrm>
        </p:spPr>
        <p:txBody>
          <a:bodyPr>
            <a:normAutofit fontScale="92500" lnSpcReduction="10000"/>
          </a:bodyPr>
          <a:lstStyle/>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"Marriott International Inc" is a US-based multinational organization that operates, franchises, and licenses luxury lodging services including residential hotel and time-share properties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This luxury hospital brand offers one of the most powerful portfolios in the hospitality industry with "30 brands and more than 8000 properties around 139 countries" (marriott.com, 2033)</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Currently, the Global rank of this hospitality brand is 31, and is operating with more than 132,900 employees all around the world (fortune.com, 2023)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According to the annual report 2021, this organization has achieved a global annual revenue of $13.86 billion (netcials.com, 2023)</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pic>
        <p:nvPicPr>
          <p:cNvPr id="1026" name="Picture 2" descr="MARRIOTT INTERNATIONAL INC Revenue History Chart">
            <a:extLst>
              <a:ext uri="{FF2B5EF4-FFF2-40B4-BE49-F238E27FC236}">
                <a16:creationId xmlns:a16="http://schemas.microsoft.com/office/drawing/2014/main" id="{FF3EBF80-47FE-32F5-782E-B755FD93CA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6074" y="1825625"/>
            <a:ext cx="5041501" cy="38284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F86AAF8-6928-6D56-2241-344E79E2095E}"/>
              </a:ext>
            </a:extLst>
          </p:cNvPr>
          <p:cNvSpPr txBox="1"/>
          <p:nvPr/>
        </p:nvSpPr>
        <p:spPr>
          <a:xfrm>
            <a:off x="7843519" y="5942565"/>
            <a:ext cx="2844801" cy="369332"/>
          </a:xfrm>
          <a:prstGeom prst="rect">
            <a:avLst/>
          </a:prstGeom>
          <a:noFill/>
        </p:spPr>
        <p:txBody>
          <a:bodyPr wrap="square">
            <a:spAutoFit/>
          </a:bodyPr>
          <a:lstStyle/>
          <a:p>
            <a:r>
              <a:rPr lang="en-IN" b="1" dirty="0"/>
              <a:t>(Source: netcials.com, 2023)</a:t>
            </a:r>
          </a:p>
        </p:txBody>
      </p:sp>
    </p:spTree>
    <p:extLst>
      <p:ext uri="{BB962C8B-B14F-4D97-AF65-F5344CB8AC3E}">
        <p14:creationId xmlns:p14="http://schemas.microsoft.com/office/powerpoint/2010/main" val="399129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29076-E801-595E-817F-A9F890FF4C94}"/>
              </a:ext>
            </a:extLst>
          </p:cNvPr>
          <p:cNvSpPr>
            <a:spLocks noGrp="1"/>
          </p:cNvSpPr>
          <p:nvPr>
            <p:ph type="title"/>
          </p:nvPr>
        </p:nvSpPr>
        <p:spPr/>
        <p:txBody>
          <a:bodyPr/>
          <a:lstStyle/>
          <a:p>
            <a:r>
              <a:rPr lang="en-US" b="1" dirty="0"/>
              <a:t>CONT.</a:t>
            </a:r>
            <a:endParaRPr lang="en-IN" b="1" dirty="0"/>
          </a:p>
        </p:txBody>
      </p:sp>
      <p:sp>
        <p:nvSpPr>
          <p:cNvPr id="3" name="Content Placeholder 2">
            <a:extLst>
              <a:ext uri="{FF2B5EF4-FFF2-40B4-BE49-F238E27FC236}">
                <a16:creationId xmlns:a16="http://schemas.microsoft.com/office/drawing/2014/main" id="{632082DC-16D6-4545-2942-14C94617D702}"/>
              </a:ext>
            </a:extLst>
          </p:cNvPr>
          <p:cNvSpPr>
            <a:spLocks noGrp="1"/>
          </p:cNvSpPr>
          <p:nvPr>
            <p:ph idx="1"/>
          </p:nvPr>
        </p:nvSpPr>
        <p:spPr>
          <a:xfrm>
            <a:off x="5989320" y="1429385"/>
            <a:ext cx="5257800" cy="4351338"/>
          </a:xfrm>
        </p:spPr>
        <p:txBody>
          <a:bodyPr/>
          <a:lstStyle/>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"Ritz Carlton Investing Company" was founded by Albert killer in the early 1900s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They are where several hotels which were known as the Ritz Carlton in several locations in the US like Philadelphia, Boston, Pittsburgh, Boca Raton, and Atlantic City (Ritzcurlton.com, 2023)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In 1998 this hotel company attracted the attention of the Global hospital industry which led this brand to be purchased by Marriott International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This has become one of the most successful brands of Marriott International with a Global revenue of $673.1 million (zoominfo.com, 2023)</a:t>
            </a:r>
            <a:endParaRPr lang="en-IN" sz="1800" dirty="0">
              <a:effectLst/>
              <a:latin typeface="Calibri" panose="020F0502020204030204" pitchFamily="34" charset="0"/>
              <a:ea typeface="Calibri" panose="020F0502020204030204" pitchFamily="34" charset="0"/>
              <a:cs typeface="Vrinda" panose="020B0502040204020203" pitchFamily="34" charset="0"/>
            </a:endParaRPr>
          </a:p>
        </p:txBody>
      </p:sp>
      <p:pic>
        <p:nvPicPr>
          <p:cNvPr id="2050" name="Picture 2" descr="Marketing Strategy of Marriott International - A Case Study - Brands">
            <a:extLst>
              <a:ext uri="{FF2B5EF4-FFF2-40B4-BE49-F238E27FC236}">
                <a16:creationId xmlns:a16="http://schemas.microsoft.com/office/drawing/2014/main" id="{CC058455-F691-568A-9DEE-C14BB2AABB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1" y="1797368"/>
            <a:ext cx="4081856" cy="29422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C327922-23A1-743C-7A8A-CB8FE82AC087}"/>
              </a:ext>
            </a:extLst>
          </p:cNvPr>
          <p:cNvSpPr txBox="1"/>
          <p:nvPr/>
        </p:nvSpPr>
        <p:spPr>
          <a:xfrm>
            <a:off x="1698029" y="5215355"/>
            <a:ext cx="2819399" cy="646331"/>
          </a:xfrm>
          <a:prstGeom prst="rect">
            <a:avLst/>
          </a:prstGeom>
          <a:noFill/>
        </p:spPr>
        <p:txBody>
          <a:bodyPr wrap="square" rtlCol="0">
            <a:spAutoFit/>
          </a:bodyPr>
          <a:lstStyle/>
          <a:p>
            <a:pPr algn="ctr"/>
            <a:r>
              <a:rPr lang="en-US" b="1" dirty="0"/>
              <a:t>Brand Portfolio of Marriot International</a:t>
            </a:r>
            <a:endParaRPr lang="en-IN" b="1" dirty="0"/>
          </a:p>
        </p:txBody>
      </p:sp>
    </p:spTree>
    <p:extLst>
      <p:ext uri="{BB962C8B-B14F-4D97-AF65-F5344CB8AC3E}">
        <p14:creationId xmlns:p14="http://schemas.microsoft.com/office/powerpoint/2010/main" val="1624694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CBFD5-3E69-889D-0441-E745C6CCA94D}"/>
              </a:ext>
            </a:extLst>
          </p:cNvPr>
          <p:cNvSpPr>
            <a:spLocks noGrp="1"/>
          </p:cNvSpPr>
          <p:nvPr>
            <p:ph type="title"/>
          </p:nvPr>
        </p:nvSpPr>
        <p:spPr/>
        <p:txBody>
          <a:bodyPr/>
          <a:lstStyle/>
          <a:p>
            <a:r>
              <a:rPr lang="en-IN" b="1" dirty="0"/>
              <a:t>Main Consumers</a:t>
            </a:r>
          </a:p>
        </p:txBody>
      </p:sp>
      <p:sp>
        <p:nvSpPr>
          <p:cNvPr id="3" name="Content Placeholder 2">
            <a:extLst>
              <a:ext uri="{FF2B5EF4-FFF2-40B4-BE49-F238E27FC236}">
                <a16:creationId xmlns:a16="http://schemas.microsoft.com/office/drawing/2014/main" id="{672E2DA3-4E72-EA39-4A72-E89CDFE2911B}"/>
              </a:ext>
            </a:extLst>
          </p:cNvPr>
          <p:cNvSpPr>
            <a:spLocks noGrp="1"/>
          </p:cNvSpPr>
          <p:nvPr>
            <p:ph idx="1"/>
          </p:nvPr>
        </p:nvSpPr>
        <p:spPr>
          <a:xfrm>
            <a:off x="1097280" y="1845734"/>
            <a:ext cx="4998720" cy="4023360"/>
          </a:xfrm>
        </p:spPr>
        <p:txBody>
          <a:bodyPr/>
          <a:lstStyle/>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"Marriott Courtyard" targets the "Over-the-Road Travelers"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"Ritz-Carlton Hotel" targets the luxury travelers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“Marriott Conference Centers” attract the corporate business sectors that conduct international meetings (</a:t>
            </a:r>
            <a:r>
              <a:rPr lang="en-IN" sz="1800" dirty="0">
                <a:effectLst/>
                <a:latin typeface="Calibri" panose="020F0502020204030204" pitchFamily="34" charset="0"/>
                <a:ea typeface="Calibri" panose="020F0502020204030204" pitchFamily="34" charset="0"/>
                <a:cs typeface="Vrinda" panose="020B0502040204020203" pitchFamily="34" charset="0"/>
              </a:rPr>
              <a:t>iide.co, 2023)</a:t>
            </a:r>
          </a:p>
          <a:p>
            <a:endParaRPr lang="en-IN" dirty="0"/>
          </a:p>
        </p:txBody>
      </p:sp>
      <p:pic>
        <p:nvPicPr>
          <p:cNvPr id="3074" name="Picture 2" descr="Marriott No. 1 in hotel customer service, according to YouGov data | YouGov">
            <a:extLst>
              <a:ext uri="{FF2B5EF4-FFF2-40B4-BE49-F238E27FC236}">
                <a16:creationId xmlns:a16="http://schemas.microsoft.com/office/drawing/2014/main" id="{19A2FA40-E96B-5D00-2A42-A22D348501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2653" y="1264262"/>
            <a:ext cx="4116387" cy="37039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86CDE92-00BD-ED8F-85E9-91229505F390}"/>
              </a:ext>
            </a:extLst>
          </p:cNvPr>
          <p:cNvSpPr txBox="1"/>
          <p:nvPr/>
        </p:nvSpPr>
        <p:spPr>
          <a:xfrm>
            <a:off x="7631575" y="5192789"/>
            <a:ext cx="6096000" cy="369332"/>
          </a:xfrm>
          <a:prstGeom prst="rect">
            <a:avLst/>
          </a:prstGeom>
          <a:noFill/>
        </p:spPr>
        <p:txBody>
          <a:bodyPr wrap="square">
            <a:spAutoFit/>
          </a:bodyPr>
          <a:lstStyle/>
          <a:p>
            <a:r>
              <a:rPr lang="en-IN" sz="1800" b="1" dirty="0"/>
              <a:t>(Source: today.yougov.com, 2023)</a:t>
            </a:r>
            <a:endParaRPr lang="en-IN" b="1" dirty="0"/>
          </a:p>
        </p:txBody>
      </p:sp>
    </p:spTree>
    <p:extLst>
      <p:ext uri="{BB962C8B-B14F-4D97-AF65-F5344CB8AC3E}">
        <p14:creationId xmlns:p14="http://schemas.microsoft.com/office/powerpoint/2010/main" val="2328632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EB223-6CD5-8489-AF68-018954EE339E}"/>
              </a:ext>
            </a:extLst>
          </p:cNvPr>
          <p:cNvSpPr>
            <a:spLocks noGrp="1"/>
          </p:cNvSpPr>
          <p:nvPr>
            <p:ph type="title"/>
          </p:nvPr>
        </p:nvSpPr>
        <p:spPr/>
        <p:txBody>
          <a:bodyPr/>
          <a:lstStyle/>
          <a:p>
            <a:r>
              <a:rPr lang="en-IN" b="1" dirty="0"/>
              <a:t>CONT</a:t>
            </a:r>
            <a:r>
              <a:rPr lang="en-IN" dirty="0"/>
              <a:t>.</a:t>
            </a:r>
          </a:p>
        </p:txBody>
      </p:sp>
      <p:sp>
        <p:nvSpPr>
          <p:cNvPr id="3" name="Content Placeholder 2">
            <a:extLst>
              <a:ext uri="{FF2B5EF4-FFF2-40B4-BE49-F238E27FC236}">
                <a16:creationId xmlns:a16="http://schemas.microsoft.com/office/drawing/2014/main" id="{78B6321E-0A25-D97E-66FE-A1099C7FC0A9}"/>
              </a:ext>
            </a:extLst>
          </p:cNvPr>
          <p:cNvSpPr>
            <a:spLocks noGrp="1"/>
          </p:cNvSpPr>
          <p:nvPr>
            <p:ph idx="1"/>
          </p:nvPr>
        </p:nvSpPr>
        <p:spPr>
          <a:xfrm>
            <a:off x="6827520" y="1845734"/>
            <a:ext cx="4328160" cy="4023360"/>
          </a:xfrm>
        </p:spPr>
        <p:txBody>
          <a:bodyPr/>
          <a:lstStyle/>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Marriott </a:t>
            </a:r>
            <a:r>
              <a:rPr lang="en-US" sz="1800" dirty="0" err="1">
                <a:effectLst/>
                <a:latin typeface="Calibri" panose="020F0502020204030204" pitchFamily="34" charset="0"/>
                <a:ea typeface="Calibri" panose="020F0502020204030204" pitchFamily="34" charset="0"/>
                <a:cs typeface="Vrinda" panose="020B0502040204020203" pitchFamily="34" charset="0"/>
              </a:rPr>
              <a:t>ExecuStay</a:t>
            </a:r>
            <a:r>
              <a:rPr lang="en-US" sz="1800" dirty="0">
                <a:effectLst/>
                <a:latin typeface="Calibri" panose="020F0502020204030204" pitchFamily="34" charset="0"/>
                <a:ea typeface="Calibri" panose="020F0502020204030204" pitchFamily="34" charset="0"/>
                <a:cs typeface="Vrinda" panose="020B0502040204020203" pitchFamily="34" charset="0"/>
              </a:rPr>
              <a:t> delivers hospitality services to guests who need "Month-long Accommodations"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"Marriot Vacation Clubs" provide a shopping experience to travelers (</a:t>
            </a:r>
            <a:r>
              <a:rPr lang="en-IN" sz="1800" dirty="0">
                <a:effectLst/>
                <a:latin typeface="Calibri" panose="020F0502020204030204" pitchFamily="34" charset="0"/>
                <a:ea typeface="Calibri" panose="020F0502020204030204" pitchFamily="34" charset="0"/>
                <a:cs typeface="Vrinda" panose="020B0502040204020203" pitchFamily="34" charset="0"/>
              </a:rPr>
              <a:t>iide.co, 2023</a:t>
            </a:r>
            <a:r>
              <a:rPr lang="en-US" sz="1800" dirty="0">
                <a:effectLst/>
                <a:latin typeface="Calibri" panose="020F0502020204030204" pitchFamily="34" charset="0"/>
                <a:ea typeface="Calibri" panose="020F0502020204030204" pitchFamily="34" charset="0"/>
                <a:cs typeface="Vrinda" panose="020B0502040204020203" pitchFamily="34" charset="0"/>
              </a:rPr>
              <a:t>)</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pic>
        <p:nvPicPr>
          <p:cNvPr id="4098" name="Picture 2" descr="Marriott Hotel example: how a satisfied customer can become a loyal customer!  – Customer Engagement Management in Tourism">
            <a:extLst>
              <a:ext uri="{FF2B5EF4-FFF2-40B4-BE49-F238E27FC236}">
                <a16:creationId xmlns:a16="http://schemas.microsoft.com/office/drawing/2014/main" id="{F24E18D7-3F4C-07A7-F79E-F666EAC8B8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6320" y="2052305"/>
            <a:ext cx="5352954" cy="23113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6682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BCFA7-2742-D919-0570-8621DF45630C}"/>
              </a:ext>
            </a:extLst>
          </p:cNvPr>
          <p:cNvSpPr>
            <a:spLocks noGrp="1"/>
          </p:cNvSpPr>
          <p:nvPr>
            <p:ph type="title"/>
          </p:nvPr>
        </p:nvSpPr>
        <p:spPr/>
        <p:txBody>
          <a:bodyPr>
            <a:normAutofit/>
          </a:bodyPr>
          <a:lstStyle/>
          <a:p>
            <a:r>
              <a:rPr lang="en-IN" sz="3200" b="1" dirty="0">
                <a:effectLst/>
                <a:latin typeface="Calibri" panose="020F0502020204030204" pitchFamily="34" charset="0"/>
                <a:ea typeface="Calibri" panose="020F0502020204030204" pitchFamily="34" charset="0"/>
                <a:cs typeface="Vrinda" panose="020B0502040204020203" pitchFamily="34" charset="0"/>
              </a:rPr>
              <a:t>Nature, Scope, And Role Of The Guest Services And Facilities</a:t>
            </a:r>
            <a:endParaRPr lang="en-IN" sz="3200" b="1" dirty="0"/>
          </a:p>
        </p:txBody>
      </p:sp>
      <p:sp>
        <p:nvSpPr>
          <p:cNvPr id="3" name="Content Placeholder 2">
            <a:extLst>
              <a:ext uri="{FF2B5EF4-FFF2-40B4-BE49-F238E27FC236}">
                <a16:creationId xmlns:a16="http://schemas.microsoft.com/office/drawing/2014/main" id="{C2B08CDA-FEFF-3783-5109-FE2BAAABEC54}"/>
              </a:ext>
            </a:extLst>
          </p:cNvPr>
          <p:cNvSpPr>
            <a:spLocks noGrp="1"/>
          </p:cNvSpPr>
          <p:nvPr>
            <p:ph idx="1"/>
          </p:nvPr>
        </p:nvSpPr>
        <p:spPr>
          <a:xfrm>
            <a:off x="1097280" y="1845734"/>
            <a:ext cx="4648200" cy="4023360"/>
          </a:xfrm>
        </p:spPr>
        <p:txBody>
          <a:bodyPr/>
          <a:lstStyle/>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Marriott Offers Hotel reservations, accommodation, timeshare vacations, car rentals, flight, and hotel packages to its guests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It operates many loyalty programs like “Marriott Bonvoy”, “Marriott Rewards”, “The Ritz-Carlton Rewards” and “Starwood Preferred Guest” (</a:t>
            </a:r>
            <a:r>
              <a:rPr lang="en-IN" sz="1800" dirty="0">
                <a:effectLst/>
                <a:latin typeface="Calibri" panose="020F0502020204030204" pitchFamily="34" charset="0"/>
                <a:ea typeface="Calibri" panose="020F0502020204030204" pitchFamily="34" charset="0"/>
                <a:cs typeface="Vrinda" panose="020B0502040204020203" pitchFamily="34" charset="0"/>
              </a:rPr>
              <a:t>globaldata.com, 2023)</a:t>
            </a:r>
          </a:p>
          <a:p>
            <a:pPr marL="342900" lvl="0" indent="-342900">
              <a:lnSpc>
                <a:spcPct val="107000"/>
              </a:lnSpc>
              <a:spcAft>
                <a:spcPts val="800"/>
              </a:spcAft>
              <a:buFont typeface="Symbol" panose="05050102010706020507" pitchFamily="18" charset="2"/>
              <a:buChar char=""/>
            </a:pPr>
            <a:r>
              <a:rPr lang="en-IN" sz="1800" dirty="0">
                <a:effectLst/>
                <a:latin typeface="Calibri" panose="020F0502020204030204" pitchFamily="34" charset="0"/>
                <a:ea typeface="Calibri" panose="020F0502020204030204" pitchFamily="34" charset="0"/>
                <a:cs typeface="Vrinda" panose="020B0502040204020203" pitchFamily="34" charset="0"/>
              </a:rPr>
              <a:t>It offers individual assistance to the individual needs of the guests</a:t>
            </a:r>
            <a:endParaRPr lang="en-IN" dirty="0"/>
          </a:p>
        </p:txBody>
      </p:sp>
      <p:pic>
        <p:nvPicPr>
          <p:cNvPr id="5122" name="Picture 2" descr="Marriott Hotel Loyalty Program – Why It Works">
            <a:extLst>
              <a:ext uri="{FF2B5EF4-FFF2-40B4-BE49-F238E27FC236}">
                <a16:creationId xmlns:a16="http://schemas.microsoft.com/office/drawing/2014/main" id="{4FD5C672-F6C7-DAA8-7D5A-BB0590953A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5130" y="2093029"/>
            <a:ext cx="5467228" cy="27336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4771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77DC7-8991-EB26-8D8C-4BDD3FCAECCB}"/>
              </a:ext>
            </a:extLst>
          </p:cNvPr>
          <p:cNvSpPr>
            <a:spLocks noGrp="1"/>
          </p:cNvSpPr>
          <p:nvPr>
            <p:ph type="title"/>
          </p:nvPr>
        </p:nvSpPr>
        <p:spPr/>
        <p:txBody>
          <a:bodyPr>
            <a:normAutofit/>
          </a:bodyPr>
          <a:lstStyle/>
          <a:p>
            <a:r>
              <a:rPr lang="en-US" sz="3600" b="1" dirty="0">
                <a:effectLst/>
                <a:latin typeface="Calibri" panose="020F0502020204030204" pitchFamily="34" charset="0"/>
                <a:ea typeface="Calibri" panose="020F0502020204030204" pitchFamily="34" charset="0"/>
                <a:cs typeface="Vrinda" panose="020B0502040204020203" pitchFamily="34" charset="0"/>
              </a:rPr>
              <a:t>GUEST Model of Marriott</a:t>
            </a:r>
            <a:br>
              <a:rPr lang="en-IN" sz="3600" b="1" dirty="0">
                <a:effectLst/>
                <a:latin typeface="Calibri" panose="020F0502020204030204" pitchFamily="34" charset="0"/>
                <a:ea typeface="Calibri" panose="020F0502020204030204" pitchFamily="34" charset="0"/>
                <a:cs typeface="Vrinda" panose="020B0502040204020203" pitchFamily="34" charset="0"/>
              </a:rPr>
            </a:br>
            <a:endParaRPr lang="en-IN" sz="3600" b="1" dirty="0"/>
          </a:p>
        </p:txBody>
      </p:sp>
      <p:sp>
        <p:nvSpPr>
          <p:cNvPr id="3" name="Content Placeholder 2">
            <a:extLst>
              <a:ext uri="{FF2B5EF4-FFF2-40B4-BE49-F238E27FC236}">
                <a16:creationId xmlns:a16="http://schemas.microsoft.com/office/drawing/2014/main" id="{9EB5A7B8-AD6A-68CA-D185-1DCB444414EB}"/>
              </a:ext>
            </a:extLst>
          </p:cNvPr>
          <p:cNvSpPr>
            <a:spLocks noGrp="1"/>
          </p:cNvSpPr>
          <p:nvPr>
            <p:ph idx="1"/>
          </p:nvPr>
        </p:nvSpPr>
        <p:spPr>
          <a:xfrm>
            <a:off x="6309360" y="1845734"/>
            <a:ext cx="4846320" cy="4023360"/>
          </a:xfrm>
        </p:spPr>
        <p:txBody>
          <a:bodyPr/>
          <a:lstStyle/>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It “Greets” whenever they see them</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It "Uses" brand names whenever possible</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It “Establishes” their needs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It "Shows" interest or orientation toward the guests (</a:t>
            </a:r>
            <a:r>
              <a:rPr lang="en-IN" sz="1800" dirty="0">
                <a:effectLst/>
                <a:latin typeface="Calibri" panose="020F0502020204030204" pitchFamily="34" charset="0"/>
                <a:ea typeface="Calibri" panose="020F0502020204030204" pitchFamily="34" charset="0"/>
                <a:cs typeface="Vrinda" panose="020B0502040204020203" pitchFamily="34" charset="0"/>
              </a:rPr>
              <a:t>sunstar.com.ph, 2023</a:t>
            </a:r>
            <a:r>
              <a:rPr lang="en-US" sz="1800" dirty="0">
                <a:effectLst/>
                <a:latin typeface="Calibri" panose="020F0502020204030204" pitchFamily="34" charset="0"/>
                <a:ea typeface="Calibri" panose="020F0502020204030204" pitchFamily="34" charset="0"/>
                <a:cs typeface="Vrinda" panose="020B0502040204020203" pitchFamily="34" charset="0"/>
              </a:rPr>
              <a:t>)</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They never forget to “Thank” the guests for affording their services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pic>
        <p:nvPicPr>
          <p:cNvPr id="6148" name="Picture 4" descr="425">
            <a:extLst>
              <a:ext uri="{FF2B5EF4-FFF2-40B4-BE49-F238E27FC236}">
                <a16:creationId xmlns:a16="http://schemas.microsoft.com/office/drawing/2014/main" id="{96CD87D3-9223-4D52-FC46-21913D4AA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6320" y="1985903"/>
            <a:ext cx="4665290" cy="35120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3864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7F2D4-B151-0EC3-984D-D9CFEC070796}"/>
              </a:ext>
            </a:extLst>
          </p:cNvPr>
          <p:cNvSpPr>
            <a:spLocks noGrp="1"/>
          </p:cNvSpPr>
          <p:nvPr>
            <p:ph type="title"/>
          </p:nvPr>
        </p:nvSpPr>
        <p:spPr/>
        <p:txBody>
          <a:bodyPr>
            <a:normAutofit/>
          </a:bodyPr>
          <a:lstStyle/>
          <a:p>
            <a:r>
              <a:rPr lang="en-IN" sz="3600" b="1" dirty="0">
                <a:effectLst/>
                <a:latin typeface="Calibri" panose="020F0502020204030204" pitchFamily="34" charset="0"/>
                <a:ea typeface="Calibri" panose="020F0502020204030204" pitchFamily="34" charset="0"/>
                <a:cs typeface="Vrinda" panose="020B0502040204020203" pitchFamily="34" charset="0"/>
              </a:rPr>
              <a:t>Role And Function Of Guest Services</a:t>
            </a:r>
            <a:endParaRPr lang="en-IN" sz="3600" b="1" dirty="0"/>
          </a:p>
        </p:txBody>
      </p:sp>
      <p:sp>
        <p:nvSpPr>
          <p:cNvPr id="3" name="Content Placeholder 2">
            <a:extLst>
              <a:ext uri="{FF2B5EF4-FFF2-40B4-BE49-F238E27FC236}">
                <a16:creationId xmlns:a16="http://schemas.microsoft.com/office/drawing/2014/main" id="{3F067EB1-8861-CB6C-192E-2BDE119050F3}"/>
              </a:ext>
            </a:extLst>
          </p:cNvPr>
          <p:cNvSpPr>
            <a:spLocks noGrp="1"/>
          </p:cNvSpPr>
          <p:nvPr>
            <p:ph idx="1"/>
          </p:nvPr>
        </p:nvSpPr>
        <p:spPr>
          <a:xfrm>
            <a:off x="1097280" y="1845734"/>
            <a:ext cx="5181600" cy="4023360"/>
          </a:xfrm>
        </p:spPr>
        <p:txBody>
          <a:bodyPr/>
          <a:lstStyle/>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Recovery: Physical and Metal wellness and recovery of the Clients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Personalization: Focusing on the individual needs and interests of Clients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Knowledge: Being knowledgeable to deliver contingency services to the clients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Passion: Constant advocacy of the profession of guest services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pic>
        <p:nvPicPr>
          <p:cNvPr id="7170" name="Picture 2" descr="Marriott Hotel example: how a satisfied customer can become a loyal customer!  – Customer Engagement Management in Tourism">
            <a:extLst>
              <a:ext uri="{FF2B5EF4-FFF2-40B4-BE49-F238E27FC236}">
                <a16:creationId xmlns:a16="http://schemas.microsoft.com/office/drawing/2014/main" id="{048B9001-55E1-724F-988D-021762A5F2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1271" y="1845734"/>
            <a:ext cx="4876800" cy="37719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4810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2AC2B-E3B9-555C-34BE-B8951DE27E5B}"/>
              </a:ext>
            </a:extLst>
          </p:cNvPr>
          <p:cNvSpPr>
            <a:spLocks noGrp="1"/>
          </p:cNvSpPr>
          <p:nvPr>
            <p:ph type="title"/>
          </p:nvPr>
        </p:nvSpPr>
        <p:spPr/>
        <p:txBody>
          <a:bodyPr/>
          <a:lstStyle/>
          <a:p>
            <a:r>
              <a:rPr lang="en-IN" b="1" dirty="0"/>
              <a:t>CONT</a:t>
            </a:r>
            <a:r>
              <a:rPr lang="en-IN" dirty="0"/>
              <a:t>.</a:t>
            </a:r>
          </a:p>
        </p:txBody>
      </p:sp>
      <p:sp>
        <p:nvSpPr>
          <p:cNvPr id="3" name="Content Placeholder 2">
            <a:extLst>
              <a:ext uri="{FF2B5EF4-FFF2-40B4-BE49-F238E27FC236}">
                <a16:creationId xmlns:a16="http://schemas.microsoft.com/office/drawing/2014/main" id="{87C47B8A-0C49-27A6-5324-2FD19165C43A}"/>
              </a:ext>
            </a:extLst>
          </p:cNvPr>
          <p:cNvSpPr>
            <a:spLocks noGrp="1"/>
          </p:cNvSpPr>
          <p:nvPr>
            <p:ph idx="1"/>
          </p:nvPr>
        </p:nvSpPr>
        <p:spPr>
          <a:xfrm>
            <a:off x="6720840" y="1845734"/>
            <a:ext cx="4434840" cy="4023360"/>
          </a:xfrm>
        </p:spPr>
        <p:txBody>
          <a:bodyPr/>
          <a:lstStyle/>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Commitment: being accountable and taking responsibility to deliver proper hospitality services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Inclusion: Inclusion of all local resources for enriching corporate social responsibilities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Personality: self-diplomacy and maintaining a personality</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pic>
        <p:nvPicPr>
          <p:cNvPr id="8194" name="Picture 2" descr="Marriott makes the business case for an innovative total rewards strategy">
            <a:extLst>
              <a:ext uri="{FF2B5EF4-FFF2-40B4-BE49-F238E27FC236}">
                <a16:creationId xmlns:a16="http://schemas.microsoft.com/office/drawing/2014/main" id="{FB0387C9-285C-EDCD-C376-036AD44F5F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4935" y="2025466"/>
            <a:ext cx="4710788" cy="30951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1447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5676B-69B3-E76A-C5EA-943A0D35F29A}"/>
              </a:ext>
            </a:extLst>
          </p:cNvPr>
          <p:cNvSpPr>
            <a:spLocks noGrp="1"/>
          </p:cNvSpPr>
          <p:nvPr>
            <p:ph type="title"/>
          </p:nvPr>
        </p:nvSpPr>
        <p:spPr/>
        <p:txBody>
          <a:bodyPr>
            <a:normAutofit/>
          </a:bodyPr>
          <a:lstStyle/>
          <a:p>
            <a:r>
              <a:rPr lang="en-IN" sz="3600" b="1" dirty="0">
                <a:effectLst/>
                <a:latin typeface="Calibri" panose="020F0502020204030204" pitchFamily="34" charset="0"/>
                <a:ea typeface="Calibri" panose="020F0502020204030204" pitchFamily="34" charset="0"/>
                <a:cs typeface="Vrinda" panose="020B0502040204020203" pitchFamily="34" charset="0"/>
              </a:rPr>
              <a:t>The Importance Of Hospitality</a:t>
            </a:r>
            <a:endParaRPr lang="en-IN" sz="3600" b="1" dirty="0"/>
          </a:p>
        </p:txBody>
      </p:sp>
      <p:sp>
        <p:nvSpPr>
          <p:cNvPr id="3" name="Content Placeholder 2">
            <a:extLst>
              <a:ext uri="{FF2B5EF4-FFF2-40B4-BE49-F238E27FC236}">
                <a16:creationId xmlns:a16="http://schemas.microsoft.com/office/drawing/2014/main" id="{CC74D070-019E-3222-79C9-735F07CB7D5F}"/>
              </a:ext>
            </a:extLst>
          </p:cNvPr>
          <p:cNvSpPr>
            <a:spLocks noGrp="1"/>
          </p:cNvSpPr>
          <p:nvPr>
            <p:ph idx="1"/>
          </p:nvPr>
        </p:nvSpPr>
        <p:spPr>
          <a:xfrm>
            <a:off x="1173480" y="2220059"/>
            <a:ext cx="4953000" cy="4351338"/>
          </a:xfrm>
        </p:spPr>
        <p:txBody>
          <a:bodyPr>
            <a:normAutofit lnSpcReduction="10000"/>
          </a:bodyPr>
          <a:lstStyle/>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Hospitality management is a conglomerate industry of Food, travel, hotel, and recreation industries which helps to improvise the financial performance of each of these industries in a chain process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Friendly treatment to the clients helps an organization to properly understand the exact market demands which help them to improvise their sustainability strategies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The hospitality industry is introducing a new way of implementing artificial intelligence technology to serve the client with the best possible utilities (</a:t>
            </a:r>
            <a:r>
              <a:rPr lang="en-IN" sz="1800" dirty="0">
                <a:effectLst/>
                <a:latin typeface="Calibri" panose="020F0502020204030204" pitchFamily="34" charset="0"/>
                <a:ea typeface="Calibri" panose="020F0502020204030204" pitchFamily="34" charset="0"/>
                <a:cs typeface="Vrinda" panose="020B0502040204020203" pitchFamily="34" charset="0"/>
              </a:rPr>
              <a:t>adweek.com, 2023</a:t>
            </a:r>
            <a:r>
              <a:rPr lang="en-US" sz="1800" dirty="0">
                <a:effectLst/>
                <a:latin typeface="Calibri" panose="020F0502020204030204" pitchFamily="34" charset="0"/>
                <a:ea typeface="Calibri" panose="020F0502020204030204" pitchFamily="34" charset="0"/>
                <a:cs typeface="Vrinda" panose="020B0502040204020203" pitchFamily="34" charset="0"/>
              </a:rPr>
              <a:t>)</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pic>
        <p:nvPicPr>
          <p:cNvPr id="5" name="Picture 4">
            <a:extLst>
              <a:ext uri="{FF2B5EF4-FFF2-40B4-BE49-F238E27FC236}">
                <a16:creationId xmlns:a16="http://schemas.microsoft.com/office/drawing/2014/main" id="{DCA98603-D85E-6A59-B85E-99EB7F9C1723}"/>
              </a:ext>
            </a:extLst>
          </p:cNvPr>
          <p:cNvPicPr>
            <a:picLocks noChangeAspect="1"/>
          </p:cNvPicPr>
          <p:nvPr/>
        </p:nvPicPr>
        <p:blipFill>
          <a:blip r:embed="rId3"/>
          <a:stretch>
            <a:fillRect/>
          </a:stretch>
        </p:blipFill>
        <p:spPr>
          <a:xfrm>
            <a:off x="7226176" y="1737360"/>
            <a:ext cx="3792344" cy="35356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205E78F9-C72A-ECB4-808A-36A27EACA847}"/>
              </a:ext>
            </a:extLst>
          </p:cNvPr>
          <p:cNvSpPr txBox="1"/>
          <p:nvPr/>
        </p:nvSpPr>
        <p:spPr>
          <a:xfrm>
            <a:off x="6379148" y="5465465"/>
            <a:ext cx="5486400" cy="1200329"/>
          </a:xfrm>
          <a:prstGeom prst="rect">
            <a:avLst/>
          </a:prstGeom>
          <a:noFill/>
        </p:spPr>
        <p:txBody>
          <a:bodyPr wrap="square">
            <a:spAutoFit/>
          </a:bodyPr>
          <a:lstStyle/>
          <a:p>
            <a:pPr algn="ctr"/>
            <a:r>
              <a:rPr lang="en-US" b="1" dirty="0">
                <a:effectLst/>
                <a:latin typeface="Flama"/>
              </a:rPr>
              <a:t>Automated technology keeps hospitality areas safe during pandemic</a:t>
            </a:r>
          </a:p>
          <a:p>
            <a:br>
              <a:rPr lang="en-US" b="0" i="0" dirty="0">
                <a:solidFill>
                  <a:srgbClr val="282828"/>
                </a:solidFill>
                <a:effectLst/>
                <a:latin typeface="Flama"/>
              </a:rPr>
            </a:br>
            <a:endParaRPr lang="en-IN" dirty="0"/>
          </a:p>
        </p:txBody>
      </p:sp>
    </p:spTree>
    <p:extLst>
      <p:ext uri="{BB962C8B-B14F-4D97-AF65-F5344CB8AC3E}">
        <p14:creationId xmlns:p14="http://schemas.microsoft.com/office/powerpoint/2010/main" val="2067751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2458B-9E3B-E501-CB81-869FDFA79894}"/>
              </a:ext>
            </a:extLst>
          </p:cNvPr>
          <p:cNvSpPr>
            <a:spLocks noGrp="1"/>
          </p:cNvSpPr>
          <p:nvPr>
            <p:ph type="title"/>
          </p:nvPr>
        </p:nvSpPr>
        <p:spPr/>
        <p:txBody>
          <a:bodyPr/>
          <a:lstStyle/>
          <a:p>
            <a:r>
              <a:rPr lang="en-IN" b="1" dirty="0"/>
              <a:t>CONT.</a:t>
            </a:r>
          </a:p>
        </p:txBody>
      </p:sp>
      <p:sp>
        <p:nvSpPr>
          <p:cNvPr id="3" name="Content Placeholder 2">
            <a:extLst>
              <a:ext uri="{FF2B5EF4-FFF2-40B4-BE49-F238E27FC236}">
                <a16:creationId xmlns:a16="http://schemas.microsoft.com/office/drawing/2014/main" id="{9E982E42-460F-389A-0471-4073F6462107}"/>
              </a:ext>
            </a:extLst>
          </p:cNvPr>
          <p:cNvSpPr>
            <a:spLocks noGrp="1"/>
          </p:cNvSpPr>
          <p:nvPr>
            <p:ph idx="1"/>
          </p:nvPr>
        </p:nvSpPr>
        <p:spPr>
          <a:xfrm>
            <a:off x="6720840" y="1845734"/>
            <a:ext cx="4434840" cy="4023360"/>
          </a:xfrm>
        </p:spPr>
        <p:txBody>
          <a:bodyPr>
            <a:normAutofit fontScale="92500" lnSpcReduction="10000"/>
          </a:bodyPr>
          <a:lstStyle/>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This industry helps to enrich some core values of an individual, Patience, Empathy, and focus to improvise communication skills of them</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It also helps to develop contextual use of the leadership styles which helps to be more efficient in problem-solving (</a:t>
            </a:r>
            <a:r>
              <a:rPr lang="en-IN" sz="1800" dirty="0">
                <a:effectLst/>
                <a:latin typeface="Calibri" panose="020F0502020204030204" pitchFamily="34" charset="0"/>
                <a:ea typeface="Calibri" panose="020F0502020204030204" pitchFamily="34" charset="0"/>
                <a:cs typeface="Vrinda" panose="020B0502040204020203" pitchFamily="34" charset="0"/>
              </a:rPr>
              <a:t>jobstreet.com.my, 2023)</a:t>
            </a:r>
          </a:p>
          <a:p>
            <a:pPr marL="342900" lvl="0" indent="-342900">
              <a:lnSpc>
                <a:spcPct val="107000"/>
              </a:lnSpc>
              <a:spcAft>
                <a:spcPts val="800"/>
              </a:spcAft>
              <a:buFont typeface="Symbol" panose="05050102010706020507" pitchFamily="18" charset="2"/>
              <a:buChar char=""/>
            </a:pPr>
            <a:r>
              <a:rPr lang="en-IN" sz="1800" dirty="0">
                <a:effectLst/>
                <a:latin typeface="Calibri" panose="020F0502020204030204" pitchFamily="34" charset="0"/>
                <a:ea typeface="Calibri" panose="020F0502020204030204" pitchFamily="34" charset="0"/>
                <a:cs typeface="Vrinda" panose="020B0502040204020203" pitchFamily="34" charset="0"/>
              </a:rPr>
              <a:t>It helps to improvise ethical principles like integrity, trustworthiness, loyalty, fairness, respect, and commitment inside an organization which help to establish a rich organizational culture (transithotels.co.ke, 2023)</a:t>
            </a:r>
          </a:p>
          <a:p>
            <a:endParaRPr lang="en-IN" dirty="0"/>
          </a:p>
        </p:txBody>
      </p:sp>
      <p:pic>
        <p:nvPicPr>
          <p:cNvPr id="9218" name="Picture 2" descr="11 Reasons Customer Service is Important (When You Already Know It Is)">
            <a:extLst>
              <a:ext uri="{FF2B5EF4-FFF2-40B4-BE49-F238E27FC236}">
                <a16:creationId xmlns:a16="http://schemas.microsoft.com/office/drawing/2014/main" id="{C2E26505-2FD3-5F82-FAB2-9F07DE1B1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2977" y="2037144"/>
            <a:ext cx="3746500" cy="34282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0349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9BD4B-1B44-5921-FB2B-8CC13AE64046}"/>
              </a:ext>
            </a:extLst>
          </p:cNvPr>
          <p:cNvSpPr>
            <a:spLocks noGrp="1"/>
          </p:cNvSpPr>
          <p:nvPr>
            <p:ph type="title"/>
          </p:nvPr>
        </p:nvSpPr>
        <p:spPr>
          <a:xfrm>
            <a:off x="1097280" y="119270"/>
            <a:ext cx="10058400" cy="745435"/>
          </a:xfrm>
        </p:spPr>
        <p:txBody>
          <a:bodyPr/>
          <a:lstStyle/>
          <a:p>
            <a:r>
              <a:rPr lang="en-US" dirty="0"/>
              <a:t>Reference List</a:t>
            </a:r>
            <a:endParaRPr lang="en-IN" dirty="0"/>
          </a:p>
        </p:txBody>
      </p:sp>
      <p:sp>
        <p:nvSpPr>
          <p:cNvPr id="3" name="Content Placeholder 2">
            <a:extLst>
              <a:ext uri="{FF2B5EF4-FFF2-40B4-BE49-F238E27FC236}">
                <a16:creationId xmlns:a16="http://schemas.microsoft.com/office/drawing/2014/main" id="{ED72F5C9-C946-C2D6-EEDB-B5614DC7918D}"/>
              </a:ext>
            </a:extLst>
          </p:cNvPr>
          <p:cNvSpPr>
            <a:spLocks noGrp="1"/>
          </p:cNvSpPr>
          <p:nvPr>
            <p:ph idx="1"/>
          </p:nvPr>
        </p:nvSpPr>
        <p:spPr>
          <a:xfrm>
            <a:off x="429426" y="1835795"/>
            <a:ext cx="11649205" cy="4442332"/>
          </a:xfrm>
        </p:spPr>
        <p:txBody>
          <a:bodyPr>
            <a:normAutofit fontScale="32500" lnSpcReduction="20000"/>
          </a:bodyPr>
          <a:lstStyle/>
          <a:p>
            <a:pPr>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adweek.com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Marriott-And-Hilton-Hotels-In-California-Are-Using-Robots-For-Room-Deliveries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Viewed on: 20/01.2023, Viewed from: https://www.adweek.com/brand-marketing/marriott-and-hilton-hotels-in-california-are-using-robots-for-room-deliveries/</a:t>
            </a:r>
          </a:p>
          <a:p>
            <a:pPr>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fortune.com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Marriott-International</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Viewed on: 20/01.2023, Viewed from: https://fortune.com/ranking/best-companies/2020/marriott-international/</a:t>
            </a:r>
          </a:p>
          <a:p>
            <a:pPr>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globaldata.com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Marriott-International-Inc</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Viewed on: 20/01.2023, Viewed from: https://www.globaldata.com/company-profile/marriott-international-inc/</a:t>
            </a:r>
          </a:p>
          <a:p>
            <a:pPr>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iide.co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Marketing-Strategy-Marriott-International</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Viewed on: 20/01.2023, Viewed from: https://iide.co/case-studies/marketing-strategy-marriott-international/</a:t>
            </a:r>
          </a:p>
          <a:p>
            <a:pPr>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jobstreet.com.my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7-Must-Values-Skills-Thrive-Hospitality-Industry</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Viewed on: 20/01.2023, Viewed from: https://www.jobstreet.com.my/career-resources/plan-your-career/7-must-values-skills-thrive-hospitality-industry/</a:t>
            </a:r>
          </a:p>
          <a:p>
            <a:pPr>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marriott.com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About Marriott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Viewed on: 20/01.2023, Viewed from: https://www.marriott.com/marriott/aboutmarriott.mi</a:t>
            </a:r>
          </a:p>
          <a:p>
            <a:pPr>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netcials.com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Marriott-International-Inc</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Viewed on: 20/01.2023, Viewed from: https://www.netcials.com/financial-revenue-history-usa/1048286-MARRIOTT-INTERNATIONAL-INC/</a:t>
            </a:r>
          </a:p>
          <a:p>
            <a:pPr>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ritzcarlton.com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History</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Viewed on: 20/01.2023, Viewed from: https://www.ritzcarlton.com/en/about/history</a:t>
            </a:r>
          </a:p>
          <a:p>
            <a:pPr>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sunstar.com.ph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Spirit-To-Serve-Career-Day-At-The-Marriott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Viewed on: 20/01.2023, Viewed from: https://www.sunstar.com.ph/article/147142/spirit-to-serve-career-day-at-the-marriott</a:t>
            </a:r>
          </a:p>
          <a:p>
            <a:pPr>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today.yougov.com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Marriott-No-1-Customer-Service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Viewed on: 20/01.2023, Viewed from: https://today.yougov.com/topics/travel/articles-reports/2019/10/21/marriott-no-1-customer-service-according-yougov-da</a:t>
            </a:r>
          </a:p>
          <a:p>
            <a:pPr>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transithotels.co.ke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10-Ethical-Principles-For-A-Hospitality-Manager</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Viewed on: 20/01.2023, Viewed from: http://transithotels.co.ke/10-ethical-principles-for-a-hospitality-manager/</a:t>
            </a:r>
          </a:p>
          <a:p>
            <a:pPr>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zoominfo.com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The-Ritz—Carlton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Viewed on: 20/01.2023, Viewed from: https://www.zoominfo.com/c/the-ritz--carlton/18236663#:~:text=The%20Ritz%2DCarlton's%20revenue%20is,The%20Ritz%2DCarlton%20belong%20to%3F</a:t>
            </a:r>
          </a:p>
        </p:txBody>
      </p:sp>
    </p:spTree>
    <p:extLst>
      <p:ext uri="{BB962C8B-B14F-4D97-AF65-F5344CB8AC3E}">
        <p14:creationId xmlns:p14="http://schemas.microsoft.com/office/powerpoint/2010/main" val="3445547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F5A3EE9-ACA5-B77D-ED0C-412AE9EA82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37495" y="1864328"/>
            <a:ext cx="3917010" cy="3836203"/>
          </a:xfrm>
          <a:prstGeom prst="rect">
            <a:avLst/>
          </a:prstGeom>
        </p:spPr>
      </p:pic>
    </p:spTree>
    <p:extLst>
      <p:ext uri="{BB962C8B-B14F-4D97-AF65-F5344CB8AC3E}">
        <p14:creationId xmlns:p14="http://schemas.microsoft.com/office/powerpoint/2010/main" val="88487888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187</TotalTime>
  <Words>1656</Words>
  <Application>Microsoft Office PowerPoint</Application>
  <PresentationFormat>Widescreen</PresentationFormat>
  <Paragraphs>87</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Calibri Light</vt:lpstr>
      <vt:lpstr>Flama</vt:lpstr>
      <vt:lpstr>Symbol</vt:lpstr>
      <vt:lpstr>Times New Roman</vt:lpstr>
      <vt:lpstr>Retrospect</vt:lpstr>
      <vt:lpstr>Hospitality &amp; Guest Services</vt:lpstr>
      <vt:lpstr>Introduction</vt:lpstr>
      <vt:lpstr>CONT.</vt:lpstr>
      <vt:lpstr>Main Consumers</vt:lpstr>
      <vt:lpstr>CONT.</vt:lpstr>
      <vt:lpstr>Nature, Scope, And Role Of The Guest Services And Facilities</vt:lpstr>
      <vt:lpstr>GUEST Model of Marriott </vt:lpstr>
      <vt:lpstr>Role And Function Of Guest Services</vt:lpstr>
      <vt:lpstr>CONT.</vt:lpstr>
      <vt:lpstr>The Importance Of Hospitality</vt:lpstr>
      <vt:lpstr>CONT.</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Acer</dc:creator>
  <cp:lastModifiedBy>Cristina Bancu</cp:lastModifiedBy>
  <cp:revision>37</cp:revision>
  <dcterms:created xsi:type="dcterms:W3CDTF">2023-02-01T06:49:02Z</dcterms:created>
  <dcterms:modified xsi:type="dcterms:W3CDTF">2023-02-07T11:46:39Z</dcterms:modified>
</cp:coreProperties>
</file>