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1"/>
  </p:sldMasterIdLst>
  <p:notesMasterIdLst>
    <p:notesMasterId r:id="rId21"/>
  </p:notesMasterIdLst>
  <p:sldIdLst>
    <p:sldId id="256" r:id="rId2"/>
    <p:sldId id="272" r:id="rId3"/>
    <p:sldId id="257" r:id="rId4"/>
    <p:sldId id="258" r:id="rId5"/>
    <p:sldId id="259" r:id="rId6"/>
    <p:sldId id="260" r:id="rId7"/>
    <p:sldId id="261" r:id="rId8"/>
    <p:sldId id="262" r:id="rId9"/>
    <p:sldId id="263" r:id="rId10"/>
    <p:sldId id="264" r:id="rId11"/>
    <p:sldId id="265" r:id="rId12"/>
    <p:sldId id="273" r:id="rId13"/>
    <p:sldId id="274" r:id="rId14"/>
    <p:sldId id="267" r:id="rId15"/>
    <p:sldId id="266"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p:restoredTop sz="81452"/>
  </p:normalViewPr>
  <p:slideViewPr>
    <p:cSldViewPr snapToGrid="0">
      <p:cViewPr varScale="1">
        <p:scale>
          <a:sx n="132" d="100"/>
          <a:sy n="132" d="100"/>
        </p:scale>
        <p:origin x="100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5812F3-F626-5645-BF11-2937C4F457C6}" type="datetimeFigureOut">
              <a:rPr lang="en-US" smtClean="0"/>
              <a:t>10/2/23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D84288-FDAD-EB4D-B304-03A79972EFF2}" type="slidenum">
              <a:rPr lang="en-US" smtClean="0"/>
              <a:t>‹#›</a:t>
            </a:fld>
            <a:endParaRPr lang="en-US"/>
          </a:p>
        </p:txBody>
      </p:sp>
    </p:spTree>
    <p:extLst>
      <p:ext uri="{BB962C8B-B14F-4D97-AF65-F5344CB8AC3E}">
        <p14:creationId xmlns:p14="http://schemas.microsoft.com/office/powerpoint/2010/main" val="1237441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3</a:t>
            </a:fld>
            <a:endParaRPr lang="en-US"/>
          </a:p>
        </p:txBody>
      </p:sp>
    </p:spTree>
    <p:extLst>
      <p:ext uri="{BB962C8B-B14F-4D97-AF65-F5344CB8AC3E}">
        <p14:creationId xmlns:p14="http://schemas.microsoft.com/office/powerpoint/2010/main" val="3838224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4</a:t>
            </a:fld>
            <a:endParaRPr lang="en-US"/>
          </a:p>
        </p:txBody>
      </p:sp>
    </p:spTree>
    <p:extLst>
      <p:ext uri="{BB962C8B-B14F-4D97-AF65-F5344CB8AC3E}">
        <p14:creationId xmlns:p14="http://schemas.microsoft.com/office/powerpoint/2010/main" val="3800324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5</a:t>
            </a:fld>
            <a:endParaRPr lang="en-US"/>
          </a:p>
        </p:txBody>
      </p:sp>
    </p:spTree>
    <p:extLst>
      <p:ext uri="{BB962C8B-B14F-4D97-AF65-F5344CB8AC3E}">
        <p14:creationId xmlns:p14="http://schemas.microsoft.com/office/powerpoint/2010/main" val="3293205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6</a:t>
            </a:fld>
            <a:endParaRPr lang="en-US"/>
          </a:p>
        </p:txBody>
      </p:sp>
    </p:spTree>
    <p:extLst>
      <p:ext uri="{BB962C8B-B14F-4D97-AF65-F5344CB8AC3E}">
        <p14:creationId xmlns:p14="http://schemas.microsoft.com/office/powerpoint/2010/main" val="919923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7</a:t>
            </a:fld>
            <a:endParaRPr lang="en-US"/>
          </a:p>
        </p:txBody>
      </p:sp>
    </p:spTree>
    <p:extLst>
      <p:ext uri="{BB962C8B-B14F-4D97-AF65-F5344CB8AC3E}">
        <p14:creationId xmlns:p14="http://schemas.microsoft.com/office/powerpoint/2010/main" val="2026392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8</a:t>
            </a:fld>
            <a:endParaRPr lang="en-US"/>
          </a:p>
        </p:txBody>
      </p:sp>
    </p:spTree>
    <p:extLst>
      <p:ext uri="{BB962C8B-B14F-4D97-AF65-F5344CB8AC3E}">
        <p14:creationId xmlns:p14="http://schemas.microsoft.com/office/powerpoint/2010/main" val="780780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9</a:t>
            </a:fld>
            <a:endParaRPr lang="en-US"/>
          </a:p>
        </p:txBody>
      </p:sp>
    </p:spTree>
    <p:extLst>
      <p:ext uri="{BB962C8B-B14F-4D97-AF65-F5344CB8AC3E}">
        <p14:creationId xmlns:p14="http://schemas.microsoft.com/office/powerpoint/2010/main" val="230324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10</a:t>
            </a:fld>
            <a:endParaRPr lang="en-US"/>
          </a:p>
        </p:txBody>
      </p:sp>
    </p:spTree>
    <p:extLst>
      <p:ext uri="{BB962C8B-B14F-4D97-AF65-F5344CB8AC3E}">
        <p14:creationId xmlns:p14="http://schemas.microsoft.com/office/powerpoint/2010/main" val="1508533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11</a:t>
            </a:fld>
            <a:endParaRPr lang="en-US"/>
          </a:p>
        </p:txBody>
      </p:sp>
    </p:spTree>
    <p:extLst>
      <p:ext uri="{BB962C8B-B14F-4D97-AF65-F5344CB8AC3E}">
        <p14:creationId xmlns:p14="http://schemas.microsoft.com/office/powerpoint/2010/main" val="4279990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12</a:t>
            </a:fld>
            <a:endParaRPr lang="en-US"/>
          </a:p>
        </p:txBody>
      </p:sp>
    </p:spTree>
    <p:extLst>
      <p:ext uri="{BB962C8B-B14F-4D97-AF65-F5344CB8AC3E}">
        <p14:creationId xmlns:p14="http://schemas.microsoft.com/office/powerpoint/2010/main" val="1807140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14</a:t>
            </a:fld>
            <a:endParaRPr lang="en-US"/>
          </a:p>
        </p:txBody>
      </p:sp>
    </p:spTree>
    <p:extLst>
      <p:ext uri="{BB962C8B-B14F-4D97-AF65-F5344CB8AC3E}">
        <p14:creationId xmlns:p14="http://schemas.microsoft.com/office/powerpoint/2010/main" val="3472334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15</a:t>
            </a:fld>
            <a:endParaRPr lang="en-US"/>
          </a:p>
        </p:txBody>
      </p:sp>
    </p:spTree>
    <p:extLst>
      <p:ext uri="{BB962C8B-B14F-4D97-AF65-F5344CB8AC3E}">
        <p14:creationId xmlns:p14="http://schemas.microsoft.com/office/powerpoint/2010/main" val="348987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16</a:t>
            </a:fld>
            <a:endParaRPr lang="en-US"/>
          </a:p>
        </p:txBody>
      </p:sp>
    </p:spTree>
    <p:extLst>
      <p:ext uri="{BB962C8B-B14F-4D97-AF65-F5344CB8AC3E}">
        <p14:creationId xmlns:p14="http://schemas.microsoft.com/office/powerpoint/2010/main" val="1352837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17</a:t>
            </a:fld>
            <a:endParaRPr lang="en-US"/>
          </a:p>
        </p:txBody>
      </p:sp>
    </p:spTree>
    <p:extLst>
      <p:ext uri="{BB962C8B-B14F-4D97-AF65-F5344CB8AC3E}">
        <p14:creationId xmlns:p14="http://schemas.microsoft.com/office/powerpoint/2010/main" val="23528991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18</a:t>
            </a:fld>
            <a:endParaRPr lang="en-US"/>
          </a:p>
        </p:txBody>
      </p:sp>
    </p:spTree>
    <p:extLst>
      <p:ext uri="{BB962C8B-B14F-4D97-AF65-F5344CB8AC3E}">
        <p14:creationId xmlns:p14="http://schemas.microsoft.com/office/powerpoint/2010/main" val="2070107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Virtual production is one of the most important innovations since digital cameras replaced traditional film stock. It is being used for all kinds of content creation and it’s changing production processes forever. Let's take a look at some of the ways virtual production has been used in recent years and how real-time production is affecting the production pipeline.</a:t>
            </a:r>
            <a:endParaRPr lang="en-US" dirty="0"/>
          </a:p>
        </p:txBody>
      </p:sp>
      <p:sp>
        <p:nvSpPr>
          <p:cNvPr id="4" name="Slide Number Placeholder 3"/>
          <p:cNvSpPr>
            <a:spLocks noGrp="1"/>
          </p:cNvSpPr>
          <p:nvPr>
            <p:ph type="sldNum" sz="quarter" idx="5"/>
          </p:nvPr>
        </p:nvSpPr>
        <p:spPr/>
        <p:txBody>
          <a:bodyPr/>
          <a:lstStyle/>
          <a:p>
            <a:fld id="{1CD84288-FDAD-EB4D-B304-03A79972EFF2}" type="slidenum">
              <a:rPr lang="en-US" smtClean="0"/>
              <a:t>19</a:t>
            </a:fld>
            <a:endParaRPr lang="en-US"/>
          </a:p>
        </p:txBody>
      </p:sp>
    </p:spTree>
    <p:extLst>
      <p:ext uri="{BB962C8B-B14F-4D97-AF65-F5344CB8AC3E}">
        <p14:creationId xmlns:p14="http://schemas.microsoft.com/office/powerpoint/2010/main" val="3223705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D6F5-A9D4-C22B-732C-A31A172FB93C}"/>
              </a:ext>
            </a:extLst>
          </p:cNvPr>
          <p:cNvSpPr>
            <a:spLocks noGrp="1"/>
          </p:cNvSpPr>
          <p:nvPr>
            <p:ph type="ctrTitle"/>
          </p:nvPr>
        </p:nvSpPr>
        <p:spPr>
          <a:xfrm>
            <a:off x="1524000" y="1122363"/>
            <a:ext cx="9144000" cy="2209393"/>
          </a:xfrm>
        </p:spPr>
        <p:txBody>
          <a:bodyPr anchor="b">
            <a:normAutofit/>
          </a:bodyPr>
          <a:lstStyle>
            <a:lvl1pPr algn="ctr">
              <a:defRPr sz="3600"/>
            </a:lvl1pPr>
          </a:lstStyle>
          <a:p>
            <a:r>
              <a:rPr lang="en-US" dirty="0"/>
              <a:t>Click to edit Master title style</a:t>
            </a:r>
          </a:p>
        </p:txBody>
      </p:sp>
      <p:sp>
        <p:nvSpPr>
          <p:cNvPr id="3" name="Subtitle 2">
            <a:extLst>
              <a:ext uri="{FF2B5EF4-FFF2-40B4-BE49-F238E27FC236}">
                <a16:creationId xmlns:a16="http://schemas.microsoft.com/office/drawing/2014/main" id="{E11AFD6E-3459-290F-1147-F0C47ACEEA5B}"/>
              </a:ext>
            </a:extLst>
          </p:cNvPr>
          <p:cNvSpPr>
            <a:spLocks noGrp="1"/>
          </p:cNvSpPr>
          <p:nvPr>
            <p:ph type="subTitle" idx="1"/>
          </p:nvPr>
        </p:nvSpPr>
        <p:spPr>
          <a:xfrm>
            <a:off x="1524000" y="4346774"/>
            <a:ext cx="9144000" cy="1066890"/>
          </a:xfrm>
        </p:spPr>
        <p:txBody>
          <a:bodyPr anchor="t">
            <a:normAutofit/>
          </a:bodyPr>
          <a:lstStyle>
            <a:lvl1pPr marL="0" indent="0" algn="ctr">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54674D3-6FB9-5549-B0F2-FD61E82D1FF1}"/>
              </a:ext>
            </a:extLst>
          </p:cNvPr>
          <p:cNvSpPr>
            <a:spLocks noGrp="1"/>
          </p:cNvSpPr>
          <p:nvPr>
            <p:ph type="dt" sz="half" idx="10"/>
          </p:nvPr>
        </p:nvSpPr>
        <p:spPr/>
        <p:txBody>
          <a:bodyPr/>
          <a:lstStyle/>
          <a:p>
            <a:fld id="{1ECB5883-038C-4696-8E27-1811E470D6D4}" type="datetime1">
              <a:rPr lang="en-US" smtClean="0"/>
              <a:t>10/2/23</a:t>
            </a:fld>
            <a:endParaRPr lang="en-US"/>
          </a:p>
        </p:txBody>
      </p:sp>
      <p:sp>
        <p:nvSpPr>
          <p:cNvPr id="5" name="Footer Placeholder 4">
            <a:extLst>
              <a:ext uri="{FF2B5EF4-FFF2-40B4-BE49-F238E27FC236}">
                <a16:creationId xmlns:a16="http://schemas.microsoft.com/office/drawing/2014/main" id="{AB239BBC-C979-2C77-493E-CF5498AEB5D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3813B7E-A51C-D9CD-2189-650A9D63BFF9}"/>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819342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155F0-A6D4-C39B-394F-0B16E9C9CE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D1860F-B260-57CE-E12B-2C94860319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45C9F-D94D-E5D3-B73A-20621FA536D5}"/>
              </a:ext>
            </a:extLst>
          </p:cNvPr>
          <p:cNvSpPr>
            <a:spLocks noGrp="1"/>
          </p:cNvSpPr>
          <p:nvPr>
            <p:ph type="dt" sz="half" idx="10"/>
          </p:nvPr>
        </p:nvSpPr>
        <p:spPr/>
        <p:txBody>
          <a:bodyPr/>
          <a:lstStyle/>
          <a:p>
            <a:fld id="{579F6069-8263-4296-913A-BC2234E8D32B}" type="datetime1">
              <a:rPr lang="en-US" smtClean="0"/>
              <a:t>10/2/23</a:t>
            </a:fld>
            <a:endParaRPr lang="en-US"/>
          </a:p>
        </p:txBody>
      </p:sp>
      <p:sp>
        <p:nvSpPr>
          <p:cNvPr id="5" name="Footer Placeholder 4">
            <a:extLst>
              <a:ext uri="{FF2B5EF4-FFF2-40B4-BE49-F238E27FC236}">
                <a16:creationId xmlns:a16="http://schemas.microsoft.com/office/drawing/2014/main" id="{E5FAB243-BB42-966A-4708-15C9B11D688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5C3A3BD-2CC5-03D3-4CD6-E31A55BA2D2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295176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D8633-AC3B-E617-1C54-84932DDD72E5}"/>
              </a:ext>
            </a:extLst>
          </p:cNvPr>
          <p:cNvSpPr>
            <a:spLocks noGrp="1"/>
          </p:cNvSpPr>
          <p:nvPr>
            <p:ph type="title"/>
          </p:nvPr>
        </p:nvSpPr>
        <p:spPr>
          <a:xfrm>
            <a:off x="1474236" y="1514688"/>
            <a:ext cx="8584164" cy="3138875"/>
          </a:xfrm>
        </p:spPr>
        <p:txBody>
          <a:bodyPr anchor="b">
            <a:normAutofit/>
          </a:bodyPr>
          <a:lstStyle>
            <a:lvl1pPr>
              <a:defRPr sz="3600" cap="all" spc="300" baseline="0"/>
            </a:lvl1pPr>
          </a:lstStyle>
          <a:p>
            <a:r>
              <a:rPr lang="en-US" dirty="0"/>
              <a:t>Click to edit Master title style</a:t>
            </a:r>
          </a:p>
        </p:txBody>
      </p:sp>
      <p:sp>
        <p:nvSpPr>
          <p:cNvPr id="3" name="Text Placeholder 2">
            <a:extLst>
              <a:ext uri="{FF2B5EF4-FFF2-40B4-BE49-F238E27FC236}">
                <a16:creationId xmlns:a16="http://schemas.microsoft.com/office/drawing/2014/main" id="{CF68C242-ECAB-AEC3-7E9B-F9854AF31CD2}"/>
              </a:ext>
            </a:extLst>
          </p:cNvPr>
          <p:cNvSpPr>
            <a:spLocks noGrp="1"/>
          </p:cNvSpPr>
          <p:nvPr>
            <p:ph type="body" idx="1"/>
          </p:nvPr>
        </p:nvSpPr>
        <p:spPr>
          <a:xfrm>
            <a:off x="1474236" y="4963885"/>
            <a:ext cx="8584165" cy="1125765"/>
          </a:xfrm>
        </p:spPr>
        <p:txBody>
          <a:bodyPr>
            <a:normAutofit/>
          </a:bodyPr>
          <a:lstStyle>
            <a:lvl1pPr marL="0" indent="0">
              <a:buNone/>
              <a:defRPr sz="1600" cap="all" spc="300" baseline="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20D9B82-EEF4-2CD7-61FE-BAFB2B96D641}"/>
              </a:ext>
            </a:extLst>
          </p:cNvPr>
          <p:cNvSpPr>
            <a:spLocks noGrp="1"/>
          </p:cNvSpPr>
          <p:nvPr>
            <p:ph type="dt" sz="half" idx="10"/>
          </p:nvPr>
        </p:nvSpPr>
        <p:spPr/>
        <p:txBody>
          <a:bodyPr/>
          <a:lstStyle/>
          <a:p>
            <a:fld id="{BC9F5005-EC25-4FB9-B19B-2437F0B120D2}" type="datetime1">
              <a:rPr lang="en-US" smtClean="0"/>
              <a:t>10/2/23</a:t>
            </a:fld>
            <a:endParaRPr lang="en-US"/>
          </a:p>
        </p:txBody>
      </p:sp>
      <p:sp>
        <p:nvSpPr>
          <p:cNvPr id="5" name="Footer Placeholder 4">
            <a:extLst>
              <a:ext uri="{FF2B5EF4-FFF2-40B4-BE49-F238E27FC236}">
                <a16:creationId xmlns:a16="http://schemas.microsoft.com/office/drawing/2014/main" id="{59A222B6-F7A8-70A5-B023-FCAD5D7C4BB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E85D758-2E38-8A8D-75BC-667F6A23B95B}"/>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956224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60DFF-11BD-F5F4-35D4-1986ABBD3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5D1279-E9A9-702E-144D-61114B788E88}"/>
              </a:ext>
            </a:extLst>
          </p:cNvPr>
          <p:cNvSpPr>
            <a:spLocks noGrp="1"/>
          </p:cNvSpPr>
          <p:nvPr>
            <p:ph sz="half" idx="1"/>
          </p:nvPr>
        </p:nvSpPr>
        <p:spPr>
          <a:xfrm>
            <a:off x="877824" y="2159175"/>
            <a:ext cx="4977453"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84E624-7A76-56EC-FA0D-E2AA8EF9B951}"/>
              </a:ext>
            </a:extLst>
          </p:cNvPr>
          <p:cNvSpPr>
            <a:spLocks noGrp="1"/>
          </p:cNvSpPr>
          <p:nvPr>
            <p:ph sz="half" idx="2"/>
          </p:nvPr>
        </p:nvSpPr>
        <p:spPr>
          <a:xfrm>
            <a:off x="6328391" y="2159175"/>
            <a:ext cx="4985785" cy="4017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9D7DF5-30AD-AE47-D516-5CEE82770734}"/>
              </a:ext>
            </a:extLst>
          </p:cNvPr>
          <p:cNvSpPr>
            <a:spLocks noGrp="1"/>
          </p:cNvSpPr>
          <p:nvPr>
            <p:ph type="dt" sz="half" idx="10"/>
          </p:nvPr>
        </p:nvSpPr>
        <p:spPr/>
        <p:txBody>
          <a:bodyPr/>
          <a:lstStyle/>
          <a:p>
            <a:fld id="{0B283B5C-2325-42FF-AF91-C1451D9D66CC}" type="datetime1">
              <a:rPr lang="en-US" smtClean="0"/>
              <a:t>10/2/23</a:t>
            </a:fld>
            <a:endParaRPr lang="en-US"/>
          </a:p>
        </p:txBody>
      </p:sp>
      <p:sp>
        <p:nvSpPr>
          <p:cNvPr id="6" name="Footer Placeholder 5">
            <a:extLst>
              <a:ext uri="{FF2B5EF4-FFF2-40B4-BE49-F238E27FC236}">
                <a16:creationId xmlns:a16="http://schemas.microsoft.com/office/drawing/2014/main" id="{8B05C503-B649-B083-6341-F6E376AF8C72}"/>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E53EA35-CF5A-DB36-8B14-5C184B6F14D3}"/>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655128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A3D8-FDD9-329B-BCC6-BBF47F01BEE2}"/>
              </a:ext>
            </a:extLst>
          </p:cNvPr>
          <p:cNvSpPr>
            <a:spLocks noGrp="1"/>
          </p:cNvSpPr>
          <p:nvPr>
            <p:ph type="title"/>
          </p:nvPr>
        </p:nvSpPr>
        <p:spPr>
          <a:xfrm>
            <a:off x="881348" y="602671"/>
            <a:ext cx="10429303" cy="76892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2EEF7DC-0699-CB3C-A7CB-39035D89A4A5}"/>
              </a:ext>
            </a:extLst>
          </p:cNvPr>
          <p:cNvSpPr>
            <a:spLocks noGrp="1"/>
          </p:cNvSpPr>
          <p:nvPr>
            <p:ph type="body" idx="1"/>
          </p:nvPr>
        </p:nvSpPr>
        <p:spPr>
          <a:xfrm>
            <a:off x="881349" y="1696325"/>
            <a:ext cx="4963538"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D252EB40-99E1-CCA4-BAFA-F51AA56CF295}"/>
              </a:ext>
            </a:extLst>
          </p:cNvPr>
          <p:cNvSpPr>
            <a:spLocks noGrp="1"/>
          </p:cNvSpPr>
          <p:nvPr>
            <p:ph sz="half" idx="2"/>
          </p:nvPr>
        </p:nvSpPr>
        <p:spPr>
          <a:xfrm>
            <a:off x="881349" y="2344025"/>
            <a:ext cx="4963538" cy="3833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38979BC-6B50-751D-D569-F360938B05C8}"/>
              </a:ext>
            </a:extLst>
          </p:cNvPr>
          <p:cNvSpPr>
            <a:spLocks noGrp="1"/>
          </p:cNvSpPr>
          <p:nvPr>
            <p:ph type="body" sz="quarter" idx="3"/>
          </p:nvPr>
        </p:nvSpPr>
        <p:spPr>
          <a:xfrm>
            <a:off x="6322669" y="1696325"/>
            <a:ext cx="4987982" cy="647700"/>
          </a:xfrm>
        </p:spPr>
        <p:txBody>
          <a:bodyPr anchor="b">
            <a:noAutofit/>
          </a:bodyPr>
          <a:lstStyle>
            <a:lvl1pPr marL="0" indent="0">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A3A26F-230E-2D25-6BDC-6ECA00FAEFD5}"/>
              </a:ext>
            </a:extLst>
          </p:cNvPr>
          <p:cNvSpPr>
            <a:spLocks noGrp="1"/>
          </p:cNvSpPr>
          <p:nvPr>
            <p:ph sz="quarter" idx="4"/>
          </p:nvPr>
        </p:nvSpPr>
        <p:spPr>
          <a:xfrm>
            <a:off x="6322669" y="2344025"/>
            <a:ext cx="4987982" cy="383337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8182A01-DE7C-3BA4-96FF-CDEF2F608FCA}"/>
              </a:ext>
            </a:extLst>
          </p:cNvPr>
          <p:cNvSpPr>
            <a:spLocks noGrp="1"/>
          </p:cNvSpPr>
          <p:nvPr>
            <p:ph type="dt" sz="half" idx="10"/>
          </p:nvPr>
        </p:nvSpPr>
        <p:spPr/>
        <p:txBody>
          <a:bodyPr/>
          <a:lstStyle/>
          <a:p>
            <a:fld id="{0F88DB08-3B01-46DD-99F2-F6F6334EA669}" type="datetime1">
              <a:rPr lang="en-US" smtClean="0"/>
              <a:t>10/2/23</a:t>
            </a:fld>
            <a:endParaRPr lang="en-US"/>
          </a:p>
        </p:txBody>
      </p:sp>
      <p:sp>
        <p:nvSpPr>
          <p:cNvPr id="8" name="Footer Placeholder 7">
            <a:extLst>
              <a:ext uri="{FF2B5EF4-FFF2-40B4-BE49-F238E27FC236}">
                <a16:creationId xmlns:a16="http://schemas.microsoft.com/office/drawing/2014/main" id="{6FCAA828-0166-8ECD-BCE8-654BEFDD7155}"/>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7690C0D2-459A-04AA-FD90-7687D2FE8A9D}"/>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403561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D549F-FA71-857F-E02E-3CB63CE68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569611-F911-D3D4-B613-ACCDA56C45D2}"/>
              </a:ext>
            </a:extLst>
          </p:cNvPr>
          <p:cNvSpPr>
            <a:spLocks noGrp="1"/>
          </p:cNvSpPr>
          <p:nvPr>
            <p:ph type="dt" sz="half" idx="10"/>
          </p:nvPr>
        </p:nvSpPr>
        <p:spPr/>
        <p:txBody>
          <a:bodyPr/>
          <a:lstStyle/>
          <a:p>
            <a:fld id="{5892AC11-ACC3-4129-BBD7-C580BF1A4EE7}" type="datetime1">
              <a:rPr lang="en-US" smtClean="0"/>
              <a:t>10/2/23</a:t>
            </a:fld>
            <a:endParaRPr lang="en-US"/>
          </a:p>
        </p:txBody>
      </p:sp>
      <p:sp>
        <p:nvSpPr>
          <p:cNvPr id="4" name="Footer Placeholder 3">
            <a:extLst>
              <a:ext uri="{FF2B5EF4-FFF2-40B4-BE49-F238E27FC236}">
                <a16:creationId xmlns:a16="http://schemas.microsoft.com/office/drawing/2014/main" id="{F6EA1961-0B6B-8FEB-F2CB-C42E90EF2DFD}"/>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F42AA80E-3139-9F1B-9C3E-2A76628CF4F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500141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54789-9F96-511A-0FB6-24F6A8418C72}"/>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B780399-ADEF-8F74-9F59-6AD804C9393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5B6A34F-ABAB-9C4E-38A1-C6EEB944B97C}"/>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4189874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3917-2BF6-1CE2-F34B-49F0D09A1B91}"/>
              </a:ext>
            </a:extLst>
          </p:cNvPr>
          <p:cNvSpPr>
            <a:spLocks noGrp="1"/>
          </p:cNvSpPr>
          <p:nvPr>
            <p:ph type="title"/>
          </p:nvPr>
        </p:nvSpPr>
        <p:spPr>
          <a:xfrm>
            <a:off x="839788" y="807868"/>
            <a:ext cx="3640713" cy="2062594"/>
          </a:xfrm>
        </p:spPr>
        <p:txBody>
          <a:bodyPr anchor="t">
            <a:norm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40815B8F-A9F3-8583-FFF1-175021F17AF0}"/>
              </a:ext>
            </a:extLst>
          </p:cNvPr>
          <p:cNvSpPr>
            <a:spLocks noGrp="1"/>
          </p:cNvSpPr>
          <p:nvPr>
            <p:ph idx="1"/>
          </p:nvPr>
        </p:nvSpPr>
        <p:spPr>
          <a:xfrm>
            <a:off x="5432898" y="807867"/>
            <a:ext cx="5922489" cy="505318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5D90AFF-A949-CE9E-6B94-C1B619612915}"/>
              </a:ext>
            </a:extLst>
          </p:cNvPr>
          <p:cNvSpPr>
            <a:spLocks noGrp="1"/>
          </p:cNvSpPr>
          <p:nvPr>
            <p:ph type="body" sz="half" idx="2"/>
          </p:nvPr>
        </p:nvSpPr>
        <p:spPr>
          <a:xfrm>
            <a:off x="839788" y="3000652"/>
            <a:ext cx="3640713"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95267E-088F-FB9A-9469-551890F29F01}"/>
              </a:ext>
            </a:extLst>
          </p:cNvPr>
          <p:cNvSpPr>
            <a:spLocks noGrp="1"/>
          </p:cNvSpPr>
          <p:nvPr>
            <p:ph type="dt" sz="half" idx="10"/>
          </p:nvPr>
        </p:nvSpPr>
        <p:spPr/>
        <p:txBody>
          <a:bodyPr/>
          <a:lstStyle/>
          <a:p>
            <a:fld id="{2FB1DD93-7C9D-4E53-81F0-DDE57FEA7EDB}" type="datetime1">
              <a:rPr lang="en-US" smtClean="0"/>
              <a:t>10/2/23</a:t>
            </a:fld>
            <a:endParaRPr lang="en-US"/>
          </a:p>
        </p:txBody>
      </p:sp>
      <p:sp>
        <p:nvSpPr>
          <p:cNvPr id="6" name="Footer Placeholder 5">
            <a:extLst>
              <a:ext uri="{FF2B5EF4-FFF2-40B4-BE49-F238E27FC236}">
                <a16:creationId xmlns:a16="http://schemas.microsoft.com/office/drawing/2014/main" id="{38EA3FFC-B3A6-C0B6-5DAE-70BE0D6FBD6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08D35F-BC2E-8D14-060F-449CBAF7C0D2}"/>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2897288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909ED-ED97-A3CE-5569-77B45F41450A}"/>
              </a:ext>
            </a:extLst>
          </p:cNvPr>
          <p:cNvSpPr>
            <a:spLocks noGrp="1"/>
          </p:cNvSpPr>
          <p:nvPr>
            <p:ph type="title"/>
          </p:nvPr>
        </p:nvSpPr>
        <p:spPr>
          <a:xfrm>
            <a:off x="839788" y="820881"/>
            <a:ext cx="3639312" cy="2062595"/>
          </a:xfrm>
        </p:spPr>
        <p:txBody>
          <a:bodyPr anchor="t">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0683BB3A-9E24-DE4C-9619-1502F1B6F389}"/>
              </a:ext>
            </a:extLst>
          </p:cNvPr>
          <p:cNvSpPr>
            <a:spLocks noGrp="1"/>
          </p:cNvSpPr>
          <p:nvPr>
            <p:ph type="pic" idx="1"/>
          </p:nvPr>
        </p:nvSpPr>
        <p:spPr>
          <a:xfrm>
            <a:off x="5247408" y="919595"/>
            <a:ext cx="6107979" cy="50136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B4CE1F-29E0-88BB-8489-E58236B8B17B}"/>
              </a:ext>
            </a:extLst>
          </p:cNvPr>
          <p:cNvSpPr>
            <a:spLocks noGrp="1"/>
          </p:cNvSpPr>
          <p:nvPr>
            <p:ph type="body" sz="half" idx="2"/>
          </p:nvPr>
        </p:nvSpPr>
        <p:spPr>
          <a:xfrm>
            <a:off x="839788" y="3000652"/>
            <a:ext cx="3643889" cy="28683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24B7212-6816-FFD1-50B2-58844AD38E26}"/>
              </a:ext>
            </a:extLst>
          </p:cNvPr>
          <p:cNvSpPr>
            <a:spLocks noGrp="1"/>
          </p:cNvSpPr>
          <p:nvPr>
            <p:ph type="dt" sz="half" idx="10"/>
          </p:nvPr>
        </p:nvSpPr>
        <p:spPr/>
        <p:txBody>
          <a:bodyPr/>
          <a:lstStyle/>
          <a:p>
            <a:fld id="{3DF7BC28-59DE-4F83-B4A1-497203279FAD}" type="datetime1">
              <a:rPr lang="en-US" smtClean="0"/>
              <a:t>10/2/23</a:t>
            </a:fld>
            <a:endParaRPr lang="en-US"/>
          </a:p>
        </p:txBody>
      </p:sp>
      <p:sp>
        <p:nvSpPr>
          <p:cNvPr id="6" name="Footer Placeholder 5">
            <a:extLst>
              <a:ext uri="{FF2B5EF4-FFF2-40B4-BE49-F238E27FC236}">
                <a16:creationId xmlns:a16="http://schemas.microsoft.com/office/drawing/2014/main" id="{A2417744-5A24-B7B7-5FD6-E98E60832F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14CDA4D1-A71D-A7A6-3D0C-294E5D280BE8}"/>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166616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990AE-F72C-4C2E-E2D0-7A8D7EEF08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41B46D-142E-8C8E-C4F4-B6B1586A6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4D92E3-36AD-2615-0166-6B73C34F10FA}"/>
              </a:ext>
            </a:extLst>
          </p:cNvPr>
          <p:cNvSpPr>
            <a:spLocks noGrp="1"/>
          </p:cNvSpPr>
          <p:nvPr>
            <p:ph type="dt" sz="half" idx="10"/>
          </p:nvPr>
        </p:nvSpPr>
        <p:spPr/>
        <p:txBody>
          <a:bodyPr/>
          <a:lstStyle/>
          <a:p>
            <a:fld id="{61E8A6D4-154B-4E4D-9001-7A6C328D243E}" type="datetime1">
              <a:rPr lang="en-US" smtClean="0"/>
              <a:t>10/2/23</a:t>
            </a:fld>
            <a:endParaRPr lang="en-US"/>
          </a:p>
        </p:txBody>
      </p:sp>
      <p:sp>
        <p:nvSpPr>
          <p:cNvPr id="5" name="Footer Placeholder 4">
            <a:extLst>
              <a:ext uri="{FF2B5EF4-FFF2-40B4-BE49-F238E27FC236}">
                <a16:creationId xmlns:a16="http://schemas.microsoft.com/office/drawing/2014/main" id="{F10BFB69-319D-2284-2734-217160D396D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A6883B0-C775-5BD2-8EC6-A41D19BCA156}"/>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364007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040463-6D41-8D45-088A-540B0D18838A}"/>
              </a:ext>
            </a:extLst>
          </p:cNvPr>
          <p:cNvSpPr>
            <a:spLocks noGrp="1"/>
          </p:cNvSpPr>
          <p:nvPr>
            <p:ph type="title" orient="vert"/>
          </p:nvPr>
        </p:nvSpPr>
        <p:spPr>
          <a:xfrm>
            <a:off x="8724900" y="592281"/>
            <a:ext cx="2628900" cy="558468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5F2276-7F04-F3F7-E3CE-F81C8DC637DC}"/>
              </a:ext>
            </a:extLst>
          </p:cNvPr>
          <p:cNvSpPr>
            <a:spLocks noGrp="1"/>
          </p:cNvSpPr>
          <p:nvPr>
            <p:ph type="body" orient="vert" idx="1"/>
          </p:nvPr>
        </p:nvSpPr>
        <p:spPr>
          <a:xfrm>
            <a:off x="838200" y="592281"/>
            <a:ext cx="7734300" cy="55846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1802BF-9E0C-3251-8FAE-81F07DB05344}"/>
              </a:ext>
            </a:extLst>
          </p:cNvPr>
          <p:cNvSpPr>
            <a:spLocks noGrp="1"/>
          </p:cNvSpPr>
          <p:nvPr>
            <p:ph type="dt" sz="half" idx="10"/>
          </p:nvPr>
        </p:nvSpPr>
        <p:spPr/>
        <p:txBody>
          <a:bodyPr/>
          <a:lstStyle/>
          <a:p>
            <a:fld id="{EF880999-9BD6-4929-BDEC-B84E21C16701}" type="datetime1">
              <a:rPr lang="en-US" smtClean="0"/>
              <a:t>10/2/23</a:t>
            </a:fld>
            <a:endParaRPr lang="en-US"/>
          </a:p>
        </p:txBody>
      </p:sp>
      <p:sp>
        <p:nvSpPr>
          <p:cNvPr id="5" name="Footer Placeholder 4">
            <a:extLst>
              <a:ext uri="{FF2B5EF4-FFF2-40B4-BE49-F238E27FC236}">
                <a16:creationId xmlns:a16="http://schemas.microsoft.com/office/drawing/2014/main" id="{329F1754-5B8F-A9FA-E8B1-06E04CE283D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5F01E6A8-5139-ECD4-CC0C-32FFC6741000}"/>
              </a:ext>
            </a:extLst>
          </p:cNvPr>
          <p:cNvSpPr>
            <a:spLocks noGrp="1"/>
          </p:cNvSpPr>
          <p:nvPr>
            <p:ph type="sldNum" sz="quarter" idx="12"/>
          </p:nvPr>
        </p:nvSpPr>
        <p:spPr/>
        <p:txBody>
          <a:bodyPr/>
          <a:lstStyle/>
          <a:p>
            <a:fld id="{C68AC1EC-23E2-4F0E-A5A4-674EC8DB954E}" type="slidenum">
              <a:rPr lang="en-US" smtClean="0"/>
              <a:t>‹#›</a:t>
            </a:fld>
            <a:endParaRPr lang="en-US"/>
          </a:p>
        </p:txBody>
      </p:sp>
    </p:spTree>
    <p:extLst>
      <p:ext uri="{BB962C8B-B14F-4D97-AF65-F5344CB8AC3E}">
        <p14:creationId xmlns:p14="http://schemas.microsoft.com/office/powerpoint/2010/main" val="374370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858A62-FE72-978B-BE71-05908D82E1A4}"/>
              </a:ext>
            </a:extLst>
          </p:cNvPr>
          <p:cNvSpPr/>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5BFA14B7-4740-5D9F-6489-BAD00C3E0D68}"/>
              </a:ext>
            </a:extLst>
          </p:cNvPr>
          <p:cNvSpPr>
            <a:spLocks noGrp="1"/>
          </p:cNvSpPr>
          <p:nvPr>
            <p:ph type="title"/>
          </p:nvPr>
        </p:nvSpPr>
        <p:spPr>
          <a:xfrm>
            <a:off x="871108" y="588245"/>
            <a:ext cx="10449784" cy="1265928"/>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90487F-803F-C5AF-BD93-39C0FC738963}"/>
              </a:ext>
            </a:extLst>
          </p:cNvPr>
          <p:cNvSpPr>
            <a:spLocks noGrp="1"/>
          </p:cNvSpPr>
          <p:nvPr>
            <p:ph type="body" idx="1"/>
          </p:nvPr>
        </p:nvSpPr>
        <p:spPr>
          <a:xfrm>
            <a:off x="877824" y="2157984"/>
            <a:ext cx="10442448" cy="390381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86FCEF-4EDF-C2EF-7D81-FEFF7042F350}"/>
              </a:ext>
            </a:extLst>
          </p:cNvPr>
          <p:cNvSpPr>
            <a:spLocks noGrp="1"/>
          </p:cNvSpPr>
          <p:nvPr>
            <p:ph type="dt" sz="half" idx="2"/>
          </p:nvPr>
        </p:nvSpPr>
        <p:spPr>
          <a:xfrm>
            <a:off x="877824" y="6356350"/>
            <a:ext cx="2743200" cy="365125"/>
          </a:xfrm>
          <a:prstGeom prst="rect">
            <a:avLst/>
          </a:prstGeom>
        </p:spPr>
        <p:txBody>
          <a:bodyPr vert="horz" lIns="91440" tIns="45720" rIns="91440" bIns="45720" rtlCol="0" anchor="ctr"/>
          <a:lstStyle>
            <a:lvl1pPr algn="l">
              <a:defRPr sz="800" cap="all" spc="300" baseline="0">
                <a:solidFill>
                  <a:schemeClr val="tx2"/>
                </a:solidFill>
              </a:defRPr>
            </a:lvl1pPr>
          </a:lstStyle>
          <a:p>
            <a:fld id="{0BDC4764-F656-4735-9820-9886F8DF1D6A}" type="datetime1">
              <a:rPr lang="en-US" smtClean="0"/>
              <a:t>10/2/23</a:t>
            </a:fld>
            <a:endParaRPr lang="en-US" dirty="0"/>
          </a:p>
        </p:txBody>
      </p:sp>
      <p:sp>
        <p:nvSpPr>
          <p:cNvPr id="5" name="Footer Placeholder 4">
            <a:extLst>
              <a:ext uri="{FF2B5EF4-FFF2-40B4-BE49-F238E27FC236}">
                <a16:creationId xmlns:a16="http://schemas.microsoft.com/office/drawing/2014/main" id="{9A4663BC-4D46-C74D-DDF2-9D25B4D96F9B}"/>
              </a:ext>
            </a:extLst>
          </p:cNvPr>
          <p:cNvSpPr>
            <a:spLocks noGrp="1"/>
          </p:cNvSpPr>
          <p:nvPr>
            <p:ph type="ftr" sz="quarter" idx="3"/>
          </p:nvPr>
        </p:nvSpPr>
        <p:spPr>
          <a:xfrm>
            <a:off x="7132320" y="6356350"/>
            <a:ext cx="4297680" cy="365125"/>
          </a:xfrm>
          <a:prstGeom prst="rect">
            <a:avLst/>
          </a:prstGeom>
        </p:spPr>
        <p:txBody>
          <a:bodyPr vert="horz" lIns="91440" tIns="45720" rIns="91440" bIns="45720" rtlCol="0" anchor="ctr"/>
          <a:lstStyle>
            <a:lvl1pPr algn="r">
              <a:defRPr sz="800" cap="all" spc="300" baseline="0">
                <a:solidFill>
                  <a:schemeClr val="tx2"/>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B71B4EAE-CB5C-D14B-77EF-7B155FA68353}"/>
              </a:ext>
            </a:extLst>
          </p:cNvPr>
          <p:cNvSpPr>
            <a:spLocks noGrp="1"/>
          </p:cNvSpPr>
          <p:nvPr>
            <p:ph type="sldNum" sz="quarter" idx="4"/>
          </p:nvPr>
        </p:nvSpPr>
        <p:spPr>
          <a:xfrm>
            <a:off x="11429999" y="6356350"/>
            <a:ext cx="521207" cy="365125"/>
          </a:xfrm>
          <a:prstGeom prst="rect">
            <a:avLst/>
          </a:prstGeom>
        </p:spPr>
        <p:txBody>
          <a:bodyPr vert="horz" lIns="91440" tIns="45720" rIns="91440" bIns="45720" rtlCol="0" anchor="ctr"/>
          <a:lstStyle>
            <a:lvl1pPr algn="r">
              <a:defRPr sz="1400">
                <a:solidFill>
                  <a:schemeClr val="tx2"/>
                </a:solidFill>
                <a:latin typeface="+mj-lt"/>
              </a:defRPr>
            </a:lvl1pPr>
          </a:lstStyle>
          <a:p>
            <a:fld id="{C68AC1EC-23E2-4F0E-A5A4-674EC8DB954E}" type="slidenum">
              <a:rPr lang="en-US" smtClean="0"/>
              <a:pPr/>
              <a:t>‹#›</a:t>
            </a:fld>
            <a:endParaRPr lang="en-US"/>
          </a:p>
        </p:txBody>
      </p:sp>
    </p:spTree>
    <p:extLst>
      <p:ext uri="{BB962C8B-B14F-4D97-AF65-F5344CB8AC3E}">
        <p14:creationId xmlns:p14="http://schemas.microsoft.com/office/powerpoint/2010/main" val="3887795114"/>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11" r:id="rId6"/>
    <p:sldLayoutId id="2147483706" r:id="rId7"/>
    <p:sldLayoutId id="2147483707" r:id="rId8"/>
    <p:sldLayoutId id="2147483708" r:id="rId9"/>
    <p:sldLayoutId id="2147483710" r:id="rId10"/>
    <p:sldLayoutId id="2147483709" r:id="rId11"/>
  </p:sldLayoutIdLst>
  <p:hf hdr="0"/>
  <p:txStyles>
    <p:titleStyle>
      <a:lvl1pPr algn="l" defTabSz="914400" rtl="0" eaLnBrk="1" latinLnBrk="0" hangingPunct="1">
        <a:lnSpc>
          <a:spcPct val="10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video" Target="https://www.youtube.com/embed/8yNkBic7GfI?feature=oembed" TargetMode="Externa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4.wdp"/></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6.png"/><Relationship Id="rId4" Type="http://schemas.microsoft.com/office/2007/relationships/hdphoto" Target="../media/hdphoto5.wdp"/></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6.png"/><Relationship Id="rId4" Type="http://schemas.microsoft.com/office/2007/relationships/hdphoto" Target="../media/hdphoto7.wdp"/></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hyperlink" Target="https://www.cgspectrum.com/blog/become-realtime-3d-artist" TargetMode="Externa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7.png"/><Relationship Id="rId4" Type="http://schemas.microsoft.com/office/2007/relationships/hdphoto" Target="../media/hdphoto9.wdp"/></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embed/yyBFwsk0YgY?feature=oembed" TargetMode="External"/><Relationship Id="rId6" Type="http://schemas.openxmlformats.org/officeDocument/2006/relationships/hyperlink" Target="https://d23.com/a-to-z/lion-king-the-live-action-film/" TargetMode="External"/><Relationship Id="rId5" Type="http://schemas.microsoft.com/office/2007/relationships/hdphoto" Target="../media/hdphoto10.wdp"/><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embed/yyBFwsk0YgY?feature=oembed" TargetMode="External"/><Relationship Id="rId6" Type="http://schemas.openxmlformats.org/officeDocument/2006/relationships/hyperlink" Target="https://d23.com/a-to-z/lion-king-the-live-action-film/" TargetMode="External"/><Relationship Id="rId5" Type="http://schemas.microsoft.com/office/2007/relationships/hdphoto" Target="../media/hdphoto10.wdp"/><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video" Target="https://www.youtube.com/embed/0aiAP_zjubE?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microsoft.com/office/2007/relationships/hdphoto" Target="../media/hdphoto11.wdp"/></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microsoft.com/office/2007/relationships/hdphoto" Target="../media/hdphoto12.wdp"/></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ideo" Target="https://www.youtube.com/embed/gUnxzVOs3rk?feature=oembed" TargetMode="External"/><Relationship Id="rId6" Type="http://schemas.openxmlformats.org/officeDocument/2006/relationships/image" Target="../media/image10.jpeg"/><Relationship Id="rId5" Type="http://schemas.microsoft.com/office/2007/relationships/hdphoto" Target="../media/hdphoto13.wdp"/><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s://www.ilm.com/" TargetMode="External"/><Relationship Id="rId4" Type="http://schemas.microsoft.com/office/2007/relationships/hdphoto" Target="../media/hdphoto14.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5858A62-FE72-978B-BE71-05908D82E1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0161"/>
          </a:xfrm>
          <a:prstGeom prst="rect">
            <a:avLst/>
          </a:prstGeom>
          <a:solidFill>
            <a:schemeClr val="bg2">
              <a:lumMod val="75000"/>
              <a:alpha val="15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group of people standing on top of a plane&#10;&#10;Description automatically generated">
            <a:extLst>
              <a:ext uri="{FF2B5EF4-FFF2-40B4-BE49-F238E27FC236}">
                <a16:creationId xmlns:a16="http://schemas.microsoft.com/office/drawing/2014/main" id="{13676A9E-6B84-F568-1734-E55763A33DF6}"/>
              </a:ext>
            </a:extLst>
          </p:cNvPr>
          <p:cNvPicPr>
            <a:picLocks noChangeAspect="1"/>
          </p:cNvPicPr>
          <p:nvPr/>
        </p:nvPicPr>
        <p:blipFill rotWithShape="1">
          <a:blip r:embed="rId2"/>
          <a:srcRect r="15556" b="1"/>
          <a:stretch/>
        </p:blipFill>
        <p:spPr>
          <a:xfrm>
            <a:off x="20" y="-1"/>
            <a:ext cx="12191980" cy="6858001"/>
          </a:xfrm>
          <a:prstGeom prst="rect">
            <a:avLst/>
          </a:prstGeom>
        </p:spPr>
      </p:pic>
    </p:spTree>
    <p:extLst>
      <p:ext uri="{BB962C8B-B14F-4D97-AF65-F5344CB8AC3E}">
        <p14:creationId xmlns:p14="http://schemas.microsoft.com/office/powerpoint/2010/main" val="3457899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standing on top of a plane&#10;&#10;Description automatically generated">
            <a:extLst>
              <a:ext uri="{FF2B5EF4-FFF2-40B4-BE49-F238E27FC236}">
                <a16:creationId xmlns:a16="http://schemas.microsoft.com/office/drawing/2014/main" id="{13676A9E-6B84-F568-1734-E55763A33DF6}"/>
              </a:ext>
            </a:extLst>
          </p:cNvPr>
          <p:cNvPicPr>
            <a:picLocks noChangeAspect="1"/>
          </p:cNvPicPr>
          <p:nvPr/>
        </p:nvPicPr>
        <p:blipFill rotWithShape="1">
          <a:blip r:embed="rId3"/>
          <a:srcRect r="15556" b="1"/>
          <a:stretch/>
        </p:blipFill>
        <p:spPr>
          <a:xfrm>
            <a:off x="20" y="-1"/>
            <a:ext cx="12191980" cy="6858001"/>
          </a:xfrm>
          <a:prstGeom prst="rect">
            <a:avLst/>
          </a:prstGeom>
        </p:spPr>
      </p:pic>
      <p:pic>
        <p:nvPicPr>
          <p:cNvPr id="6" name="Online Media 5" descr="The technology that’s replacing the green screen">
            <a:hlinkClick r:id="" action="ppaction://media"/>
            <a:extLst>
              <a:ext uri="{FF2B5EF4-FFF2-40B4-BE49-F238E27FC236}">
                <a16:creationId xmlns:a16="http://schemas.microsoft.com/office/drawing/2014/main" id="{7DE3991E-D7EA-BDC2-0ED3-B25CC0B522D6}"/>
              </a:ext>
            </a:extLst>
          </p:cNvPr>
          <p:cNvPicPr>
            <a:picLocks noRot="1" noChangeAspect="1"/>
          </p:cNvPicPr>
          <p:nvPr>
            <a:videoFile r:link="rId1"/>
          </p:nvPr>
        </p:nvPicPr>
        <p:blipFill>
          <a:blip r:embed="rId4"/>
          <a:stretch>
            <a:fillRect/>
          </a:stretch>
        </p:blipFill>
        <p:spPr>
          <a:xfrm>
            <a:off x="0" y="-30480"/>
            <a:ext cx="12192000" cy="6888480"/>
          </a:xfrm>
          <a:prstGeom prst="rect">
            <a:avLst/>
          </a:prstGeom>
        </p:spPr>
      </p:pic>
    </p:spTree>
    <p:extLst>
      <p:ext uri="{BB962C8B-B14F-4D97-AF65-F5344CB8AC3E}">
        <p14:creationId xmlns:p14="http://schemas.microsoft.com/office/powerpoint/2010/main" val="297059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3</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490889" y="710625"/>
            <a:ext cx="11797364" cy="5509200"/>
          </a:xfrm>
          <a:prstGeom prst="rect">
            <a:avLst/>
          </a:prstGeom>
          <a:noFill/>
        </p:spPr>
        <p:txBody>
          <a:bodyPr wrap="square" rtlCol="0">
            <a:spAutoFit/>
          </a:bodyPr>
          <a:lstStyle/>
          <a:p>
            <a:r>
              <a:rPr lang="en-GB" sz="3200" b="1" dirty="0">
                <a:solidFill>
                  <a:schemeClr val="bg1"/>
                </a:solidFill>
                <a:latin typeface="Century Gothic" panose="020B0502020202020204" pitchFamily="34" charset="0"/>
              </a:rPr>
              <a:t>What is virtual production?</a:t>
            </a:r>
          </a:p>
          <a:p>
            <a:endParaRPr lang="en-GB" sz="3200" b="1" dirty="0">
              <a:solidFill>
                <a:schemeClr val="bg1"/>
              </a:solidFill>
              <a:latin typeface="Century Gothic" panose="020B0502020202020204" pitchFamily="34" charset="0"/>
            </a:endParaRPr>
          </a:p>
          <a:p>
            <a:r>
              <a:rPr lang="en-GB" sz="3200" dirty="0">
                <a:solidFill>
                  <a:schemeClr val="bg1"/>
                </a:solidFill>
                <a:latin typeface="Century Gothic" panose="020B0502020202020204" pitchFamily="34" charset="0"/>
              </a:rPr>
              <a:t>Virtual production allows real-world and digital platforms to converge using a game engine to create virtual sets and environments during filmmaking. Virtual production allows for more flexibility and creativity in filmmaking, as it eliminates the need for physically building every set or flying crew to physical locations. It also allows for some of the filmmaking processes to </a:t>
            </a:r>
          </a:p>
          <a:p>
            <a:r>
              <a:rPr lang="en-GB" sz="3200" dirty="0">
                <a:solidFill>
                  <a:schemeClr val="bg1"/>
                </a:solidFill>
                <a:latin typeface="Century Gothic" panose="020B0502020202020204" pitchFamily="34" charset="0"/>
              </a:rPr>
              <a:t>take place virtually, allowing people to work remotely.</a:t>
            </a:r>
          </a:p>
          <a:p>
            <a:endParaRPr lang="en-US" sz="32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94248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4</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365841" y="311815"/>
            <a:ext cx="11460317" cy="2554545"/>
          </a:xfrm>
          <a:prstGeom prst="rect">
            <a:avLst/>
          </a:prstGeom>
          <a:noFill/>
        </p:spPr>
        <p:txBody>
          <a:bodyPr wrap="square" rtlCol="0">
            <a:spAutoFit/>
          </a:bodyPr>
          <a:lstStyle/>
          <a:p>
            <a:r>
              <a:rPr lang="en-GB" sz="3200" dirty="0">
                <a:solidFill>
                  <a:schemeClr val="bg1"/>
                </a:solidFill>
                <a:latin typeface="Century Gothic" panose="020B0502020202020204" pitchFamily="34" charset="0"/>
              </a:rPr>
              <a:t>Examples of virtual production include world capture (location/set scanning and digitization), visualization (</a:t>
            </a:r>
            <a:r>
              <a:rPr lang="en-GB" sz="3200" dirty="0" err="1">
                <a:solidFill>
                  <a:schemeClr val="bg1"/>
                </a:solidFill>
                <a:latin typeface="Century Gothic" panose="020B0502020202020204" pitchFamily="34" charset="0"/>
              </a:rPr>
              <a:t>previs</a:t>
            </a:r>
            <a:r>
              <a:rPr lang="en-GB" sz="3200" dirty="0">
                <a:solidFill>
                  <a:schemeClr val="bg1"/>
                </a:solidFill>
                <a:latin typeface="Century Gothic" panose="020B0502020202020204" pitchFamily="34" charset="0"/>
              </a:rPr>
              <a:t>, </a:t>
            </a:r>
            <a:r>
              <a:rPr lang="en-GB" sz="3200" dirty="0" err="1">
                <a:solidFill>
                  <a:schemeClr val="bg1"/>
                </a:solidFill>
                <a:latin typeface="Century Gothic" panose="020B0502020202020204" pitchFamily="34" charset="0"/>
              </a:rPr>
              <a:t>techvis</a:t>
            </a:r>
            <a:r>
              <a:rPr lang="en-GB" sz="3200" dirty="0">
                <a:solidFill>
                  <a:schemeClr val="bg1"/>
                </a:solidFill>
                <a:latin typeface="Century Gothic" panose="020B0502020202020204" pitchFamily="34" charset="0"/>
              </a:rPr>
              <a:t>, </a:t>
            </a:r>
            <a:r>
              <a:rPr lang="en-GB" sz="3200" dirty="0" err="1">
                <a:solidFill>
                  <a:schemeClr val="bg1"/>
                </a:solidFill>
                <a:latin typeface="Century Gothic" panose="020B0502020202020204" pitchFamily="34" charset="0"/>
              </a:rPr>
              <a:t>postvis</a:t>
            </a:r>
            <a:r>
              <a:rPr lang="en-GB" sz="3200" dirty="0">
                <a:solidFill>
                  <a:schemeClr val="bg1"/>
                </a:solidFill>
                <a:latin typeface="Century Gothic" panose="020B0502020202020204" pitchFamily="34" charset="0"/>
              </a:rPr>
              <a:t>), performance capture (mocap, volumetric capture), </a:t>
            </a:r>
            <a:r>
              <a:rPr lang="en-GB" sz="3200" dirty="0" err="1">
                <a:solidFill>
                  <a:schemeClr val="bg1"/>
                </a:solidFill>
                <a:latin typeface="Century Gothic" panose="020B0502020202020204" pitchFamily="34" charset="0"/>
              </a:rPr>
              <a:t>simulcam</a:t>
            </a:r>
            <a:r>
              <a:rPr lang="en-GB" sz="3200" dirty="0">
                <a:solidFill>
                  <a:schemeClr val="bg1"/>
                </a:solidFill>
                <a:latin typeface="Century Gothic" panose="020B0502020202020204" pitchFamily="34" charset="0"/>
              </a:rPr>
              <a:t> (on-set visualization), and in-camera visual effects (ICVFX).</a:t>
            </a:r>
            <a:endParaRPr lang="en-US" sz="3200" dirty="0">
              <a:solidFill>
                <a:schemeClr val="bg1"/>
              </a:solidFill>
              <a:latin typeface="Century Gothic" panose="020B0502020202020204" pitchFamily="34" charset="0"/>
            </a:endParaRPr>
          </a:p>
        </p:txBody>
      </p:sp>
      <p:pic>
        <p:nvPicPr>
          <p:cNvPr id="8" name="Picture 7" descr="A group of people standing in a room with a large window&#10;&#10;Description automatically generated">
            <a:extLst>
              <a:ext uri="{FF2B5EF4-FFF2-40B4-BE49-F238E27FC236}">
                <a16:creationId xmlns:a16="http://schemas.microsoft.com/office/drawing/2014/main" id="{A7E89FD5-1AE8-0129-A81D-155940238BFF}"/>
              </a:ext>
            </a:extLst>
          </p:cNvPr>
          <p:cNvPicPr>
            <a:picLocks noChangeAspect="1"/>
          </p:cNvPicPr>
          <p:nvPr/>
        </p:nvPicPr>
        <p:blipFill>
          <a:blip r:embed="rId5"/>
          <a:stretch>
            <a:fillRect/>
          </a:stretch>
        </p:blipFill>
        <p:spPr>
          <a:xfrm>
            <a:off x="1089708" y="3178175"/>
            <a:ext cx="10465294" cy="5112232"/>
          </a:xfrm>
          <a:prstGeom prst="rect">
            <a:avLst/>
          </a:prstGeom>
        </p:spPr>
      </p:pic>
    </p:spTree>
    <p:extLst>
      <p:ext uri="{BB962C8B-B14F-4D97-AF65-F5344CB8AC3E}">
        <p14:creationId xmlns:p14="http://schemas.microsoft.com/office/powerpoint/2010/main" val="3383153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5</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267876" y="428178"/>
            <a:ext cx="10139845" cy="6001643"/>
          </a:xfrm>
          <a:prstGeom prst="rect">
            <a:avLst/>
          </a:prstGeom>
          <a:noFill/>
        </p:spPr>
        <p:txBody>
          <a:bodyPr wrap="square" rtlCol="0">
            <a:spAutoFit/>
          </a:bodyPr>
          <a:lstStyle/>
          <a:p>
            <a:pPr marL="457200" indent="-457200">
              <a:buFont typeface="Arial" panose="020B0604020202020204" pitchFamily="34" charset="0"/>
              <a:buChar char="•"/>
            </a:pPr>
            <a:r>
              <a:rPr lang="en-GB" sz="3200" b="0" dirty="0">
                <a:solidFill>
                  <a:schemeClr val="bg1"/>
                </a:solidFill>
                <a:effectLst/>
                <a:latin typeface="Century Gothic" panose="020B0502020202020204" pitchFamily="34" charset="0"/>
              </a:rPr>
              <a:t>When a live-action camera moves, the virtual environment on the LED wall shifts perspective as well, using gaming technologies to navigate a virtual landscape. The unison of movement between camera and imagery is called parallax, creating the illusion of a single </a:t>
            </a:r>
          </a:p>
          <a:p>
            <a:r>
              <a:rPr lang="en-GB" sz="3200" b="0" dirty="0">
                <a:solidFill>
                  <a:schemeClr val="bg1"/>
                </a:solidFill>
                <a:effectLst/>
                <a:latin typeface="Century Gothic" panose="020B0502020202020204" pitchFamily="34" charset="0"/>
              </a:rPr>
              <a:t>    physical location.</a:t>
            </a:r>
          </a:p>
          <a:p>
            <a:pPr marL="457200" indent="-457200">
              <a:buFont typeface="Arial" panose="020B0604020202020204" pitchFamily="34" charset="0"/>
              <a:buChar char="•"/>
            </a:pPr>
            <a:r>
              <a:rPr lang="en-GB" sz="3200" b="0" dirty="0">
                <a:solidFill>
                  <a:schemeClr val="bg1"/>
                </a:solidFill>
                <a:effectLst/>
                <a:latin typeface="Century Gothic" panose="020B0502020202020204" pitchFamily="34" charset="0"/>
              </a:rPr>
              <a:t>Live camera </a:t>
            </a:r>
          </a:p>
          <a:p>
            <a:r>
              <a:rPr lang="en-GB" sz="3200" b="0" dirty="0">
                <a:solidFill>
                  <a:schemeClr val="bg1"/>
                </a:solidFill>
                <a:effectLst/>
                <a:latin typeface="Century Gothic" panose="020B0502020202020204" pitchFamily="34" charset="0"/>
              </a:rPr>
              <a:t>tracking translates accurate </a:t>
            </a:r>
          </a:p>
          <a:p>
            <a:r>
              <a:rPr lang="en-GB" sz="3200" b="0" dirty="0">
                <a:solidFill>
                  <a:schemeClr val="bg1"/>
                </a:solidFill>
                <a:effectLst/>
                <a:latin typeface="Century Gothic" panose="020B0502020202020204" pitchFamily="34" charset="0"/>
              </a:rPr>
              <a:t>camera movements into the </a:t>
            </a:r>
          </a:p>
          <a:p>
            <a:r>
              <a:rPr lang="en-GB" sz="3200" b="0" dirty="0">
                <a:solidFill>
                  <a:schemeClr val="bg1"/>
                </a:solidFill>
                <a:effectLst/>
                <a:latin typeface="Century Gothic" panose="020B0502020202020204" pitchFamily="34" charset="0"/>
              </a:rPr>
              <a:t>rendering platforms where </a:t>
            </a:r>
          </a:p>
          <a:p>
            <a:r>
              <a:rPr lang="en-GB" sz="3200" b="0" dirty="0">
                <a:solidFill>
                  <a:schemeClr val="bg1"/>
                </a:solidFill>
                <a:effectLst/>
                <a:latin typeface="Century Gothic" panose="020B0502020202020204" pitchFamily="34" charset="0"/>
              </a:rPr>
              <a:t>they are realized in real-time.</a:t>
            </a:r>
            <a:endParaRPr lang="en-US" sz="3200" dirty="0">
              <a:solidFill>
                <a:schemeClr val="bg1"/>
              </a:solidFill>
              <a:latin typeface="Century Gothic" panose="020B0502020202020204" pitchFamily="34" charset="0"/>
            </a:endParaRPr>
          </a:p>
        </p:txBody>
      </p:sp>
      <p:pic>
        <p:nvPicPr>
          <p:cNvPr id="9" name="Picture 8" descr="A group of people in a dark room&#10;&#10;Description automatically generated">
            <a:extLst>
              <a:ext uri="{FF2B5EF4-FFF2-40B4-BE49-F238E27FC236}">
                <a16:creationId xmlns:a16="http://schemas.microsoft.com/office/drawing/2014/main" id="{C9B6135C-4A8A-D42C-C15C-748BCF04D232}"/>
              </a:ext>
            </a:extLst>
          </p:cNvPr>
          <p:cNvPicPr>
            <a:picLocks noChangeAspect="1"/>
          </p:cNvPicPr>
          <p:nvPr/>
        </p:nvPicPr>
        <p:blipFill>
          <a:blip r:embed="rId5"/>
          <a:stretch>
            <a:fillRect/>
          </a:stretch>
        </p:blipFill>
        <p:spPr>
          <a:xfrm>
            <a:off x="7479586" y="3597620"/>
            <a:ext cx="4481501" cy="2948998"/>
          </a:xfrm>
          <a:prstGeom prst="rect">
            <a:avLst/>
          </a:prstGeom>
          <a:effectLst>
            <a:glow rad="90645">
              <a:schemeClr val="accent1"/>
            </a:glow>
          </a:effectLst>
        </p:spPr>
      </p:pic>
    </p:spTree>
    <p:extLst>
      <p:ext uri="{BB962C8B-B14F-4D97-AF65-F5344CB8AC3E}">
        <p14:creationId xmlns:p14="http://schemas.microsoft.com/office/powerpoint/2010/main" val="1690580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6</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306750" y="227390"/>
            <a:ext cx="10139845" cy="6494085"/>
          </a:xfrm>
          <a:prstGeom prst="rect">
            <a:avLst/>
          </a:prstGeom>
          <a:noFill/>
        </p:spPr>
        <p:txBody>
          <a:bodyPr wrap="square" rtlCol="0">
            <a:spAutoFit/>
          </a:bodyPr>
          <a:lstStyle/>
          <a:p>
            <a:r>
              <a:rPr lang="en-GB" sz="3200" b="1" dirty="0">
                <a:solidFill>
                  <a:schemeClr val="bg1"/>
                </a:solidFill>
                <a:latin typeface="Century Gothic" panose="020B0502020202020204" pitchFamily="34" charset="0"/>
              </a:rPr>
              <a:t>Virtual production is not new, it’s just been democratised. </a:t>
            </a:r>
            <a:r>
              <a:rPr lang="en-GB" sz="3200" b="0" dirty="0">
                <a:solidFill>
                  <a:schemeClr val="bg1"/>
                </a:solidFill>
                <a:effectLst/>
                <a:latin typeface="Century Gothic" panose="020B0502020202020204" pitchFamily="34" charset="0"/>
              </a:rPr>
              <a:t>-Deepak Chetty</a:t>
            </a:r>
            <a:endParaRPr lang="en-GB" sz="3200" b="1" dirty="0">
              <a:solidFill>
                <a:schemeClr val="bg1"/>
              </a:solidFill>
              <a:latin typeface="Century Gothic" panose="020B0502020202020204" pitchFamily="34" charset="0"/>
            </a:endParaRPr>
          </a:p>
          <a:p>
            <a:endParaRPr lang="en-GB" sz="3200" dirty="0">
              <a:solidFill>
                <a:schemeClr val="bg1"/>
              </a:solidFill>
              <a:latin typeface="Century Gothic" panose="020B0502020202020204" pitchFamily="34" charset="0"/>
            </a:endParaRPr>
          </a:p>
          <a:p>
            <a:pPr marL="457200" indent="-457200">
              <a:buFont typeface="Arial" panose="020B0604020202020204" pitchFamily="34" charset="0"/>
              <a:buChar char="•"/>
            </a:pPr>
            <a:r>
              <a:rPr lang="en-GB" sz="3200" dirty="0">
                <a:solidFill>
                  <a:schemeClr val="bg1"/>
                </a:solidFill>
                <a:latin typeface="Century Gothic" panose="020B0502020202020204" pitchFamily="34" charset="0"/>
              </a:rPr>
              <a:t>Chetty says there are more </a:t>
            </a:r>
          </a:p>
          <a:p>
            <a:r>
              <a:rPr lang="en-GB" sz="3200" dirty="0">
                <a:solidFill>
                  <a:schemeClr val="bg1"/>
                </a:solidFill>
                <a:latin typeface="Century Gothic" panose="020B0502020202020204" pitchFamily="34" charset="0"/>
              </a:rPr>
              <a:t>opportunities than ever for </a:t>
            </a:r>
          </a:p>
          <a:p>
            <a:r>
              <a:rPr lang="en-GB" sz="3200" dirty="0">
                <a:solidFill>
                  <a:schemeClr val="bg1"/>
                </a:solidFill>
                <a:latin typeface="Century Gothic" panose="020B0502020202020204" pitchFamily="34" charset="0"/>
              </a:rPr>
              <a:t>individuals to create incredible</a:t>
            </a:r>
          </a:p>
          <a:p>
            <a:r>
              <a:rPr lang="en-GB" sz="3200" dirty="0">
                <a:solidFill>
                  <a:schemeClr val="bg1"/>
                </a:solidFill>
                <a:latin typeface="Century Gothic" panose="020B0502020202020204" pitchFamily="34" charset="0"/>
              </a:rPr>
              <a:t> content on their computers at </a:t>
            </a:r>
          </a:p>
          <a:p>
            <a:r>
              <a:rPr lang="en-GB" sz="3200" dirty="0">
                <a:solidFill>
                  <a:schemeClr val="bg1"/>
                </a:solidFill>
                <a:latin typeface="Century Gothic" panose="020B0502020202020204" pitchFamily="34" charset="0"/>
              </a:rPr>
              <a:t>home. They now have the </a:t>
            </a:r>
          </a:p>
          <a:p>
            <a:r>
              <a:rPr lang="en-GB" sz="3200" dirty="0">
                <a:solidFill>
                  <a:schemeClr val="bg1"/>
                </a:solidFill>
                <a:latin typeface="Century Gothic" panose="020B0502020202020204" pitchFamily="34" charset="0"/>
              </a:rPr>
              <a:t>power and tools to create </a:t>
            </a:r>
          </a:p>
          <a:p>
            <a:r>
              <a:rPr lang="en-GB" sz="3200" dirty="0">
                <a:solidFill>
                  <a:schemeClr val="bg1"/>
                </a:solidFill>
                <a:latin typeface="Century Gothic" panose="020B0502020202020204" pitchFamily="34" charset="0"/>
              </a:rPr>
              <a:t>visuals that may have </a:t>
            </a:r>
          </a:p>
          <a:p>
            <a:r>
              <a:rPr lang="en-GB" sz="3200" dirty="0">
                <a:solidFill>
                  <a:schemeClr val="bg1"/>
                </a:solidFill>
                <a:latin typeface="Century Gothic" panose="020B0502020202020204" pitchFamily="34" charset="0"/>
              </a:rPr>
              <a:t>previously required a large </a:t>
            </a:r>
          </a:p>
          <a:p>
            <a:r>
              <a:rPr lang="en-GB" sz="3200" dirty="0">
                <a:solidFill>
                  <a:schemeClr val="bg1"/>
                </a:solidFill>
                <a:latin typeface="Century Gothic" panose="020B0502020202020204" pitchFamily="34" charset="0"/>
              </a:rPr>
              <a:t>crew and a million-dollar </a:t>
            </a:r>
          </a:p>
          <a:p>
            <a:r>
              <a:rPr lang="en-GB" sz="3200" dirty="0">
                <a:solidFill>
                  <a:schemeClr val="bg1"/>
                </a:solidFill>
                <a:latin typeface="Century Gothic" panose="020B0502020202020204" pitchFamily="34" charset="0"/>
              </a:rPr>
              <a:t>budget.</a:t>
            </a:r>
          </a:p>
        </p:txBody>
      </p:sp>
    </p:spTree>
    <p:extLst>
      <p:ext uri="{BB962C8B-B14F-4D97-AF65-F5344CB8AC3E}">
        <p14:creationId xmlns:p14="http://schemas.microsoft.com/office/powerpoint/2010/main" val="213543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7</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296476" y="587514"/>
            <a:ext cx="6304364" cy="5632311"/>
          </a:xfrm>
          <a:prstGeom prst="rect">
            <a:avLst/>
          </a:prstGeom>
          <a:noFill/>
        </p:spPr>
        <p:txBody>
          <a:bodyPr wrap="square" rtlCol="0">
            <a:spAutoFit/>
          </a:bodyPr>
          <a:lstStyle/>
          <a:p>
            <a:r>
              <a:rPr lang="en-GB" sz="2400" b="1" dirty="0">
                <a:solidFill>
                  <a:schemeClr val="bg1"/>
                </a:solidFill>
                <a:latin typeface="Century Gothic" panose="020B0502020202020204" pitchFamily="34" charset="0"/>
              </a:rPr>
              <a:t>What is The Volume in virtual production?</a:t>
            </a:r>
          </a:p>
          <a:p>
            <a:endParaRPr lang="en-GB" sz="2400" dirty="0">
              <a:solidFill>
                <a:schemeClr val="bg1"/>
              </a:solidFill>
              <a:latin typeface="Century Gothic" panose="020B0502020202020204" pitchFamily="34" charset="0"/>
            </a:endParaRPr>
          </a:p>
          <a:p>
            <a:pPr marL="342900" indent="-342900">
              <a:buFont typeface="Arial" panose="020B0604020202020204" pitchFamily="34" charset="0"/>
              <a:buChar char="•"/>
            </a:pPr>
            <a:r>
              <a:rPr lang="en-GB" sz="2400" dirty="0">
                <a:solidFill>
                  <a:schemeClr val="bg1"/>
                </a:solidFill>
                <a:latin typeface="Century Gothic" panose="020B0502020202020204" pitchFamily="34" charset="0"/>
              </a:rPr>
              <a:t>Virtual production has led to a new stage known as The Volume, a modular fixture made up of thousands of LED lights used to display video content from a </a:t>
            </a:r>
            <a:r>
              <a:rPr lang="en-GB" sz="2400" b="1" dirty="0">
                <a:solidFill>
                  <a:schemeClr val="bg1"/>
                </a:solidFill>
                <a:latin typeface="Century Gothic" panose="020B0502020202020204" pitchFamily="34" charset="0"/>
              </a:rPr>
              <a:t>game engine</a:t>
            </a:r>
            <a:r>
              <a:rPr lang="en-GB" sz="2400" dirty="0">
                <a:solidFill>
                  <a:schemeClr val="bg1"/>
                </a:solidFill>
                <a:latin typeface="Century Gothic" panose="020B0502020202020204" pitchFamily="34" charset="0"/>
              </a:rPr>
              <a:t>, curving around actors and smaller sets.</a:t>
            </a:r>
          </a:p>
          <a:p>
            <a:endParaRPr lang="en-GB" sz="2400" dirty="0">
              <a:solidFill>
                <a:schemeClr val="bg1"/>
              </a:solidFill>
              <a:latin typeface="Century Gothic" panose="020B0502020202020204" pitchFamily="34" charset="0"/>
            </a:endParaRPr>
          </a:p>
          <a:p>
            <a:pPr marL="342900" indent="-342900">
              <a:buFont typeface="Arial" panose="020B0604020202020204" pitchFamily="34" charset="0"/>
              <a:buChar char="•"/>
            </a:pPr>
            <a:r>
              <a:rPr lang="en-GB" sz="2400" dirty="0">
                <a:solidFill>
                  <a:schemeClr val="bg1"/>
                </a:solidFill>
                <a:latin typeface="Century Gothic" panose="020B0502020202020204" pitchFamily="34" charset="0"/>
              </a:rPr>
              <a:t>Initially intended for indoor/outdoor advertising, entertainment venues, and broadcast use, LED panels are now employed on film sets to create volumes (backdrops) for motion picture cinematography.</a:t>
            </a:r>
          </a:p>
        </p:txBody>
      </p:sp>
      <p:pic>
        <p:nvPicPr>
          <p:cNvPr id="8" name="Picture 7" descr="A group of people standing in front of a large light&#10;&#10;Description automatically generated">
            <a:extLst>
              <a:ext uri="{FF2B5EF4-FFF2-40B4-BE49-F238E27FC236}">
                <a16:creationId xmlns:a16="http://schemas.microsoft.com/office/drawing/2014/main" id="{A20F9793-1C59-7478-EDB4-7676B747E580}"/>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9000"/>
                    </a14:imgEffect>
                    <a14:imgEffect>
                      <a14:brightnessContrast bright="6000"/>
                    </a14:imgEffect>
                  </a14:imgLayer>
                </a14:imgProps>
              </a:ext>
            </a:extLst>
          </a:blip>
          <a:stretch>
            <a:fillRect/>
          </a:stretch>
        </p:blipFill>
        <p:spPr>
          <a:xfrm>
            <a:off x="6680618" y="1217681"/>
            <a:ext cx="5431604" cy="4371975"/>
          </a:xfrm>
          <a:prstGeom prst="rect">
            <a:avLst/>
          </a:prstGeom>
        </p:spPr>
      </p:pic>
    </p:spTree>
    <p:extLst>
      <p:ext uri="{BB962C8B-B14F-4D97-AF65-F5344CB8AC3E}">
        <p14:creationId xmlns:p14="http://schemas.microsoft.com/office/powerpoint/2010/main" val="1329500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8</a:t>
            </a:fld>
            <a:endParaRPr lang="en-US"/>
          </a:p>
        </p:txBody>
      </p:sp>
      <p:sp>
        <p:nvSpPr>
          <p:cNvPr id="5" name="TextBox 4">
            <a:extLst>
              <a:ext uri="{FF2B5EF4-FFF2-40B4-BE49-F238E27FC236}">
                <a16:creationId xmlns:a16="http://schemas.microsoft.com/office/drawing/2014/main" id="{FB143C63-CB16-2F02-7127-8658CA1D2A7C}"/>
              </a:ext>
            </a:extLst>
          </p:cNvPr>
          <p:cNvSpPr txBox="1"/>
          <p:nvPr/>
        </p:nvSpPr>
        <p:spPr>
          <a:xfrm>
            <a:off x="296476" y="956844"/>
            <a:ext cx="6304364" cy="4893647"/>
          </a:xfrm>
          <a:prstGeom prst="rect">
            <a:avLst/>
          </a:prstGeom>
          <a:noFill/>
        </p:spPr>
        <p:txBody>
          <a:bodyPr wrap="square" rtlCol="0">
            <a:spAutoFit/>
          </a:bodyPr>
          <a:lstStyle/>
          <a:p>
            <a:r>
              <a:rPr lang="en-GB" sz="2400" dirty="0">
                <a:solidFill>
                  <a:schemeClr val="bg1"/>
                </a:solidFill>
                <a:latin typeface="Century Gothic" panose="020B0502020202020204" pitchFamily="34" charset="0"/>
              </a:rPr>
              <a:t>The automation of the Volume stage means that </a:t>
            </a:r>
            <a:r>
              <a:rPr lang="en-GB" sz="2400" b="1" dirty="0">
                <a:solidFill>
                  <a:schemeClr val="bg1"/>
                </a:solidFill>
                <a:latin typeface="Century Gothic" panose="020B0502020202020204" pitchFamily="34" charset="0"/>
              </a:rPr>
              <a:t>production times </a:t>
            </a:r>
            <a:r>
              <a:rPr lang="en-GB" sz="2400" dirty="0">
                <a:solidFill>
                  <a:schemeClr val="bg1"/>
                </a:solidFill>
                <a:latin typeface="Century Gothic" panose="020B0502020202020204" pitchFamily="34" charset="0"/>
              </a:rPr>
              <a:t>and set-ups are being greatly reduced or even circumvented. A tool called Stage Manager allows </a:t>
            </a:r>
            <a:r>
              <a:rPr lang="en-GB" sz="2400" dirty="0" err="1">
                <a:solidFill>
                  <a:schemeClr val="bg1"/>
                </a:solidFill>
                <a:latin typeface="Century Gothic" panose="020B0502020202020204" pitchFamily="34" charset="0"/>
              </a:rPr>
              <a:t>presets</a:t>
            </a:r>
            <a:r>
              <a:rPr lang="en-GB" sz="2400" dirty="0">
                <a:solidFill>
                  <a:schemeClr val="bg1"/>
                </a:solidFill>
                <a:latin typeface="Century Gothic" panose="020B0502020202020204" pitchFamily="34" charset="0"/>
              </a:rPr>
              <a:t> for locations, </a:t>
            </a:r>
            <a:r>
              <a:rPr lang="en-GB" sz="2400" b="1" dirty="0">
                <a:solidFill>
                  <a:schemeClr val="bg1"/>
                </a:solidFill>
                <a:latin typeface="Century Gothic" panose="020B0502020202020204" pitchFamily="34" charset="0"/>
              </a:rPr>
              <a:t>camera angles</a:t>
            </a:r>
            <a:r>
              <a:rPr lang="en-GB" sz="2400" dirty="0">
                <a:solidFill>
                  <a:schemeClr val="bg1"/>
                </a:solidFill>
                <a:latin typeface="Century Gothic" panose="020B0502020202020204" pitchFamily="34" charset="0"/>
              </a:rPr>
              <a:t>, and </a:t>
            </a:r>
            <a:r>
              <a:rPr lang="en-GB" sz="2400" b="1" dirty="0">
                <a:solidFill>
                  <a:schemeClr val="bg1"/>
                </a:solidFill>
                <a:latin typeface="Century Gothic" panose="020B0502020202020204" pitchFamily="34" charset="0"/>
              </a:rPr>
              <a:t>lighting set-ups </a:t>
            </a:r>
            <a:r>
              <a:rPr lang="en-GB" sz="2400" dirty="0">
                <a:solidFill>
                  <a:schemeClr val="bg1"/>
                </a:solidFill>
                <a:latin typeface="Century Gothic" panose="020B0502020202020204" pitchFamily="34" charset="0"/>
              </a:rPr>
              <a:t>that would normally take hours to establish on set. This can all be done via </a:t>
            </a:r>
            <a:r>
              <a:rPr lang="en-GB" sz="2400" b="1" dirty="0">
                <a:solidFill>
                  <a:schemeClr val="bg1"/>
                </a:solidFill>
                <a:latin typeface="Century Gothic" panose="020B0502020202020204" pitchFamily="34" charset="0"/>
              </a:rPr>
              <a:t>switchboard,</a:t>
            </a:r>
            <a:r>
              <a:rPr lang="en-GB" sz="2400" dirty="0">
                <a:solidFill>
                  <a:schemeClr val="bg1"/>
                </a:solidFill>
                <a:latin typeface="Century Gothic" panose="020B0502020202020204" pitchFamily="34" charset="0"/>
              </a:rPr>
              <a:t> allowing for instant set-up changes and tracking scenes and version numbers, all operating as </a:t>
            </a:r>
            <a:r>
              <a:rPr lang="en-GB" sz="2400" b="1" dirty="0">
                <a:solidFill>
                  <a:schemeClr val="bg1"/>
                </a:solidFill>
                <a:latin typeface="Century Gothic" panose="020B0502020202020204" pitchFamily="34" charset="0"/>
              </a:rPr>
              <a:t>multi-user sessions </a:t>
            </a:r>
            <a:r>
              <a:rPr lang="en-GB" sz="2400" dirty="0">
                <a:solidFill>
                  <a:schemeClr val="bg1"/>
                </a:solidFill>
                <a:latin typeface="Century Gothic" panose="020B0502020202020204" pitchFamily="34" charset="0"/>
              </a:rPr>
              <a:t>in separate virtual workspaces.</a:t>
            </a:r>
          </a:p>
          <a:p>
            <a:endParaRPr lang="en-GB" sz="2400" dirty="0">
              <a:solidFill>
                <a:schemeClr val="bg1"/>
              </a:solidFill>
              <a:latin typeface="Century Gothic" panose="020B0502020202020204" pitchFamily="34" charset="0"/>
            </a:endParaRPr>
          </a:p>
        </p:txBody>
      </p:sp>
      <p:pic>
        <p:nvPicPr>
          <p:cNvPr id="8" name="Picture 7" descr="A group of people standing in front of a large light&#10;&#10;Description automatically generated">
            <a:extLst>
              <a:ext uri="{FF2B5EF4-FFF2-40B4-BE49-F238E27FC236}">
                <a16:creationId xmlns:a16="http://schemas.microsoft.com/office/drawing/2014/main" id="{A20F9793-1C59-7478-EDB4-7676B747E580}"/>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9000"/>
                    </a14:imgEffect>
                    <a14:imgEffect>
                      <a14:brightnessContrast bright="6000"/>
                    </a14:imgEffect>
                  </a14:imgLayer>
                </a14:imgProps>
              </a:ext>
            </a:extLst>
          </a:blip>
          <a:stretch>
            <a:fillRect/>
          </a:stretch>
        </p:blipFill>
        <p:spPr>
          <a:xfrm>
            <a:off x="6680618" y="1217681"/>
            <a:ext cx="5431604" cy="4371975"/>
          </a:xfrm>
          <a:prstGeom prst="rect">
            <a:avLst/>
          </a:prstGeom>
        </p:spPr>
      </p:pic>
    </p:spTree>
    <p:extLst>
      <p:ext uri="{BB962C8B-B14F-4D97-AF65-F5344CB8AC3E}">
        <p14:creationId xmlns:p14="http://schemas.microsoft.com/office/powerpoint/2010/main" val="2592441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9</a:t>
            </a:fld>
            <a:endParaRPr lang="en-US"/>
          </a:p>
        </p:txBody>
      </p:sp>
      <p:sp>
        <p:nvSpPr>
          <p:cNvPr id="9" name="TextBox 8">
            <a:extLst>
              <a:ext uri="{FF2B5EF4-FFF2-40B4-BE49-F238E27FC236}">
                <a16:creationId xmlns:a16="http://schemas.microsoft.com/office/drawing/2014/main" id="{F28EB613-C5E1-19FC-3B35-06051574ADD1}"/>
              </a:ext>
            </a:extLst>
          </p:cNvPr>
          <p:cNvSpPr txBox="1"/>
          <p:nvPr/>
        </p:nvSpPr>
        <p:spPr>
          <a:xfrm>
            <a:off x="372439" y="386558"/>
            <a:ext cx="6983858" cy="2677656"/>
          </a:xfrm>
          <a:prstGeom prst="rect">
            <a:avLst/>
          </a:prstGeom>
          <a:noFill/>
        </p:spPr>
        <p:txBody>
          <a:bodyPr wrap="square">
            <a:spAutoFit/>
          </a:bodyPr>
          <a:lstStyle/>
          <a:p>
            <a:r>
              <a:rPr lang="en-GB" sz="2400" b="1" dirty="0">
                <a:solidFill>
                  <a:schemeClr val="bg1"/>
                </a:solidFill>
                <a:latin typeface="Century Gothic" panose="020B0502020202020204" pitchFamily="34" charset="0"/>
              </a:rPr>
              <a:t>What are virtual production workflows?</a:t>
            </a:r>
          </a:p>
          <a:p>
            <a:r>
              <a:rPr lang="en-GB" sz="2400" dirty="0">
                <a:solidFill>
                  <a:schemeClr val="bg1"/>
                </a:solidFill>
                <a:latin typeface="Century Gothic" panose="020B0502020202020204" pitchFamily="34" charset="0"/>
              </a:rPr>
              <a:t>The narrative options tools like Unreal Engine or Unity offer are changing technologies. The advent of the virtual design process has also introduced new asset departments and virtual art departments, requiring the diverse skills of a </a:t>
            </a:r>
            <a:r>
              <a:rPr lang="en-GB" sz="2400" dirty="0">
                <a:solidFill>
                  <a:schemeClr val="bg1"/>
                </a:solidFill>
                <a:latin typeface="Century Gothic" panose="020B0502020202020204" pitchFamily="34" charset="0"/>
                <a:hlinkClick r:id="rId5">
                  <a:extLst>
                    <a:ext uri="{A12FA001-AC4F-418D-AE19-62706E023703}">
                      <ahyp:hlinkClr xmlns:ahyp="http://schemas.microsoft.com/office/drawing/2018/hyperlinkcolor" val="tx"/>
                    </a:ext>
                  </a:extLst>
                </a:hlinkClick>
              </a:rPr>
              <a:t>real-time 3D artist</a:t>
            </a:r>
            <a:r>
              <a:rPr lang="en-GB" sz="2400" dirty="0">
                <a:solidFill>
                  <a:schemeClr val="bg1"/>
                </a:solidFill>
                <a:latin typeface="Century Gothic" panose="020B0502020202020204" pitchFamily="34" charset="0"/>
              </a:rPr>
              <a:t>.</a:t>
            </a:r>
          </a:p>
        </p:txBody>
      </p:sp>
      <p:pic>
        <p:nvPicPr>
          <p:cNvPr id="13" name="Picture 12" descr="A diagram of a process&#10;&#10;Description automatically generated">
            <a:extLst>
              <a:ext uri="{FF2B5EF4-FFF2-40B4-BE49-F238E27FC236}">
                <a16:creationId xmlns:a16="http://schemas.microsoft.com/office/drawing/2014/main" id="{0C42C4DD-FD68-519F-F507-D26BF1A57336}"/>
              </a:ext>
            </a:extLst>
          </p:cNvPr>
          <p:cNvPicPr>
            <a:picLocks noChangeAspect="1"/>
          </p:cNvPicPr>
          <p:nvPr/>
        </p:nvPicPr>
        <p:blipFill>
          <a:blip r:embed="rId6"/>
          <a:stretch>
            <a:fillRect/>
          </a:stretch>
        </p:blipFill>
        <p:spPr>
          <a:xfrm>
            <a:off x="5210148" y="2791587"/>
            <a:ext cx="6721660" cy="3747325"/>
          </a:xfrm>
          <a:prstGeom prst="rect">
            <a:avLst/>
          </a:prstGeom>
        </p:spPr>
      </p:pic>
    </p:spTree>
    <p:extLst>
      <p:ext uri="{BB962C8B-B14F-4D97-AF65-F5344CB8AC3E}">
        <p14:creationId xmlns:p14="http://schemas.microsoft.com/office/powerpoint/2010/main" val="546283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10</a:t>
            </a:fld>
            <a:endParaRPr lang="en-US"/>
          </a:p>
        </p:txBody>
      </p:sp>
      <p:pic>
        <p:nvPicPr>
          <p:cNvPr id="11" name="Picture 10" descr="A diagram of a process&#10;&#10;Description automatically generated">
            <a:extLst>
              <a:ext uri="{FF2B5EF4-FFF2-40B4-BE49-F238E27FC236}">
                <a16:creationId xmlns:a16="http://schemas.microsoft.com/office/drawing/2014/main" id="{5CEEF91B-EF4C-ACDA-0845-4765C2A90369}"/>
              </a:ext>
            </a:extLst>
          </p:cNvPr>
          <p:cNvPicPr>
            <a:picLocks noChangeAspect="1"/>
          </p:cNvPicPr>
          <p:nvPr/>
        </p:nvPicPr>
        <p:blipFill>
          <a:blip r:embed="rId5"/>
          <a:stretch>
            <a:fillRect/>
          </a:stretch>
        </p:blipFill>
        <p:spPr>
          <a:xfrm>
            <a:off x="-67483" y="0"/>
            <a:ext cx="12259484" cy="6834662"/>
          </a:xfrm>
          <a:prstGeom prst="rect">
            <a:avLst/>
          </a:prstGeom>
        </p:spPr>
      </p:pic>
    </p:spTree>
    <p:extLst>
      <p:ext uri="{BB962C8B-B14F-4D97-AF65-F5344CB8AC3E}">
        <p14:creationId xmlns:p14="http://schemas.microsoft.com/office/powerpoint/2010/main" val="369405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11</a:t>
            </a:fld>
            <a:endParaRPr lang="en-US"/>
          </a:p>
        </p:txBody>
      </p:sp>
      <p:sp>
        <p:nvSpPr>
          <p:cNvPr id="6" name="TextBox 5">
            <a:extLst>
              <a:ext uri="{FF2B5EF4-FFF2-40B4-BE49-F238E27FC236}">
                <a16:creationId xmlns:a16="http://schemas.microsoft.com/office/drawing/2014/main" id="{8F24A392-788F-55A6-AA4A-9DC2C355B70E}"/>
              </a:ext>
            </a:extLst>
          </p:cNvPr>
          <p:cNvSpPr txBox="1"/>
          <p:nvPr/>
        </p:nvSpPr>
        <p:spPr>
          <a:xfrm>
            <a:off x="525934" y="638477"/>
            <a:ext cx="11425272" cy="5016758"/>
          </a:xfrm>
          <a:prstGeom prst="rect">
            <a:avLst/>
          </a:prstGeom>
          <a:noFill/>
        </p:spPr>
        <p:txBody>
          <a:bodyPr wrap="square">
            <a:spAutoFit/>
          </a:bodyPr>
          <a:lstStyle/>
          <a:p>
            <a:r>
              <a:rPr lang="en-GB" sz="3200" dirty="0">
                <a:solidFill>
                  <a:schemeClr val="bg1"/>
                </a:solidFill>
                <a:latin typeface="Century Gothic" panose="020B0502020202020204" pitchFamily="34" charset="0"/>
              </a:rPr>
              <a:t>The emphasis is not so much on the technology but on how it is affecting content creation, changing workflows, and enhancing collaboration.</a:t>
            </a:r>
          </a:p>
          <a:p>
            <a:endParaRPr lang="en-GB" sz="3200" dirty="0">
              <a:solidFill>
                <a:schemeClr val="bg1"/>
              </a:solidFill>
              <a:latin typeface="Century Gothic" panose="020B0502020202020204" pitchFamily="34" charset="0"/>
            </a:endParaRPr>
          </a:p>
          <a:p>
            <a:r>
              <a:rPr lang="en-GB" sz="3200" b="0" dirty="0">
                <a:solidFill>
                  <a:schemeClr val="bg1"/>
                </a:solidFill>
                <a:effectLst/>
                <a:latin typeface="Century Gothic" panose="020B0502020202020204" pitchFamily="34" charset="0"/>
              </a:rPr>
              <a:t>Along with the LED wall process, virtual production can include elements of chroma key effects, performance capture, and rear projection. Complete virtual production was used in the 2019 photorealistic remake of </a:t>
            </a:r>
          </a:p>
          <a:p>
            <a:r>
              <a:rPr lang="en-GB" sz="3200" b="0" i="1" dirty="0">
                <a:solidFill>
                  <a:schemeClr val="bg1"/>
                </a:solidFill>
                <a:effectLst/>
                <a:latin typeface="Century Gothic" panose="020B0502020202020204" pitchFamily="34" charset="0"/>
                <a:hlinkClick r:id="rId6">
                  <a:extLst>
                    <a:ext uri="{A12FA001-AC4F-418D-AE19-62706E023703}">
                      <ahyp:hlinkClr xmlns:ahyp="http://schemas.microsoft.com/office/drawing/2018/hyperlinkcolor" val="tx"/>
                    </a:ext>
                  </a:extLst>
                </a:hlinkClick>
              </a:rPr>
              <a:t>The Lion King</a:t>
            </a:r>
            <a:r>
              <a:rPr lang="en-GB" sz="3200" b="0" dirty="0">
                <a:solidFill>
                  <a:schemeClr val="bg1"/>
                </a:solidFill>
                <a:effectLst/>
                <a:latin typeface="Century Gothic" panose="020B0502020202020204" pitchFamily="34" charset="0"/>
              </a:rPr>
              <a:t>.</a:t>
            </a:r>
            <a:endParaRPr lang="en-GB" sz="3200" dirty="0">
              <a:solidFill>
                <a:schemeClr val="bg1"/>
              </a:solidFill>
              <a:latin typeface="Century Gothic" panose="020B0502020202020204" pitchFamily="34" charset="0"/>
            </a:endParaRPr>
          </a:p>
        </p:txBody>
      </p:sp>
      <p:pic>
        <p:nvPicPr>
          <p:cNvPr id="5" name="Online Media 4" descr="The Lion King - virtual production featurette">
            <a:hlinkClick r:id="" action="ppaction://media"/>
            <a:extLst>
              <a:ext uri="{FF2B5EF4-FFF2-40B4-BE49-F238E27FC236}">
                <a16:creationId xmlns:a16="http://schemas.microsoft.com/office/drawing/2014/main" id="{930C4788-0EDC-A8A2-8B26-114ADB68DEEB}"/>
              </a:ext>
            </a:extLst>
          </p:cNvPr>
          <p:cNvPicPr>
            <a:picLocks noRot="1" noChangeAspect="1"/>
          </p:cNvPicPr>
          <p:nvPr>
            <a:videoFile r:link="rId1"/>
          </p:nvPr>
        </p:nvPicPr>
        <p:blipFill>
          <a:blip r:embed="rId7"/>
          <a:stretch>
            <a:fillRect/>
          </a:stretch>
        </p:blipFill>
        <p:spPr>
          <a:xfrm>
            <a:off x="8535542" y="4805680"/>
            <a:ext cx="2894457" cy="1635368"/>
          </a:xfrm>
          <a:prstGeom prst="rect">
            <a:avLst/>
          </a:prstGeom>
        </p:spPr>
      </p:pic>
    </p:spTree>
    <p:extLst>
      <p:ext uri="{BB962C8B-B14F-4D97-AF65-F5344CB8AC3E}">
        <p14:creationId xmlns:p14="http://schemas.microsoft.com/office/powerpoint/2010/main" val="3982421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12</a:t>
            </a:fld>
            <a:endParaRPr lang="en-US"/>
          </a:p>
        </p:txBody>
      </p:sp>
      <p:sp>
        <p:nvSpPr>
          <p:cNvPr id="6" name="TextBox 5">
            <a:extLst>
              <a:ext uri="{FF2B5EF4-FFF2-40B4-BE49-F238E27FC236}">
                <a16:creationId xmlns:a16="http://schemas.microsoft.com/office/drawing/2014/main" id="{8F24A392-788F-55A6-AA4A-9DC2C355B70E}"/>
              </a:ext>
            </a:extLst>
          </p:cNvPr>
          <p:cNvSpPr txBox="1"/>
          <p:nvPr/>
        </p:nvSpPr>
        <p:spPr>
          <a:xfrm>
            <a:off x="525934" y="638477"/>
            <a:ext cx="11425272" cy="5016758"/>
          </a:xfrm>
          <a:prstGeom prst="rect">
            <a:avLst/>
          </a:prstGeom>
          <a:noFill/>
        </p:spPr>
        <p:txBody>
          <a:bodyPr wrap="square">
            <a:spAutoFit/>
          </a:bodyPr>
          <a:lstStyle/>
          <a:p>
            <a:r>
              <a:rPr lang="en-GB" sz="3200" dirty="0">
                <a:solidFill>
                  <a:schemeClr val="bg1"/>
                </a:solidFill>
                <a:latin typeface="Century Gothic" panose="020B0502020202020204" pitchFamily="34" charset="0"/>
              </a:rPr>
              <a:t>The emphasis is not so much on the technology but on how it is affecting content creation, changing workflows, and enhancing collaboration.</a:t>
            </a:r>
          </a:p>
          <a:p>
            <a:endParaRPr lang="en-GB" sz="3200" dirty="0">
              <a:solidFill>
                <a:schemeClr val="bg1"/>
              </a:solidFill>
              <a:latin typeface="Century Gothic" panose="020B0502020202020204" pitchFamily="34" charset="0"/>
            </a:endParaRPr>
          </a:p>
          <a:p>
            <a:r>
              <a:rPr lang="en-GB" sz="3200" b="0" dirty="0">
                <a:solidFill>
                  <a:schemeClr val="bg1"/>
                </a:solidFill>
                <a:effectLst/>
                <a:latin typeface="Century Gothic" panose="020B0502020202020204" pitchFamily="34" charset="0"/>
              </a:rPr>
              <a:t>Along with the LED wall process, virtual production can include elements of chroma key effects, performance capture, and rear projection. Complete virtual production was used in the 2019 photorealistic remake of </a:t>
            </a:r>
          </a:p>
          <a:p>
            <a:r>
              <a:rPr lang="en-GB" sz="3200" b="0" i="1" dirty="0">
                <a:solidFill>
                  <a:schemeClr val="bg1"/>
                </a:solidFill>
                <a:effectLst/>
                <a:latin typeface="Century Gothic" panose="020B0502020202020204" pitchFamily="34" charset="0"/>
                <a:hlinkClick r:id="rId6">
                  <a:extLst>
                    <a:ext uri="{A12FA001-AC4F-418D-AE19-62706E023703}">
                      <ahyp:hlinkClr xmlns:ahyp="http://schemas.microsoft.com/office/drawing/2018/hyperlinkcolor" val="tx"/>
                    </a:ext>
                  </a:extLst>
                </a:hlinkClick>
              </a:rPr>
              <a:t>The Lion King</a:t>
            </a:r>
            <a:r>
              <a:rPr lang="en-GB" sz="3200" b="0" dirty="0">
                <a:solidFill>
                  <a:schemeClr val="bg1"/>
                </a:solidFill>
                <a:effectLst/>
                <a:latin typeface="Century Gothic" panose="020B0502020202020204" pitchFamily="34" charset="0"/>
              </a:rPr>
              <a:t>.</a:t>
            </a:r>
            <a:endParaRPr lang="en-GB" sz="3200" dirty="0">
              <a:solidFill>
                <a:schemeClr val="bg1"/>
              </a:solidFill>
              <a:latin typeface="Century Gothic" panose="020B0502020202020204" pitchFamily="34" charset="0"/>
            </a:endParaRPr>
          </a:p>
        </p:txBody>
      </p:sp>
      <p:pic>
        <p:nvPicPr>
          <p:cNvPr id="5" name="Online Media 4" descr="The Lion King - virtual production featurette">
            <a:hlinkClick r:id="" action="ppaction://media"/>
            <a:extLst>
              <a:ext uri="{FF2B5EF4-FFF2-40B4-BE49-F238E27FC236}">
                <a16:creationId xmlns:a16="http://schemas.microsoft.com/office/drawing/2014/main" id="{930C4788-0EDC-A8A2-8B26-114ADB68DEEB}"/>
              </a:ext>
            </a:extLst>
          </p:cNvPr>
          <p:cNvPicPr>
            <a:picLocks noRot="1" noChangeAspect="1"/>
          </p:cNvPicPr>
          <p:nvPr>
            <a:videoFile r:link="rId1"/>
          </p:nvPr>
        </p:nvPicPr>
        <p:blipFill>
          <a:blip r:embed="rId7"/>
          <a:stretch>
            <a:fillRect/>
          </a:stretch>
        </p:blipFill>
        <p:spPr>
          <a:xfrm>
            <a:off x="0" y="0"/>
            <a:ext cx="12210089" cy="6898700"/>
          </a:xfrm>
          <a:prstGeom prst="rect">
            <a:avLst/>
          </a:prstGeom>
        </p:spPr>
      </p:pic>
    </p:spTree>
    <p:extLst>
      <p:ext uri="{BB962C8B-B14F-4D97-AF65-F5344CB8AC3E}">
        <p14:creationId xmlns:p14="http://schemas.microsoft.com/office/powerpoint/2010/main" val="336587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C30A95-DA06-6A38-439A-380D78E7500F}"/>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E4AFA1F4-5EE9-0C21-8258-2B58EEAD2AFD}"/>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78B0AF07-4D8A-7CF8-7175-6E9A3950A0FA}"/>
              </a:ext>
            </a:extLst>
          </p:cNvPr>
          <p:cNvSpPr>
            <a:spLocks noGrp="1"/>
          </p:cNvSpPr>
          <p:nvPr>
            <p:ph type="sldNum" sz="quarter" idx="12"/>
          </p:nvPr>
        </p:nvSpPr>
        <p:spPr/>
        <p:txBody>
          <a:bodyPr/>
          <a:lstStyle/>
          <a:p>
            <a:fld id="{C68AC1EC-23E2-4F0E-A5A4-674EC8DB954E}" type="slidenum">
              <a:rPr lang="en-US" smtClean="0"/>
              <a:t>13</a:t>
            </a:fld>
            <a:endParaRPr lang="en-US"/>
          </a:p>
        </p:txBody>
      </p:sp>
      <p:pic>
        <p:nvPicPr>
          <p:cNvPr id="5" name="Online Media 4" descr="Jon Favreau On The Lion King, The Mandalorian And Virtual Production - BBC Click">
            <a:hlinkClick r:id="" action="ppaction://media"/>
            <a:extLst>
              <a:ext uri="{FF2B5EF4-FFF2-40B4-BE49-F238E27FC236}">
                <a16:creationId xmlns:a16="http://schemas.microsoft.com/office/drawing/2014/main" id="{B5A9C7A6-733B-6DA6-4220-88C542FB6986}"/>
              </a:ext>
            </a:extLst>
          </p:cNvPr>
          <p:cNvPicPr>
            <a:picLocks noRot="1" noChangeAspect="1"/>
          </p:cNvPicPr>
          <p:nvPr>
            <a:videoFile r:link="rId1"/>
          </p:nvPr>
        </p:nvPicPr>
        <p:blipFill>
          <a:blip r:embed="rId3"/>
          <a:stretch>
            <a:fillRect/>
          </a:stretch>
        </p:blipFill>
        <p:spPr>
          <a:xfrm>
            <a:off x="0" y="0"/>
            <a:ext cx="12192000" cy="6888480"/>
          </a:xfrm>
          <a:prstGeom prst="rect">
            <a:avLst/>
          </a:prstGeom>
        </p:spPr>
      </p:pic>
    </p:spTree>
    <p:extLst>
      <p:ext uri="{BB962C8B-B14F-4D97-AF65-F5344CB8AC3E}">
        <p14:creationId xmlns:p14="http://schemas.microsoft.com/office/powerpoint/2010/main" val="394205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14</a:t>
            </a:fld>
            <a:endParaRPr lang="en-US"/>
          </a:p>
        </p:txBody>
      </p:sp>
      <p:sp>
        <p:nvSpPr>
          <p:cNvPr id="6" name="TextBox 5">
            <a:extLst>
              <a:ext uri="{FF2B5EF4-FFF2-40B4-BE49-F238E27FC236}">
                <a16:creationId xmlns:a16="http://schemas.microsoft.com/office/drawing/2014/main" id="{8F24A392-788F-55A6-AA4A-9DC2C355B70E}"/>
              </a:ext>
            </a:extLst>
          </p:cNvPr>
          <p:cNvSpPr txBox="1"/>
          <p:nvPr/>
        </p:nvSpPr>
        <p:spPr>
          <a:xfrm>
            <a:off x="525934" y="638477"/>
            <a:ext cx="11425272" cy="5509200"/>
          </a:xfrm>
          <a:prstGeom prst="rect">
            <a:avLst/>
          </a:prstGeom>
          <a:noFill/>
        </p:spPr>
        <p:txBody>
          <a:bodyPr wrap="square">
            <a:spAutoFit/>
          </a:bodyPr>
          <a:lstStyle/>
          <a:p>
            <a:r>
              <a:rPr lang="en-GB" sz="3200" b="1" dirty="0">
                <a:solidFill>
                  <a:schemeClr val="bg1"/>
                </a:solidFill>
                <a:latin typeface="Century Gothic" panose="020B0502020202020204" pitchFamily="34" charset="0"/>
              </a:rPr>
              <a:t>Real time tools like Unity or Unreal Engine create collaborative on-set experiences that allow filmmakers to work differently.</a:t>
            </a:r>
          </a:p>
          <a:p>
            <a:endParaRPr lang="en-GB" sz="3200" b="1" dirty="0">
              <a:solidFill>
                <a:schemeClr val="bg1"/>
              </a:solidFill>
              <a:latin typeface="Century Gothic" panose="020B0502020202020204" pitchFamily="34" charset="0"/>
            </a:endParaRPr>
          </a:p>
          <a:p>
            <a:r>
              <a:rPr lang="en-GB" sz="3200" b="1" dirty="0">
                <a:solidFill>
                  <a:schemeClr val="bg1"/>
                </a:solidFill>
                <a:latin typeface="Century Gothic" panose="020B0502020202020204" pitchFamily="34" charset="0"/>
              </a:rPr>
              <a:t>Pre-vis</a:t>
            </a:r>
            <a:r>
              <a:rPr lang="en-GB" sz="3200" dirty="0">
                <a:solidFill>
                  <a:schemeClr val="bg1"/>
                </a:solidFill>
                <a:latin typeface="Century Gothic" panose="020B0502020202020204" pitchFamily="34" charset="0"/>
              </a:rPr>
              <a:t> has evolved as collaboration in real-time. It now encompasses </a:t>
            </a:r>
            <a:r>
              <a:rPr lang="en-GB" sz="3200" b="1" dirty="0">
                <a:solidFill>
                  <a:schemeClr val="bg1"/>
                </a:solidFill>
                <a:latin typeface="Century Gothic" panose="020B0502020202020204" pitchFamily="34" charset="0"/>
              </a:rPr>
              <a:t>post-vis</a:t>
            </a:r>
            <a:r>
              <a:rPr lang="en-GB" sz="3200" dirty="0">
                <a:solidFill>
                  <a:schemeClr val="bg1"/>
                </a:solidFill>
                <a:latin typeface="Century Gothic" panose="020B0502020202020204" pitchFamily="34" charset="0"/>
              </a:rPr>
              <a:t>, tech-vis, motion capture volumes, spaces, </a:t>
            </a:r>
            <a:r>
              <a:rPr lang="en-GB" sz="3200" b="1" dirty="0">
                <a:solidFill>
                  <a:schemeClr val="bg1"/>
                </a:solidFill>
                <a:latin typeface="Century Gothic" panose="020B0502020202020204" pitchFamily="34" charset="0"/>
              </a:rPr>
              <a:t>virtual prototyping, photogrammetry</a:t>
            </a:r>
            <a:r>
              <a:rPr lang="en-GB" sz="3200" dirty="0">
                <a:solidFill>
                  <a:schemeClr val="bg1"/>
                </a:solidFill>
                <a:latin typeface="Century Gothic" panose="020B0502020202020204" pitchFamily="34" charset="0"/>
              </a:rPr>
              <a:t>, and virtual LED screens producing LED stage volumes. These virtual production tools are also being used for concept design, proof of concept, and animatics.</a:t>
            </a:r>
          </a:p>
          <a:p>
            <a:endParaRPr lang="en-GB" sz="32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599916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15</a:t>
            </a:fld>
            <a:endParaRPr lang="en-US"/>
          </a:p>
        </p:txBody>
      </p:sp>
      <p:sp>
        <p:nvSpPr>
          <p:cNvPr id="6" name="TextBox 5">
            <a:extLst>
              <a:ext uri="{FF2B5EF4-FFF2-40B4-BE49-F238E27FC236}">
                <a16:creationId xmlns:a16="http://schemas.microsoft.com/office/drawing/2014/main" id="{8F24A392-788F-55A6-AA4A-9DC2C355B70E}"/>
              </a:ext>
            </a:extLst>
          </p:cNvPr>
          <p:cNvSpPr txBox="1"/>
          <p:nvPr/>
        </p:nvSpPr>
        <p:spPr>
          <a:xfrm>
            <a:off x="525934" y="638477"/>
            <a:ext cx="11425272" cy="3539430"/>
          </a:xfrm>
          <a:prstGeom prst="rect">
            <a:avLst/>
          </a:prstGeom>
          <a:noFill/>
        </p:spPr>
        <p:txBody>
          <a:bodyPr wrap="square">
            <a:spAutoFit/>
          </a:bodyPr>
          <a:lstStyle/>
          <a:p>
            <a:r>
              <a:rPr lang="en-GB" sz="3200" dirty="0">
                <a:solidFill>
                  <a:schemeClr val="bg1"/>
                </a:solidFill>
                <a:latin typeface="Century Gothic" panose="020B0502020202020204" pitchFamily="34" charset="0"/>
              </a:rPr>
              <a:t>Whereas </a:t>
            </a:r>
            <a:r>
              <a:rPr lang="en-GB" sz="3200" b="1" dirty="0">
                <a:solidFill>
                  <a:schemeClr val="bg1"/>
                </a:solidFill>
                <a:latin typeface="Century Gothic" panose="020B0502020202020204" pitchFamily="34" charset="0"/>
              </a:rPr>
              <a:t>pre-vis</a:t>
            </a:r>
            <a:r>
              <a:rPr lang="en-GB" sz="3200" dirty="0">
                <a:solidFill>
                  <a:schemeClr val="bg1"/>
                </a:solidFill>
                <a:latin typeface="Century Gothic" panose="020B0502020202020204" pitchFamily="34" charset="0"/>
              </a:rPr>
              <a:t> breathes life into characters through animation, virtual production entails </a:t>
            </a:r>
            <a:r>
              <a:rPr lang="en-GB" sz="3200" b="1" dirty="0">
                <a:solidFill>
                  <a:schemeClr val="bg1"/>
                </a:solidFill>
                <a:latin typeface="Century Gothic" panose="020B0502020202020204" pitchFamily="34" charset="0"/>
              </a:rPr>
              <a:t>rendering </a:t>
            </a:r>
            <a:r>
              <a:rPr lang="en-GB" sz="3200" dirty="0">
                <a:solidFill>
                  <a:schemeClr val="bg1"/>
                </a:solidFill>
                <a:latin typeface="Century Gothic" panose="020B0502020202020204" pitchFamily="34" charset="0"/>
              </a:rPr>
              <a:t>and </a:t>
            </a:r>
            <a:r>
              <a:rPr lang="en-GB" sz="3200" b="1" dirty="0">
                <a:solidFill>
                  <a:schemeClr val="bg1"/>
                </a:solidFill>
                <a:latin typeface="Century Gothic" panose="020B0502020202020204" pitchFamily="34" charset="0"/>
              </a:rPr>
              <a:t>lighting</a:t>
            </a:r>
            <a:r>
              <a:rPr lang="en-GB" sz="3200" dirty="0">
                <a:solidFill>
                  <a:schemeClr val="bg1"/>
                </a:solidFill>
                <a:latin typeface="Century Gothic" panose="020B0502020202020204" pitchFamily="34" charset="0"/>
              </a:rPr>
              <a:t> on set and the focus is on the shot. Render times have been sped up to the point where set lighting can be done on location. This means the pipelines have been changed, and production and VFX pipelines occur concurrently.</a:t>
            </a:r>
          </a:p>
        </p:txBody>
      </p:sp>
    </p:spTree>
    <p:extLst>
      <p:ext uri="{BB962C8B-B14F-4D97-AF65-F5344CB8AC3E}">
        <p14:creationId xmlns:p14="http://schemas.microsoft.com/office/powerpoint/2010/main" val="7361844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16</a:t>
            </a:fld>
            <a:endParaRPr lang="en-US"/>
          </a:p>
        </p:txBody>
      </p:sp>
      <p:sp>
        <p:nvSpPr>
          <p:cNvPr id="8" name="TextBox 7">
            <a:extLst>
              <a:ext uri="{FF2B5EF4-FFF2-40B4-BE49-F238E27FC236}">
                <a16:creationId xmlns:a16="http://schemas.microsoft.com/office/drawing/2014/main" id="{A0CB07F4-0C83-1331-3045-18F3DEDBBBED}"/>
              </a:ext>
            </a:extLst>
          </p:cNvPr>
          <p:cNvSpPr txBox="1"/>
          <p:nvPr/>
        </p:nvSpPr>
        <p:spPr>
          <a:xfrm>
            <a:off x="466806" y="331242"/>
            <a:ext cx="11258388" cy="5693866"/>
          </a:xfrm>
          <a:prstGeom prst="rect">
            <a:avLst/>
          </a:prstGeom>
          <a:noFill/>
        </p:spPr>
        <p:txBody>
          <a:bodyPr wrap="square">
            <a:spAutoFit/>
          </a:bodyPr>
          <a:lstStyle/>
          <a:p>
            <a:r>
              <a:rPr lang="en-GB" sz="2800" b="1" dirty="0">
                <a:solidFill>
                  <a:schemeClr val="bg1"/>
                </a:solidFill>
                <a:latin typeface="Century Gothic" panose="020B0502020202020204" pitchFamily="34" charset="0"/>
              </a:rPr>
              <a:t>Adapting to virtual production innovation</a:t>
            </a:r>
          </a:p>
          <a:p>
            <a:r>
              <a:rPr lang="en-GB" sz="2800" dirty="0">
                <a:solidFill>
                  <a:schemeClr val="bg1"/>
                </a:solidFill>
                <a:latin typeface="Century Gothic" panose="020B0502020202020204" pitchFamily="34" charset="0"/>
              </a:rPr>
              <a:t>While some traditional VFX artists have embraced the benefits of virtual production, others are having a hard time moving into live-action production on set. They are used to working in isolation in a dark room and not in the dynamic atmosphere of a set.</a:t>
            </a:r>
          </a:p>
          <a:p>
            <a:endParaRPr lang="en-GB" sz="2800" dirty="0">
              <a:solidFill>
                <a:schemeClr val="bg1"/>
              </a:solidFill>
              <a:latin typeface="Century Gothic" panose="020B0502020202020204" pitchFamily="34" charset="0"/>
            </a:endParaRPr>
          </a:p>
          <a:p>
            <a:r>
              <a:rPr lang="en-GB" sz="2800" dirty="0">
                <a:solidFill>
                  <a:schemeClr val="bg1"/>
                </a:solidFill>
                <a:latin typeface="Century Gothic" panose="020B0502020202020204" pitchFamily="34" charset="0"/>
              </a:rPr>
              <a:t>In the case of a </a:t>
            </a:r>
            <a:r>
              <a:rPr lang="en-GB" sz="2800" b="1" dirty="0" err="1">
                <a:solidFill>
                  <a:schemeClr val="bg1"/>
                </a:solidFill>
                <a:latin typeface="Century Gothic" panose="020B0502020202020204" pitchFamily="34" charset="0"/>
              </a:rPr>
              <a:t>colorist</a:t>
            </a:r>
            <a:r>
              <a:rPr lang="en-GB" sz="2800" b="1" dirty="0">
                <a:solidFill>
                  <a:schemeClr val="bg1"/>
                </a:solidFill>
                <a:latin typeface="Century Gothic" panose="020B0502020202020204" pitchFamily="34" charset="0"/>
              </a:rPr>
              <a:t>,</a:t>
            </a:r>
            <a:r>
              <a:rPr lang="en-GB" sz="2800" dirty="0">
                <a:solidFill>
                  <a:schemeClr val="bg1"/>
                </a:solidFill>
                <a:latin typeface="Century Gothic" panose="020B0502020202020204" pitchFamily="34" charset="0"/>
              </a:rPr>
              <a:t> they have to work with </a:t>
            </a:r>
            <a:r>
              <a:rPr lang="en-GB" sz="2800" b="1" dirty="0">
                <a:solidFill>
                  <a:schemeClr val="bg1"/>
                </a:solidFill>
                <a:latin typeface="Century Gothic" panose="020B0502020202020204" pitchFamily="34" charset="0"/>
              </a:rPr>
              <a:t>3 da Vinci resolves </a:t>
            </a:r>
            <a:r>
              <a:rPr lang="en-GB" sz="2800" dirty="0">
                <a:solidFill>
                  <a:schemeClr val="bg1"/>
                </a:solidFill>
                <a:latin typeface="Century Gothic" panose="020B0502020202020204" pitchFamily="34" charset="0"/>
              </a:rPr>
              <a:t>operating live over 40 monitors and four cameras in real-time. Notes also need to be resolved in real-time by up to 10 people, requiring teams of operators to work on these while filming. Tools are being developed to capture notes from all departments so they can be dealt with efficiently.</a:t>
            </a:r>
          </a:p>
        </p:txBody>
      </p:sp>
    </p:spTree>
    <p:extLst>
      <p:ext uri="{BB962C8B-B14F-4D97-AF65-F5344CB8AC3E}">
        <p14:creationId xmlns:p14="http://schemas.microsoft.com/office/powerpoint/2010/main" val="858087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17</a:t>
            </a:fld>
            <a:endParaRPr lang="en-US"/>
          </a:p>
        </p:txBody>
      </p:sp>
      <p:sp>
        <p:nvSpPr>
          <p:cNvPr id="6" name="TextBox 5">
            <a:extLst>
              <a:ext uri="{FF2B5EF4-FFF2-40B4-BE49-F238E27FC236}">
                <a16:creationId xmlns:a16="http://schemas.microsoft.com/office/drawing/2014/main" id="{8C24C68F-383F-DC69-0910-4EEBDEBE02FF}"/>
              </a:ext>
            </a:extLst>
          </p:cNvPr>
          <p:cNvSpPr txBox="1"/>
          <p:nvPr/>
        </p:nvSpPr>
        <p:spPr>
          <a:xfrm>
            <a:off x="444151" y="582067"/>
            <a:ext cx="11507055" cy="5693866"/>
          </a:xfrm>
          <a:prstGeom prst="rect">
            <a:avLst/>
          </a:prstGeom>
          <a:noFill/>
        </p:spPr>
        <p:txBody>
          <a:bodyPr wrap="square">
            <a:spAutoFit/>
          </a:bodyPr>
          <a:lstStyle/>
          <a:p>
            <a:r>
              <a:rPr lang="en-GB" sz="2800" b="1" dirty="0">
                <a:solidFill>
                  <a:schemeClr val="bg1"/>
                </a:solidFill>
                <a:latin typeface="Century Gothic" panose="020B0502020202020204" pitchFamily="34" charset="0"/>
              </a:rPr>
              <a:t>Studios are wrapping their heads around how to re-use virtual assets for future productions.</a:t>
            </a:r>
          </a:p>
          <a:p>
            <a:r>
              <a:rPr lang="en-GB" sz="2800" dirty="0">
                <a:solidFill>
                  <a:schemeClr val="bg1"/>
                </a:solidFill>
                <a:latin typeface="Century Gothic" panose="020B0502020202020204" pitchFamily="34" charset="0"/>
              </a:rPr>
              <a:t>Worldbuilding allows for a multitude of locations that can be re-textured and re-purposed for different productions. As asset libraries grow, studios and creators can choose to further monetize their assets by selling them on Unreal Marketplace.</a:t>
            </a:r>
          </a:p>
          <a:p>
            <a:endParaRPr lang="en-GB" sz="2800" dirty="0">
              <a:solidFill>
                <a:schemeClr val="bg1"/>
              </a:solidFill>
              <a:latin typeface="Century Gothic" panose="020B0502020202020204" pitchFamily="34" charset="0"/>
            </a:endParaRPr>
          </a:p>
          <a:p>
            <a:r>
              <a:rPr lang="en-GB" sz="2800" dirty="0">
                <a:solidFill>
                  <a:schemeClr val="bg1"/>
                </a:solidFill>
                <a:latin typeface="Century Gothic" panose="020B0502020202020204" pitchFamily="34" charset="0"/>
              </a:rPr>
              <a:t>Art departments now have to consider lighting in virtual production pipelines. Directors of Photography (DPs) are brought in to work with virtual crews for pre-lights, choosing frames and sequences. Then a tech visit is done on the assets so they know what the DP wants and what it’s going to look like on the shoot day.</a:t>
            </a:r>
          </a:p>
        </p:txBody>
      </p:sp>
    </p:spTree>
    <p:extLst>
      <p:ext uri="{BB962C8B-B14F-4D97-AF65-F5344CB8AC3E}">
        <p14:creationId xmlns:p14="http://schemas.microsoft.com/office/powerpoint/2010/main" val="4257209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18</a:t>
            </a:fld>
            <a:endParaRPr lang="en-US"/>
          </a:p>
        </p:txBody>
      </p:sp>
      <p:sp>
        <p:nvSpPr>
          <p:cNvPr id="6" name="TextBox 5">
            <a:extLst>
              <a:ext uri="{FF2B5EF4-FFF2-40B4-BE49-F238E27FC236}">
                <a16:creationId xmlns:a16="http://schemas.microsoft.com/office/drawing/2014/main" id="{8C24C68F-383F-DC69-0910-4EEBDEBE02FF}"/>
              </a:ext>
            </a:extLst>
          </p:cNvPr>
          <p:cNvSpPr txBox="1"/>
          <p:nvPr/>
        </p:nvSpPr>
        <p:spPr>
          <a:xfrm>
            <a:off x="342472" y="136525"/>
            <a:ext cx="11507055" cy="830997"/>
          </a:xfrm>
          <a:prstGeom prst="rect">
            <a:avLst/>
          </a:prstGeom>
          <a:noFill/>
        </p:spPr>
        <p:txBody>
          <a:bodyPr wrap="square">
            <a:spAutoFit/>
          </a:bodyPr>
          <a:lstStyle/>
          <a:p>
            <a:pPr algn="ctr"/>
            <a:r>
              <a:rPr lang="en-GB" sz="2400" b="1" dirty="0">
                <a:solidFill>
                  <a:schemeClr val="bg1"/>
                </a:solidFill>
                <a:latin typeface="Century Gothic" panose="020B0502020202020204" pitchFamily="34" charset="0"/>
              </a:rPr>
              <a:t>Case study: How virtual production was used in </a:t>
            </a:r>
            <a:r>
              <a:rPr lang="en-GB" sz="2400" b="1" i="1" dirty="0">
                <a:solidFill>
                  <a:schemeClr val="bg1"/>
                </a:solidFill>
                <a:latin typeface="Century Gothic" panose="020B0502020202020204" pitchFamily="34" charset="0"/>
              </a:rPr>
              <a:t>The Mandalorian</a:t>
            </a:r>
            <a:endParaRPr lang="en-GB" sz="2400" b="1" dirty="0">
              <a:solidFill>
                <a:schemeClr val="bg1"/>
              </a:solidFill>
              <a:latin typeface="Century Gothic" panose="020B0502020202020204" pitchFamily="34" charset="0"/>
            </a:endParaRPr>
          </a:p>
          <a:p>
            <a:pPr algn="ctr"/>
            <a:endParaRPr lang="en-GB" sz="2400" dirty="0">
              <a:solidFill>
                <a:schemeClr val="bg1"/>
              </a:solidFill>
              <a:latin typeface="Century Gothic" panose="020B0502020202020204" pitchFamily="34" charset="0"/>
            </a:endParaRPr>
          </a:p>
        </p:txBody>
      </p:sp>
      <p:pic>
        <p:nvPicPr>
          <p:cNvPr id="5" name="Online Media 4" descr="The Virtual Production of The Mandalorian Season One">
            <a:hlinkClick r:id="" action="ppaction://media"/>
            <a:extLst>
              <a:ext uri="{FF2B5EF4-FFF2-40B4-BE49-F238E27FC236}">
                <a16:creationId xmlns:a16="http://schemas.microsoft.com/office/drawing/2014/main" id="{750735CA-3075-23D2-E3D4-86271E05E5D1}"/>
              </a:ext>
            </a:extLst>
          </p:cNvPr>
          <p:cNvPicPr>
            <a:picLocks noRot="1" noChangeAspect="1"/>
          </p:cNvPicPr>
          <p:nvPr>
            <a:videoFile r:link="rId1"/>
          </p:nvPr>
        </p:nvPicPr>
        <p:blipFill>
          <a:blip r:embed="rId6"/>
          <a:stretch>
            <a:fillRect/>
          </a:stretch>
        </p:blipFill>
        <p:spPr>
          <a:xfrm>
            <a:off x="951747" y="702058"/>
            <a:ext cx="10738855" cy="6067454"/>
          </a:xfrm>
          <a:prstGeom prst="rect">
            <a:avLst/>
          </a:prstGeom>
        </p:spPr>
      </p:pic>
    </p:spTree>
    <p:extLst>
      <p:ext uri="{BB962C8B-B14F-4D97-AF65-F5344CB8AC3E}">
        <p14:creationId xmlns:p14="http://schemas.microsoft.com/office/powerpoint/2010/main" val="4113035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standing on a plane&#10;&#10;Description automatically generated">
            <a:extLst>
              <a:ext uri="{FF2B5EF4-FFF2-40B4-BE49-F238E27FC236}">
                <a16:creationId xmlns:a16="http://schemas.microsoft.com/office/drawing/2014/main" id="{E41A06F7-5915-DC26-3AD4-A702BDDF563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1000"/>
                    </a14:imgEffect>
                    <a14:imgEffect>
                      <a14:brightnessContrast bright="-17000" contrast="31000"/>
                    </a14:imgEffect>
                  </a14:imgLayer>
                </a14:imgProps>
              </a:ext>
            </a:extLst>
          </a:blip>
          <a:stretch>
            <a:fillRect/>
          </a:stretch>
        </p:blipFill>
        <p:spPr>
          <a:xfrm>
            <a:off x="-18089" y="0"/>
            <a:ext cx="12210089" cy="6858000"/>
          </a:xfrm>
          <a:prstGeom prst="rect">
            <a:avLst/>
          </a:prstGeom>
        </p:spPr>
      </p:pic>
      <p:sp>
        <p:nvSpPr>
          <p:cNvPr id="2" name="Date Placeholder 1">
            <a:extLst>
              <a:ext uri="{FF2B5EF4-FFF2-40B4-BE49-F238E27FC236}">
                <a16:creationId xmlns:a16="http://schemas.microsoft.com/office/drawing/2014/main" id="{BAC05750-44F3-E20A-A26A-B3C613E4E6E7}"/>
              </a:ext>
            </a:extLst>
          </p:cNvPr>
          <p:cNvSpPr>
            <a:spLocks noGrp="1"/>
          </p:cNvSpPr>
          <p:nvPr>
            <p:ph type="dt" sz="half" idx="10"/>
          </p:nvPr>
        </p:nvSpPr>
        <p:spPr/>
        <p:txBody>
          <a:bodyPr/>
          <a:lstStyle/>
          <a:p>
            <a:fld id="{6D80F7F3-E406-44E2-93AF-674B3F1A2E51}" type="datetime1">
              <a:rPr lang="en-US" smtClean="0"/>
              <a:t>10/2/23</a:t>
            </a:fld>
            <a:endParaRPr lang="en-US"/>
          </a:p>
        </p:txBody>
      </p:sp>
      <p:sp>
        <p:nvSpPr>
          <p:cNvPr id="3" name="Footer Placeholder 2">
            <a:extLst>
              <a:ext uri="{FF2B5EF4-FFF2-40B4-BE49-F238E27FC236}">
                <a16:creationId xmlns:a16="http://schemas.microsoft.com/office/drawing/2014/main" id="{8AC514FC-CB52-790F-D791-E31BD557249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F7EB54A-5F3B-2168-B5CD-433377DC1D57}"/>
              </a:ext>
            </a:extLst>
          </p:cNvPr>
          <p:cNvSpPr>
            <a:spLocks noGrp="1"/>
          </p:cNvSpPr>
          <p:nvPr>
            <p:ph type="sldNum" sz="quarter" idx="12"/>
          </p:nvPr>
        </p:nvSpPr>
        <p:spPr/>
        <p:txBody>
          <a:bodyPr/>
          <a:lstStyle/>
          <a:p>
            <a:fld id="{C68AC1EC-23E2-4F0E-A5A4-674EC8DB954E}" type="slidenum">
              <a:rPr lang="en-US" smtClean="0"/>
              <a:t>19</a:t>
            </a:fld>
            <a:endParaRPr lang="en-US"/>
          </a:p>
        </p:txBody>
      </p:sp>
      <p:sp>
        <p:nvSpPr>
          <p:cNvPr id="6" name="TextBox 5">
            <a:extLst>
              <a:ext uri="{FF2B5EF4-FFF2-40B4-BE49-F238E27FC236}">
                <a16:creationId xmlns:a16="http://schemas.microsoft.com/office/drawing/2014/main" id="{8C24C68F-383F-DC69-0910-4EEBDEBE02FF}"/>
              </a:ext>
            </a:extLst>
          </p:cNvPr>
          <p:cNvSpPr txBox="1"/>
          <p:nvPr/>
        </p:nvSpPr>
        <p:spPr>
          <a:xfrm>
            <a:off x="444151" y="218322"/>
            <a:ext cx="11507055" cy="6986528"/>
          </a:xfrm>
          <a:prstGeom prst="rect">
            <a:avLst/>
          </a:prstGeom>
          <a:noFill/>
        </p:spPr>
        <p:txBody>
          <a:bodyPr wrap="square">
            <a:spAutoFit/>
          </a:bodyPr>
          <a:lstStyle/>
          <a:p>
            <a:r>
              <a:rPr lang="en-GB" sz="2800" dirty="0">
                <a:solidFill>
                  <a:schemeClr val="bg1"/>
                </a:solidFill>
                <a:latin typeface="Century Gothic" panose="020B0502020202020204" pitchFamily="34" charset="0"/>
              </a:rPr>
              <a:t>In 1999 George Lucas was the first mainstream director to use high-definition digital cameras for </a:t>
            </a:r>
            <a:r>
              <a:rPr lang="en-GB" sz="2800" i="1" dirty="0">
                <a:solidFill>
                  <a:schemeClr val="bg1"/>
                </a:solidFill>
                <a:latin typeface="Century Gothic" panose="020B0502020202020204" pitchFamily="34" charset="0"/>
              </a:rPr>
              <a:t>Star Wars: Episode 1 The Phantom Menace</a:t>
            </a:r>
            <a:r>
              <a:rPr lang="en-GB" sz="2800" dirty="0">
                <a:solidFill>
                  <a:schemeClr val="bg1"/>
                </a:solidFill>
                <a:latin typeface="Century Gothic" panose="020B0502020202020204" pitchFamily="34" charset="0"/>
              </a:rPr>
              <a:t>. Since then, they have become the industry norm. The Star Wars franchise continues its legacy of VFX innovation with </a:t>
            </a:r>
            <a:r>
              <a:rPr lang="en-GB" sz="2800" dirty="0">
                <a:solidFill>
                  <a:schemeClr val="bg1"/>
                </a:solidFill>
                <a:latin typeface="Century Gothic" panose="020B0502020202020204" pitchFamily="34" charset="0"/>
                <a:hlinkClick r:id="rId5">
                  <a:extLst>
                    <a:ext uri="{A12FA001-AC4F-418D-AE19-62706E023703}">
                      <ahyp:hlinkClr xmlns:ahyp="http://schemas.microsoft.com/office/drawing/2018/hyperlinkcolor" val="tx"/>
                    </a:ext>
                  </a:extLst>
                </a:hlinkClick>
              </a:rPr>
              <a:t>Industrial Light and Magic</a:t>
            </a:r>
            <a:r>
              <a:rPr lang="en-GB" sz="2800" dirty="0">
                <a:solidFill>
                  <a:schemeClr val="bg1"/>
                </a:solidFill>
                <a:latin typeface="Century Gothic" panose="020B0502020202020204" pitchFamily="34" charset="0"/>
              </a:rPr>
              <a:t>’s use of the Volume stage to produce high-end effects that enhance dynamic storytelling within a familiar universe that has been a part of popular culture for over 40 years.</a:t>
            </a:r>
          </a:p>
          <a:p>
            <a:endParaRPr lang="en-GB" sz="2800" dirty="0">
              <a:solidFill>
                <a:schemeClr val="bg1"/>
              </a:solidFill>
              <a:latin typeface="Century Gothic" panose="020B0502020202020204" pitchFamily="34" charset="0"/>
            </a:endParaRPr>
          </a:p>
          <a:p>
            <a:r>
              <a:rPr lang="en-GB" sz="2800" dirty="0">
                <a:solidFill>
                  <a:schemeClr val="bg1"/>
                </a:solidFill>
                <a:latin typeface="Century Gothic" panose="020B0502020202020204" pitchFamily="34" charset="0"/>
              </a:rPr>
              <a:t>In the making of </a:t>
            </a:r>
            <a:r>
              <a:rPr lang="en-GB" sz="2800" i="1" dirty="0">
                <a:solidFill>
                  <a:schemeClr val="bg1"/>
                </a:solidFill>
                <a:latin typeface="Century Gothic" panose="020B0502020202020204" pitchFamily="34" charset="0"/>
              </a:rPr>
              <a:t>The Mandalorian, </a:t>
            </a:r>
            <a:r>
              <a:rPr lang="en-GB" sz="2800" dirty="0">
                <a:solidFill>
                  <a:schemeClr val="bg1"/>
                </a:solidFill>
                <a:latin typeface="Century Gothic" panose="020B0502020202020204" pitchFamily="34" charset="0"/>
              </a:rPr>
              <a:t>immersive LED stages were used to create virtual three-dimensional environments that allowed director Jon Favreau to collaboratively create effects in-camera rather than in post-production. VFX artists were brought into the stage to collaborate with Favreau, the DOP, art departments, etc on the shoot. </a:t>
            </a:r>
            <a:r>
              <a:rPr lang="en-GB" sz="1200" dirty="0">
                <a:solidFill>
                  <a:schemeClr val="bg1"/>
                </a:solidFill>
                <a:latin typeface="Century Gothic" panose="020B0502020202020204" pitchFamily="34" charset="0"/>
              </a:rPr>
              <a:t>https://</a:t>
            </a:r>
            <a:r>
              <a:rPr lang="en-GB" sz="1200" dirty="0" err="1">
                <a:solidFill>
                  <a:schemeClr val="bg1"/>
                </a:solidFill>
                <a:latin typeface="Century Gothic" panose="020B0502020202020204" pitchFamily="34" charset="0"/>
              </a:rPr>
              <a:t>www.youtube.com</a:t>
            </a:r>
            <a:r>
              <a:rPr lang="en-GB" sz="1200" dirty="0">
                <a:solidFill>
                  <a:schemeClr val="bg1"/>
                </a:solidFill>
                <a:latin typeface="Century Gothic" panose="020B0502020202020204" pitchFamily="34" charset="0"/>
              </a:rPr>
              <a:t>/</a:t>
            </a:r>
            <a:r>
              <a:rPr lang="en-GB" sz="1200" dirty="0" err="1">
                <a:solidFill>
                  <a:schemeClr val="bg1"/>
                </a:solidFill>
                <a:latin typeface="Century Gothic" panose="020B0502020202020204" pitchFamily="34" charset="0"/>
              </a:rPr>
              <a:t>watch?v</a:t>
            </a:r>
            <a:r>
              <a:rPr lang="en-GB" sz="1200" dirty="0">
                <a:solidFill>
                  <a:schemeClr val="bg1"/>
                </a:solidFill>
                <a:latin typeface="Century Gothic" panose="020B0502020202020204" pitchFamily="34" charset="0"/>
              </a:rPr>
              <a:t>=zhfB-3KvG2A</a:t>
            </a:r>
          </a:p>
          <a:p>
            <a:endParaRPr lang="en-GB" sz="28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784356886"/>
      </p:ext>
    </p:extLst>
  </p:cSld>
  <p:clrMapOvr>
    <a:masterClrMapping/>
  </p:clrMapOvr>
</p:sld>
</file>

<file path=ppt/theme/theme1.xml><?xml version="1.0" encoding="utf-8"?>
<a:theme xmlns:a="http://schemas.openxmlformats.org/drawingml/2006/main" name="BohoVogueVTI">
  <a:themeElements>
    <a:clrScheme name="BohoVogue">
      <a:dk1>
        <a:sysClr val="windowText" lastClr="000000"/>
      </a:dk1>
      <a:lt1>
        <a:sysClr val="window" lastClr="FFFFFF"/>
      </a:lt1>
      <a:dk2>
        <a:srgbClr val="35403A"/>
      </a:dk2>
      <a:lt2>
        <a:srgbClr val="F1EFEB"/>
      </a:lt2>
      <a:accent1>
        <a:srgbClr val="9E8B50"/>
      </a:accent1>
      <a:accent2>
        <a:srgbClr val="D5966B"/>
      </a:accent2>
      <a:accent3>
        <a:srgbClr val="9BA6BB"/>
      </a:accent3>
      <a:accent4>
        <a:srgbClr val="869880"/>
      </a:accent4>
      <a:accent5>
        <a:srgbClr val="588267"/>
      </a:accent5>
      <a:accent6>
        <a:srgbClr val="B89C46"/>
      </a:accent6>
      <a:hlink>
        <a:srgbClr val="C77138"/>
      </a:hlink>
      <a:folHlink>
        <a:srgbClr val="589374"/>
      </a:folHlink>
    </a:clrScheme>
    <a:fontScheme name="Walbaum Display_Aptos">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ohoVogueVTI" id="{8022F7FC-316B-4DD9-B9EB-BB68CC0DFA6F}" vid="{544DD2C6-9D23-4092-AACF-F55CEAA658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2182</Words>
  <Application>Microsoft Macintosh PowerPoint</Application>
  <PresentationFormat>Widescreen</PresentationFormat>
  <Paragraphs>139</Paragraphs>
  <Slides>19</Slides>
  <Notes>16</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 Light</vt:lpstr>
      <vt:lpstr>Arial</vt:lpstr>
      <vt:lpstr>Calibri</vt:lpstr>
      <vt:lpstr>Century Gothic</vt:lpstr>
      <vt:lpstr>Walbaum Display</vt:lpstr>
      <vt:lpstr>BohoVogueVTI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Nabeel Masih</dc:creator>
  <cp:lastModifiedBy>Nabeel Masih</cp:lastModifiedBy>
  <cp:revision>3</cp:revision>
  <dcterms:created xsi:type="dcterms:W3CDTF">2023-10-02T07:21:00Z</dcterms:created>
  <dcterms:modified xsi:type="dcterms:W3CDTF">2023-10-02T13:18:02Z</dcterms:modified>
</cp:coreProperties>
</file>