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2"/>
  </p:notesMasterIdLst>
  <p:sldIdLst>
    <p:sldId id="259" r:id="rId2"/>
    <p:sldId id="522" r:id="rId3"/>
    <p:sldId id="523" r:id="rId4"/>
    <p:sldId id="524" r:id="rId5"/>
    <p:sldId id="511" r:id="rId6"/>
    <p:sldId id="525" r:id="rId7"/>
    <p:sldId id="512" r:id="rId8"/>
    <p:sldId id="513" r:id="rId9"/>
    <p:sldId id="514" r:id="rId10"/>
    <p:sldId id="515" r:id="rId11"/>
    <p:sldId id="516" r:id="rId12"/>
    <p:sldId id="526" r:id="rId13"/>
    <p:sldId id="517" r:id="rId14"/>
    <p:sldId id="519" r:id="rId15"/>
    <p:sldId id="518" r:id="rId16"/>
    <p:sldId id="527" r:id="rId17"/>
    <p:sldId id="520" r:id="rId18"/>
    <p:sldId id="521" r:id="rId19"/>
    <p:sldId id="296" r:id="rId20"/>
    <p:sldId id="496" r:id="rId21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https://uwtsd.careercentre.me/resources/elearning/hub.aspx?id=1173&amp;Referral=Action&amp;Programme=Interviews%20%26%20Offers&amp;ProgrammeID=VCtKZUNLZlk1VEllSk1qRFpLbWFFQT090&amp;TaskId=63104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523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https://uwtsd.careercentre.me/Resources/IndustryReports/Healthcare</a:t>
            </a:r>
          </a:p>
          <a:p>
            <a:r>
              <a:rPr lang="en-GB" dirty="0"/>
              <a:t>https://uwtsd.careercentre.me/Resources/IndustryReports/Retail</a:t>
            </a:r>
          </a:p>
          <a:p>
            <a:endParaRPr lang="en-GB" dirty="0"/>
          </a:p>
          <a:p>
            <a:r>
              <a:rPr lang="en-GB" dirty="0"/>
              <a:t>https://uwtsd.careercentre.me/Resources/IndustryReports/?Referral=Action&amp;Programme=Interviews%20%26%20Offers&amp;ProgrammeID=VCtKZUNLZlk1VEllSk1qRFpLbWFFQT090&amp;TaskId=63104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2555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https://www.youtube.com/watch?v=xwUaUFIe2is REED job interview tips</a:t>
            </a:r>
          </a:p>
          <a:p>
            <a:endParaRPr lang="en-GB" dirty="0"/>
          </a:p>
          <a:p>
            <a:r>
              <a:rPr lang="en-GB" dirty="0"/>
              <a:t>Worst things you can do - https://www.youtube.com/watch?v=BI4BNT5qs9c </a:t>
            </a:r>
          </a:p>
          <a:p>
            <a:endParaRPr lang="en-GB" dirty="0"/>
          </a:p>
          <a:p>
            <a:r>
              <a:rPr lang="en-GB" dirty="0"/>
              <a:t>https://www.youtube.com/watch?v=29gOOb5UFTk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9774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https://uwtsd.careercentre.me/resources/elearning/hub.aspx?id=945&amp;Referral=Action&amp;Programme=Interviews%20%26%20Offers&amp;ProgrammeID=VCtKZUNLZlk1VEllSk1qRFpLbWFFQT090&amp;TaskId=63104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0880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https://www.youtube.com/watch?v=HVK-xbdddhA </a:t>
            </a:r>
          </a:p>
          <a:p>
            <a:endParaRPr lang="en-GB" dirty="0"/>
          </a:p>
          <a:p>
            <a:r>
              <a:rPr lang="en-GB" dirty="0"/>
              <a:t>Pause the video after each candidate, the second half provides feedback for each candidate but audio is overlayed which can sound intense.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75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https://uwtsd.careercentre.me/Interview360?Referral=Action&amp;Programme=Interviews%20%26%20Offers&amp;ProgrammeID=VCtKZUNLZlk1VEllSk1qRFpLbWFFQT090&amp;TaskId=63104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402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15/06/2026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wtsd.careercentre.me/resources/elearning/hub.aspx?id=1173&amp;Referral=Action&amp;Programme=Interviews%20%26%20Offers&amp;ProgrammeID=VCtKZUNLZlk1VEllSk1qRFpLbWFFQT090&amp;TaskId=63104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IndustryReports/?Referral=Action&amp;Programme=Interviews%20%26%20Offers&amp;ProgrammeID=VCtKZUNLZlk1VEllSk1qRFpLbWFFQT090&amp;TaskId=63104" TargetMode="External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BI4BNT5qs9c?feature=oembed" TargetMode="Externa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Files%20(11).zi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hyperlink" Target="https://uwtsd.careercentre.me/resources/elearning/hub.aspx?id=945&amp;Referral=Action&amp;Programme=Interviews%20%26%20Offers&amp;ProgrammeID=VCtKZUNLZlk1VEllSk1qRFpLbWFFQT090&amp;TaskId=6310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VK-xbdddhA?feature=oembed" TargetMode="Externa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Interview360?Referral=Action&amp;Programme=Interviews%20%26%20Offers&amp;ProgrammeID=VCtKZUNLZlk1VEllSk1qRFpLbWFFQT090&amp;TaskId=6310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014C4-6B09-CD1F-462C-EF9E70B25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85D81-23A1-34D0-BBD7-EC2CA57A7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During this session we will: </a:t>
            </a:r>
          </a:p>
          <a:p>
            <a:pPr>
              <a:buFontTx/>
              <a:buChar char="-"/>
            </a:pPr>
            <a:r>
              <a:rPr lang="en-GB" dirty="0"/>
              <a:t>Explore different ways to prepare for job interviews. </a:t>
            </a:r>
          </a:p>
          <a:p>
            <a:pPr>
              <a:buFontTx/>
              <a:buChar char="-"/>
            </a:pPr>
            <a:r>
              <a:rPr lang="en-GB" dirty="0"/>
              <a:t>Discuss telephone and face-to-face interviews</a:t>
            </a:r>
          </a:p>
          <a:p>
            <a:pPr>
              <a:buFontTx/>
              <a:buChar char="-"/>
            </a:pPr>
            <a:r>
              <a:rPr lang="en-GB" dirty="0"/>
              <a:t>Complete a mock interview using MyCareer Interview360</a:t>
            </a:r>
          </a:p>
          <a:p>
            <a:pPr>
              <a:buFontTx/>
              <a:buChar char="-"/>
            </a:pPr>
            <a:r>
              <a:rPr lang="en-GB" dirty="0"/>
              <a:t>Identify targets for future development. 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985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CF56EC-2901-DD05-CA75-ADE5AD9CFF16}"/>
              </a:ext>
            </a:extLst>
          </p:cNvPr>
          <p:cNvSpPr txBox="1"/>
          <p:nvPr/>
        </p:nvSpPr>
        <p:spPr>
          <a:xfrm>
            <a:off x="623392" y="603541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Preparing for an interview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868FB-D76B-163E-365F-EDCDDE9CF5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012990"/>
              </p:ext>
            </p:extLst>
          </p:nvPr>
        </p:nvGraphicFramePr>
        <p:xfrm>
          <a:off x="623392" y="1700808"/>
          <a:ext cx="6120680" cy="3816420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6120680">
                  <a:extLst>
                    <a:ext uri="{9D8B030D-6E8A-4147-A177-3AD203B41FA5}">
                      <a16:colId xmlns:a16="http://schemas.microsoft.com/office/drawing/2014/main" val="1150660750"/>
                    </a:ext>
                  </a:extLst>
                </a:gridCol>
              </a:tblGrid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Researching an employer</a:t>
                      </a:r>
                      <a:endParaRPr lang="en-GB" sz="2400" b="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8725304"/>
                  </a:ext>
                </a:extLst>
              </a:tr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Researching an industry or sector</a:t>
                      </a:r>
                      <a:endParaRPr lang="en-GB" sz="2400" b="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936496"/>
                  </a:ext>
                </a:extLst>
              </a:tr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 positive first impression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225569"/>
                  </a:ext>
                </a:extLst>
              </a:tr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Demonstrating effective body language</a:t>
                      </a:r>
                      <a:endParaRPr lang="en-GB" sz="2400" b="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823623"/>
                  </a:ext>
                </a:extLst>
              </a:tr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Preparing answers to interview questions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411472"/>
                  </a:ext>
                </a:extLst>
              </a:tr>
              <a:tr h="6360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Asking thoughtful questions at interview</a:t>
                      </a:r>
                      <a:endParaRPr lang="en-GB" sz="2400" b="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236326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1290360-F298-AC35-BB20-D40E81C3B767}"/>
              </a:ext>
            </a:extLst>
          </p:cNvPr>
          <p:cNvSpPr txBox="1"/>
          <p:nvPr/>
        </p:nvSpPr>
        <p:spPr>
          <a:xfrm>
            <a:off x="7392144" y="1311427"/>
            <a:ext cx="43204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different steps to consider when preparing for a job interview. </a:t>
            </a:r>
          </a:p>
          <a:p>
            <a:endParaRPr lang="en-GB" sz="2400" dirty="0"/>
          </a:p>
          <a:p>
            <a:r>
              <a:rPr lang="en-GB" sz="2400" dirty="0"/>
              <a:t>We will explore each of these steps today. </a:t>
            </a:r>
          </a:p>
          <a:p>
            <a:endParaRPr lang="en-GB" sz="2400" dirty="0"/>
          </a:p>
          <a:p>
            <a:r>
              <a:rPr lang="en-GB" sz="2400" dirty="0"/>
              <a:t>The first steps that </a:t>
            </a:r>
            <a:r>
              <a:rPr lang="en-GB" sz="2400" b="1" dirty="0"/>
              <a:t>is often overlooked</a:t>
            </a:r>
            <a:r>
              <a:rPr lang="en-GB" sz="2400" dirty="0"/>
              <a:t> in researching the employer and sector. </a:t>
            </a:r>
          </a:p>
        </p:txBody>
      </p:sp>
    </p:spTree>
    <p:extLst>
      <p:ext uri="{BB962C8B-B14F-4D97-AF65-F5344CB8AC3E}">
        <p14:creationId xmlns:p14="http://schemas.microsoft.com/office/powerpoint/2010/main" val="3800469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B884FB-740B-5258-D0C9-9168858C96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6008"/>
          <a:stretch>
            <a:fillRect/>
          </a:stretch>
        </p:blipFill>
        <p:spPr>
          <a:xfrm>
            <a:off x="2331739" y="692696"/>
            <a:ext cx="7528522" cy="864096"/>
          </a:xfrm>
          <a:prstGeom prst="rect">
            <a:avLst/>
          </a:prstGeom>
        </p:spPr>
      </p:pic>
      <p:pic>
        <p:nvPicPr>
          <p:cNvPr id="5" name="Picture 4" descr="Businessman writing on notepad">
            <a:extLst>
              <a:ext uri="{FF2B5EF4-FFF2-40B4-BE49-F238E27FC236}">
                <a16:creationId xmlns:a16="http://schemas.microsoft.com/office/drawing/2014/main" id="{248CD0B0-9F80-609B-C4A7-A13B268BFB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916832"/>
            <a:ext cx="850660" cy="2753544"/>
          </a:xfrm>
          <a:prstGeom prst="rect">
            <a:avLst/>
          </a:prstGeom>
        </p:spPr>
      </p:pic>
      <p:pic>
        <p:nvPicPr>
          <p:cNvPr id="7" name="Picture 6" descr="Business woman writing on notepad">
            <a:extLst>
              <a:ext uri="{FF2B5EF4-FFF2-40B4-BE49-F238E27FC236}">
                <a16:creationId xmlns:a16="http://schemas.microsoft.com/office/drawing/2014/main" id="{3FB16826-4B9D-2723-0728-5BE05B3B8E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7403" y="2492896"/>
            <a:ext cx="949121" cy="2753544"/>
          </a:xfrm>
          <a:prstGeom prst="rect">
            <a:avLst/>
          </a:prstGeom>
        </p:spPr>
      </p:pic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21D9752F-1261-CD02-FC04-21A0A38620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9616" y="1587499"/>
            <a:ext cx="6912768" cy="39017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7CEF6DF-1C99-AC13-2BEB-4B5C09D27343}"/>
              </a:ext>
            </a:extLst>
          </p:cNvPr>
          <p:cNvSpPr txBox="1"/>
          <p:nvPr/>
        </p:nvSpPr>
        <p:spPr>
          <a:xfrm>
            <a:off x="623392" y="5489275"/>
            <a:ext cx="1144927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https://uwtsd.careercentre.me/resources/elearning/hub.aspx?id=1173&amp;Referral=Action&amp;Programme=Interviews%20%26%20Offers&amp;ProgrammeID=VCtKZUNLZlk1VEllSk1qRFpLbWFFQT090&amp;TaskId=63104</a:t>
            </a:r>
          </a:p>
        </p:txBody>
      </p:sp>
    </p:spTree>
    <p:extLst>
      <p:ext uri="{BB962C8B-B14F-4D97-AF65-F5344CB8AC3E}">
        <p14:creationId xmlns:p14="http://schemas.microsoft.com/office/powerpoint/2010/main" val="1127516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2C2B32A5-2BF2-B70B-44F1-E915194578C9}"/>
              </a:ext>
            </a:extLst>
          </p:cNvPr>
          <p:cNvGrpSpPr/>
          <p:nvPr/>
        </p:nvGrpSpPr>
        <p:grpSpPr>
          <a:xfrm>
            <a:off x="263352" y="1252032"/>
            <a:ext cx="7056768" cy="4356105"/>
            <a:chOff x="263352" y="1252032"/>
            <a:chExt cx="7056768" cy="4356105"/>
          </a:xfrm>
        </p:grpSpPr>
        <p:pic>
          <p:nvPicPr>
            <p:cNvPr id="3" name="Picture 2">
              <a:hlinkClick r:id="rId3"/>
              <a:extLst>
                <a:ext uri="{FF2B5EF4-FFF2-40B4-BE49-F238E27FC236}">
                  <a16:creationId xmlns:a16="http://schemas.microsoft.com/office/drawing/2014/main" id="{EE210457-E8D3-6B0B-BC2F-FE6FF42CDAB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3352" y="1252032"/>
              <a:ext cx="5954232" cy="1889792"/>
            </a:xfrm>
            <a:prstGeom prst="rect">
              <a:avLst/>
            </a:prstGeom>
          </p:spPr>
        </p:pic>
        <p:pic>
          <p:nvPicPr>
            <p:cNvPr id="6" name="Picture 5">
              <a:hlinkClick r:id="rId3"/>
              <a:extLst>
                <a:ext uri="{FF2B5EF4-FFF2-40B4-BE49-F238E27FC236}">
                  <a16:creationId xmlns:a16="http://schemas.microsoft.com/office/drawing/2014/main" id="{39FB68F1-7D5E-2C1B-5C75-FC347EAE8D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83432" y="3029017"/>
              <a:ext cx="4896528" cy="1374320"/>
            </a:xfrm>
            <a:prstGeom prst="rect">
              <a:avLst/>
            </a:prstGeom>
          </p:spPr>
        </p:pic>
        <p:pic>
          <p:nvPicPr>
            <p:cNvPr id="10" name="Picture 9">
              <a:hlinkClick r:id="rId3"/>
              <a:extLst>
                <a:ext uri="{FF2B5EF4-FFF2-40B4-BE49-F238E27FC236}">
                  <a16:creationId xmlns:a16="http://schemas.microsoft.com/office/drawing/2014/main" id="{AA51EEEF-500C-D0E5-297C-801104807D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919536" y="4403337"/>
              <a:ext cx="5400584" cy="1204800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FA37A218-A826-4E89-6532-7D6AC0D746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352" y="421062"/>
            <a:ext cx="6873683" cy="7553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65265DE-8332-D018-AC6D-1C0AA272BFCC}"/>
              </a:ext>
            </a:extLst>
          </p:cNvPr>
          <p:cNvSpPr txBox="1"/>
          <p:nvPr/>
        </p:nvSpPr>
        <p:spPr>
          <a:xfrm>
            <a:off x="93050" y="5480184"/>
            <a:ext cx="1197961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https://uwtsd.careercentre.me/Resources/IndustryReports/?Referral=Action&amp;Programme=Interviews%20%26%20Offers&amp;ProgrammeID=VCtKZUNLZlk1VEllSk1qRFpLbWFFQT090&amp;TaskId=63104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5C5481-FB75-197A-F322-987DC65A7FC2}"/>
              </a:ext>
            </a:extLst>
          </p:cNvPr>
          <p:cNvSpPr txBox="1"/>
          <p:nvPr/>
        </p:nvSpPr>
        <p:spPr>
          <a:xfrm>
            <a:off x="7623107" y="1758637"/>
            <a:ext cx="43204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UWTSD provides a comprehensive set of industry reports on the MyCareer site. </a:t>
            </a:r>
          </a:p>
          <a:p>
            <a:endParaRPr lang="en-GB" dirty="0"/>
          </a:p>
          <a:p>
            <a:r>
              <a:rPr lang="en-GB" dirty="0"/>
              <a:t>Explore </a:t>
            </a:r>
            <a:r>
              <a:rPr lang="en-GB" dirty="0">
                <a:hlinkClick r:id="rId3"/>
              </a:rPr>
              <a:t>the resources available </a:t>
            </a:r>
            <a:r>
              <a:rPr lang="en-GB" dirty="0"/>
              <a:t>for the sector that you hope to work in. </a:t>
            </a:r>
          </a:p>
          <a:p>
            <a:endParaRPr lang="en-GB" dirty="0"/>
          </a:p>
          <a:p>
            <a:r>
              <a:rPr lang="en-GB" dirty="0"/>
              <a:t>Note down three points from the information and share with in class.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113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65958AF-0BA8-C4E6-138E-74E1B3054027}"/>
              </a:ext>
            </a:extLst>
          </p:cNvPr>
          <p:cNvSpPr/>
          <p:nvPr/>
        </p:nvSpPr>
        <p:spPr>
          <a:xfrm>
            <a:off x="3215680" y="2276872"/>
            <a:ext cx="54938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Phone Interviews</a:t>
            </a:r>
          </a:p>
        </p:txBody>
      </p:sp>
    </p:spTree>
    <p:extLst>
      <p:ext uri="{BB962C8B-B14F-4D97-AF65-F5344CB8AC3E}">
        <p14:creationId xmlns:p14="http://schemas.microsoft.com/office/powerpoint/2010/main" val="2077883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F26DF3-9F4E-7264-140F-058431D1A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19" y="188640"/>
            <a:ext cx="9850225" cy="8097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816C66-2C67-3D5D-07C6-5DD74CD4A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512" y="998378"/>
            <a:ext cx="8534840" cy="4621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872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4E1B2-2249-0297-B495-1B87472804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7739D8-1A83-924E-3930-E94C2D65B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19" y="188640"/>
            <a:ext cx="9850225" cy="809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A6D30F-16C0-E63C-9BC2-DBFFE71C5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488" y="1102287"/>
            <a:ext cx="8760296" cy="454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437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AA6BE-C57D-F538-11BF-4A91C01A0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D6D084-A872-560C-530E-E0593F74A9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19" y="188640"/>
            <a:ext cx="9850225" cy="8097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2589DA-96BB-20CD-3E9B-335F6CF612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6740" y="998378"/>
            <a:ext cx="9038519" cy="463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92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BA377B-E35C-0308-AFD5-9565880CC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B71E2A-E94C-8008-0263-1BF9266CE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19" y="188640"/>
            <a:ext cx="9850225" cy="809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A0380F-7730-A040-8393-69356E72D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345" y="998378"/>
            <a:ext cx="9336360" cy="448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574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582F7B-D96F-9772-05BF-2C47B0C4C6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19" y="188640"/>
            <a:ext cx="9850225" cy="8097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1B9B69-4095-AF45-0F03-DA4214ED7C41}"/>
              </a:ext>
            </a:extLst>
          </p:cNvPr>
          <p:cNvSpPr txBox="1"/>
          <p:nvPr/>
        </p:nvSpPr>
        <p:spPr>
          <a:xfrm>
            <a:off x="1487488" y="1196752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Imagine that </a:t>
            </a:r>
            <a:r>
              <a:rPr lang="en-GB" sz="2400" u="sng" dirty="0"/>
              <a:t>you</a:t>
            </a:r>
            <a:r>
              <a:rPr lang="en-GB" sz="2400" dirty="0"/>
              <a:t> have a phone interview scheduled for </a:t>
            </a:r>
            <a:r>
              <a:rPr lang="en-GB" sz="2400" u="sng" dirty="0"/>
              <a:t>tomorrow</a:t>
            </a:r>
            <a:r>
              <a:rPr lang="en-GB" sz="2400" dirty="0"/>
              <a:t> at 11am. </a:t>
            </a:r>
          </a:p>
          <a:p>
            <a:endParaRPr lang="en-GB" sz="2400" dirty="0"/>
          </a:p>
          <a:p>
            <a:r>
              <a:rPr lang="en-GB" sz="2400" dirty="0"/>
              <a:t>Consider the following: 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u="sng" dirty="0"/>
              <a:t>Where</a:t>
            </a:r>
            <a:r>
              <a:rPr lang="en-GB" sz="2400" dirty="0"/>
              <a:t> would you locate yourself for the interview?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What </a:t>
            </a:r>
            <a:r>
              <a:rPr lang="en-GB" sz="2400" u="sng" dirty="0"/>
              <a:t>support</a:t>
            </a:r>
            <a:r>
              <a:rPr lang="en-GB" sz="2400" dirty="0"/>
              <a:t> would you need? (</a:t>
            </a:r>
            <a:r>
              <a:rPr lang="en-GB" sz="2400" i="1" dirty="0"/>
              <a:t>childcare or time off work</a:t>
            </a:r>
            <a:r>
              <a:rPr lang="en-GB" sz="2400" dirty="0"/>
              <a:t>)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What three things could you do to </a:t>
            </a:r>
            <a:r>
              <a:rPr lang="en-GB" sz="2400" u="sng" dirty="0"/>
              <a:t>prepare</a:t>
            </a:r>
            <a:r>
              <a:rPr lang="en-GB" sz="2400" dirty="0"/>
              <a:t> this evening?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What general question could </a:t>
            </a:r>
            <a:r>
              <a:rPr lang="en-GB" sz="2400" u="sng" dirty="0"/>
              <a:t>you ask </a:t>
            </a:r>
            <a:r>
              <a:rPr lang="en-GB" sz="2400" dirty="0"/>
              <a:t>the employer?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08E9A0-B9DF-0B35-FB68-553C02761ADE}"/>
              </a:ext>
            </a:extLst>
          </p:cNvPr>
          <p:cNvSpPr txBox="1"/>
          <p:nvPr/>
        </p:nvSpPr>
        <p:spPr>
          <a:xfrm>
            <a:off x="2531604" y="4941168"/>
            <a:ext cx="7128792" cy="461665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Discuss in pairs and feedback to the group</a:t>
            </a:r>
            <a:r>
              <a:rPr lang="en-GB" dirty="0"/>
              <a:t>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3978B15-2E72-26A5-863B-FF817D261B6A}"/>
              </a:ext>
            </a:extLst>
          </p:cNvPr>
          <p:cNvGrpSpPr/>
          <p:nvPr/>
        </p:nvGrpSpPr>
        <p:grpSpPr>
          <a:xfrm>
            <a:off x="10377895" y="593509"/>
            <a:ext cx="1614239" cy="4982039"/>
            <a:chOff x="10377895" y="593509"/>
            <a:chExt cx="1614239" cy="4982039"/>
          </a:xfrm>
        </p:grpSpPr>
        <p:pic>
          <p:nvPicPr>
            <p:cNvPr id="9" name="Picture 8" descr="Young business woman on a call smiling">
              <a:extLst>
                <a:ext uri="{FF2B5EF4-FFF2-40B4-BE49-F238E27FC236}">
                  <a16:creationId xmlns:a16="http://schemas.microsoft.com/office/drawing/2014/main" id="{0021CFAE-A767-EEBC-F60E-B000E7E15DD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0377895" y="3010644"/>
              <a:ext cx="653234" cy="2564904"/>
            </a:xfrm>
            <a:prstGeom prst="rect">
              <a:avLst/>
            </a:prstGeom>
          </p:spPr>
        </p:pic>
        <p:pic>
          <p:nvPicPr>
            <p:cNvPr id="11" name="Picture 10" descr="Businessman on a call smiling">
              <a:extLst>
                <a:ext uri="{FF2B5EF4-FFF2-40B4-BE49-F238E27FC236}">
                  <a16:creationId xmlns:a16="http://schemas.microsoft.com/office/drawing/2014/main" id="{674B76E5-E4D7-2A9D-AB3F-1759FD7421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1065688" y="593509"/>
              <a:ext cx="926446" cy="2564904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AD6045A-959C-3625-0EDA-7390B2255F58}"/>
              </a:ext>
            </a:extLst>
          </p:cNvPr>
          <p:cNvGrpSpPr/>
          <p:nvPr/>
        </p:nvGrpSpPr>
        <p:grpSpPr>
          <a:xfrm>
            <a:off x="291779" y="1196752"/>
            <a:ext cx="1168891" cy="4378796"/>
            <a:chOff x="291779" y="1196752"/>
            <a:chExt cx="1168891" cy="4378796"/>
          </a:xfrm>
        </p:grpSpPr>
        <p:pic>
          <p:nvPicPr>
            <p:cNvPr id="7" name="Picture 6" descr="Male student on a call">
              <a:extLst>
                <a:ext uri="{FF2B5EF4-FFF2-40B4-BE49-F238E27FC236}">
                  <a16:creationId xmlns:a16="http://schemas.microsoft.com/office/drawing/2014/main" id="{97EB88AA-3FA5-A695-3E54-06195EA711C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34082" y="1196752"/>
              <a:ext cx="926588" cy="2564904"/>
            </a:xfrm>
            <a:prstGeom prst="rect">
              <a:avLst/>
            </a:prstGeom>
          </p:spPr>
        </p:pic>
        <p:pic>
          <p:nvPicPr>
            <p:cNvPr id="13" name="Picture 12" descr="Elderly woman on phone">
              <a:extLst>
                <a:ext uri="{FF2B5EF4-FFF2-40B4-BE49-F238E27FC236}">
                  <a16:creationId xmlns:a16="http://schemas.microsoft.com/office/drawing/2014/main" id="{5BE37BB5-13B5-F14B-5C74-9D1F7BE540C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91779" y="3010644"/>
              <a:ext cx="992359" cy="25649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39847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F3A07D-6785-30A5-0005-5D01F48285F1}"/>
              </a:ext>
            </a:extLst>
          </p:cNvPr>
          <p:cNvSpPr/>
          <p:nvPr/>
        </p:nvSpPr>
        <p:spPr>
          <a:xfrm>
            <a:off x="2291112" y="2505670"/>
            <a:ext cx="76097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Face-to-Face Interviews</a:t>
            </a:r>
          </a:p>
        </p:txBody>
      </p:sp>
    </p:spTree>
    <p:extLst>
      <p:ext uri="{BB962C8B-B14F-4D97-AF65-F5344CB8AC3E}">
        <p14:creationId xmlns:p14="http://schemas.microsoft.com/office/powerpoint/2010/main" val="949252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3D055F-9662-8CAC-DD0D-2C08353848E9}"/>
              </a:ext>
            </a:extLst>
          </p:cNvPr>
          <p:cNvSpPr txBox="1"/>
          <p:nvPr/>
        </p:nvSpPr>
        <p:spPr>
          <a:xfrm>
            <a:off x="551384" y="620688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Face to face interviews </a:t>
            </a:r>
          </a:p>
        </p:txBody>
      </p:sp>
      <p:pic>
        <p:nvPicPr>
          <p:cNvPr id="3" name="Online Media 2" title="What's the worst thing you can do at an interview?">
            <a:hlinkClick r:id="" action="ppaction://media"/>
            <a:extLst>
              <a:ext uri="{FF2B5EF4-FFF2-40B4-BE49-F238E27FC236}">
                <a16:creationId xmlns:a16="http://schemas.microsoft.com/office/drawing/2014/main" id="{19C4646F-344E-C441-1DC4-C20E984934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31704" y="1424574"/>
            <a:ext cx="7272808" cy="41091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808738-48D8-4FC3-1D4B-5DDCA7B23376}"/>
              </a:ext>
            </a:extLst>
          </p:cNvPr>
          <p:cNvSpPr txBox="1"/>
          <p:nvPr/>
        </p:nvSpPr>
        <p:spPr>
          <a:xfrm>
            <a:off x="542548" y="2060848"/>
            <a:ext cx="25513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is the worst thing that you could do at an interview?</a:t>
            </a:r>
          </a:p>
          <a:p>
            <a:endParaRPr lang="en-GB" sz="2000" dirty="0"/>
          </a:p>
          <a:p>
            <a:r>
              <a:rPr lang="en-GB" sz="2000" dirty="0"/>
              <a:t>Reed.co.uk asked some students that very question.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593AEF-FF84-8ADC-5FE7-F91F2646B440}"/>
              </a:ext>
            </a:extLst>
          </p:cNvPr>
          <p:cNvSpPr txBox="1"/>
          <p:nvPr/>
        </p:nvSpPr>
        <p:spPr>
          <a:xfrm>
            <a:off x="542548" y="5509050"/>
            <a:ext cx="609372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 https://www.youtube.com/watch?v=BI4BNT5qs9c </a:t>
            </a:r>
          </a:p>
        </p:txBody>
      </p:sp>
    </p:spTree>
    <p:extLst>
      <p:ext uri="{BB962C8B-B14F-4D97-AF65-F5344CB8AC3E}">
        <p14:creationId xmlns:p14="http://schemas.microsoft.com/office/powerpoint/2010/main" val="375984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6171F1-F2D4-BFE4-7D4E-A634F21EB397}"/>
              </a:ext>
            </a:extLst>
          </p:cNvPr>
          <p:cNvSpPr txBox="1"/>
          <p:nvPr/>
        </p:nvSpPr>
        <p:spPr>
          <a:xfrm>
            <a:off x="5155291" y="324879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Face to face interviews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FB984D-DC9D-1624-1073-664C7D6920CE}"/>
              </a:ext>
            </a:extLst>
          </p:cNvPr>
          <p:cNvSpPr txBox="1"/>
          <p:nvPr/>
        </p:nvSpPr>
        <p:spPr>
          <a:xfrm>
            <a:off x="252710" y="5390344"/>
            <a:ext cx="116865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3" action="ppaction://hlinkfile"/>
              </a:rPr>
              <a:t>https://uwtsd.careercentre.me/resources/elearning/hub.aspx?id=945&amp;Referral=Action&amp;Programme=Interviews%20%26%20Offers&amp;ProgrammeID=VCtKZUNLZlk1VEllSk1qRFpLbWFFQT090&amp;TaskId=63104 </a:t>
            </a:r>
            <a:endParaRPr lang="en-GB" sz="1050" dirty="0"/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D17D9BA0-C791-6BFF-8085-59BB776B55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9896" y="1432740"/>
            <a:ext cx="5904656" cy="36191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C6AB52-13C4-1590-28EB-E5B38AE8DDFC}"/>
              </a:ext>
            </a:extLst>
          </p:cNvPr>
          <p:cNvSpPr txBox="1"/>
          <p:nvPr/>
        </p:nvSpPr>
        <p:spPr>
          <a:xfrm>
            <a:off x="551384" y="1035529"/>
            <a:ext cx="38884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the advice given by the experts in the MyCareer video. </a:t>
            </a:r>
          </a:p>
          <a:p>
            <a:endParaRPr lang="en-GB" sz="2400" dirty="0"/>
          </a:p>
          <a:p>
            <a:r>
              <a:rPr lang="en-GB" sz="2400" dirty="0"/>
              <a:t>Note down the key aspects they recommend. </a:t>
            </a:r>
          </a:p>
          <a:p>
            <a:endParaRPr lang="en-GB" sz="2400" dirty="0"/>
          </a:p>
          <a:p>
            <a:r>
              <a:rPr lang="en-GB" sz="2400" dirty="0"/>
              <a:t>Think about which elements you are strong in and which you want to develop further. </a:t>
            </a:r>
          </a:p>
        </p:txBody>
      </p:sp>
    </p:spTree>
    <p:extLst>
      <p:ext uri="{BB962C8B-B14F-4D97-AF65-F5344CB8AC3E}">
        <p14:creationId xmlns:p14="http://schemas.microsoft.com/office/powerpoint/2010/main" val="3689518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F9CF98-7068-3866-0331-6EE63636C47A}"/>
              </a:ext>
            </a:extLst>
          </p:cNvPr>
          <p:cNvSpPr txBox="1"/>
          <p:nvPr/>
        </p:nvSpPr>
        <p:spPr>
          <a:xfrm>
            <a:off x="551384" y="620688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Face to face interviews </a:t>
            </a:r>
          </a:p>
        </p:txBody>
      </p:sp>
      <p:pic>
        <p:nvPicPr>
          <p:cNvPr id="4" name="Online Media 3" title="30 Seconds to Impress">
            <a:hlinkClick r:id="" action="ppaction://media"/>
            <a:extLst>
              <a:ext uri="{FF2B5EF4-FFF2-40B4-BE49-F238E27FC236}">
                <a16:creationId xmlns:a16="http://schemas.microsoft.com/office/drawing/2014/main" id="{6F4598D8-1C2A-BCCB-8B73-D59593FCFA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367808" y="1390129"/>
            <a:ext cx="7272808" cy="41091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317A65-4B2A-03E8-5929-E3EBA858F236}"/>
              </a:ext>
            </a:extLst>
          </p:cNvPr>
          <p:cNvSpPr txBox="1"/>
          <p:nvPr/>
        </p:nvSpPr>
        <p:spPr>
          <a:xfrm>
            <a:off x="545456" y="1823333"/>
            <a:ext cx="33843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the video of different candidates making their first impression at an interview. </a:t>
            </a:r>
          </a:p>
          <a:p>
            <a:endParaRPr lang="en-GB" sz="2000" dirty="0"/>
          </a:p>
          <a:p>
            <a:r>
              <a:rPr lang="en-GB" sz="2000" dirty="0"/>
              <a:t>Note down what they each do well and what mistakes they make. </a:t>
            </a:r>
          </a:p>
          <a:p>
            <a:endParaRPr lang="en-GB" sz="2000" dirty="0"/>
          </a:p>
          <a:p>
            <a:r>
              <a:rPr lang="en-GB" sz="2000" dirty="0"/>
              <a:t>Which of the candidate do you think made the best first impression?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C7680A-6C92-764B-AEE1-139D839DE816}"/>
              </a:ext>
            </a:extLst>
          </p:cNvPr>
          <p:cNvSpPr txBox="1"/>
          <p:nvPr/>
        </p:nvSpPr>
        <p:spPr>
          <a:xfrm>
            <a:off x="4300094" y="5499275"/>
            <a:ext cx="609372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https://www.youtube.com/watch?v=HVK-xbdddhA </a:t>
            </a:r>
          </a:p>
        </p:txBody>
      </p:sp>
    </p:spTree>
    <p:extLst>
      <p:ext uri="{BB962C8B-B14F-4D97-AF65-F5344CB8AC3E}">
        <p14:creationId xmlns:p14="http://schemas.microsoft.com/office/powerpoint/2010/main" val="124042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405544-9DF6-4268-528C-15BA7B1044F5}"/>
              </a:ext>
            </a:extLst>
          </p:cNvPr>
          <p:cNvSpPr/>
          <p:nvPr/>
        </p:nvSpPr>
        <p:spPr>
          <a:xfrm>
            <a:off x="1348546" y="2505670"/>
            <a:ext cx="94949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Answering interview questions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3060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B672D4-0270-5E8C-76A7-44345688DA45}"/>
              </a:ext>
            </a:extLst>
          </p:cNvPr>
          <p:cNvSpPr txBox="1"/>
          <p:nvPr/>
        </p:nvSpPr>
        <p:spPr>
          <a:xfrm>
            <a:off x="6672064" y="1124744"/>
            <a:ext cx="53132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Complete</a:t>
            </a:r>
            <a:r>
              <a:rPr lang="en-GB" sz="2000" dirty="0"/>
              <a:t> </a:t>
            </a:r>
            <a:r>
              <a:rPr lang="en-GB" sz="2000" u="sng" dirty="0"/>
              <a:t>one</a:t>
            </a:r>
            <a:r>
              <a:rPr lang="en-GB" sz="2000" dirty="0"/>
              <a:t> of the MyCareer Interview 360 mock interviews. </a:t>
            </a:r>
          </a:p>
          <a:p>
            <a:endParaRPr lang="en-GB" sz="2000" dirty="0"/>
          </a:p>
          <a:p>
            <a:r>
              <a:rPr lang="en-GB" sz="2000" dirty="0"/>
              <a:t>You will find a range of interview options; each will allow you to video record or type your responses. </a:t>
            </a:r>
          </a:p>
          <a:p>
            <a:endParaRPr lang="en-GB" sz="2000" dirty="0"/>
          </a:p>
          <a:p>
            <a:r>
              <a:rPr lang="en-GB" sz="2000" dirty="0"/>
              <a:t>The 360 AI will analyse your responses and give you feedback. </a:t>
            </a:r>
          </a:p>
          <a:p>
            <a:endParaRPr lang="en-GB" sz="2000" dirty="0"/>
          </a:p>
          <a:p>
            <a:r>
              <a:rPr lang="en-GB" sz="2000" dirty="0"/>
              <a:t>Consider the STRENGTHS based Interview at the bottom of the options page. 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453632-C4BF-57C8-9A98-716E4C76047F}"/>
              </a:ext>
            </a:extLst>
          </p:cNvPr>
          <p:cNvGrpSpPr/>
          <p:nvPr/>
        </p:nvGrpSpPr>
        <p:grpSpPr>
          <a:xfrm>
            <a:off x="206694" y="476672"/>
            <a:ext cx="6225621" cy="5240456"/>
            <a:chOff x="206694" y="476672"/>
            <a:chExt cx="6225621" cy="5240456"/>
          </a:xfrm>
        </p:grpSpPr>
        <p:pic>
          <p:nvPicPr>
            <p:cNvPr id="4" name="Picture 3">
              <a:hlinkClick r:id="rId3"/>
              <a:extLst>
                <a:ext uri="{FF2B5EF4-FFF2-40B4-BE49-F238E27FC236}">
                  <a16:creationId xmlns:a16="http://schemas.microsoft.com/office/drawing/2014/main" id="{C2307460-555A-FD95-047E-B721365BCF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6694" y="476672"/>
              <a:ext cx="3826894" cy="2178949"/>
            </a:xfrm>
            <a:prstGeom prst="rect">
              <a:avLst/>
            </a:prstGeom>
          </p:spPr>
        </p:pic>
        <p:pic>
          <p:nvPicPr>
            <p:cNvPr id="10" name="Picture 9">
              <a:hlinkClick r:id="rId3"/>
              <a:extLst>
                <a:ext uri="{FF2B5EF4-FFF2-40B4-BE49-F238E27FC236}">
                  <a16:creationId xmlns:a16="http://schemas.microsoft.com/office/drawing/2014/main" id="{812B32B4-E193-81A2-89FF-1752FC7DF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199456" y="2842115"/>
              <a:ext cx="4525006" cy="1733792"/>
            </a:xfrm>
            <a:prstGeom prst="rect">
              <a:avLst/>
            </a:prstGeom>
          </p:spPr>
        </p:pic>
        <p:pic>
          <p:nvPicPr>
            <p:cNvPr id="6" name="Picture 5">
              <a:hlinkClick r:id="rId3"/>
              <a:extLst>
                <a:ext uri="{FF2B5EF4-FFF2-40B4-BE49-F238E27FC236}">
                  <a16:creationId xmlns:a16="http://schemas.microsoft.com/office/drawing/2014/main" id="{775DFABF-01C8-9A18-FF37-804EEBE70B7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633377" y="3709011"/>
              <a:ext cx="1798938" cy="2008117"/>
            </a:xfrm>
            <a:prstGeom prst="rect">
              <a:avLst/>
            </a:prstGeom>
          </p:spPr>
        </p:pic>
        <p:sp>
          <p:nvSpPr>
            <p:cNvPr id="11" name="Arrow: Bent 10">
              <a:extLst>
                <a:ext uri="{FF2B5EF4-FFF2-40B4-BE49-F238E27FC236}">
                  <a16:creationId xmlns:a16="http://schemas.microsoft.com/office/drawing/2014/main" id="{F284886C-4B2F-432F-89D6-138EEC6AA138}"/>
                </a:ext>
              </a:extLst>
            </p:cNvPr>
            <p:cNvSpPr/>
            <p:nvPr/>
          </p:nvSpPr>
          <p:spPr>
            <a:xfrm rot="10800000" flipH="1">
              <a:off x="3574487" y="4487271"/>
              <a:ext cx="1008112" cy="730901"/>
            </a:xfrm>
            <a:prstGeom prst="ben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Arrow: Bent 12">
              <a:extLst>
                <a:ext uri="{FF2B5EF4-FFF2-40B4-BE49-F238E27FC236}">
                  <a16:creationId xmlns:a16="http://schemas.microsoft.com/office/drawing/2014/main" id="{E2FE9CF2-DC01-9CFF-272D-82E888EC7476}"/>
                </a:ext>
              </a:extLst>
            </p:cNvPr>
            <p:cNvSpPr/>
            <p:nvPr/>
          </p:nvSpPr>
          <p:spPr>
            <a:xfrm rot="10800000" flipH="1">
              <a:off x="547906" y="2958407"/>
              <a:ext cx="1008112" cy="730901"/>
            </a:xfrm>
            <a:prstGeom prst="ben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8732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014CBF-969E-73E9-1CE5-06278A115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00" y="1300620"/>
            <a:ext cx="10144727" cy="16963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C98CFC-7DD4-CA45-2350-95478D8064AD}"/>
              </a:ext>
            </a:extLst>
          </p:cNvPr>
          <p:cNvSpPr txBox="1"/>
          <p:nvPr/>
        </p:nvSpPr>
        <p:spPr>
          <a:xfrm>
            <a:off x="1847528" y="3861049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Complete</a:t>
            </a:r>
            <a:r>
              <a:rPr lang="en-GB" sz="2400" dirty="0"/>
              <a:t> the Self Evaluation task.  </a:t>
            </a:r>
          </a:p>
          <a:p>
            <a:pPr algn="ctr"/>
            <a:r>
              <a:rPr lang="en-GB" sz="2400" b="1" dirty="0"/>
              <a:t>Share</a:t>
            </a:r>
            <a:r>
              <a:rPr lang="en-GB" sz="2400" dirty="0"/>
              <a:t> a completed copy with your lecturer, via the OneDrive or email. </a:t>
            </a:r>
          </a:p>
        </p:txBody>
      </p:sp>
    </p:spTree>
    <p:extLst>
      <p:ext uri="{BB962C8B-B14F-4D97-AF65-F5344CB8AC3E}">
        <p14:creationId xmlns:p14="http://schemas.microsoft.com/office/powerpoint/2010/main" val="27550345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3471</TotalTime>
  <Words>915</Words>
  <Application>Microsoft Office PowerPoint</Application>
  <PresentationFormat>Widescreen</PresentationFormat>
  <Paragraphs>104</Paragraphs>
  <Slides>20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Bradley Hand ITC</vt:lpstr>
      <vt:lpstr>Calibri</vt:lpstr>
      <vt:lpstr>Calibri Light</vt:lpstr>
      <vt:lpstr>Myriad Pro</vt:lpstr>
      <vt:lpstr>20140311PresentationUWTSDTemplate</vt:lpstr>
      <vt:lpstr>PowerPoint Presentation</vt:lpstr>
      <vt:lpstr>In this session..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176</cp:revision>
  <cp:lastPrinted>2026-06-14T17:48:32Z</cp:lastPrinted>
  <dcterms:created xsi:type="dcterms:W3CDTF">2011-02-08T13:37:54Z</dcterms:created>
  <dcterms:modified xsi:type="dcterms:W3CDTF">2026-06-15T08:11:13Z</dcterms:modified>
</cp:coreProperties>
</file>