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13"/>
  </p:notesMasterIdLst>
  <p:handoutMasterIdLst>
    <p:handoutMasterId r:id="rId14"/>
  </p:handoutMasterIdLst>
  <p:sldIdLst>
    <p:sldId id="366" r:id="rId2"/>
    <p:sldId id="353" r:id="rId3"/>
    <p:sldId id="368" r:id="rId4"/>
    <p:sldId id="354" r:id="rId5"/>
    <p:sldId id="356" r:id="rId6"/>
    <p:sldId id="357" r:id="rId7"/>
    <p:sldId id="355" r:id="rId8"/>
    <p:sldId id="352" r:id="rId9"/>
    <p:sldId id="365" r:id="rId10"/>
    <p:sldId id="367" r:id="rId11"/>
    <p:sldId id="369" r:id="rId12"/>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8130" autoAdjust="0"/>
    <p:restoredTop sz="94576" autoAdjust="0"/>
  </p:normalViewPr>
  <p:slideViewPr>
    <p:cSldViewPr>
      <p:cViewPr varScale="1">
        <p:scale>
          <a:sx n="63" d="100"/>
          <a:sy n="63" d="100"/>
        </p:scale>
        <p:origin x="1284" y="56"/>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82" d="100"/>
          <a:sy n="82" d="100"/>
        </p:scale>
        <p:origin x="4002" y="102"/>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handoutMaster" Target="handoutMasters/handout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07/10/2026</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07/10/2026</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07/10/2026</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07/10/2026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07/10/2026</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07/10/2026</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07/10/2026</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07/10/2026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07/10/2026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07/10/2026</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07/10/2026</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07/10/2026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hyperlink" Target="https://www.youtube.com/watch?v=OZxoeE31-0I" TargetMode="Externa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9" name="Slide Number Placeholder 5"/>
          <p:cNvSpPr>
            <a:spLocks noGrp="1" noChangeArrowheads="1"/>
          </p:cNvSpPr>
          <p:nvPr>
            <p:ph type="sldNum" sz="quarter" idx="12"/>
          </p:nvPr>
        </p:nvSpPr>
        <p:spPr bwMode="auto">
          <a:xfrm>
            <a:off x="8244408" y="6453336"/>
            <a:ext cx="730250" cy="3397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smtClean="0">
                <a:solidFill>
                  <a:srgbClr val="898989"/>
                </a:solidFill>
              </a:rPr>
              <a:pPr>
                <a:spcBef>
                  <a:spcPct val="0"/>
                </a:spcBef>
                <a:buFontTx/>
                <a:buNone/>
              </a:pPr>
              <a:t>1</a:t>
            </a:fld>
            <a:endParaRPr lang="en-GB" altLang="en-US" sz="1200" dirty="0">
              <a:solidFill>
                <a:srgbClr val="898989"/>
              </a:solidFill>
            </a:endParaRPr>
          </a:p>
        </p:txBody>
      </p:sp>
      <p:sp>
        <p:nvSpPr>
          <p:cNvPr id="3" name="Subtitle 2">
            <a:extLst>
              <a:ext uri="{FF2B5EF4-FFF2-40B4-BE49-F238E27FC236}">
                <a16:creationId xmlns:a16="http://schemas.microsoft.com/office/drawing/2014/main" id="{D381FA4D-2171-1940-A76B-E5DC0C0DF812}"/>
              </a:ext>
            </a:extLst>
          </p:cNvPr>
          <p:cNvSpPr>
            <a:spLocks noGrp="1"/>
          </p:cNvSpPr>
          <p:nvPr>
            <p:ph type="subTitle" idx="1"/>
          </p:nvPr>
        </p:nvSpPr>
        <p:spPr/>
        <p:txBody>
          <a:bodyPr/>
          <a:lstStyle/>
          <a:p>
            <a:r>
              <a:rPr lang="en-US" dirty="0">
                <a:highlight>
                  <a:srgbClr val="FFFF00"/>
                </a:highlight>
              </a:rPr>
              <a:t>Assignment 1: WEEK 4 and 5</a:t>
            </a:r>
          </a:p>
          <a:p>
            <a:endParaRPr lang="en-US" dirty="0">
              <a:highlight>
                <a:srgbClr val="FFFF00"/>
              </a:highlight>
            </a:endParaRPr>
          </a:p>
          <a:p>
            <a:r>
              <a:rPr lang="en-US" dirty="0">
                <a:highlight>
                  <a:srgbClr val="FFFF00"/>
                </a:highlight>
              </a:rPr>
              <a:t>Assignment Workshop</a:t>
            </a:r>
          </a:p>
        </p:txBody>
      </p:sp>
      <p:sp>
        <p:nvSpPr>
          <p:cNvPr id="5" name="Title 4">
            <a:extLst>
              <a:ext uri="{FF2B5EF4-FFF2-40B4-BE49-F238E27FC236}">
                <a16:creationId xmlns:a16="http://schemas.microsoft.com/office/drawing/2014/main" id="{A94C076B-859C-E94E-BE1A-E82F2A041D8D}"/>
              </a:ext>
            </a:extLst>
          </p:cNvPr>
          <p:cNvSpPr>
            <a:spLocks noGrp="1"/>
          </p:cNvSpPr>
          <p:nvPr>
            <p:ph type="ctrTitle"/>
          </p:nvPr>
        </p:nvSpPr>
        <p:spPr/>
        <p:txBody>
          <a:bodyPr/>
          <a:lstStyle/>
          <a:p>
            <a:r>
              <a:rPr lang="en-US" dirty="0"/>
              <a:t>BMSW 4002 Effective Team Working and Communication</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5E3B465A-2ABE-4F97-9503-D89A685005B5}"/>
              </a:ext>
            </a:extLst>
          </p:cNvPr>
          <p:cNvSpPr>
            <a:spLocks noGrp="1"/>
          </p:cNvSpPr>
          <p:nvPr>
            <p:ph type="sldNum" sz="quarter" idx="12"/>
          </p:nvPr>
        </p:nvSpPr>
        <p:spPr/>
        <p:txBody>
          <a:bodyPr/>
          <a:lstStyle/>
          <a:p>
            <a:fld id="{E6A0E21D-7CEB-4497-842D-9B00423C00C8}" type="slidenum">
              <a:rPr lang="en-GB" smtClean="0"/>
              <a:t>2</a:t>
            </a:fld>
            <a:endParaRPr lang="en-GB"/>
          </a:p>
        </p:txBody>
      </p:sp>
      <p:sp>
        <p:nvSpPr>
          <p:cNvPr id="6" name="Title 5">
            <a:extLst>
              <a:ext uri="{FF2B5EF4-FFF2-40B4-BE49-F238E27FC236}">
                <a16:creationId xmlns:a16="http://schemas.microsoft.com/office/drawing/2014/main" id="{CFB30D78-AACE-D04E-AA57-D9260B78AC66}"/>
              </a:ext>
            </a:extLst>
          </p:cNvPr>
          <p:cNvSpPr>
            <a:spLocks noGrp="1"/>
          </p:cNvSpPr>
          <p:nvPr>
            <p:ph type="title"/>
          </p:nvPr>
        </p:nvSpPr>
        <p:spPr/>
        <p:txBody>
          <a:bodyPr/>
          <a:lstStyle/>
          <a:p>
            <a:r>
              <a:rPr lang="en-US" u="sng" dirty="0"/>
              <a:t>The Assignment</a:t>
            </a:r>
            <a:endParaRPr lang="en-US" dirty="0"/>
          </a:p>
        </p:txBody>
      </p:sp>
      <p:sp>
        <p:nvSpPr>
          <p:cNvPr id="8" name="Content Placeholder 7">
            <a:extLst>
              <a:ext uri="{FF2B5EF4-FFF2-40B4-BE49-F238E27FC236}">
                <a16:creationId xmlns:a16="http://schemas.microsoft.com/office/drawing/2014/main" id="{A734EEF3-BB28-6B43-B31F-BA54E7BC16AA}"/>
              </a:ext>
            </a:extLst>
          </p:cNvPr>
          <p:cNvSpPr>
            <a:spLocks noGrp="1"/>
          </p:cNvSpPr>
          <p:nvPr>
            <p:ph idx="1"/>
          </p:nvPr>
        </p:nvSpPr>
        <p:spPr/>
        <p:txBody>
          <a:bodyPr/>
          <a:lstStyle/>
          <a:p>
            <a:r>
              <a:rPr lang="en-US" dirty="0"/>
              <a:t>The areas to be covered are:</a:t>
            </a:r>
          </a:p>
          <a:p>
            <a:pPr lvl="0"/>
            <a:r>
              <a:rPr lang="en-GB" dirty="0"/>
              <a:t>1) Benefits of team working </a:t>
            </a:r>
          </a:p>
          <a:p>
            <a:pPr lvl="0"/>
            <a:r>
              <a:rPr lang="en-GB" dirty="0"/>
              <a:t> 2) Stages of team development (</a:t>
            </a:r>
            <a:r>
              <a:rPr lang="en-GB" sz="2000" b="1" i="1" dirty="0">
                <a:highlight>
                  <a:srgbClr val="FFFF00"/>
                </a:highlight>
              </a:rPr>
              <a:t>Tuckman</a:t>
            </a:r>
            <a:r>
              <a:rPr lang="en-GB" dirty="0"/>
              <a:t>)</a:t>
            </a:r>
          </a:p>
          <a:p>
            <a:pPr marL="0" indent="0">
              <a:buNone/>
            </a:pPr>
            <a:r>
              <a:rPr lang="en-GB" dirty="0"/>
              <a:t>    3) Team roles (</a:t>
            </a:r>
            <a:r>
              <a:rPr lang="en-GB" sz="2000" b="1" i="1" dirty="0">
                <a:highlight>
                  <a:srgbClr val="FFFF00"/>
                </a:highlight>
              </a:rPr>
              <a:t>Belbin</a:t>
            </a:r>
            <a:r>
              <a:rPr lang="en-GB" dirty="0"/>
              <a:t>) </a:t>
            </a:r>
          </a:p>
          <a:p>
            <a:pPr marL="0" indent="0">
              <a:buNone/>
            </a:pPr>
            <a:r>
              <a:rPr lang="en-GB" dirty="0"/>
              <a:t>    4) Managing conflict (</a:t>
            </a:r>
            <a:r>
              <a:rPr lang="en-GB" sz="2000" b="1" i="1" dirty="0">
                <a:highlight>
                  <a:srgbClr val="FFFF00"/>
                </a:highlight>
              </a:rPr>
              <a:t>Thomas and Kilmann</a:t>
            </a:r>
            <a:r>
              <a:rPr lang="en-GB" sz="2000" b="1" dirty="0"/>
              <a:t>) </a:t>
            </a:r>
          </a:p>
          <a:p>
            <a:pPr marL="0" lvl="0" indent="0">
              <a:buNone/>
            </a:pPr>
            <a:r>
              <a:rPr lang="en-GB" dirty="0"/>
              <a:t>    5) Successful team development </a:t>
            </a:r>
          </a:p>
          <a:p>
            <a:r>
              <a:rPr lang="en-GB" dirty="0"/>
              <a:t> </a:t>
            </a:r>
          </a:p>
          <a:p>
            <a:pPr marL="0" indent="0">
              <a:buNone/>
            </a:pPr>
            <a:endParaRPr lang="en-US" dirty="0"/>
          </a:p>
        </p:txBody>
      </p:sp>
    </p:spTree>
    <p:extLst>
      <p:ext uri="{BB962C8B-B14F-4D97-AF65-F5344CB8AC3E}">
        <p14:creationId xmlns:p14="http://schemas.microsoft.com/office/powerpoint/2010/main" val="60601495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7CDDF0-928A-40E9-AFAA-FD4C7941BC49}"/>
              </a:ext>
            </a:extLst>
          </p:cNvPr>
          <p:cNvSpPr>
            <a:spLocks noGrp="1"/>
          </p:cNvSpPr>
          <p:nvPr>
            <p:ph type="title"/>
          </p:nvPr>
        </p:nvSpPr>
        <p:spPr>
          <a:xfrm>
            <a:off x="457200" y="274638"/>
            <a:ext cx="8075240" cy="850106"/>
          </a:xfrm>
        </p:spPr>
        <p:txBody>
          <a:bodyPr/>
          <a:lstStyle/>
          <a:p>
            <a:r>
              <a:rPr lang="en-US" u="sng" dirty="0"/>
              <a:t>The Assignment</a:t>
            </a:r>
            <a:endParaRPr lang="en-GB" dirty="0"/>
          </a:p>
        </p:txBody>
      </p:sp>
      <p:sp>
        <p:nvSpPr>
          <p:cNvPr id="3" name="Content Placeholder 2">
            <a:extLst>
              <a:ext uri="{FF2B5EF4-FFF2-40B4-BE49-F238E27FC236}">
                <a16:creationId xmlns:a16="http://schemas.microsoft.com/office/drawing/2014/main" id="{7F8B21A8-0512-44E0-94DF-2481902F7E29}"/>
              </a:ext>
            </a:extLst>
          </p:cNvPr>
          <p:cNvSpPr>
            <a:spLocks noGrp="1"/>
          </p:cNvSpPr>
          <p:nvPr>
            <p:ph idx="1"/>
          </p:nvPr>
        </p:nvSpPr>
        <p:spPr>
          <a:xfrm>
            <a:off x="250825" y="1268760"/>
            <a:ext cx="8785671" cy="4464496"/>
          </a:xfrm>
        </p:spPr>
        <p:txBody>
          <a:bodyPr/>
          <a:lstStyle/>
          <a:p>
            <a:pPr marL="0" indent="0">
              <a:buNone/>
            </a:pPr>
            <a:r>
              <a:rPr lang="en-GB" sz="2000" dirty="0"/>
              <a:t>  </a:t>
            </a:r>
            <a:r>
              <a:rPr lang="en-GB" sz="2000" b="1" u="sng" dirty="0"/>
              <a:t>In-class assessment – Video Based Assessment (50%).</a:t>
            </a:r>
            <a:endParaRPr lang="en-GB" sz="2000" dirty="0"/>
          </a:p>
          <a:p>
            <a:pPr marL="0" indent="0">
              <a:buNone/>
            </a:pPr>
            <a:r>
              <a:rPr lang="en-GB" sz="2000" dirty="0"/>
              <a:t> </a:t>
            </a:r>
          </a:p>
          <a:p>
            <a:r>
              <a:rPr lang="en-GB" sz="2000" dirty="0"/>
              <a:t>The assessment is divided into three (3) parts. </a:t>
            </a:r>
          </a:p>
          <a:p>
            <a:r>
              <a:rPr lang="en-GB" sz="2000" dirty="0"/>
              <a:t>You will complete Part A and Part B in class in Week 5 (4-hours) and complete Part C by the deadline in Week 6.</a:t>
            </a:r>
          </a:p>
          <a:p>
            <a:pPr marL="0" indent="0">
              <a:buNone/>
            </a:pPr>
            <a:endParaRPr lang="en-GB" sz="2000" dirty="0"/>
          </a:p>
          <a:p>
            <a:r>
              <a:rPr lang="en-GB" sz="2000" b="1" u="sng" dirty="0"/>
              <a:t>Part A:</a:t>
            </a:r>
            <a:r>
              <a:rPr lang="en-GB" sz="2000" dirty="0"/>
              <a:t>  You will watch the </a:t>
            </a:r>
            <a:r>
              <a:rPr lang="en-GB" sz="2000" u="sng" dirty="0">
                <a:hlinkClick r:id="rId2"/>
              </a:rPr>
              <a:t>video</a:t>
            </a:r>
            <a:r>
              <a:rPr lang="en-GB" sz="2000" dirty="0"/>
              <a:t> in-class during Week 5.</a:t>
            </a:r>
            <a:r>
              <a:rPr lang="en-GB" sz="2000" b="1" dirty="0"/>
              <a:t> </a:t>
            </a:r>
            <a:endParaRPr lang="en-GB" sz="2000" dirty="0"/>
          </a:p>
          <a:p>
            <a:r>
              <a:rPr lang="en-GB" sz="2000" b="1" u="sng" dirty="0"/>
              <a:t>Part B:</a:t>
            </a:r>
            <a:endParaRPr lang="en-GB" sz="2000" dirty="0"/>
          </a:p>
          <a:p>
            <a:pPr marL="0" indent="0">
              <a:buNone/>
            </a:pPr>
            <a:r>
              <a:rPr lang="en-GB" sz="2000" dirty="0">
                <a:solidFill>
                  <a:srgbClr val="000000"/>
                </a:solidFill>
                <a:latin typeface="Arial" panose="020B0604020202020204" pitchFamily="34" charset="0"/>
                <a:ea typeface="Arial" panose="020B0604020202020204" pitchFamily="34" charset="0"/>
              </a:rPr>
              <a:t>You will download the template containing the questions from the Week 5 tile. You need to complete and submit it by the deadline (Week 6). </a:t>
            </a:r>
          </a:p>
          <a:p>
            <a:pPr marL="0" indent="0">
              <a:buNone/>
            </a:pPr>
            <a:r>
              <a:rPr lang="en-GB" sz="2000" dirty="0">
                <a:solidFill>
                  <a:srgbClr val="000000"/>
                </a:solidFill>
                <a:latin typeface="Arial" panose="020B0604020202020204" pitchFamily="34" charset="0"/>
                <a:ea typeface="Arial" panose="020B0604020202020204" pitchFamily="34" charset="0"/>
              </a:rPr>
              <a:t>The template includes a maximum of 10 questions, which you must answer using the video and concepts studied during the first four (4) weeks. </a:t>
            </a:r>
            <a:endParaRPr lang="en-GB" sz="2000" dirty="0"/>
          </a:p>
          <a:p>
            <a:endParaRPr lang="en-GB" dirty="0"/>
          </a:p>
        </p:txBody>
      </p:sp>
      <p:sp>
        <p:nvSpPr>
          <p:cNvPr id="4" name="Date Placeholder 3">
            <a:extLst>
              <a:ext uri="{FF2B5EF4-FFF2-40B4-BE49-F238E27FC236}">
                <a16:creationId xmlns:a16="http://schemas.microsoft.com/office/drawing/2014/main" id="{D890F233-FD20-4135-B267-E868B7716557}"/>
              </a:ext>
            </a:extLst>
          </p:cNvPr>
          <p:cNvSpPr>
            <a:spLocks noGrp="1"/>
          </p:cNvSpPr>
          <p:nvPr>
            <p:ph type="dt" sz="half" idx="10"/>
          </p:nvPr>
        </p:nvSpPr>
        <p:spPr/>
        <p:txBody>
          <a:bodyPr/>
          <a:lstStyle/>
          <a:p>
            <a:pPr>
              <a:defRPr/>
            </a:pPr>
            <a:fld id="{2303D31F-598B-47EE-BA37-93F097A3D676}" type="datetime1">
              <a:rPr lang="en-GB" altLang="en-US" smtClean="0"/>
              <a:pPr>
                <a:defRPr/>
              </a:pPr>
              <a:t>07/10/2026</a:t>
            </a:fld>
            <a:endParaRPr lang="en-GB" altLang="en-US"/>
          </a:p>
        </p:txBody>
      </p:sp>
      <p:sp>
        <p:nvSpPr>
          <p:cNvPr id="5" name="Slide Number Placeholder 4">
            <a:extLst>
              <a:ext uri="{FF2B5EF4-FFF2-40B4-BE49-F238E27FC236}">
                <a16:creationId xmlns:a16="http://schemas.microsoft.com/office/drawing/2014/main" id="{9DDCB10D-AF4C-473E-9203-55310D44DED6}"/>
              </a:ext>
            </a:extLst>
          </p:cNvPr>
          <p:cNvSpPr>
            <a:spLocks noGrp="1"/>
          </p:cNvSpPr>
          <p:nvPr>
            <p:ph type="sldNum" sz="quarter" idx="12"/>
          </p:nvPr>
        </p:nvSpPr>
        <p:spPr/>
        <p:txBody>
          <a:bodyPr/>
          <a:lstStyle/>
          <a:p>
            <a:pPr>
              <a:defRPr/>
            </a:pPr>
            <a:fld id="{6550E941-99E4-4403-A917-B30FF69A9617}" type="slidenum">
              <a:rPr lang="en-GB" altLang="en-US" smtClean="0"/>
              <a:pPr>
                <a:defRPr/>
              </a:pPr>
              <a:t>3</a:t>
            </a:fld>
            <a:endParaRPr lang="en-GB" altLang="en-US"/>
          </a:p>
        </p:txBody>
      </p:sp>
    </p:spTree>
    <p:extLst>
      <p:ext uri="{BB962C8B-B14F-4D97-AF65-F5344CB8AC3E}">
        <p14:creationId xmlns:p14="http://schemas.microsoft.com/office/powerpoint/2010/main" val="102695003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B0E2279E-DA99-4372-80DA-4A456414EEBC}"/>
              </a:ext>
            </a:extLst>
          </p:cNvPr>
          <p:cNvSpPr>
            <a:spLocks noGrp="1"/>
          </p:cNvSpPr>
          <p:nvPr>
            <p:ph type="sldNum" sz="quarter" idx="12"/>
          </p:nvPr>
        </p:nvSpPr>
        <p:spPr/>
        <p:txBody>
          <a:bodyPr/>
          <a:lstStyle/>
          <a:p>
            <a:fld id="{E6A0E21D-7CEB-4497-842D-9B00423C00C8}" type="slidenum">
              <a:rPr lang="en-GB" smtClean="0"/>
              <a:t>4</a:t>
            </a:fld>
            <a:endParaRPr lang="en-GB" dirty="0"/>
          </a:p>
        </p:txBody>
      </p:sp>
      <p:sp>
        <p:nvSpPr>
          <p:cNvPr id="6" name="Title 5">
            <a:extLst>
              <a:ext uri="{FF2B5EF4-FFF2-40B4-BE49-F238E27FC236}">
                <a16:creationId xmlns:a16="http://schemas.microsoft.com/office/drawing/2014/main" id="{A4C695A5-E9B9-B24B-94C3-86D874EC36E4}"/>
              </a:ext>
            </a:extLst>
          </p:cNvPr>
          <p:cNvSpPr>
            <a:spLocks noGrp="1"/>
          </p:cNvSpPr>
          <p:nvPr>
            <p:ph type="title"/>
          </p:nvPr>
        </p:nvSpPr>
        <p:spPr/>
        <p:txBody>
          <a:bodyPr/>
          <a:lstStyle/>
          <a:p>
            <a:r>
              <a:rPr lang="en-US" u="sng" dirty="0"/>
              <a:t>Cont.</a:t>
            </a:r>
            <a:endParaRPr lang="en-US" dirty="0"/>
          </a:p>
        </p:txBody>
      </p:sp>
      <p:sp>
        <p:nvSpPr>
          <p:cNvPr id="8" name="Content Placeholder 7">
            <a:extLst>
              <a:ext uri="{FF2B5EF4-FFF2-40B4-BE49-F238E27FC236}">
                <a16:creationId xmlns:a16="http://schemas.microsoft.com/office/drawing/2014/main" id="{77ABDCBD-D72E-9542-BD4B-FB3559FFDB94}"/>
              </a:ext>
            </a:extLst>
          </p:cNvPr>
          <p:cNvSpPr>
            <a:spLocks noGrp="1"/>
          </p:cNvSpPr>
          <p:nvPr>
            <p:ph idx="1"/>
          </p:nvPr>
        </p:nvSpPr>
        <p:spPr/>
        <p:txBody>
          <a:bodyPr/>
          <a:lstStyle/>
          <a:p>
            <a:r>
              <a:rPr lang="en-GB" sz="2400" dirty="0"/>
              <a:t>The template to be completed is available in the Week 5 tile. </a:t>
            </a:r>
          </a:p>
          <a:p>
            <a:r>
              <a:rPr lang="en-GB" sz="2400" dirty="0"/>
              <a:t>Your answers should reference relevant concepts and include descriptions from the video. </a:t>
            </a:r>
          </a:p>
          <a:p>
            <a:r>
              <a:rPr lang="en-GB" sz="2400" dirty="0"/>
              <a:t>You must also provide relevant sources from the lectures as references.</a:t>
            </a:r>
          </a:p>
          <a:p>
            <a:r>
              <a:rPr lang="en-GB" sz="2400" dirty="0"/>
              <a:t> Each answer should be a minimum of 100 words and a maximum of 150 words.</a:t>
            </a:r>
          </a:p>
          <a:p>
            <a:endParaRPr lang="en-US" dirty="0"/>
          </a:p>
          <a:p>
            <a:pPr marL="0" indent="0">
              <a:buNone/>
            </a:pPr>
            <a:endParaRPr lang="en-US" u="sng" dirty="0"/>
          </a:p>
        </p:txBody>
      </p:sp>
    </p:spTree>
    <p:extLst>
      <p:ext uri="{BB962C8B-B14F-4D97-AF65-F5344CB8AC3E}">
        <p14:creationId xmlns:p14="http://schemas.microsoft.com/office/powerpoint/2010/main" val="225629363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E7D33E75-C8A0-4E20-95C4-6AC4D9BD823A}"/>
              </a:ext>
            </a:extLst>
          </p:cNvPr>
          <p:cNvSpPr>
            <a:spLocks noGrp="1"/>
          </p:cNvSpPr>
          <p:nvPr>
            <p:ph type="sldNum" sz="quarter" idx="12"/>
          </p:nvPr>
        </p:nvSpPr>
        <p:spPr/>
        <p:txBody>
          <a:bodyPr/>
          <a:lstStyle/>
          <a:p>
            <a:fld id="{E6A0E21D-7CEB-4497-842D-9B00423C00C8}" type="slidenum">
              <a:rPr lang="en-GB" smtClean="0"/>
              <a:t>5</a:t>
            </a:fld>
            <a:endParaRPr lang="en-GB"/>
          </a:p>
        </p:txBody>
      </p:sp>
      <p:sp>
        <p:nvSpPr>
          <p:cNvPr id="3" name="Title 2">
            <a:extLst>
              <a:ext uri="{FF2B5EF4-FFF2-40B4-BE49-F238E27FC236}">
                <a16:creationId xmlns:a16="http://schemas.microsoft.com/office/drawing/2014/main" id="{02BA730A-9253-9246-BA1D-879761A1AAA6}"/>
              </a:ext>
            </a:extLst>
          </p:cNvPr>
          <p:cNvSpPr>
            <a:spLocks noGrp="1"/>
          </p:cNvSpPr>
          <p:nvPr>
            <p:ph type="title"/>
          </p:nvPr>
        </p:nvSpPr>
        <p:spPr/>
        <p:txBody>
          <a:bodyPr/>
          <a:lstStyle/>
          <a:p>
            <a:r>
              <a:rPr lang="en-US" u="sng" dirty="0"/>
              <a:t>Cont.</a:t>
            </a:r>
            <a:endParaRPr lang="en-US" dirty="0"/>
          </a:p>
        </p:txBody>
      </p:sp>
      <p:sp>
        <p:nvSpPr>
          <p:cNvPr id="8" name="Content Placeholder 7">
            <a:extLst>
              <a:ext uri="{FF2B5EF4-FFF2-40B4-BE49-F238E27FC236}">
                <a16:creationId xmlns:a16="http://schemas.microsoft.com/office/drawing/2014/main" id="{F3170DEA-7E05-A244-B97A-99A93EBEBA05}"/>
              </a:ext>
            </a:extLst>
          </p:cNvPr>
          <p:cNvSpPr>
            <a:spLocks noGrp="1"/>
          </p:cNvSpPr>
          <p:nvPr>
            <p:ph idx="1"/>
          </p:nvPr>
        </p:nvSpPr>
        <p:spPr/>
        <p:txBody>
          <a:bodyPr/>
          <a:lstStyle/>
          <a:p>
            <a:r>
              <a:rPr lang="en-GB" b="1" u="sng" dirty="0"/>
              <a:t>Part C:</a:t>
            </a:r>
            <a:endParaRPr lang="en-GB" dirty="0"/>
          </a:p>
          <a:p>
            <a:r>
              <a:rPr lang="en-GB" dirty="0"/>
              <a:t>You need to answer all the questions on the provided template and submit it on the Turnitin link mentioned on the Moodle page for the module. </a:t>
            </a:r>
          </a:p>
          <a:p>
            <a:endParaRPr lang="en-US" i="1" dirty="0"/>
          </a:p>
        </p:txBody>
      </p:sp>
    </p:spTree>
    <p:extLst>
      <p:ext uri="{BB962C8B-B14F-4D97-AF65-F5344CB8AC3E}">
        <p14:creationId xmlns:p14="http://schemas.microsoft.com/office/powerpoint/2010/main" val="227502618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9B6D3EF4-8215-4084-B285-5BB1C4E8AC47}"/>
              </a:ext>
            </a:extLst>
          </p:cNvPr>
          <p:cNvSpPr>
            <a:spLocks noGrp="1"/>
          </p:cNvSpPr>
          <p:nvPr>
            <p:ph type="sldNum" sz="quarter" idx="12"/>
          </p:nvPr>
        </p:nvSpPr>
        <p:spPr/>
        <p:txBody>
          <a:bodyPr/>
          <a:lstStyle/>
          <a:p>
            <a:fld id="{E6A0E21D-7CEB-4497-842D-9B00423C00C8}" type="slidenum">
              <a:rPr lang="en-GB" smtClean="0"/>
              <a:t>6</a:t>
            </a:fld>
            <a:endParaRPr lang="en-GB"/>
          </a:p>
        </p:txBody>
      </p:sp>
      <p:sp>
        <p:nvSpPr>
          <p:cNvPr id="6" name="Title 5">
            <a:extLst>
              <a:ext uri="{FF2B5EF4-FFF2-40B4-BE49-F238E27FC236}">
                <a16:creationId xmlns:a16="http://schemas.microsoft.com/office/drawing/2014/main" id="{C4655034-0609-4242-BC59-88524EDB27A1}"/>
              </a:ext>
            </a:extLst>
          </p:cNvPr>
          <p:cNvSpPr>
            <a:spLocks noGrp="1"/>
          </p:cNvSpPr>
          <p:nvPr>
            <p:ph type="title"/>
          </p:nvPr>
        </p:nvSpPr>
        <p:spPr/>
        <p:txBody>
          <a:bodyPr/>
          <a:lstStyle/>
          <a:p>
            <a:endParaRPr lang="en-US" dirty="0"/>
          </a:p>
        </p:txBody>
      </p:sp>
      <p:sp>
        <p:nvSpPr>
          <p:cNvPr id="8" name="Content Placeholder 7">
            <a:extLst>
              <a:ext uri="{FF2B5EF4-FFF2-40B4-BE49-F238E27FC236}">
                <a16:creationId xmlns:a16="http://schemas.microsoft.com/office/drawing/2014/main" id="{0FD1CC00-F74A-F04F-9F47-7E5C6F9C674B}"/>
              </a:ext>
            </a:extLst>
          </p:cNvPr>
          <p:cNvSpPr>
            <a:spLocks noGrp="1"/>
          </p:cNvSpPr>
          <p:nvPr>
            <p:ph idx="1"/>
          </p:nvPr>
        </p:nvSpPr>
        <p:spPr>
          <a:xfrm>
            <a:off x="457200" y="1600200"/>
            <a:ext cx="8229600" cy="4061047"/>
          </a:xfrm>
        </p:spPr>
        <p:txBody>
          <a:bodyPr/>
          <a:lstStyle/>
          <a:p>
            <a:pPr lvl="0"/>
            <a:r>
              <a:rPr lang="en-GB" sz="2000" b="1" dirty="0"/>
              <a:t>Engagement with Literature Skills</a:t>
            </a:r>
            <a:endParaRPr lang="en-GB" sz="2000" dirty="0"/>
          </a:p>
          <a:p>
            <a:r>
              <a:rPr lang="en-GB" sz="2000" dirty="0"/>
              <a:t>Your work must be informed and supported by scholarly material that is </a:t>
            </a:r>
            <a:r>
              <a:rPr lang="en-GB" sz="2000" i="1" dirty="0"/>
              <a:t>relevant</a:t>
            </a:r>
            <a:r>
              <a:rPr lang="en-GB" sz="2000" dirty="0"/>
              <a:t> to and </a:t>
            </a:r>
            <a:r>
              <a:rPr lang="en-GB" sz="2000" i="1" dirty="0"/>
              <a:t>focused</a:t>
            </a:r>
            <a:r>
              <a:rPr lang="en-GB" sz="2000" dirty="0"/>
              <a:t> on the task(s) set.   </a:t>
            </a:r>
          </a:p>
          <a:p>
            <a:r>
              <a:rPr lang="en-GB" sz="2000" dirty="0"/>
              <a:t> You should provide evidence that you have accessed an appropriate </a:t>
            </a:r>
            <a:r>
              <a:rPr lang="en-GB" sz="2000" i="1" dirty="0"/>
              <a:t>range</a:t>
            </a:r>
            <a:r>
              <a:rPr lang="en-GB" sz="2000" dirty="0"/>
              <a:t> of sources, which may be academic, governmental and industrial;</a:t>
            </a:r>
          </a:p>
          <a:p>
            <a:r>
              <a:rPr lang="en-GB" sz="2000" dirty="0"/>
              <a:t> these sources may include academic journal articles, textbooks, current news articles, organisational documents, and websites.  </a:t>
            </a:r>
          </a:p>
          <a:p>
            <a:r>
              <a:rPr lang="en-GB" sz="2000" dirty="0"/>
              <a:t>You should consider the </a:t>
            </a:r>
            <a:r>
              <a:rPr lang="en-GB" sz="2000" i="1" dirty="0"/>
              <a:t>credibility</a:t>
            </a:r>
            <a:r>
              <a:rPr lang="en-GB" sz="2000" dirty="0"/>
              <a:t> of your sources; </a:t>
            </a:r>
          </a:p>
          <a:p>
            <a:r>
              <a:rPr lang="en-GB" sz="2000" dirty="0"/>
              <a:t>Academic journals are normally highly credible sources while websites require careful consideration/selection and should be used sparingly. </a:t>
            </a:r>
            <a:endParaRPr lang="en-US" sz="2000" dirty="0"/>
          </a:p>
        </p:txBody>
      </p:sp>
      <p:graphicFrame>
        <p:nvGraphicFramePr>
          <p:cNvPr id="3" name="Table 2">
            <a:extLst>
              <a:ext uri="{FF2B5EF4-FFF2-40B4-BE49-F238E27FC236}">
                <a16:creationId xmlns:a16="http://schemas.microsoft.com/office/drawing/2014/main" id="{C5C23970-CB2B-0DE7-A119-C8E767146836}"/>
              </a:ext>
            </a:extLst>
          </p:cNvPr>
          <p:cNvGraphicFramePr>
            <a:graphicFrameLocks noGrp="1"/>
          </p:cNvGraphicFramePr>
          <p:nvPr>
            <p:extLst>
              <p:ext uri="{D42A27DB-BD31-4B8C-83A1-F6EECF244321}">
                <p14:modId xmlns:p14="http://schemas.microsoft.com/office/powerpoint/2010/main" val="3171641940"/>
              </p:ext>
            </p:extLst>
          </p:nvPr>
        </p:nvGraphicFramePr>
        <p:xfrm>
          <a:off x="1184275" y="548680"/>
          <a:ext cx="6775450" cy="609600"/>
        </p:xfrm>
        <a:graphic>
          <a:graphicData uri="http://schemas.openxmlformats.org/drawingml/2006/table">
            <a:tbl>
              <a:tblPr firstRow="1" firstCol="1" bandRow="1">
                <a:tableStyleId>{5C22544A-7EE6-4342-B048-85BDC9FD1C3A}</a:tableStyleId>
              </a:tblPr>
              <a:tblGrid>
                <a:gridCol w="6775450">
                  <a:extLst>
                    <a:ext uri="{9D8B030D-6E8A-4147-A177-3AD203B41FA5}">
                      <a16:colId xmlns:a16="http://schemas.microsoft.com/office/drawing/2014/main" val="3338794392"/>
                    </a:ext>
                  </a:extLst>
                </a:gridCol>
              </a:tblGrid>
              <a:tr h="262890">
                <a:tc>
                  <a:txBody>
                    <a:bodyPr/>
                    <a:lstStyle/>
                    <a:p>
                      <a:pPr algn="ctr">
                        <a:buNone/>
                      </a:pPr>
                      <a:r>
                        <a:rPr lang="en-GB" sz="2000" cap="all" dirty="0">
                          <a:effectLst/>
                        </a:rPr>
                        <a:t>GUIDANCE FOR Students IN THE COMPLETION OF TASKS</a:t>
                      </a:r>
                      <a:endParaRPr lang="en-GB" sz="1000" dirty="0">
                        <a:effectLst/>
                        <a:latin typeface="Times New Roman" panose="02020603050405020304" pitchFamily="18" charset="0"/>
                        <a:ea typeface="Times New Roman" panose="02020603050405020304" pitchFamily="18" charset="0"/>
                      </a:endParaRPr>
                    </a:p>
                  </a:txBody>
                  <a:tcPr marL="68580" marR="68580" marT="0" marB="0"/>
                </a:tc>
                <a:extLst>
                  <a:ext uri="{0D108BD9-81ED-4DB2-BD59-A6C34878D82A}">
                    <a16:rowId xmlns:a16="http://schemas.microsoft.com/office/drawing/2014/main" val="2468795174"/>
                  </a:ext>
                </a:extLst>
              </a:tr>
            </a:tbl>
          </a:graphicData>
        </a:graphic>
      </p:graphicFrame>
    </p:spTree>
    <p:extLst>
      <p:ext uri="{BB962C8B-B14F-4D97-AF65-F5344CB8AC3E}">
        <p14:creationId xmlns:p14="http://schemas.microsoft.com/office/powerpoint/2010/main" val="427343914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B0E2279E-DA99-4372-80DA-4A456414EEBC}"/>
              </a:ext>
            </a:extLst>
          </p:cNvPr>
          <p:cNvSpPr>
            <a:spLocks noGrp="1"/>
          </p:cNvSpPr>
          <p:nvPr>
            <p:ph type="sldNum" sz="quarter" idx="12"/>
          </p:nvPr>
        </p:nvSpPr>
        <p:spPr/>
        <p:txBody>
          <a:bodyPr/>
          <a:lstStyle/>
          <a:p>
            <a:fld id="{E6A0E21D-7CEB-4497-842D-9B00423C00C8}" type="slidenum">
              <a:rPr lang="en-GB" smtClean="0"/>
              <a:t>7</a:t>
            </a:fld>
            <a:endParaRPr lang="en-GB" dirty="0"/>
          </a:p>
        </p:txBody>
      </p:sp>
      <p:sp>
        <p:nvSpPr>
          <p:cNvPr id="6" name="Title 5">
            <a:extLst>
              <a:ext uri="{FF2B5EF4-FFF2-40B4-BE49-F238E27FC236}">
                <a16:creationId xmlns:a16="http://schemas.microsoft.com/office/drawing/2014/main" id="{7DF1F2DC-698B-A442-836A-C575196DCCB7}"/>
              </a:ext>
            </a:extLst>
          </p:cNvPr>
          <p:cNvSpPr>
            <a:spLocks noGrp="1"/>
          </p:cNvSpPr>
          <p:nvPr>
            <p:ph type="title"/>
          </p:nvPr>
        </p:nvSpPr>
        <p:spPr>
          <a:xfrm>
            <a:off x="179512" y="274638"/>
            <a:ext cx="8784976" cy="994121"/>
          </a:xfrm>
        </p:spPr>
        <p:txBody>
          <a:bodyPr/>
          <a:lstStyle/>
          <a:p>
            <a:pPr marL="342900" lvl="0" indent="-342900"/>
            <a:br>
              <a:rPr lang="en-GB" sz="3600" b="1" dirty="0">
                <a:effectLst/>
                <a:latin typeface="Arial" panose="020B0604020202020204" pitchFamily="34" charset="0"/>
                <a:ea typeface="Times New Roman" panose="02020603050405020304" pitchFamily="18" charset="0"/>
              </a:rPr>
            </a:br>
            <a:r>
              <a:rPr lang="en-GB" sz="3600" b="1" dirty="0">
                <a:effectLst/>
                <a:latin typeface="Arial" panose="020B0604020202020204" pitchFamily="34" charset="0"/>
                <a:ea typeface="Times New Roman" panose="02020603050405020304" pitchFamily="18" charset="0"/>
              </a:rPr>
              <a:t>Knowledge and Understanding Skills</a:t>
            </a:r>
            <a:br>
              <a:rPr lang="en-GB" sz="3600" dirty="0">
                <a:effectLst/>
                <a:latin typeface="Times New Roman" panose="02020603050405020304" pitchFamily="18" charset="0"/>
                <a:ea typeface="Times New Roman" panose="02020603050405020304" pitchFamily="18" charset="0"/>
              </a:rPr>
            </a:br>
            <a:endParaRPr lang="en-US" dirty="0"/>
          </a:p>
        </p:txBody>
      </p:sp>
      <p:sp>
        <p:nvSpPr>
          <p:cNvPr id="8" name="Content Placeholder 7">
            <a:extLst>
              <a:ext uri="{FF2B5EF4-FFF2-40B4-BE49-F238E27FC236}">
                <a16:creationId xmlns:a16="http://schemas.microsoft.com/office/drawing/2014/main" id="{77157002-B303-514C-9F35-9A41414DB669}"/>
              </a:ext>
            </a:extLst>
          </p:cNvPr>
          <p:cNvSpPr>
            <a:spLocks noGrp="1"/>
          </p:cNvSpPr>
          <p:nvPr>
            <p:ph idx="1"/>
          </p:nvPr>
        </p:nvSpPr>
        <p:spPr>
          <a:xfrm>
            <a:off x="179512" y="1268760"/>
            <a:ext cx="8784976" cy="4320482"/>
          </a:xfrm>
        </p:spPr>
        <p:txBody>
          <a:bodyPr/>
          <a:lstStyle/>
          <a:p>
            <a:pPr algn="just"/>
            <a:r>
              <a:rPr lang="en-US" sz="1800" dirty="0"/>
              <a:t> </a:t>
            </a:r>
            <a:r>
              <a:rPr lang="en-GB" sz="1800" dirty="0">
                <a:latin typeface="Arial" panose="020B0604020202020204" pitchFamily="34" charset="0"/>
                <a:ea typeface="Times New Roman" panose="02020603050405020304" pitchFamily="18" charset="0"/>
              </a:rPr>
              <a:t>At level 4, you should be able to demonstrate knowledge of the underlying concepts and principles associated with your area(s) of study.  </a:t>
            </a:r>
          </a:p>
          <a:p>
            <a:pPr algn="just"/>
            <a:r>
              <a:rPr lang="en-GB" sz="1800" i="1" dirty="0">
                <a:latin typeface="Arial" panose="020B0604020202020204" pitchFamily="34" charset="0"/>
                <a:ea typeface="Times New Roman" panose="02020603050405020304" pitchFamily="18" charset="0"/>
              </a:rPr>
              <a:t>Knowledge</a:t>
            </a:r>
            <a:r>
              <a:rPr lang="en-GB" sz="1800" dirty="0">
                <a:latin typeface="Arial" panose="020B0604020202020204" pitchFamily="34" charset="0"/>
                <a:ea typeface="Times New Roman" panose="02020603050405020304" pitchFamily="18" charset="0"/>
              </a:rPr>
              <a:t> relates to the facts, information and skills you have acquired through your learning.  </a:t>
            </a:r>
          </a:p>
          <a:p>
            <a:pPr marL="0" indent="0" algn="just">
              <a:buNone/>
            </a:pPr>
            <a:endParaRPr lang="en-GB" sz="1800" dirty="0">
              <a:latin typeface="Arial" panose="020B0604020202020204" pitchFamily="34" charset="0"/>
              <a:ea typeface="Times New Roman" panose="02020603050405020304" pitchFamily="18" charset="0"/>
            </a:endParaRPr>
          </a:p>
          <a:p>
            <a:pPr algn="just"/>
            <a:r>
              <a:rPr lang="en-GB" sz="1800" dirty="0">
                <a:latin typeface="Arial" panose="020B0604020202020204" pitchFamily="34" charset="0"/>
                <a:ea typeface="Times New Roman" panose="02020603050405020304" pitchFamily="18" charset="0"/>
              </a:rPr>
              <a:t>You demonstrate your </a:t>
            </a:r>
            <a:r>
              <a:rPr lang="en-GB" sz="1800" i="1" dirty="0">
                <a:latin typeface="Arial" panose="020B0604020202020204" pitchFamily="34" charset="0"/>
                <a:ea typeface="Times New Roman" panose="02020603050405020304" pitchFamily="18" charset="0"/>
              </a:rPr>
              <a:t>understanding</a:t>
            </a:r>
            <a:r>
              <a:rPr lang="en-GB" sz="1800" dirty="0">
                <a:latin typeface="Arial" panose="020B0604020202020204" pitchFamily="34" charset="0"/>
                <a:ea typeface="Times New Roman" panose="02020603050405020304" pitchFamily="18" charset="0"/>
              </a:rPr>
              <a:t> by interpreting the meaning of the facts and information (knowledge). </a:t>
            </a:r>
          </a:p>
          <a:p>
            <a:pPr algn="just"/>
            <a:r>
              <a:rPr lang="en-GB" sz="1800" dirty="0">
                <a:latin typeface="Arial" panose="020B0604020202020204" pitchFamily="34" charset="0"/>
                <a:ea typeface="Times New Roman" panose="02020603050405020304" pitchFamily="18" charset="0"/>
              </a:rPr>
              <a:t>This means that you need to select and include in your work the concepts, techniques, models, theories, etc. appropriate to the task(s) set.  </a:t>
            </a:r>
          </a:p>
          <a:p>
            <a:pPr algn="just"/>
            <a:r>
              <a:rPr lang="en-GB" sz="1800" dirty="0">
                <a:latin typeface="Arial" panose="020B0604020202020204" pitchFamily="34" charset="0"/>
                <a:ea typeface="Times New Roman" panose="02020603050405020304" pitchFamily="18" charset="0"/>
              </a:rPr>
              <a:t>You should be able to explain the theories, concepts, etc. to show your understanding.  </a:t>
            </a:r>
          </a:p>
          <a:p>
            <a:pPr marL="0" indent="0" algn="just">
              <a:buNone/>
            </a:pPr>
            <a:endParaRPr lang="en-GB" sz="1800" dirty="0">
              <a:latin typeface="Arial" panose="020B0604020202020204" pitchFamily="34" charset="0"/>
              <a:ea typeface="Times New Roman" panose="02020603050405020304" pitchFamily="18" charset="0"/>
            </a:endParaRPr>
          </a:p>
          <a:p>
            <a:pPr algn="just"/>
            <a:r>
              <a:rPr lang="en-GB" sz="1800" dirty="0">
                <a:latin typeface="Arial" panose="020B0604020202020204" pitchFamily="34" charset="0"/>
                <a:ea typeface="Times New Roman" panose="02020603050405020304" pitchFamily="18" charset="0"/>
              </a:rPr>
              <a:t>Your mark/grade will also depend upon the </a:t>
            </a:r>
            <a:r>
              <a:rPr lang="en-GB" sz="1800" i="1" dirty="0">
                <a:latin typeface="Arial" panose="020B0604020202020204" pitchFamily="34" charset="0"/>
                <a:ea typeface="Times New Roman" panose="02020603050405020304" pitchFamily="18" charset="0"/>
              </a:rPr>
              <a:t>extent</a:t>
            </a:r>
            <a:r>
              <a:rPr lang="en-GB" sz="1800" dirty="0">
                <a:latin typeface="Arial" panose="020B0604020202020204" pitchFamily="34" charset="0"/>
                <a:ea typeface="Times New Roman" panose="02020603050405020304" pitchFamily="18" charset="0"/>
              </a:rPr>
              <a:t> to which you demonstrate your knowledge and understanding.</a:t>
            </a:r>
            <a:r>
              <a:rPr lang="en-GB" sz="1800" dirty="0">
                <a:latin typeface="Times New Roman" panose="02020603050405020304" pitchFamily="18" charset="0"/>
                <a:ea typeface="Times New Roman" panose="02020603050405020304" pitchFamily="18" charset="0"/>
              </a:rPr>
              <a:t> </a:t>
            </a:r>
          </a:p>
          <a:p>
            <a:pPr marL="0" indent="0">
              <a:buNone/>
            </a:pPr>
            <a:endParaRPr lang="en-US" dirty="0"/>
          </a:p>
        </p:txBody>
      </p:sp>
    </p:spTree>
    <p:extLst>
      <p:ext uri="{BB962C8B-B14F-4D97-AF65-F5344CB8AC3E}">
        <p14:creationId xmlns:p14="http://schemas.microsoft.com/office/powerpoint/2010/main" val="208748353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Slide Number Placeholder 5">
            <a:extLst>
              <a:ext uri="{FF2B5EF4-FFF2-40B4-BE49-F238E27FC236}">
                <a16:creationId xmlns:a16="http://schemas.microsoft.com/office/drawing/2014/main" id="{6B219882-7A09-4754-99D2-99E02178893B}"/>
              </a:ext>
            </a:extLst>
          </p:cNvPr>
          <p:cNvSpPr>
            <a:spLocks noGrp="1"/>
          </p:cNvSpPr>
          <p:nvPr>
            <p:ph type="sldNum" sz="quarter" idx="12"/>
          </p:nvPr>
        </p:nvSpPr>
        <p:spPr/>
        <p:txBody>
          <a:bodyPr/>
          <a:lstStyle/>
          <a:p>
            <a:fld id="{E6A0E21D-7CEB-4497-842D-9B00423C00C8}" type="slidenum">
              <a:rPr lang="en-GB" smtClean="0"/>
              <a:t>8</a:t>
            </a:fld>
            <a:endParaRPr lang="en-GB"/>
          </a:p>
        </p:txBody>
      </p:sp>
      <p:sp>
        <p:nvSpPr>
          <p:cNvPr id="3" name="Title 2">
            <a:extLst>
              <a:ext uri="{FF2B5EF4-FFF2-40B4-BE49-F238E27FC236}">
                <a16:creationId xmlns:a16="http://schemas.microsoft.com/office/drawing/2014/main" id="{E3173DA3-6C32-6747-95AC-83AAFF3E57A8}"/>
              </a:ext>
            </a:extLst>
          </p:cNvPr>
          <p:cNvSpPr>
            <a:spLocks noGrp="1"/>
          </p:cNvSpPr>
          <p:nvPr>
            <p:ph type="title"/>
          </p:nvPr>
        </p:nvSpPr>
        <p:spPr>
          <a:xfrm>
            <a:off x="457200" y="274638"/>
            <a:ext cx="8229600" cy="850106"/>
          </a:xfrm>
        </p:spPr>
        <p:txBody>
          <a:bodyPr/>
          <a:lstStyle/>
          <a:p>
            <a:br>
              <a:rPr lang="en-GB" sz="3200" b="1" dirty="0"/>
            </a:br>
            <a:r>
              <a:rPr lang="en-GB" sz="3200" b="1" dirty="0"/>
              <a:t>Cognitive and Intellectual Skills</a:t>
            </a:r>
            <a:br>
              <a:rPr lang="en-GB" dirty="0"/>
            </a:br>
            <a:endParaRPr lang="en-US" dirty="0"/>
          </a:p>
        </p:txBody>
      </p:sp>
      <p:sp>
        <p:nvSpPr>
          <p:cNvPr id="8" name="Content Placeholder 7">
            <a:extLst>
              <a:ext uri="{FF2B5EF4-FFF2-40B4-BE49-F238E27FC236}">
                <a16:creationId xmlns:a16="http://schemas.microsoft.com/office/drawing/2014/main" id="{65C6DCF1-30CD-3E48-9503-83E74D3680BD}"/>
              </a:ext>
            </a:extLst>
          </p:cNvPr>
          <p:cNvSpPr>
            <a:spLocks noGrp="1"/>
          </p:cNvSpPr>
          <p:nvPr>
            <p:ph idx="1"/>
          </p:nvPr>
        </p:nvSpPr>
        <p:spPr>
          <a:xfrm>
            <a:off x="467544" y="1412776"/>
            <a:ext cx="8424936" cy="4133056"/>
          </a:xfrm>
        </p:spPr>
        <p:txBody>
          <a:bodyPr/>
          <a:lstStyle/>
          <a:p>
            <a:r>
              <a:rPr lang="en-GB" sz="1800" dirty="0">
                <a:latin typeface="Arial" panose="020B0604020202020204" pitchFamily="34" charset="0"/>
                <a:ea typeface="Times New Roman" panose="02020603050405020304" pitchFamily="18" charset="0"/>
              </a:rPr>
              <a:t>You should be able to present, evaluate and interpret qualitative and quantitative data, in order to develop lines of argument and make sound judgements in accordance with basic theories and concepts of your subject(s) of study. </a:t>
            </a:r>
          </a:p>
          <a:p>
            <a:r>
              <a:rPr lang="en-GB" sz="1800" dirty="0">
                <a:latin typeface="Arial" panose="020B0604020202020204" pitchFamily="34" charset="0"/>
                <a:ea typeface="Times New Roman" panose="02020603050405020304" pitchFamily="18" charset="0"/>
              </a:rPr>
              <a:t>You should be able to evaluate the appropriateness of different approaches to solving problems related to your area(s) of study and/or work.</a:t>
            </a:r>
          </a:p>
          <a:p>
            <a:r>
              <a:rPr lang="en-GB" sz="1800" dirty="0">
                <a:latin typeface="Arial" panose="020B0604020202020204" pitchFamily="34" charset="0"/>
                <a:ea typeface="Times New Roman" panose="02020603050405020304" pitchFamily="18" charset="0"/>
              </a:rPr>
              <a:t> Your work must contain evidence of logical, analytical thinking. For example, to examine and break information down into parts, make inferences, compile, compare and contrast information.  </a:t>
            </a:r>
          </a:p>
          <a:p>
            <a:r>
              <a:rPr lang="en-GB" sz="1800" dirty="0">
                <a:latin typeface="Arial" panose="020B0604020202020204" pitchFamily="34" charset="0"/>
                <a:ea typeface="Times New Roman" panose="02020603050405020304" pitchFamily="18" charset="0"/>
              </a:rPr>
              <a:t>This means not just describing what! But also justifying: Why? How? When? Who? Where? At what cost? </a:t>
            </a:r>
          </a:p>
        </p:txBody>
      </p:sp>
    </p:spTree>
    <p:extLst>
      <p:ext uri="{BB962C8B-B14F-4D97-AF65-F5344CB8AC3E}">
        <p14:creationId xmlns:p14="http://schemas.microsoft.com/office/powerpoint/2010/main" val="65390894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0E7A6807-D37D-45E4-848D-754C58EE8281}"/>
              </a:ext>
            </a:extLst>
          </p:cNvPr>
          <p:cNvSpPr>
            <a:spLocks noGrp="1"/>
          </p:cNvSpPr>
          <p:nvPr>
            <p:ph type="sldNum" sz="quarter" idx="12"/>
          </p:nvPr>
        </p:nvSpPr>
        <p:spPr/>
        <p:txBody>
          <a:bodyPr/>
          <a:lstStyle/>
          <a:p>
            <a:fld id="{E6A0E21D-7CEB-4497-842D-9B00423C00C8}" type="slidenum">
              <a:rPr lang="en-GB" smtClean="0"/>
              <a:t>9</a:t>
            </a:fld>
            <a:endParaRPr lang="en-GB"/>
          </a:p>
        </p:txBody>
      </p:sp>
      <p:sp>
        <p:nvSpPr>
          <p:cNvPr id="6" name="Content Placeholder 5">
            <a:extLst>
              <a:ext uri="{FF2B5EF4-FFF2-40B4-BE49-F238E27FC236}">
                <a16:creationId xmlns:a16="http://schemas.microsoft.com/office/drawing/2014/main" id="{3D1A0E36-0A3C-484B-947F-EBAC5C06C56B}"/>
              </a:ext>
            </a:extLst>
          </p:cNvPr>
          <p:cNvSpPr>
            <a:spLocks noGrp="1"/>
          </p:cNvSpPr>
          <p:nvPr>
            <p:ph idx="1"/>
          </p:nvPr>
        </p:nvSpPr>
        <p:spPr/>
        <p:txBody>
          <a:bodyPr/>
          <a:lstStyle/>
          <a:p>
            <a:pPr algn="just"/>
            <a:r>
              <a:rPr lang="en-GB" sz="1800" dirty="0">
                <a:latin typeface="Arial" panose="020B0604020202020204" pitchFamily="34" charset="0"/>
                <a:ea typeface="Times New Roman" panose="02020603050405020304" pitchFamily="18" charset="0"/>
              </a:rPr>
              <a:t>At level 4, you should be able to apply the basic underlying concepts and principles to evaluate and interpret these within the context of your area of study. </a:t>
            </a:r>
          </a:p>
          <a:p>
            <a:pPr algn="just"/>
            <a:r>
              <a:rPr lang="en-GB" sz="1800" dirty="0">
                <a:latin typeface="Arial" panose="020B0604020202020204" pitchFamily="34" charset="0"/>
                <a:ea typeface="Times New Roman" panose="02020603050405020304" pitchFamily="18" charset="0"/>
              </a:rPr>
              <a:t>You should be able to demonstrate how the subject-related concepts and ideas relate to real world situations and/or a particular context. </a:t>
            </a:r>
          </a:p>
          <a:p>
            <a:pPr algn="just"/>
            <a:r>
              <a:rPr lang="en-GB" sz="1800" dirty="0">
                <a:latin typeface="Arial" panose="020B0604020202020204" pitchFamily="34" charset="0"/>
                <a:ea typeface="Times New Roman" panose="02020603050405020304" pitchFamily="18" charset="0"/>
              </a:rPr>
              <a:t> How do they work in practice?  </a:t>
            </a:r>
          </a:p>
          <a:p>
            <a:pPr algn="just"/>
            <a:r>
              <a:rPr lang="en-GB" sz="1800" dirty="0">
                <a:latin typeface="Arial" panose="020B0604020202020204" pitchFamily="34" charset="0"/>
                <a:ea typeface="Times New Roman" panose="02020603050405020304" pitchFamily="18" charset="0"/>
              </a:rPr>
              <a:t>You will deploy models, methods, techniques, and/or theories, in that context, to assess current situations, perhaps to formulate plans or solutions to solve problems, or to create artefacts.  </a:t>
            </a:r>
          </a:p>
          <a:p>
            <a:pPr algn="just"/>
            <a:r>
              <a:rPr lang="en-GB" sz="1800" dirty="0">
                <a:latin typeface="Arial" panose="020B0604020202020204" pitchFamily="34" charset="0"/>
                <a:ea typeface="Times New Roman" panose="02020603050405020304" pitchFamily="18" charset="0"/>
              </a:rPr>
              <a:t>This is likely to involve, for instance, the use of real world artefacts, examples and cases, </a:t>
            </a:r>
          </a:p>
          <a:p>
            <a:pPr algn="just"/>
            <a:r>
              <a:rPr lang="en-GB" sz="1800" dirty="0">
                <a:latin typeface="Arial" panose="020B0604020202020204" pitchFamily="34" charset="0"/>
                <a:ea typeface="Times New Roman" panose="02020603050405020304" pitchFamily="18" charset="0"/>
              </a:rPr>
              <a:t>the application of a model within an organisation and/or benchmarking one theory or organisation against others based on stated criteria.  </a:t>
            </a:r>
            <a:endParaRPr lang="en-GB" sz="1800" dirty="0">
              <a:latin typeface="Times New Roman" panose="02020603050405020304" pitchFamily="18" charset="0"/>
              <a:ea typeface="Times New Roman" panose="02020603050405020304" pitchFamily="18" charset="0"/>
            </a:endParaRPr>
          </a:p>
        </p:txBody>
      </p:sp>
      <p:sp>
        <p:nvSpPr>
          <p:cNvPr id="8" name="Title 7">
            <a:extLst>
              <a:ext uri="{FF2B5EF4-FFF2-40B4-BE49-F238E27FC236}">
                <a16:creationId xmlns:a16="http://schemas.microsoft.com/office/drawing/2014/main" id="{886A3C9C-6AB3-3D48-A366-CFF9E0C13002}"/>
              </a:ext>
            </a:extLst>
          </p:cNvPr>
          <p:cNvSpPr>
            <a:spLocks noGrp="1"/>
          </p:cNvSpPr>
          <p:nvPr>
            <p:ph type="title"/>
          </p:nvPr>
        </p:nvSpPr>
        <p:spPr/>
        <p:txBody>
          <a:bodyPr/>
          <a:lstStyle/>
          <a:p>
            <a:pPr marL="342900" lvl="0" indent="-342900"/>
            <a:br>
              <a:rPr lang="en-GB" sz="4400" b="1" dirty="0">
                <a:effectLst/>
                <a:latin typeface="Arial" panose="020B0604020202020204" pitchFamily="34" charset="0"/>
                <a:ea typeface="Times New Roman" panose="02020603050405020304" pitchFamily="18" charset="0"/>
              </a:rPr>
            </a:br>
            <a:r>
              <a:rPr lang="en-GB" sz="2400" b="1" dirty="0">
                <a:effectLst/>
                <a:latin typeface="Arial" panose="020B0604020202020204" pitchFamily="34" charset="0"/>
                <a:ea typeface="Times New Roman" panose="02020603050405020304" pitchFamily="18" charset="0"/>
              </a:rPr>
              <a:t>Practical Application Skills</a:t>
            </a:r>
            <a:br>
              <a:rPr lang="en-GB" sz="3600" dirty="0">
                <a:effectLst/>
                <a:latin typeface="Times New Roman" panose="02020603050405020304" pitchFamily="18" charset="0"/>
                <a:ea typeface="Times New Roman" panose="02020603050405020304" pitchFamily="18" charset="0"/>
              </a:rPr>
            </a:br>
            <a:endParaRPr lang="en-US" dirty="0"/>
          </a:p>
        </p:txBody>
      </p:sp>
    </p:spTree>
    <p:extLst>
      <p:ext uri="{BB962C8B-B14F-4D97-AF65-F5344CB8AC3E}">
        <p14:creationId xmlns:p14="http://schemas.microsoft.com/office/powerpoint/2010/main" val="395765869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C46508-8C92-4AF1-A366-5967A56D011D}"/>
              </a:ext>
            </a:extLst>
          </p:cNvPr>
          <p:cNvSpPr>
            <a:spLocks noGrp="1"/>
          </p:cNvSpPr>
          <p:nvPr>
            <p:ph type="title"/>
          </p:nvPr>
        </p:nvSpPr>
        <p:spPr>
          <a:xfrm>
            <a:off x="457200" y="274638"/>
            <a:ext cx="8075240" cy="922114"/>
          </a:xfrm>
        </p:spPr>
        <p:txBody>
          <a:bodyPr/>
          <a:lstStyle/>
          <a:p>
            <a:r>
              <a:rPr lang="en-GB" sz="3200" b="1" dirty="0">
                <a:effectLst/>
                <a:latin typeface="Arial" panose="020B0604020202020204" pitchFamily="34" charset="0"/>
                <a:ea typeface="Times New Roman" panose="02020603050405020304" pitchFamily="18" charset="0"/>
              </a:rPr>
              <a:t>Transferable Skills for Life and Professional Practice </a:t>
            </a:r>
            <a:endParaRPr lang="en-GB" sz="3200" dirty="0"/>
          </a:p>
        </p:txBody>
      </p:sp>
      <p:sp>
        <p:nvSpPr>
          <p:cNvPr id="3" name="Content Placeholder 2">
            <a:extLst>
              <a:ext uri="{FF2B5EF4-FFF2-40B4-BE49-F238E27FC236}">
                <a16:creationId xmlns:a16="http://schemas.microsoft.com/office/drawing/2014/main" id="{AAC5DB69-C265-4C5D-A91D-1A9E77022264}"/>
              </a:ext>
            </a:extLst>
          </p:cNvPr>
          <p:cNvSpPr>
            <a:spLocks noGrp="1"/>
          </p:cNvSpPr>
          <p:nvPr>
            <p:ph idx="1"/>
          </p:nvPr>
        </p:nvSpPr>
        <p:spPr>
          <a:xfrm>
            <a:off x="179512" y="1412776"/>
            <a:ext cx="8640960" cy="4104457"/>
          </a:xfrm>
        </p:spPr>
        <p:txBody>
          <a:bodyPr/>
          <a:lstStyle/>
          <a:p>
            <a:pPr algn="just"/>
            <a:r>
              <a:rPr lang="en-GB" sz="1800" dirty="0">
                <a:latin typeface="Arial" panose="020B0604020202020204" pitchFamily="34" charset="0"/>
                <a:ea typeface="Times New Roman" panose="02020603050405020304" pitchFamily="18" charset="0"/>
              </a:rPr>
              <a:t>Your work must provide evidence of the qualities and transferable skills necessary for employment requiring the exercise of some personal responsibility.  </a:t>
            </a:r>
          </a:p>
          <a:p>
            <a:pPr algn="just"/>
            <a:r>
              <a:rPr lang="en-GB" sz="1800" dirty="0">
                <a:latin typeface="Arial" panose="020B0604020202020204" pitchFamily="34" charset="0"/>
                <a:ea typeface="Times New Roman" panose="02020603050405020304" pitchFamily="18" charset="0"/>
              </a:rPr>
              <a:t>This includes demonstrating: that you can communicate the results of your study/work accurately and reliably, and with structured and coherent arguments; </a:t>
            </a:r>
          </a:p>
          <a:p>
            <a:pPr algn="just"/>
            <a:r>
              <a:rPr lang="en-GB" sz="1800" dirty="0">
                <a:latin typeface="Arial" panose="020B0604020202020204" pitchFamily="34" charset="0"/>
                <a:ea typeface="Times New Roman" panose="02020603050405020304" pitchFamily="18" charset="0"/>
              </a:rPr>
              <a:t>that you can initiate and complete tasks and procedures, whether individually and/or collaboratively; fluency of expression; clarity and effectiveness in presentation and organisation. </a:t>
            </a:r>
          </a:p>
          <a:p>
            <a:pPr algn="just"/>
            <a:r>
              <a:rPr lang="en-GB" sz="1800" dirty="0">
                <a:latin typeface="Arial" panose="020B0604020202020204" pitchFamily="34" charset="0"/>
                <a:ea typeface="Times New Roman" panose="02020603050405020304" pitchFamily="18" charset="0"/>
              </a:rPr>
              <a:t>Work should be coherent and well-structured in presentation and organisation.</a:t>
            </a:r>
            <a:endParaRPr lang="en-GB" sz="1800" dirty="0">
              <a:latin typeface="Times New Roman" panose="02020603050405020304" pitchFamily="18" charset="0"/>
              <a:ea typeface="Times New Roman" panose="02020603050405020304" pitchFamily="18" charset="0"/>
            </a:endParaRPr>
          </a:p>
          <a:p>
            <a:pPr algn="just">
              <a:buNone/>
            </a:pPr>
            <a:r>
              <a:rPr lang="en-GB" dirty="0">
                <a:latin typeface="Arial" panose="020B0604020202020204" pitchFamily="34" charset="0"/>
                <a:ea typeface="Times New Roman" panose="02020603050405020304" pitchFamily="18" charset="0"/>
              </a:rPr>
              <a:t> </a:t>
            </a:r>
            <a:endParaRPr lang="en-GB" sz="2400" dirty="0">
              <a:latin typeface="Times New Roman" panose="02020603050405020304" pitchFamily="18" charset="0"/>
              <a:ea typeface="Times New Roman" panose="02020603050405020304" pitchFamily="18" charset="0"/>
            </a:endParaRPr>
          </a:p>
          <a:p>
            <a:pPr marL="0" indent="0">
              <a:buNone/>
            </a:pPr>
            <a:endParaRPr lang="en-GB" i="1" dirty="0"/>
          </a:p>
        </p:txBody>
      </p:sp>
      <p:sp>
        <p:nvSpPr>
          <p:cNvPr id="4" name="Date Placeholder 3">
            <a:extLst>
              <a:ext uri="{FF2B5EF4-FFF2-40B4-BE49-F238E27FC236}">
                <a16:creationId xmlns:a16="http://schemas.microsoft.com/office/drawing/2014/main" id="{A20E6236-D989-47D7-8336-38A8FB33503E}"/>
              </a:ext>
            </a:extLst>
          </p:cNvPr>
          <p:cNvSpPr>
            <a:spLocks noGrp="1"/>
          </p:cNvSpPr>
          <p:nvPr>
            <p:ph type="dt" sz="half" idx="10"/>
          </p:nvPr>
        </p:nvSpPr>
        <p:spPr/>
        <p:txBody>
          <a:bodyPr/>
          <a:lstStyle/>
          <a:p>
            <a:pPr>
              <a:defRPr/>
            </a:pPr>
            <a:fld id="{2303D31F-598B-47EE-BA37-93F097A3D676}" type="datetime1">
              <a:rPr lang="en-GB" altLang="en-US" smtClean="0"/>
              <a:pPr>
                <a:defRPr/>
              </a:pPr>
              <a:t>07/10/2026</a:t>
            </a:fld>
            <a:endParaRPr lang="en-GB" altLang="en-US"/>
          </a:p>
        </p:txBody>
      </p:sp>
      <p:sp>
        <p:nvSpPr>
          <p:cNvPr id="5" name="Slide Number Placeholder 4">
            <a:extLst>
              <a:ext uri="{FF2B5EF4-FFF2-40B4-BE49-F238E27FC236}">
                <a16:creationId xmlns:a16="http://schemas.microsoft.com/office/drawing/2014/main" id="{69DF7C18-B470-4E34-8EBB-CADA5D736E37}"/>
              </a:ext>
            </a:extLst>
          </p:cNvPr>
          <p:cNvSpPr>
            <a:spLocks noGrp="1"/>
          </p:cNvSpPr>
          <p:nvPr>
            <p:ph type="sldNum" sz="quarter" idx="12"/>
          </p:nvPr>
        </p:nvSpPr>
        <p:spPr/>
        <p:txBody>
          <a:bodyPr/>
          <a:lstStyle/>
          <a:p>
            <a:pPr>
              <a:defRPr/>
            </a:pPr>
            <a:fld id="{6550E941-99E4-4403-A917-B30FF69A9617}" type="slidenum">
              <a:rPr lang="en-GB" altLang="en-US" smtClean="0"/>
              <a:pPr>
                <a:defRPr/>
              </a:pPr>
              <a:t>10</a:t>
            </a:fld>
            <a:endParaRPr lang="en-GB" altLang="en-US"/>
          </a:p>
        </p:txBody>
      </p:sp>
    </p:spTree>
    <p:extLst>
      <p:ext uri="{BB962C8B-B14F-4D97-AF65-F5344CB8AC3E}">
        <p14:creationId xmlns:p14="http://schemas.microsoft.com/office/powerpoint/2010/main" val="395123608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CCC11D-FC90-46AE-6A31-777F73E0E1F6}"/>
              </a:ext>
            </a:extLst>
          </p:cNvPr>
          <p:cNvSpPr>
            <a:spLocks noGrp="1"/>
          </p:cNvSpPr>
          <p:nvPr>
            <p:ph type="title"/>
          </p:nvPr>
        </p:nvSpPr>
        <p:spPr/>
        <p:txBody>
          <a:bodyPr/>
          <a:lstStyle/>
          <a:p>
            <a:r>
              <a:rPr lang="en-GB" dirty="0"/>
              <a:t>Grading decisions</a:t>
            </a:r>
          </a:p>
        </p:txBody>
      </p:sp>
      <p:sp>
        <p:nvSpPr>
          <p:cNvPr id="3" name="Content Placeholder 2">
            <a:extLst>
              <a:ext uri="{FF2B5EF4-FFF2-40B4-BE49-F238E27FC236}">
                <a16:creationId xmlns:a16="http://schemas.microsoft.com/office/drawing/2014/main" id="{C36DAB20-ECE7-7A58-9D94-A1C3F77B64FC}"/>
              </a:ext>
            </a:extLst>
          </p:cNvPr>
          <p:cNvSpPr>
            <a:spLocks noGrp="1"/>
          </p:cNvSpPr>
          <p:nvPr>
            <p:ph idx="1"/>
          </p:nvPr>
        </p:nvSpPr>
        <p:spPr/>
        <p:txBody>
          <a:bodyPr/>
          <a:lstStyle/>
          <a:p>
            <a:r>
              <a:rPr lang="en-GB" dirty="0"/>
              <a:t>Lecturers use the assessment guidance discussed in their grading decisions. </a:t>
            </a:r>
          </a:p>
          <a:p>
            <a:r>
              <a:rPr lang="en-GB" dirty="0"/>
              <a:t>For a higher grade, you must follow all the guidelines discussed in this assessment workshop.</a:t>
            </a:r>
          </a:p>
        </p:txBody>
      </p:sp>
      <p:sp>
        <p:nvSpPr>
          <p:cNvPr id="4" name="Date Placeholder 3">
            <a:extLst>
              <a:ext uri="{FF2B5EF4-FFF2-40B4-BE49-F238E27FC236}">
                <a16:creationId xmlns:a16="http://schemas.microsoft.com/office/drawing/2014/main" id="{E25A5A73-0752-DB58-15A9-2AD7D03AC61F}"/>
              </a:ext>
            </a:extLst>
          </p:cNvPr>
          <p:cNvSpPr>
            <a:spLocks noGrp="1"/>
          </p:cNvSpPr>
          <p:nvPr>
            <p:ph type="dt" sz="half" idx="10"/>
          </p:nvPr>
        </p:nvSpPr>
        <p:spPr/>
        <p:txBody>
          <a:bodyPr/>
          <a:lstStyle/>
          <a:p>
            <a:pPr>
              <a:defRPr/>
            </a:pPr>
            <a:fld id="{2303D31F-598B-47EE-BA37-93F097A3D676}" type="datetime1">
              <a:rPr lang="en-GB" altLang="en-US" smtClean="0"/>
              <a:pPr>
                <a:defRPr/>
              </a:pPr>
              <a:t>07/10/2026</a:t>
            </a:fld>
            <a:endParaRPr lang="en-GB" altLang="en-US"/>
          </a:p>
        </p:txBody>
      </p:sp>
      <p:sp>
        <p:nvSpPr>
          <p:cNvPr id="5" name="Slide Number Placeholder 4">
            <a:extLst>
              <a:ext uri="{FF2B5EF4-FFF2-40B4-BE49-F238E27FC236}">
                <a16:creationId xmlns:a16="http://schemas.microsoft.com/office/drawing/2014/main" id="{992BA15D-0218-88D2-D7AF-5684B9568865}"/>
              </a:ext>
            </a:extLst>
          </p:cNvPr>
          <p:cNvSpPr>
            <a:spLocks noGrp="1"/>
          </p:cNvSpPr>
          <p:nvPr>
            <p:ph type="sldNum" sz="quarter" idx="12"/>
          </p:nvPr>
        </p:nvSpPr>
        <p:spPr/>
        <p:txBody>
          <a:bodyPr/>
          <a:lstStyle/>
          <a:p>
            <a:pPr>
              <a:defRPr/>
            </a:pPr>
            <a:fld id="{6550E941-99E4-4403-A917-B30FF69A9617}" type="slidenum">
              <a:rPr lang="en-GB" altLang="en-US" smtClean="0"/>
              <a:pPr>
                <a:defRPr/>
              </a:pPr>
              <a:t>11</a:t>
            </a:fld>
            <a:endParaRPr lang="en-GB" altLang="en-US"/>
          </a:p>
        </p:txBody>
      </p:sp>
    </p:spTree>
    <p:extLst>
      <p:ext uri="{BB962C8B-B14F-4D97-AF65-F5344CB8AC3E}">
        <p14:creationId xmlns:p14="http://schemas.microsoft.com/office/powerpoint/2010/main" val="2223182596"/>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976</TotalTime>
  <Words>946</Words>
  <Application>Microsoft Office PowerPoint</Application>
  <PresentationFormat>On-screen Show (4:3)</PresentationFormat>
  <Paragraphs>81</Paragraphs>
  <Slides>11</Slides>
  <Notes>0</Notes>
  <HiddenSlides>1</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11</vt:i4>
      </vt:variant>
    </vt:vector>
  </HeadingPairs>
  <TitlesOfParts>
    <vt:vector size="16" baseType="lpstr">
      <vt:lpstr>Arial</vt:lpstr>
      <vt:lpstr>Myriad Pro</vt:lpstr>
      <vt:lpstr>Times New Roman</vt:lpstr>
      <vt:lpstr>Verdana</vt:lpstr>
      <vt:lpstr>20140311PresentationUWTSDTemplate</vt:lpstr>
      <vt:lpstr>BMSW 4002 Effective Team Working and Communication</vt:lpstr>
      <vt:lpstr>The Assignment</vt:lpstr>
      <vt:lpstr>The Assignment</vt:lpstr>
      <vt:lpstr>Cont.</vt:lpstr>
      <vt:lpstr>Cont.</vt:lpstr>
      <vt:lpstr>PowerPoint Presentation</vt:lpstr>
      <vt:lpstr> Knowledge and Understanding Skills </vt:lpstr>
      <vt:lpstr> Cognitive and Intellectual Skills </vt:lpstr>
      <vt:lpstr> Practical Application Skills </vt:lpstr>
      <vt:lpstr>Transferable Skills for Life and Professional Practice </vt:lpstr>
      <vt:lpstr>Grading decisions</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Alfred Mensah</cp:lastModifiedBy>
  <cp:revision>75</cp:revision>
  <cp:lastPrinted>2018-07-09T15:27:01Z</cp:lastPrinted>
  <dcterms:created xsi:type="dcterms:W3CDTF">2002-10-07T19:43:58Z</dcterms:created>
  <dcterms:modified xsi:type="dcterms:W3CDTF">2026-10-07T12:45:27Z</dcterms:modified>
</cp:coreProperties>
</file>