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4"/>
  </p:notesMasterIdLst>
  <p:sldIdLst>
    <p:sldId id="256" r:id="rId2"/>
    <p:sldId id="257" r:id="rId3"/>
    <p:sldId id="258" r:id="rId4"/>
    <p:sldId id="269" r:id="rId5"/>
    <p:sldId id="259" r:id="rId6"/>
    <p:sldId id="260" r:id="rId7"/>
    <p:sldId id="262" r:id="rId8"/>
    <p:sldId id="267" r:id="rId9"/>
    <p:sldId id="268"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398BD1-DCE0-1C6A-50B2-8A0588AA7B37}" v="818" dt="2026-07-17T22:47:31.192"/>
    <p1510:client id="{A4FC6D57-9F2B-9365-5D3B-864E711B7D3D}" v="2870" dt="2026-07-18T03:22:27.204"/>
    <p1510:client id="{B4642D21-C4ED-478F-9C23-C67C3087864A}" v="953" dt="2026-07-18T08:09:10.043"/>
    <p1510:client id="{B7D77499-3165-148C-1881-575E77FF94A7}" v="1232" dt="2026-07-18T10:28:54.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7-18T09:30:44.205"/>
    </inkml:context>
    <inkml:brush xml:id="br0">
      <inkml:brushProperty name="width" value="0.1" units="cm"/>
      <inkml:brushProperty name="height" value="0.1" units="cm"/>
    </inkml:brush>
  </inkml:definitions>
  <inkml:trace contextRef="#ctx0" brushRef="#br0">2052 2812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18/07/2026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customXml" Target="../ink/ink1.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 Problem Solving and </a:t>
            </a:r>
            <a:r>
              <a:rPr lang="en-GB" sz="3200">
                <a:latin typeface="A"/>
              </a:rPr>
              <a:t>Decision</a:t>
            </a:r>
            <a:r>
              <a:rPr lang="en-GB" sz="3200" dirty="0">
                <a:latin typeface="A"/>
              </a:rPr>
              <a:t> Making</a:t>
            </a:r>
            <a:br>
              <a:rPr lang="en-GB" sz="3200" dirty="0">
                <a:latin typeface="A"/>
              </a:rPr>
            </a:br>
            <a:r>
              <a:rPr lang="en-GB" sz="3200">
                <a:latin typeface="A"/>
              </a:rPr>
              <a:t>MODULE CODE LCLM 4004</a:t>
            </a:r>
            <a:br>
              <a:rPr lang="en-GB" sz="3200" dirty="0">
                <a:latin typeface="A"/>
              </a:rPr>
            </a:br>
            <a:r>
              <a:rPr lang="en-GB" sz="3200">
                <a:latin typeface="A"/>
              </a:rPr>
              <a:t>STUDENT NAME RANDY LARA</a:t>
            </a:r>
            <a:br>
              <a:rPr lang="en-GB" sz="3200" dirty="0">
                <a:latin typeface="A"/>
              </a:rPr>
            </a:br>
            <a:r>
              <a:rPr lang="en-GB" sz="3200">
                <a:latin typeface="A"/>
              </a:rPr>
              <a:t>STUDENT ID 2519261</a:t>
            </a:r>
            <a:br>
              <a:rPr lang="en-GB" sz="3200" dirty="0">
                <a:latin typeface="A"/>
              </a:rPr>
            </a:br>
            <a:r>
              <a:rPr lang="en-GB" sz="3200">
                <a:latin typeface="A"/>
              </a:rPr>
              <a:t>LECTURER THOMAS ADEYEMI</a:t>
            </a:r>
            <a:br>
              <a:rPr lang="en-GB" sz="3200" dirty="0">
                <a:latin typeface="A"/>
              </a:rPr>
            </a:br>
            <a:r>
              <a:rPr lang="en-GB" sz="3200" dirty="0">
                <a:latin typeface="A"/>
              </a:rPr>
              <a:t>Assignment 1: Presentation</a:t>
            </a:r>
            <a:endParaRPr lang="en-GB"/>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658192" y="1427473"/>
            <a:ext cx="10203542" cy="4491446"/>
          </a:xfrm>
        </p:spPr>
        <p:txBody>
          <a:bodyPr>
            <a:normAutofit/>
          </a:bodyPr>
          <a:lstStyle/>
          <a:p>
            <a:r>
              <a:rPr lang="en-GB" dirty="0">
                <a:solidFill>
                  <a:schemeClr val="tx2">
                    <a:lumMod val="60000"/>
                    <a:lumOff val="40000"/>
                  </a:schemeClr>
                </a:solidFill>
                <a:latin typeface="Arial"/>
                <a:ea typeface="Roboto"/>
                <a:cs typeface="Arial"/>
              </a:rPr>
              <a:t>This presentation is about Problem Solving and Decision Making on a business level, where the business, I'm about to present to you has encountered severe financial difficulty and with the decrease of sales and the rise of overheads which </a:t>
            </a:r>
            <a:r>
              <a:rPr lang="en-GB">
                <a:solidFill>
                  <a:schemeClr val="tx2">
                    <a:lumMod val="60000"/>
                    <a:lumOff val="40000"/>
                  </a:schemeClr>
                </a:solidFill>
                <a:latin typeface="Arial"/>
                <a:ea typeface="Roboto"/>
                <a:cs typeface="Arial"/>
              </a:rPr>
              <a:t>has put the business at risk. </a:t>
            </a:r>
            <a:endParaRPr lang="en-US">
              <a:solidFill>
                <a:schemeClr val="tx2">
                  <a:lumMod val="60000"/>
                  <a:lumOff val="40000"/>
                </a:schemeClr>
              </a:solidFill>
            </a:endParaRPr>
          </a:p>
          <a:p>
            <a:endParaRPr lang="en-GB" dirty="0">
              <a:solidFill>
                <a:schemeClr val="tx2">
                  <a:lumMod val="60000"/>
                  <a:lumOff val="40000"/>
                </a:schemeClr>
              </a:solidFill>
              <a:latin typeface="Arial"/>
              <a:ea typeface="Roboto"/>
              <a:cs typeface="Arial"/>
            </a:endParaRPr>
          </a:p>
          <a:p>
            <a:r>
              <a:rPr lang="en-GB">
                <a:solidFill>
                  <a:schemeClr val="tx1"/>
                </a:solidFill>
                <a:latin typeface="Arial"/>
                <a:ea typeface="Roboto"/>
                <a:cs typeface="Arial"/>
              </a:rPr>
              <a:t>Today, I'm going to present to you concepts on how we can help this business find the </a:t>
            </a:r>
            <a:r>
              <a:rPr lang="en-GB" dirty="0">
                <a:solidFill>
                  <a:schemeClr val="tx1"/>
                </a:solidFill>
                <a:latin typeface="Arial"/>
                <a:ea typeface="Roboto"/>
                <a:cs typeface="Arial"/>
              </a:rPr>
              <a:t>solutions to the problems there facing and how they can get a better understanding of what actions to take to revive the </a:t>
            </a:r>
            <a:r>
              <a:rPr lang="en-GB">
                <a:solidFill>
                  <a:schemeClr val="tx1"/>
                </a:solidFill>
                <a:latin typeface="Arial"/>
                <a:ea typeface="Roboto"/>
                <a:cs typeface="Arial"/>
              </a:rPr>
              <a:t>business.</a:t>
            </a:r>
            <a:endParaRPr lang="en-GB" dirty="0">
              <a:solidFill>
                <a:schemeClr val="tx1"/>
              </a:solidFill>
              <a:latin typeface="Arial"/>
              <a:ea typeface="Roboto"/>
              <a:cs typeface="Arial"/>
            </a:endParaRPr>
          </a:p>
          <a:p>
            <a:endParaRPr lang="en-GB" dirty="0">
              <a:solidFill>
                <a:schemeClr val="tx1"/>
              </a:solidFill>
              <a:latin typeface="Arial"/>
              <a:ea typeface="Roboto"/>
              <a:cs typeface="Arial"/>
            </a:endParaRPr>
          </a:p>
          <a:p>
            <a:r>
              <a:rPr lang="en-GB" dirty="0">
                <a:solidFill>
                  <a:schemeClr val="tx1">
                    <a:lumMod val="49000"/>
                    <a:lumOff val="51000"/>
                  </a:schemeClr>
                </a:solidFill>
                <a:latin typeface="Arial"/>
                <a:ea typeface="Roboto"/>
                <a:cs typeface="Arial"/>
              </a:rPr>
              <a:t>The two concepts I'll be using today our the 5W2H Analysis where we'll look at the scope and impact of the issues at hand, also the PESTLE Analysis which helps us understand actual and potential problems known as External </a:t>
            </a:r>
            <a:r>
              <a:rPr lang="en-GB">
                <a:solidFill>
                  <a:schemeClr val="tx1">
                    <a:lumMod val="49000"/>
                    <a:lumOff val="51000"/>
                  </a:schemeClr>
                </a:solidFill>
                <a:latin typeface="Arial"/>
                <a:ea typeface="Roboto"/>
                <a:cs typeface="Arial"/>
              </a:rPr>
              <a:t>Environment.</a:t>
            </a:r>
            <a:r>
              <a:rPr lang="en-GB" b="1" dirty="0">
                <a:solidFill>
                  <a:schemeClr val="tx1">
                    <a:lumMod val="49000"/>
                    <a:lumOff val="51000"/>
                  </a:schemeClr>
                </a:solidFill>
                <a:latin typeface="Arial"/>
                <a:ea typeface="Roboto"/>
                <a:cs typeface="Arial"/>
              </a:rPr>
              <a:t> </a:t>
            </a:r>
          </a:p>
          <a:p>
            <a:endParaRPr lang="en-GB" b="1" dirty="0">
              <a:solidFill>
                <a:srgbClr val="FF0000"/>
              </a:solidFill>
              <a:latin typeface="Arial"/>
              <a:ea typeface="Roboto"/>
              <a:cs typeface="Arial"/>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19F67-AF1F-1540-7563-DC04A4C1E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16C8E-65F6-81CA-F3B5-D8AAF35AF44E}"/>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7D596403-CCA8-C04A-897E-34C82FA47A2A}"/>
              </a:ext>
            </a:extLst>
          </p:cNvPr>
          <p:cNvSpPr>
            <a:spLocks noGrp="1"/>
          </p:cNvSpPr>
          <p:nvPr>
            <p:ph type="body" idx="1"/>
          </p:nvPr>
        </p:nvSpPr>
        <p:spPr>
          <a:xfrm>
            <a:off x="1692478" y="1225214"/>
            <a:ext cx="10097794" cy="5495422"/>
          </a:xfrm>
        </p:spPr>
        <p:txBody>
          <a:bodyPr>
            <a:normAutofit/>
          </a:bodyPr>
          <a:lstStyle/>
          <a:p>
            <a:r>
              <a:rPr lang="en-GB" b="1">
                <a:latin typeface="Arial"/>
                <a:cs typeface="Arial"/>
              </a:rPr>
              <a:t>                                         BASIL'S BAKERY </a:t>
            </a:r>
            <a:endParaRPr lang="en-GB">
              <a:solidFill>
                <a:srgbClr val="000000"/>
              </a:solidFill>
              <a:latin typeface="Arial"/>
              <a:cs typeface="Arial"/>
            </a:endParaRPr>
          </a:p>
          <a:p>
            <a:endParaRPr lang="en-GB" b="1" dirty="0">
              <a:latin typeface="Arial"/>
              <a:cs typeface="Arial"/>
            </a:endParaRPr>
          </a:p>
          <a:p>
            <a:pPr marL="342900" indent="-342900">
              <a:buFont typeface="Arial" charset="2"/>
              <a:buChar char="•"/>
            </a:pPr>
            <a:r>
              <a:rPr lang="en-GB" sz="2400">
                <a:latin typeface="Arial"/>
                <a:cs typeface="Arial"/>
              </a:rPr>
              <a:t>Founded in....2015</a:t>
            </a:r>
            <a:endParaRPr lang="en-GB" sz="2400" dirty="0">
              <a:latin typeface="Arial"/>
              <a:cs typeface="Arial"/>
            </a:endParaRPr>
          </a:p>
          <a:p>
            <a:pPr marL="342900" indent="-342900">
              <a:buFont typeface="Arial" charset="2"/>
              <a:buChar char="•"/>
            </a:pPr>
            <a:r>
              <a:rPr lang="en-GB" sz="2400">
                <a:latin typeface="Arial"/>
                <a:cs typeface="Arial"/>
              </a:rPr>
              <a:t>Owners: Basil </a:t>
            </a:r>
            <a:endParaRPr lang="en-GB" sz="2400" dirty="0">
              <a:latin typeface="Arial"/>
              <a:cs typeface="Arial"/>
            </a:endParaRPr>
          </a:p>
          <a:p>
            <a:pPr marL="342900" indent="-342900">
              <a:buFont typeface="Arial" charset="2"/>
              <a:buChar char="•"/>
            </a:pPr>
            <a:r>
              <a:rPr lang="en-GB" sz="2400" dirty="0">
                <a:latin typeface="Arial"/>
                <a:cs typeface="Arial"/>
              </a:rPr>
              <a:t>Sells …</a:t>
            </a:r>
            <a:r>
              <a:rPr lang="en-GB" sz="2400">
                <a:latin typeface="Arial"/>
                <a:cs typeface="Arial"/>
              </a:rPr>
              <a:t>Contemporary style cakes, pastries and breads</a:t>
            </a:r>
            <a:endParaRPr lang="en-GB" sz="2400" dirty="0">
              <a:latin typeface="Arial"/>
              <a:cs typeface="Arial"/>
            </a:endParaRPr>
          </a:p>
          <a:p>
            <a:pPr marL="342900" indent="-342900">
              <a:buFont typeface="Arial" charset="2"/>
              <a:buChar char="•"/>
            </a:pPr>
            <a:r>
              <a:rPr lang="en-GB" sz="2400">
                <a:solidFill>
                  <a:srgbClr val="595959"/>
                </a:solidFill>
                <a:latin typeface="Arial"/>
                <a:ea typeface="+mn-lt"/>
                <a:cs typeface="Arial"/>
              </a:rPr>
              <a:t>Located...Retail Park </a:t>
            </a:r>
            <a:r>
              <a:rPr lang="en-GB" sz="2400" dirty="0">
                <a:solidFill>
                  <a:srgbClr val="595959"/>
                </a:solidFill>
                <a:latin typeface="Arial"/>
                <a:ea typeface="+mn-lt"/>
                <a:cs typeface="Arial"/>
              </a:rPr>
              <a:t> in Coventry UK</a:t>
            </a:r>
          </a:p>
          <a:p>
            <a:pPr marL="342900" indent="-342900">
              <a:buFont typeface="Arial" charset="2"/>
              <a:buChar char="•"/>
            </a:pPr>
            <a:r>
              <a:rPr lang="en-GB" sz="2400">
                <a:solidFill>
                  <a:srgbClr val="595959"/>
                </a:solidFill>
                <a:latin typeface="Arial"/>
                <a:ea typeface="+mn-lt"/>
                <a:cs typeface="Arial"/>
              </a:rPr>
              <a:t>Specialises in using</a:t>
            </a:r>
            <a:r>
              <a:rPr lang="en-GB" sz="2400" dirty="0">
                <a:solidFill>
                  <a:srgbClr val="595959"/>
                </a:solidFill>
                <a:latin typeface="Arial"/>
                <a:ea typeface="+mn-lt"/>
                <a:cs typeface="Arial"/>
              </a:rPr>
              <a:t> organic ingredients </a:t>
            </a:r>
          </a:p>
          <a:p>
            <a:pPr marL="342900" indent="-342900">
              <a:buFont typeface="Arial" charset="2"/>
              <a:buChar char="•"/>
            </a:pPr>
            <a:r>
              <a:rPr lang="en-GB" sz="2400">
                <a:solidFill>
                  <a:srgbClr val="595959"/>
                </a:solidFill>
                <a:latin typeface="Arial"/>
                <a:ea typeface="+mn-lt"/>
                <a:cs typeface="Arial"/>
              </a:rPr>
              <a:t>Valued by the local shoppers, warehouse and retail worker in the area</a:t>
            </a:r>
            <a:endParaRPr lang="en-GB" sz="2400" dirty="0">
              <a:solidFill>
                <a:srgbClr val="595959"/>
              </a:solidFill>
              <a:latin typeface="Arial"/>
              <a:ea typeface="+mn-lt"/>
              <a:cs typeface="Arial"/>
            </a:endParaRPr>
          </a:p>
          <a:p>
            <a:pPr marL="342900" indent="-342900">
              <a:buFont typeface="Arial" charset="2"/>
              <a:buChar char="•"/>
            </a:pPr>
            <a:r>
              <a:rPr lang="en-GB" sz="2400">
                <a:solidFill>
                  <a:srgbClr val="595959"/>
                </a:solidFill>
                <a:latin typeface="Arial"/>
                <a:ea typeface="+mn-lt"/>
                <a:cs typeface="Arial"/>
              </a:rPr>
              <a:t>Sales figures increased year after year since opening </a:t>
            </a:r>
            <a:endParaRPr lang="en-GB" sz="2400" dirty="0">
              <a:solidFill>
                <a:srgbClr val="595959"/>
              </a:solidFill>
              <a:latin typeface="Arial"/>
              <a:ea typeface="+mn-lt"/>
              <a:cs typeface="Arial"/>
            </a:endParaRPr>
          </a:p>
          <a:p>
            <a:pPr marL="342900" indent="-342900">
              <a:buFont typeface="Arial" charset="2"/>
              <a:buChar char="•"/>
            </a:pPr>
            <a:r>
              <a:rPr lang="en-GB" sz="2400" dirty="0">
                <a:solidFill>
                  <a:srgbClr val="595959"/>
                </a:solidFill>
                <a:latin typeface="Arial"/>
                <a:ea typeface="+mn-lt"/>
                <a:cs typeface="Arial"/>
              </a:rPr>
              <a:t>Sales </a:t>
            </a:r>
            <a:r>
              <a:rPr lang="en-GB" sz="2400">
                <a:solidFill>
                  <a:srgbClr val="595959"/>
                </a:solidFill>
                <a:latin typeface="Arial"/>
                <a:ea typeface="+mn-lt"/>
                <a:cs typeface="Arial"/>
              </a:rPr>
              <a:t>decreased in 2020 due to Covid l</a:t>
            </a:r>
            <a:r>
              <a:rPr lang="en-GB" sz="2400" dirty="0">
                <a:solidFill>
                  <a:srgbClr val="595959"/>
                </a:solidFill>
                <a:latin typeface="Arial"/>
                <a:ea typeface="+mn-lt"/>
                <a:cs typeface="Arial"/>
              </a:rPr>
              <a:t>ockdown </a:t>
            </a:r>
          </a:p>
          <a:p>
            <a:pPr marL="342900" indent="-342900">
              <a:buFont typeface="Arial" charset="2"/>
              <a:buChar char="•"/>
            </a:pPr>
            <a:endParaRPr lang="en-GB" b="1" dirty="0">
              <a:solidFill>
                <a:srgbClr val="595959"/>
              </a:solidFill>
              <a:latin typeface="Arial"/>
              <a:ea typeface="+mn-lt"/>
              <a:cs typeface="Arial"/>
            </a:endParaRPr>
          </a:p>
          <a:p>
            <a:pPr marL="342900" indent="-342900">
              <a:buFont typeface="Arial" charset="2"/>
              <a:buChar char="•"/>
            </a:pPr>
            <a:endParaRPr lang="en-GB" b="1" dirty="0">
              <a:solidFill>
                <a:srgbClr val="595959"/>
              </a:solidFill>
              <a:ea typeface="+mn-lt"/>
              <a:cs typeface="+mn-lt"/>
            </a:endParaRPr>
          </a:p>
          <a:p>
            <a:endParaRPr lang="en-GB" b="1" dirty="0">
              <a:solidFill>
                <a:srgbClr val="FF0000"/>
              </a:solidFill>
            </a:endParaRPr>
          </a:p>
        </p:txBody>
      </p:sp>
    </p:spTree>
    <p:extLst>
      <p:ext uri="{BB962C8B-B14F-4D97-AF65-F5344CB8AC3E}">
        <p14:creationId xmlns:p14="http://schemas.microsoft.com/office/powerpoint/2010/main" val="444201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361731" y="899672"/>
            <a:ext cx="10273509" cy="5056781"/>
          </a:xfrm>
        </p:spPr>
        <p:txBody>
          <a:bodyPr>
            <a:normAutofit fontScale="92500" lnSpcReduction="10000"/>
          </a:bodyPr>
          <a:lstStyle/>
          <a:p>
            <a:r>
              <a:rPr lang="en-GB" b="1"/>
              <a:t>                                                                                               </a:t>
            </a:r>
            <a:r>
              <a:rPr lang="en-GB" sz="2400" b="1"/>
              <a:t>Basil’s Bakery</a:t>
            </a:r>
            <a:endParaRPr lang="en-GB" sz="2400">
              <a:solidFill>
                <a:srgbClr val="000000"/>
              </a:solidFill>
            </a:endParaRPr>
          </a:p>
          <a:p>
            <a:endParaRPr lang="en-GB" sz="2400" dirty="0">
              <a:latin typeface="Century Gothic"/>
              <a:cs typeface="Arial"/>
            </a:endParaRPr>
          </a:p>
          <a:p>
            <a:pPr marL="342900" indent="-342900">
              <a:buFont typeface="Arial,Sans-Serif" charset="2"/>
              <a:buChar char="•"/>
            </a:pPr>
            <a:r>
              <a:rPr lang="en-GB" sz="2400">
                <a:latin typeface="Arial"/>
                <a:cs typeface="Arial"/>
              </a:rPr>
              <a:t>Between 2023 –2025 Sales stagnated to an average of 25% lower than pre lockdown (2019)</a:t>
            </a:r>
          </a:p>
          <a:p>
            <a:pPr marL="342900" indent="-342900">
              <a:buFont typeface="Arial,Sans-Serif" charset="2"/>
              <a:buChar char="•"/>
            </a:pPr>
            <a:r>
              <a:rPr lang="en-GB" sz="2400">
                <a:latin typeface="Arial"/>
                <a:cs typeface="Arial"/>
              </a:rPr>
              <a:t>Retail park where the bakery is located has less people visiting, and other businesses are feeling the impact and our closing down </a:t>
            </a:r>
          </a:p>
          <a:p>
            <a:pPr marL="342900" indent="-342900">
              <a:buFont typeface="Arial,Sans-Serif" charset="2"/>
              <a:buChar char="•"/>
            </a:pPr>
            <a:r>
              <a:rPr lang="en-GB" sz="2400">
                <a:latin typeface="Arial"/>
                <a:cs typeface="Arial"/>
              </a:rPr>
              <a:t>Loyal customer and workers don't frequent the shop as often due to either being made redundant or working from home. </a:t>
            </a:r>
            <a:endParaRPr lang="en-US" sz="2400">
              <a:latin typeface="Arial"/>
              <a:cs typeface="Arial"/>
            </a:endParaRPr>
          </a:p>
          <a:p>
            <a:pPr marL="342900" indent="-342900">
              <a:buFont typeface="Arial,Sans-Serif" charset="2"/>
              <a:buChar char="•"/>
            </a:pPr>
            <a:r>
              <a:rPr lang="en-GB" sz="2400">
                <a:latin typeface="Arial"/>
                <a:cs typeface="Arial"/>
              </a:rPr>
              <a:t>Some customer have enquired about a Delivery Services and Pre Order; both options aren’t possible due to Basil need onsite</a:t>
            </a:r>
            <a:endParaRPr lang="en-US" sz="2400">
              <a:latin typeface="Arial"/>
              <a:cs typeface="Arial"/>
            </a:endParaRPr>
          </a:p>
          <a:p>
            <a:pPr marL="342900" indent="-342900">
              <a:buFont typeface="Arial,Sans-Serif" charset="2"/>
              <a:buChar char="•"/>
            </a:pPr>
            <a:r>
              <a:rPr lang="en-GB" sz="2400">
                <a:latin typeface="Arial"/>
                <a:cs typeface="Arial"/>
              </a:rPr>
              <a:t>Customers continues  to decrease, with overheads  rising </a:t>
            </a:r>
          </a:p>
          <a:p>
            <a:pPr marL="342900" indent="-342900">
              <a:buFont typeface="Arial,Sans-Serif" charset="2"/>
              <a:buChar char="•"/>
            </a:pPr>
            <a:r>
              <a:rPr lang="en-GB" sz="2400">
                <a:latin typeface="Arial"/>
                <a:cs typeface="Arial"/>
              </a:rPr>
              <a:t>Basil is concerned with his business knowing it's not viable in its current format</a:t>
            </a:r>
            <a:endParaRPr lang="en-GB" sz="2400"/>
          </a:p>
          <a:p>
            <a:pPr marL="342900" indent="-342900">
              <a:buFont typeface="Arial" charset="2"/>
              <a:buChar char="•"/>
            </a:pPr>
            <a:endParaRPr lang="en-GB" b="1" dirty="0">
              <a:solidFill>
                <a:srgbClr val="595959"/>
              </a:solidFill>
              <a:ea typeface="+mn-lt"/>
              <a:cs typeface="+mn-lt"/>
            </a:endParaRPr>
          </a:p>
          <a:p>
            <a:pPr marL="342900" indent="-342900">
              <a:buFont typeface="Arial" charset="2"/>
              <a:buChar char="•"/>
            </a:pPr>
            <a:endParaRPr lang="en-GB" b="1" dirty="0">
              <a:solidFill>
                <a:srgbClr val="595959"/>
              </a:solidFill>
              <a:ea typeface="+mn-lt"/>
              <a:cs typeface="+mn-lt"/>
            </a:endParaRPr>
          </a:p>
          <a:p>
            <a:pPr marL="342900" indent="-342900">
              <a:buFont typeface="Arial" charset="2"/>
              <a:buChar char="•"/>
            </a:pPr>
            <a:endParaRPr lang="en-GB" b="1" dirty="0">
              <a:solidFill>
                <a:srgbClr val="FF0000"/>
              </a:solidFill>
              <a:ea typeface="+mn-lt"/>
              <a:cs typeface="+mn-lt"/>
            </a:endParaRPr>
          </a:p>
        </p:txBody>
      </p:sp>
    </p:spTree>
    <p:extLst>
      <p:ext uri="{BB962C8B-B14F-4D97-AF65-F5344CB8AC3E}">
        <p14:creationId xmlns:p14="http://schemas.microsoft.com/office/powerpoint/2010/main" val="1748499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80842" y="1245380"/>
            <a:ext cx="10065503" cy="5082432"/>
          </a:xfrm>
        </p:spPr>
        <p:txBody>
          <a:bodyPr>
            <a:normAutofit/>
          </a:bodyPr>
          <a:lstStyle/>
          <a:p>
            <a:endParaRPr lang="en-GB" sz="2800" b="1" dirty="0">
              <a:solidFill>
                <a:srgbClr val="FF0000"/>
              </a:solidFill>
            </a:endParaRPr>
          </a:p>
          <a:p>
            <a:r>
              <a:rPr lang="en-GB" sz="3200" dirty="0">
                <a:solidFill>
                  <a:schemeClr val="tx1"/>
                </a:solidFill>
                <a:latin typeface="Arial"/>
                <a:cs typeface="Arial"/>
              </a:rPr>
              <a:t>What: </a:t>
            </a:r>
            <a:r>
              <a:rPr lang="en-GB" sz="1800" dirty="0">
                <a:latin typeface="Arial"/>
                <a:cs typeface="Arial"/>
              </a:rPr>
              <a:t>Decreased Sales – Find new incentives to attract shopper, be more innovative and creative with </a:t>
            </a:r>
            <a:r>
              <a:rPr lang="en-GB" sz="1800">
                <a:latin typeface="Arial"/>
                <a:cs typeface="Arial"/>
              </a:rPr>
              <a:t>ideas ,</a:t>
            </a:r>
            <a:endParaRPr lang="en-GB" sz="1800" dirty="0">
              <a:latin typeface="Arial"/>
              <a:cs typeface="Arial"/>
            </a:endParaRPr>
          </a:p>
          <a:p>
            <a:r>
              <a:rPr lang="en-GB" sz="3200" dirty="0">
                <a:solidFill>
                  <a:schemeClr val="tx1"/>
                </a:solidFill>
                <a:latin typeface="Arial"/>
                <a:cs typeface="Arial"/>
              </a:rPr>
              <a:t>Who:</a:t>
            </a:r>
            <a:r>
              <a:rPr lang="en-GB" sz="1600" dirty="0">
                <a:solidFill>
                  <a:schemeClr val="tx1"/>
                </a:solidFill>
                <a:latin typeface="Arial"/>
                <a:cs typeface="Arial"/>
              </a:rPr>
              <a:t> </a:t>
            </a:r>
            <a:r>
              <a:rPr lang="en-GB" sz="1800" dirty="0">
                <a:latin typeface="Arial"/>
                <a:cs typeface="Arial"/>
              </a:rPr>
              <a:t>Business owner, Basil – He would be the one responsible to implement the necessary changes to the current format of the business to create a more modern and viable format to match the curre</a:t>
            </a:r>
            <a:r>
              <a:rPr lang="en-GB" sz="1800">
                <a:latin typeface="Arial"/>
                <a:cs typeface="Arial"/>
              </a:rPr>
              <a:t>nt day market </a:t>
            </a:r>
            <a:endParaRPr lang="en-GB" sz="1800" dirty="0">
              <a:latin typeface="Arial"/>
              <a:cs typeface="Arial"/>
            </a:endParaRPr>
          </a:p>
          <a:p>
            <a:r>
              <a:rPr lang="en-GB" sz="3200" dirty="0">
                <a:solidFill>
                  <a:schemeClr val="tx1"/>
                </a:solidFill>
                <a:latin typeface="Arial"/>
                <a:cs typeface="Arial"/>
              </a:rPr>
              <a:t>Where:</a:t>
            </a:r>
            <a:r>
              <a:rPr lang="en-GB" sz="2800" dirty="0">
                <a:solidFill>
                  <a:schemeClr val="tx1"/>
                </a:solidFill>
                <a:latin typeface="Arial"/>
                <a:cs typeface="Arial"/>
              </a:rPr>
              <a:t> </a:t>
            </a:r>
            <a:r>
              <a:rPr lang="en-GB" sz="1800" dirty="0">
                <a:latin typeface="Arial"/>
                <a:cs typeface="Arial"/>
              </a:rPr>
              <a:t>Location – Due to the retail parks decline in visitors Basil should implement other alternatives methods such as employing two members of staff to manage Delivery and Order Online </a:t>
            </a:r>
            <a:r>
              <a:rPr lang="en-GB" sz="1800">
                <a:latin typeface="Arial"/>
                <a:cs typeface="Arial"/>
              </a:rPr>
              <a:t>Service to the reach loyal customers, local shoppers, workers and customers from far and wide </a:t>
            </a:r>
            <a:r>
              <a:rPr lang="en-GB" sz="1800" dirty="0">
                <a:latin typeface="Arial"/>
                <a:cs typeface="Arial"/>
              </a:rPr>
              <a:t>He can also highlight the business through sand create company awareness in social media platforms such as Facebook, Instagram.</a:t>
            </a:r>
          </a:p>
        </p:txBody>
      </p:sp>
    </p:spTree>
    <p:extLst>
      <p:ext uri="{BB962C8B-B14F-4D97-AF65-F5344CB8AC3E}">
        <p14:creationId xmlns:p14="http://schemas.microsoft.com/office/powerpoint/2010/main" val="142408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826768" y="1219200"/>
            <a:ext cx="9714128" cy="4558502"/>
          </a:xfrm>
        </p:spPr>
        <p:txBody>
          <a:bodyPr>
            <a:normAutofit lnSpcReduction="10000"/>
          </a:bodyPr>
          <a:lstStyle/>
          <a:p>
            <a:r>
              <a:rPr lang="en-GB" b="1" dirty="0">
                <a:solidFill>
                  <a:schemeClr val="tx1"/>
                </a:solidFill>
                <a:latin typeface="Arial"/>
                <a:cs typeface="Arial"/>
              </a:rPr>
              <a:t>POLITICAL</a:t>
            </a:r>
            <a:endParaRPr lang="en-GB" b="1">
              <a:solidFill>
                <a:schemeClr val="tx1"/>
              </a:solidFill>
              <a:latin typeface="Arial"/>
              <a:cs typeface="Arial"/>
            </a:endParaRPr>
          </a:p>
          <a:p>
            <a:r>
              <a:rPr lang="en-GB">
                <a:latin typeface="Arial"/>
                <a:cs typeface="Arial"/>
              </a:rPr>
              <a:t>Trade Restrictions </a:t>
            </a:r>
          </a:p>
          <a:p>
            <a:r>
              <a:rPr lang="en-GB">
                <a:latin typeface="Arial"/>
                <a:cs typeface="Arial"/>
              </a:rPr>
              <a:t>Tax</a:t>
            </a:r>
            <a:endParaRPr lang="en-GB" dirty="0">
              <a:latin typeface="Arial"/>
              <a:cs typeface="Arial"/>
            </a:endParaRPr>
          </a:p>
          <a:p>
            <a:endParaRPr lang="en-GB" b="1">
              <a:solidFill>
                <a:srgbClr val="FF0000"/>
              </a:solidFill>
              <a:latin typeface="Arial"/>
              <a:cs typeface="Arial"/>
            </a:endParaRPr>
          </a:p>
          <a:p>
            <a:r>
              <a:rPr lang="en-GB" b="1" dirty="0">
                <a:solidFill>
                  <a:schemeClr val="tx1"/>
                </a:solidFill>
                <a:latin typeface="Arial"/>
                <a:cs typeface="Arial"/>
              </a:rPr>
              <a:t>ECONOMIC</a:t>
            </a:r>
            <a:endParaRPr lang="en-GB" b="1">
              <a:solidFill>
                <a:schemeClr val="tx1"/>
              </a:solidFill>
              <a:latin typeface="Arial"/>
              <a:cs typeface="Arial"/>
            </a:endParaRPr>
          </a:p>
          <a:p>
            <a:r>
              <a:rPr lang="en-GB">
                <a:latin typeface="Arial"/>
                <a:cs typeface="Arial"/>
              </a:rPr>
              <a:t>Interest</a:t>
            </a:r>
            <a:r>
              <a:rPr lang="en-GB" dirty="0">
                <a:latin typeface="Arial"/>
                <a:cs typeface="Arial"/>
              </a:rPr>
              <a:t> Rates</a:t>
            </a:r>
          </a:p>
          <a:p>
            <a:r>
              <a:rPr lang="en-GB">
                <a:latin typeface="Arial"/>
                <a:cs typeface="Arial"/>
              </a:rPr>
              <a:t>Inflation Rate</a:t>
            </a:r>
            <a:endParaRPr lang="en-GB" dirty="0">
              <a:latin typeface="Arial"/>
              <a:cs typeface="Arial"/>
            </a:endParaRPr>
          </a:p>
          <a:p>
            <a:endParaRPr lang="en-GB" b="1" dirty="0">
              <a:solidFill>
                <a:schemeClr val="tx1"/>
              </a:solidFill>
              <a:latin typeface="Arial"/>
              <a:cs typeface="Arial"/>
            </a:endParaRPr>
          </a:p>
          <a:p>
            <a:r>
              <a:rPr lang="en-GB" b="1" dirty="0">
                <a:solidFill>
                  <a:schemeClr val="tx1"/>
                </a:solidFill>
                <a:latin typeface="Arial"/>
                <a:cs typeface="Arial"/>
              </a:rPr>
              <a:t>SOCIAL</a:t>
            </a:r>
            <a:endParaRPr lang="en-GB" b="1">
              <a:solidFill>
                <a:schemeClr val="tx1"/>
              </a:solidFill>
              <a:latin typeface="Arial"/>
              <a:cs typeface="Arial"/>
            </a:endParaRPr>
          </a:p>
          <a:p>
            <a:r>
              <a:rPr lang="en-GB" dirty="0">
                <a:latin typeface="Arial"/>
                <a:cs typeface="Arial"/>
              </a:rPr>
              <a:t>Health </a:t>
            </a:r>
            <a:r>
              <a:rPr lang="en-GB">
                <a:latin typeface="Arial"/>
                <a:cs typeface="Arial"/>
              </a:rPr>
              <a:t>Consciousness</a:t>
            </a:r>
            <a:endParaRPr lang="en-GB" dirty="0">
              <a:latin typeface="Arial"/>
              <a:cs typeface="Arial"/>
            </a:endParaRPr>
          </a:p>
          <a:p>
            <a:r>
              <a:rPr lang="en-GB" dirty="0">
                <a:latin typeface="Arial"/>
                <a:cs typeface="Arial"/>
              </a:rPr>
              <a:t>Life </a:t>
            </a:r>
            <a:r>
              <a:rPr lang="en-GB">
                <a:latin typeface="Arial"/>
                <a:cs typeface="Arial"/>
              </a:rPr>
              <a:t>Attributes</a:t>
            </a:r>
            <a:endParaRPr lang="en-GB" dirty="0">
              <a:latin typeface="Arial"/>
              <a:cs typeface="Arial"/>
            </a:endParaRPr>
          </a:p>
        </p:txBody>
      </p:sp>
    </p:spTree>
    <p:extLst>
      <p:ext uri="{BB962C8B-B14F-4D97-AF65-F5344CB8AC3E}">
        <p14:creationId xmlns:p14="http://schemas.microsoft.com/office/powerpoint/2010/main" val="13827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11881"/>
            <a:ext cx="9674471" cy="4829586"/>
          </a:xfrm>
        </p:spPr>
        <p:txBody>
          <a:bodyPr vert="horz" lIns="91440" tIns="45720" rIns="91440" bIns="45720" rtlCol="0" anchor="t">
            <a:noAutofit/>
          </a:bodyPr>
          <a:lstStyle/>
          <a:p>
            <a:pPr marL="0" indent="0">
              <a:buNone/>
            </a:pPr>
            <a:r>
              <a:rPr lang="en-GB" sz="2000" b="1" dirty="0">
                <a:solidFill>
                  <a:schemeClr val="tx1"/>
                </a:solidFill>
              </a:rPr>
              <a:t>TECHNOLOGICAL</a:t>
            </a:r>
            <a:endParaRPr lang="en-US" sz="2000">
              <a:solidFill>
                <a:schemeClr val="tx1"/>
              </a:solidFill>
            </a:endParaRPr>
          </a:p>
          <a:p>
            <a:pPr marL="0" indent="0">
              <a:buNone/>
            </a:pPr>
            <a:r>
              <a:rPr lang="en-GB" sz="2000"/>
              <a:t>Technological</a:t>
            </a:r>
            <a:r>
              <a:rPr lang="en-GB" sz="2000" dirty="0"/>
              <a:t> Incentives </a:t>
            </a:r>
          </a:p>
          <a:p>
            <a:pPr marL="0" indent="0">
              <a:buNone/>
            </a:pPr>
            <a:r>
              <a:rPr lang="en-GB" sz="2000" dirty="0"/>
              <a:t>Technological </a:t>
            </a:r>
            <a:r>
              <a:rPr lang="en-GB" sz="2000"/>
              <a:t>Awareness</a:t>
            </a:r>
            <a:endParaRPr lang="en-GB" sz="2000" dirty="0"/>
          </a:p>
          <a:p>
            <a:pPr marL="0" indent="0">
              <a:buNone/>
            </a:pPr>
            <a:endParaRPr lang="en-GB" sz="2000" b="1" dirty="0"/>
          </a:p>
          <a:p>
            <a:pPr marL="0" indent="0">
              <a:buNone/>
            </a:pPr>
            <a:r>
              <a:rPr lang="en-GB" sz="2000" b="1" dirty="0">
                <a:solidFill>
                  <a:schemeClr val="tx1"/>
                </a:solidFill>
              </a:rPr>
              <a:t>LEGAL</a:t>
            </a:r>
          </a:p>
          <a:p>
            <a:pPr marL="0" indent="0">
              <a:buNone/>
            </a:pPr>
            <a:r>
              <a:rPr lang="en-GB" sz="2000" b="1"/>
              <a:t>Employment Law</a:t>
            </a:r>
            <a:endParaRPr lang="en-GB" sz="2000" b="1" dirty="0"/>
          </a:p>
          <a:p>
            <a:pPr marL="0" indent="0">
              <a:buNone/>
            </a:pPr>
            <a:r>
              <a:rPr lang="en-GB" sz="2000"/>
              <a:t>Health &amp; Safety Laws</a:t>
            </a:r>
            <a:endParaRPr lang="en-GB" sz="2000" dirty="0"/>
          </a:p>
          <a:p>
            <a:endParaRPr lang="en-GB" sz="2000" b="1" dirty="0">
              <a:solidFill>
                <a:srgbClr val="404040"/>
              </a:solidFill>
            </a:endParaRPr>
          </a:p>
          <a:p>
            <a:pPr marL="0" indent="0">
              <a:buNone/>
            </a:pPr>
            <a:r>
              <a:rPr lang="en-GB" sz="2000" b="1" dirty="0">
                <a:solidFill>
                  <a:schemeClr val="tx1"/>
                </a:solidFill>
              </a:rPr>
              <a:t>ENVIRONMENTAL </a:t>
            </a:r>
          </a:p>
          <a:p>
            <a:pPr marL="0" indent="0">
              <a:buNone/>
            </a:pPr>
            <a:r>
              <a:rPr lang="en-GB" sz="2000"/>
              <a:t>Environmental</a:t>
            </a:r>
            <a:r>
              <a:rPr lang="en-GB" sz="2000" dirty="0"/>
              <a:t> Policies </a:t>
            </a:r>
          </a:p>
        </p:txBody>
      </p:sp>
    </p:spTree>
    <p:extLst>
      <p:ext uri="{BB962C8B-B14F-4D97-AF65-F5344CB8AC3E}">
        <p14:creationId xmlns:p14="http://schemas.microsoft.com/office/powerpoint/2010/main" val="191797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433310" y="1187279"/>
            <a:ext cx="11003868" cy="4717290"/>
          </a:xfrm>
        </p:spPr>
        <p:txBody>
          <a:bodyPr/>
          <a:lstStyle/>
          <a:p>
            <a:endParaRPr lang="en-US" sz="1100" b="1" dirty="0">
              <a:highlight>
                <a:srgbClr val="C6D9F1"/>
              </a:highlight>
              <a:latin typeface="Arial"/>
              <a:cs typeface="Arial"/>
            </a:endParaRPr>
          </a:p>
          <a:p>
            <a:endParaRPr lang="en-US" dirty="0"/>
          </a:p>
        </p:txBody>
      </p:sp>
      <mc:AlternateContent xmlns:mc="http://schemas.openxmlformats.org/markup-compatibility/2006" xmlns:p14="http://schemas.microsoft.com/office/powerpoint/2010/main">
        <mc:Choice Requires="p14">
          <p:contentPart p14:bwMode="auto" r:id="rId2">
            <p14:nvContentPartPr>
              <p14:cNvPr id="37" name="Ink 36">
                <a:extLst>
                  <a:ext uri="{FF2B5EF4-FFF2-40B4-BE49-F238E27FC236}">
                    <a16:creationId xmlns:a16="http://schemas.microsoft.com/office/drawing/2014/main" id="{42C80419-05CD-0ABF-7FFC-432EC9B15596}"/>
                  </a:ext>
                </a:extLst>
              </p14:cNvPr>
              <p14:cNvContentPartPr/>
              <p14:nvPr/>
            </p14:nvContentPartPr>
            <p14:xfrm>
              <a:off x="-753379" y="1052090"/>
              <a:ext cx="15875" cy="15875"/>
            </p14:xfrm>
          </p:contentPart>
        </mc:Choice>
        <mc:Fallback xmlns="">
          <p:pic>
            <p:nvPicPr>
              <p:cNvPr id="37" name="Ink 36">
                <a:extLst>
                  <a:ext uri="{FF2B5EF4-FFF2-40B4-BE49-F238E27FC236}">
                    <a16:creationId xmlns:a16="http://schemas.microsoft.com/office/drawing/2014/main" id="{42C80419-05CD-0ABF-7FFC-432EC9B15596}"/>
                  </a:ext>
                </a:extLst>
              </p:cNvPr>
              <p:cNvPicPr/>
              <p:nvPr/>
            </p:nvPicPr>
            <p:blipFill>
              <a:blip r:embed="rId3"/>
              <a:stretch>
                <a:fillRect/>
              </a:stretch>
            </p:blipFill>
            <p:spPr>
              <a:xfrm>
                <a:off x="-1531254" y="274215"/>
                <a:ext cx="1587500" cy="1587500"/>
              </a:xfrm>
              <a:prstGeom prst="rect">
                <a:avLst/>
              </a:prstGeom>
            </p:spPr>
          </p:pic>
        </mc:Fallback>
      </mc:AlternateContent>
      <p:cxnSp>
        <p:nvCxnSpPr>
          <p:cNvPr id="38" name="Straight Arrow Connector 37">
            <a:extLst>
              <a:ext uri="{FF2B5EF4-FFF2-40B4-BE49-F238E27FC236}">
                <a16:creationId xmlns:a16="http://schemas.microsoft.com/office/drawing/2014/main" id="{6FEEA9A6-B8E3-E37F-BB52-94D25A3349B3}"/>
              </a:ext>
            </a:extLst>
          </p:cNvPr>
          <p:cNvCxnSpPr/>
          <p:nvPr/>
        </p:nvCxnSpPr>
        <p:spPr>
          <a:xfrm flipH="1" flipV="1">
            <a:off x="2448587" y="3159182"/>
            <a:ext cx="5425685" cy="10764"/>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43" name="Straight Arrow Connector 42">
            <a:extLst>
              <a:ext uri="{FF2B5EF4-FFF2-40B4-BE49-F238E27FC236}">
                <a16:creationId xmlns:a16="http://schemas.microsoft.com/office/drawing/2014/main" id="{9AD606E7-B698-AE75-EC91-E535486BF0E7}"/>
              </a:ext>
            </a:extLst>
          </p:cNvPr>
          <p:cNvCxnSpPr/>
          <p:nvPr/>
        </p:nvCxnSpPr>
        <p:spPr>
          <a:xfrm flipV="1">
            <a:off x="7068457" y="1638300"/>
            <a:ext cx="4833257" cy="1857828"/>
          </a:xfrm>
          <a:prstGeom prst="straightConnector1">
            <a:avLst/>
          </a:prstGeom>
          <a:ln>
            <a:noFill/>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EA7441DB-EFEA-2572-6A4F-81F00C00EC96}"/>
              </a:ext>
            </a:extLst>
          </p:cNvPr>
          <p:cNvCxnSpPr/>
          <p:nvPr/>
        </p:nvCxnSpPr>
        <p:spPr>
          <a:xfrm flipH="1">
            <a:off x="2864156" y="3141697"/>
            <a:ext cx="1261124" cy="148046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A966D069-01D9-A71B-52FC-927C196B9377}"/>
              </a:ext>
            </a:extLst>
          </p:cNvPr>
          <p:cNvCxnSpPr/>
          <p:nvPr/>
        </p:nvCxnSpPr>
        <p:spPr>
          <a:xfrm flipH="1" flipV="1">
            <a:off x="4985828" y="1831237"/>
            <a:ext cx="1233088" cy="133128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1614970-7AA0-7AD8-EC77-6DFC58646BBA}"/>
              </a:ext>
            </a:extLst>
          </p:cNvPr>
          <p:cNvCxnSpPr/>
          <p:nvPr/>
        </p:nvCxnSpPr>
        <p:spPr>
          <a:xfrm flipH="1">
            <a:off x="5007242" y="3148440"/>
            <a:ext cx="1183993" cy="138570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C02B9C0-ECE4-C3B6-8F96-5B4E3F2EC8F0}"/>
              </a:ext>
            </a:extLst>
          </p:cNvPr>
          <p:cNvCxnSpPr/>
          <p:nvPr/>
        </p:nvCxnSpPr>
        <p:spPr>
          <a:xfrm>
            <a:off x="2724082" y="1715418"/>
            <a:ext cx="1366771" cy="137931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EFF9A5B8-4CDD-5077-049C-8DEC1F9B84D0}"/>
              </a:ext>
            </a:extLst>
          </p:cNvPr>
          <p:cNvSpPr txBox="1"/>
          <p:nvPr/>
        </p:nvSpPr>
        <p:spPr>
          <a:xfrm>
            <a:off x="1017419" y="848361"/>
            <a:ext cx="310059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Decreased Sales </a:t>
            </a:r>
            <a:r>
              <a:rPr lang="en-GB" sz="1600"/>
              <a:t>:</a:t>
            </a:r>
            <a:endParaRPr lang="en-GB" sz="1600" dirty="0"/>
          </a:p>
          <a:p>
            <a:r>
              <a:rPr lang="en-GB" sz="1600" dirty="0"/>
              <a:t>#New customer </a:t>
            </a:r>
            <a:r>
              <a:rPr lang="en-GB" sz="1600" dirty="0" err="1"/>
              <a:t>Insentives</a:t>
            </a:r>
            <a:endParaRPr lang="en-GB" sz="1600" dirty="0"/>
          </a:p>
          <a:p>
            <a:r>
              <a:rPr lang="en-GB" sz="1600" dirty="0"/>
              <a:t>#Online </a:t>
            </a:r>
            <a:r>
              <a:rPr lang="en-GB" sz="1600"/>
              <a:t>presence </a:t>
            </a:r>
            <a:endParaRPr lang="en-GB" sz="1600" dirty="0"/>
          </a:p>
        </p:txBody>
      </p:sp>
      <p:sp>
        <p:nvSpPr>
          <p:cNvPr id="11" name="TextBox 10">
            <a:extLst>
              <a:ext uri="{FF2B5EF4-FFF2-40B4-BE49-F238E27FC236}">
                <a16:creationId xmlns:a16="http://schemas.microsoft.com/office/drawing/2014/main" id="{EED2D556-8017-3F02-A030-BF974A6B5544}"/>
              </a:ext>
            </a:extLst>
          </p:cNvPr>
          <p:cNvSpPr txBox="1"/>
          <p:nvPr/>
        </p:nvSpPr>
        <p:spPr>
          <a:xfrm>
            <a:off x="4120786" y="729463"/>
            <a:ext cx="352542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Environmen</a:t>
            </a:r>
            <a:r>
              <a:rPr lang="en-GB" sz="1600" b="1">
                <a:solidFill>
                  <a:srgbClr val="000000"/>
                </a:solidFill>
                <a:latin typeface="Century Gothic"/>
              </a:rPr>
              <a:t>t</a:t>
            </a:r>
            <a:r>
              <a:rPr lang="en-GB" sz="1600" b="1"/>
              <a:t> :</a:t>
            </a:r>
            <a:endParaRPr lang="en-US" sz="1600" b="1"/>
          </a:p>
          <a:p>
            <a:r>
              <a:rPr lang="en-GB" sz="1600"/>
              <a:t>#Deliveries</a:t>
            </a:r>
          </a:p>
          <a:p>
            <a:r>
              <a:rPr lang="en-GB" sz="1600"/>
              <a:t>#Online Ordering / Pick Ups</a:t>
            </a:r>
          </a:p>
          <a:p>
            <a:r>
              <a:rPr lang="en-GB" sz="1600"/>
              <a:t>#Move Location </a:t>
            </a:r>
            <a:endParaRPr lang="en-GB" sz="1600" dirty="0"/>
          </a:p>
        </p:txBody>
      </p:sp>
      <p:sp>
        <p:nvSpPr>
          <p:cNvPr id="12" name="TextBox 11">
            <a:extLst>
              <a:ext uri="{FF2B5EF4-FFF2-40B4-BE49-F238E27FC236}">
                <a16:creationId xmlns:a16="http://schemas.microsoft.com/office/drawing/2014/main" id="{E018A0BB-E7FF-0E7C-3008-13DA4C1E6713}"/>
              </a:ext>
            </a:extLst>
          </p:cNvPr>
          <p:cNvSpPr txBox="1"/>
          <p:nvPr/>
        </p:nvSpPr>
        <p:spPr>
          <a:xfrm>
            <a:off x="1404156" y="4646413"/>
            <a:ext cx="258810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Who </a:t>
            </a:r>
            <a:r>
              <a:rPr lang="en-GB" sz="1600" b="1"/>
              <a:t>responsible</a:t>
            </a:r>
            <a:r>
              <a:rPr lang="en-GB" sz="1600" b="1">
                <a:solidFill>
                  <a:srgbClr val="000000"/>
                </a:solidFill>
                <a:latin typeface="Century Gothic"/>
              </a:rPr>
              <a:t> :</a:t>
            </a:r>
          </a:p>
          <a:p>
            <a:r>
              <a:rPr lang="en-GB" sz="1600"/>
              <a:t>#Business Owner </a:t>
            </a:r>
          </a:p>
          <a:p>
            <a:r>
              <a:rPr lang="en-GB" sz="1600"/>
              <a:t>#Implement Change </a:t>
            </a:r>
            <a:endParaRPr lang="en-GB" sz="1600" dirty="0"/>
          </a:p>
        </p:txBody>
      </p:sp>
      <p:sp>
        <p:nvSpPr>
          <p:cNvPr id="13" name="TextBox 12">
            <a:extLst>
              <a:ext uri="{FF2B5EF4-FFF2-40B4-BE49-F238E27FC236}">
                <a16:creationId xmlns:a16="http://schemas.microsoft.com/office/drawing/2014/main" id="{EC138AA4-0E90-AB58-2285-F1F0D9BB9B51}"/>
              </a:ext>
            </a:extLst>
          </p:cNvPr>
          <p:cNvSpPr txBox="1"/>
          <p:nvPr/>
        </p:nvSpPr>
        <p:spPr>
          <a:xfrm>
            <a:off x="4483744" y="4550113"/>
            <a:ext cx="47662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Methods :</a:t>
            </a:r>
          </a:p>
          <a:p>
            <a:r>
              <a:rPr lang="en-GB" sz="1600" dirty="0"/>
              <a:t>#Review process and </a:t>
            </a:r>
            <a:r>
              <a:rPr lang="en-GB" sz="1600"/>
              <a:t>practices in the business</a:t>
            </a:r>
            <a:endParaRPr lang="en-GB" sz="1600" dirty="0"/>
          </a:p>
          <a:p>
            <a:r>
              <a:rPr lang="en-GB" sz="1600"/>
              <a:t>#Employ Extra Staff</a:t>
            </a:r>
            <a:endParaRPr lang="en-GB" sz="1600" dirty="0"/>
          </a:p>
        </p:txBody>
      </p:sp>
      <p:sp>
        <p:nvSpPr>
          <p:cNvPr id="14" name="TextBox 13">
            <a:extLst>
              <a:ext uri="{FF2B5EF4-FFF2-40B4-BE49-F238E27FC236}">
                <a16:creationId xmlns:a16="http://schemas.microsoft.com/office/drawing/2014/main" id="{4202DA4A-0A0A-04D3-8378-E5F185B97A87}"/>
              </a:ext>
            </a:extLst>
          </p:cNvPr>
          <p:cNvSpPr txBox="1"/>
          <p:nvPr/>
        </p:nvSpPr>
        <p:spPr>
          <a:xfrm>
            <a:off x="7878732" y="294377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SALES INCREASE</a:t>
            </a:r>
          </a:p>
        </p:txBody>
      </p:sp>
    </p:spTree>
    <p:extLst>
      <p:ext uri="{BB962C8B-B14F-4D97-AF65-F5344CB8AC3E}">
        <p14:creationId xmlns:p14="http://schemas.microsoft.com/office/powerpoint/2010/main" val="364547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782384" y="1427868"/>
            <a:ext cx="9513181" cy="5045891"/>
          </a:xfrm>
        </p:spPr>
        <p:txBody>
          <a:bodyPr>
            <a:normAutofit fontScale="92500"/>
          </a:bodyPr>
          <a:lstStyle/>
          <a:p>
            <a:r>
              <a:rPr lang="en-GB" sz="3200" dirty="0">
                <a:latin typeface="Arial"/>
                <a:cs typeface="Arial"/>
              </a:rPr>
              <a:t>The business problem here is that over time business formats and markets and the world we live is changing all the time, and you must be ready for any eventually that may arise whilst in </a:t>
            </a:r>
            <a:r>
              <a:rPr lang="en-GB" sz="3200">
                <a:latin typeface="Arial"/>
                <a:cs typeface="Arial"/>
              </a:rPr>
              <a:t>business.</a:t>
            </a:r>
            <a:r>
              <a:rPr lang="en-GB" sz="3200" dirty="0">
                <a:solidFill>
                  <a:srgbClr val="595959"/>
                </a:solidFill>
                <a:latin typeface="Arial"/>
                <a:cs typeface="Arial"/>
              </a:rPr>
              <a:t> </a:t>
            </a:r>
            <a:endParaRPr lang="en-GB" dirty="0">
              <a:solidFill>
                <a:schemeClr val="tx1">
                  <a:lumMod val="49000"/>
                  <a:lumOff val="51000"/>
                </a:schemeClr>
              </a:solidFill>
              <a:latin typeface="Century Gothic" panose="020B0502020202020204"/>
              <a:cs typeface="Arial"/>
            </a:endParaRPr>
          </a:p>
          <a:p>
            <a:endParaRPr lang="en-GB" sz="3200" dirty="0">
              <a:solidFill>
                <a:schemeClr val="tx1">
                  <a:lumMod val="49000"/>
                  <a:lumOff val="51000"/>
                </a:schemeClr>
              </a:solidFill>
              <a:latin typeface="Arial"/>
              <a:cs typeface="Arial"/>
            </a:endParaRPr>
          </a:p>
          <a:p>
            <a:r>
              <a:rPr lang="en-GB" sz="3200" dirty="0">
                <a:solidFill>
                  <a:schemeClr val="tx1">
                    <a:lumMod val="49000"/>
                    <a:lumOff val="51000"/>
                  </a:schemeClr>
                </a:solidFill>
                <a:latin typeface="Arial"/>
                <a:cs typeface="Arial"/>
              </a:rPr>
              <a:t>Whether it be loss of sales, interest and inflation rates rising, or a change within the marketplace, you must be prepared to move with the current times to ensure your business is </a:t>
            </a:r>
            <a:r>
              <a:rPr lang="en-GB" sz="3200" dirty="0" err="1">
                <a:solidFill>
                  <a:schemeClr val="tx1">
                    <a:lumMod val="49000"/>
                    <a:lumOff val="51000"/>
                  </a:schemeClr>
                </a:solidFill>
                <a:latin typeface="Arial"/>
                <a:cs typeface="Arial"/>
              </a:rPr>
              <a:t>equiped</a:t>
            </a:r>
            <a:r>
              <a:rPr lang="en-GB" sz="3200" dirty="0">
                <a:solidFill>
                  <a:schemeClr val="tx1">
                    <a:lumMod val="49000"/>
                    <a:lumOff val="51000"/>
                  </a:schemeClr>
                </a:solidFill>
                <a:latin typeface="Arial"/>
                <a:cs typeface="Arial"/>
              </a:rPr>
              <a:t> to deal with new formats and change and is at the forefront of its profession.</a:t>
            </a:r>
            <a:endParaRPr lang="en-GB">
              <a:solidFill>
                <a:schemeClr val="tx1">
                  <a:lumMod val="49000"/>
                  <a:lumOff val="51000"/>
                </a:schemeClr>
              </a:solidFill>
            </a:endParaRPr>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495299" y="1984572"/>
            <a:ext cx="9914905" cy="4517136"/>
          </a:xfrm>
        </p:spPr>
        <p:txBody>
          <a:bodyPr/>
          <a:lstStyle/>
          <a:p>
            <a:pPr marL="342900" indent="-342900">
              <a:buFont typeface="Arial" charset="2"/>
              <a:buChar char="•"/>
            </a:pPr>
            <a:r>
              <a:rPr lang="en-GB" sz="2800" dirty="0" err="1">
                <a:latin typeface="Arial"/>
                <a:ea typeface="Roboto"/>
                <a:cs typeface="Roboto"/>
              </a:rPr>
              <a:t>Indentify</a:t>
            </a:r>
            <a:r>
              <a:rPr lang="en-GB" sz="2800" dirty="0">
                <a:latin typeface="Arial"/>
                <a:ea typeface="Roboto"/>
                <a:cs typeface="Roboto"/>
              </a:rPr>
              <a:t>  the right business problem : </a:t>
            </a:r>
            <a:r>
              <a:rPr lang="en-GB" sz="2800" dirty="0" err="1">
                <a:latin typeface="Arial"/>
                <a:ea typeface="Roboto"/>
                <a:cs typeface="Roboto"/>
              </a:rPr>
              <a:t>Sprading</a:t>
            </a:r>
            <a:r>
              <a:rPr lang="en-GB" sz="2800" dirty="0">
                <a:latin typeface="Arial"/>
                <a:ea typeface="Roboto"/>
                <a:cs typeface="Roboto"/>
              </a:rPr>
              <a:t>, D (2012)</a:t>
            </a:r>
            <a:endParaRPr lang="en-GB" sz="2800">
              <a:solidFill>
                <a:srgbClr val="FF0000"/>
              </a:solidFill>
              <a:latin typeface="Arial"/>
              <a:ea typeface="Roboto"/>
              <a:cs typeface="Roboto"/>
            </a:endParaRPr>
          </a:p>
          <a:p>
            <a:pPr marL="342900" indent="-342900">
              <a:buFont typeface="Arial" charset="2"/>
              <a:buChar char="•"/>
            </a:pPr>
            <a:r>
              <a:rPr lang="en-GB" sz="2800" dirty="0">
                <a:latin typeface="Arial"/>
                <a:ea typeface="Roboto"/>
                <a:cs typeface="Roboto"/>
              </a:rPr>
              <a:t>Inv</a:t>
            </a:r>
            <a:r>
              <a:rPr lang="en-GB" sz="2800">
                <a:latin typeface="Arial"/>
                <a:ea typeface="Roboto"/>
                <a:cs typeface="Roboto"/>
              </a:rPr>
              <a:t>estopedia (2025) What a market economy and how does it work</a:t>
            </a:r>
            <a:endParaRPr lang="en-GB" sz="2800">
              <a:solidFill>
                <a:srgbClr val="FF0000"/>
              </a:solidFill>
              <a:latin typeface="Arial"/>
              <a:ea typeface="Roboto"/>
              <a:cs typeface="Roboto"/>
            </a:endParaRPr>
          </a:p>
          <a:p>
            <a:pPr marL="342900" indent="-342900">
              <a:buFont typeface="Arial" charset="2"/>
              <a:buChar char="•"/>
            </a:pPr>
            <a:r>
              <a:rPr lang="en-GB" sz="2800" dirty="0">
                <a:latin typeface="Arial"/>
                <a:ea typeface="Roboto"/>
                <a:cs typeface="Roboto"/>
              </a:rPr>
              <a:t>Tshabalala N (2025) What is a stakeholder </a:t>
            </a:r>
            <a:r>
              <a:rPr lang="en-GB" sz="2800">
                <a:latin typeface="Arial"/>
                <a:ea typeface="Roboto"/>
                <a:cs typeface="Roboto"/>
              </a:rPr>
              <a:t>business</a:t>
            </a:r>
            <a:br>
              <a:rPr lang="en-GB" b="1" dirty="0">
                <a:latin typeface="Arial"/>
                <a:ea typeface="Roboto"/>
                <a:cs typeface="Roboto"/>
              </a:rPr>
            </a:br>
            <a:endParaRPr lang="en-GB" b="1">
              <a:solidFill>
                <a:srgbClr val="FF0000"/>
              </a:solidFill>
              <a:latin typeface="Arial"/>
              <a:ea typeface="Roboto"/>
              <a:cs typeface="Roboto"/>
            </a:endParaRPr>
          </a:p>
          <a:p>
            <a:endParaRPr lang="en-GB" b="1" dirty="0">
              <a:latin typeface="Arial"/>
              <a:ea typeface="Roboto"/>
              <a:cs typeface="Roboto"/>
            </a:endParaRPr>
          </a:p>
          <a:p>
            <a:endParaRPr lang="en-GB" b="1" dirty="0">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249</TotalTime>
  <Words>129</Words>
  <Application>Microsoft Office PowerPoint</Application>
  <PresentationFormat>Widescreen</PresentationFormat>
  <Paragraphs>46</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MODULE NAME – Problem Solving and Decision Making MODULE CODE LCLM 4004 STUDENT NAME RANDY LARA STUDENT ID 2519261 LECTURER THOMAS ADEYEMI Assignment 1: Presentation</vt:lpstr>
      <vt:lpstr>OVERVIEW</vt:lpstr>
      <vt:lpstr>Introduction</vt:lpstr>
      <vt:lpstr>Company background</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Anita Nan</cp:lastModifiedBy>
  <cp:revision>1497</cp:revision>
  <dcterms:created xsi:type="dcterms:W3CDTF">2024-10-08T15:58:04Z</dcterms:created>
  <dcterms:modified xsi:type="dcterms:W3CDTF">2026-07-18T10:29:46Z</dcterms:modified>
</cp:coreProperties>
</file>