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76" r:id="rId10"/>
    <p:sldId id="265" r:id="rId11"/>
    <p:sldId id="275" r:id="rId12"/>
    <p:sldId id="264" r:id="rId13"/>
    <p:sldId id="266" r:id="rId14"/>
    <p:sldId id="267" r:id="rId15"/>
    <p:sldId id="268" r:id="rId16"/>
    <p:sldId id="269" r:id="rId17"/>
    <p:sldId id="270" r:id="rId18"/>
    <p:sldId id="271" r:id="rId19"/>
    <p:sldId id="272" r:id="rId20"/>
    <p:sldId id="273" r:id="rId21"/>
  </p:sldIdLst>
  <p:sldSz cx="18288000" cy="10287000"/>
  <p:notesSz cx="6858000" cy="9144000"/>
  <p:embeddedFontLst>
    <p:embeddedFont>
      <p:font typeface="Hammersmith One" panose="02010703030501060504" pitchFamily="2" charset="0"/>
      <p:regular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9" roundtripDataSignature="AMtx7miZ2ehECg8FRZJ9o/dEhKO0Bge5h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3B6990-5DCB-7DDA-0FED-73D87619AF98}" v="86" dt="2025-10-11T15:43:25.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294" autoAdjust="0"/>
  </p:normalViewPr>
  <p:slideViewPr>
    <p:cSldViewPr snapToGrid="0">
      <p:cViewPr varScale="1">
        <p:scale>
          <a:sx n="41" d="100"/>
          <a:sy n="41" d="100"/>
        </p:scale>
        <p:origin x="147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293B6990-5DCB-7DDA-0FED-73D87619AF98}"/>
    <pc:docChg chg="modSld">
      <pc:chgData name="" userId="" providerId="" clId="Web-{293B6990-5DCB-7DDA-0FED-73D87619AF98}" dt="2025-10-11T15:38:16.304" v="2" actId="20577"/>
      <pc:docMkLst>
        <pc:docMk/>
      </pc:docMkLst>
      <pc:sldChg chg="modSp">
        <pc:chgData name="" userId="" providerId="" clId="Web-{293B6990-5DCB-7DDA-0FED-73D87619AF98}" dt="2025-10-11T15:38:16.304" v="2" actId="20577"/>
        <pc:sldMkLst>
          <pc:docMk/>
          <pc:sldMk cId="0" sldId="256"/>
        </pc:sldMkLst>
        <pc:spChg chg="mod">
          <ac:chgData name="" userId="" providerId="" clId="Web-{293B6990-5DCB-7DDA-0FED-73D87619AF98}" dt="2025-10-11T15:38:16.304" v="2" actId="20577"/>
          <ac:spMkLst>
            <pc:docMk/>
            <pc:sldMk cId="0" sldId="256"/>
            <ac:spMk id="88" creationId="{00000000-0000-0000-0000-000000000000}"/>
          </ac:spMkLst>
        </pc:spChg>
      </pc:sldChg>
    </pc:docChg>
  </pc:docChgLst>
  <pc:docChgLst>
    <pc:chgData name="ion_rodica83@yahoo.com" userId="d7d7d172057f6297" providerId="Windows Live" clId="Web-{293B6990-5DCB-7DDA-0FED-73D87619AF98}"/>
    <pc:docChg chg="modSld">
      <pc:chgData name="ion_rodica83@yahoo.com" userId="d7d7d172057f6297" providerId="Windows Live" clId="Web-{293B6990-5DCB-7DDA-0FED-73D87619AF98}" dt="2025-10-11T15:42:09.672" v="39" actId="20577"/>
      <pc:docMkLst>
        <pc:docMk/>
      </pc:docMkLst>
      <pc:sldChg chg="modSp">
        <pc:chgData name="ion_rodica83@yahoo.com" userId="d7d7d172057f6297" providerId="Windows Live" clId="Web-{293B6990-5DCB-7DDA-0FED-73D87619AF98}" dt="2025-10-11T15:42:09.672" v="39" actId="20577"/>
        <pc:sldMkLst>
          <pc:docMk/>
          <pc:sldMk cId="0" sldId="256"/>
        </pc:sldMkLst>
        <pc:spChg chg="mod">
          <ac:chgData name="ion_rodica83@yahoo.com" userId="d7d7d172057f6297" providerId="Windows Live" clId="Web-{293B6990-5DCB-7DDA-0FED-73D87619AF98}" dt="2025-10-11T15:42:09.672" v="39" actId="20577"/>
          <ac:spMkLst>
            <pc:docMk/>
            <pc:sldMk cId="0" sldId="256"/>
            <ac:spMk id="8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6" name="Google Shape;86;p1:notes"/>
          <p:cNvSpPr>
            <a:spLocks noGrp="1" noRot="1" noChangeAspect="1"/>
          </p:cNvSpPr>
          <p:nvPr>
            <p:ph type="sldImg" idx="2"/>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97" name="Google Shape;97;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98" name="Google Shape;98;p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0" name="Google Shape;100;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01" name="Google Shape;101;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12" name="Google Shape;112;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13" name="Google Shape;113;p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Recruitment and selection are two important facets for achieving business sustainability and success, particularly during the transformation phase. Hiring the right person ensures that the individual works to make the company go in the right direction by aligning the work with the company goals and culture. As Simon Sinek’s quote goes, selecting individuals who can share company beliefs better fosters innovation and commitment. Hence, this presentation hinges on exploring the recruitment process for Lidl, London. The steps involved in recruiting the right candidate for the right job will be understood alongside the different interview types. Further, an understanding of the appropriate questioning techniques will be gathered as well. </a:t>
            </a:r>
            <a:endParaRPr/>
          </a:p>
        </p:txBody>
      </p:sp>
      <p:sp>
        <p:nvSpPr>
          <p:cNvPr id="115" name="Google Shape;115;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16" name="Google Shape;116;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28" name="Google Shape;128;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29" name="Google Shape;129;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Lidl is a renowned supermarket chain located in Germany and operates in over 30 nations and has over 12,650 stores. This organisation, founded in 1973, provides premium quality products including fresh produce, groceries and household items at reasonable prices. Lidl is one such organisation that takes pride in providing the customer only with the best quality products while operating its business most sustainably and simply. The company now employs over 34,000 people and has a 7.7% UK market share. This indicates that the company has a huge customer base, which makes it very important to hire the right people, for the right job and at the right time.</a:t>
            </a:r>
            <a:endParaRPr/>
          </a:p>
        </p:txBody>
      </p:sp>
      <p:sp>
        <p:nvSpPr>
          <p:cNvPr id="131" name="Google Shape;131;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32" name="Google Shape;132;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47" name="Google Shape;147;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48" name="Google Shape;148;p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Lidl has a huge market presence in London with over 120 stores in the region. Further, there is a requirement for more than 100+ stores. Lidl London offers products in different categories such as food and drink, sports and leisure, kitchen and household, home living and furnishing, etc. This store in London also runs various weekly offers through Lidl Plus. The retail industry in London is prioritising automation and e-commerce integration. Hence, Lidl London also focuses on modernising its systems while staying competitive in the long run. This ensures that the transformation journey of the company is powered by motivated and outcome-driven professionals. </a:t>
            </a:r>
            <a:endParaRPr/>
          </a:p>
        </p:txBody>
      </p:sp>
      <p:sp>
        <p:nvSpPr>
          <p:cNvPr id="150" name="Google Shape;150;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51" name="Google Shape;151;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61" name="Google Shape;161;p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62" name="Google Shape;162;p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400"/>
              </a:spcBef>
              <a:spcAft>
                <a:spcPts val="1400"/>
              </a:spcAft>
              <a:buClr>
                <a:schemeClr val="dk1"/>
              </a:buClr>
              <a:buSzPts val="1100"/>
              <a:buFont typeface="Arial"/>
              <a:buNone/>
            </a:pPr>
            <a:r>
              <a:rPr lang="en-US" sz="1100">
                <a:latin typeface="Arial"/>
                <a:ea typeface="Arial"/>
                <a:cs typeface="Arial"/>
                <a:sym typeface="Arial"/>
              </a:rPr>
              <a:t>Job analysis is one of the most important Human Resource activities that establishes job descriptions, job specifications, roles and responsibilities, etc. It is about studying the job and underpinning what skills and knowledge are needed. Hence, for recruiting and selecting a team leader to ensure the smooth running of the new business transformation project at Lidl London, the key tasks will include team supervision, ensuring customer satisfaction, performance monitoring, and scheduling. Further, the required skills needed for the transformation project are attention to detail, leadership, multitasking, conflict resolution, and operational management. Knowledge about customer service and the health and safety of the employees is also essential.</a:t>
            </a:r>
            <a:endParaRPr/>
          </a:p>
        </p:txBody>
      </p:sp>
      <p:sp>
        <p:nvSpPr>
          <p:cNvPr id="164" name="Google Shape;164;p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65" name="Google Shape;165;p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74" name="Google Shape;174;p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75" name="Google Shape;175;p7: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400"/>
              </a:spcBef>
              <a:spcAft>
                <a:spcPts val="1400"/>
              </a:spcAft>
              <a:buClr>
                <a:schemeClr val="dk1"/>
              </a:buClr>
              <a:buSzPts val="1100"/>
              <a:buFont typeface="Arial"/>
              <a:buNone/>
            </a:pPr>
            <a:r>
              <a:rPr lang="en-US" sz="1100">
                <a:latin typeface="Arial"/>
                <a:ea typeface="Arial"/>
                <a:cs typeface="Arial"/>
                <a:sym typeface="Arial"/>
              </a:rPr>
              <a:t>A job description clearly defines the job role of a candidate, while highlighting their responsibilities and expectations from them in detail. Hence, the job description for the role of a team leader at Lidl, London, is that the team leader will monitor employee performance, supervise employees and ensure compliance with different regulations to drive sales targets. This role also requires collaboration with staff members and managers to maintain customer satisfaction and operational excellence simultaneously. The right candidate should have a management-related degree or equivalent retail experience.</a:t>
            </a:r>
            <a:endParaRPr/>
          </a:p>
        </p:txBody>
      </p:sp>
      <p:sp>
        <p:nvSpPr>
          <p:cNvPr id="177" name="Google Shape;177;p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78" name="Google Shape;178;p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8: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87" name="Google Shape;187;p8: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88" name="Google Shape;188;p8: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400"/>
              </a:spcBef>
              <a:spcAft>
                <a:spcPts val="1400"/>
              </a:spcAft>
              <a:buClr>
                <a:schemeClr val="dk1"/>
              </a:buClr>
              <a:buSzPts val="1100"/>
              <a:buFont typeface="Arial"/>
              <a:buNone/>
            </a:pPr>
            <a:r>
              <a:rPr lang="en-US" sz="1100">
                <a:latin typeface="Arial"/>
                <a:ea typeface="Arial"/>
                <a:cs typeface="Arial"/>
                <a:sym typeface="Arial"/>
              </a:rPr>
              <a:t>The candidate profile for the position of a team leader at Lidl London conveys an optimal profile, which means the hiring process will attract applicants with the required skills, behaviours, and experience. According to this candidate profile, the applicant will have a professional qualification like a management or business degree. The candidate should be someone who possesses strong, organisational and leadership skills, communication skills, and proficiency in managing small teams. They must have personal characteristics such as cross-functional collaboration or teamwork. Although the position is business-focused, Lidl in London is undergoing a business transformation, and the role will require a candidate comfortable with change and proactively problem-solving.</a:t>
            </a:r>
            <a:endParaRPr/>
          </a:p>
        </p:txBody>
      </p:sp>
      <p:sp>
        <p:nvSpPr>
          <p:cNvPr id="190" name="Google Shape;190;p8: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91" name="Google Shape;191;p8: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a:extLst>
            <a:ext uri="{FF2B5EF4-FFF2-40B4-BE49-F238E27FC236}">
              <a16:creationId xmlns:a16="http://schemas.microsoft.com/office/drawing/2014/main" id="{7438A2B0-D571-FD38-C7F1-5668376097CA}"/>
            </a:ext>
          </a:extLst>
        </p:cNvPr>
        <p:cNvGrpSpPr/>
        <p:nvPr/>
      </p:nvGrpSpPr>
      <p:grpSpPr>
        <a:xfrm>
          <a:off x="0" y="0"/>
          <a:ext cx="0" cy="0"/>
          <a:chOff x="0" y="0"/>
          <a:chExt cx="0" cy="0"/>
        </a:xfrm>
      </p:grpSpPr>
      <p:sp>
        <p:nvSpPr>
          <p:cNvPr id="228" name="Google Shape;228;p11:notes">
            <a:extLst>
              <a:ext uri="{FF2B5EF4-FFF2-40B4-BE49-F238E27FC236}">
                <a16:creationId xmlns:a16="http://schemas.microsoft.com/office/drawing/2014/main" id="{A97B290D-07E9-5009-ACD1-7986167D97CF}"/>
              </a:ext>
            </a:extLst>
          </p:cNvPr>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29" name="Google Shape;229;p11:notes">
            <a:extLst>
              <a:ext uri="{FF2B5EF4-FFF2-40B4-BE49-F238E27FC236}">
                <a16:creationId xmlns:a16="http://schemas.microsoft.com/office/drawing/2014/main" id="{E7DD5E81-6906-8C57-3A99-1B7AB1AD1FAE}"/>
              </a:ext>
            </a:extLst>
          </p:cNvPr>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30" name="Google Shape;230;p11:notes">
            <a:extLst>
              <a:ext uri="{FF2B5EF4-FFF2-40B4-BE49-F238E27FC236}">
                <a16:creationId xmlns:a16="http://schemas.microsoft.com/office/drawing/2014/main" id="{02CCCF07-FA9B-34D4-8EA0-74ECC2D00DC7}"/>
              </a:ext>
            </a:extLst>
          </p:cNvPr>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1:notes">
            <a:extLst>
              <a:ext uri="{FF2B5EF4-FFF2-40B4-BE49-F238E27FC236}">
                <a16:creationId xmlns:a16="http://schemas.microsoft.com/office/drawing/2014/main" id="{E9426F08-7595-B296-1280-54FF30837786}"/>
              </a:ext>
            </a:extLst>
          </p:cNvPr>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400"/>
              </a:spcBef>
              <a:spcAft>
                <a:spcPts val="1400"/>
              </a:spcAft>
              <a:buClr>
                <a:schemeClr val="dk1"/>
              </a:buClr>
              <a:buSzPts val="1100"/>
              <a:buFont typeface="Arial"/>
              <a:buNone/>
            </a:pPr>
            <a:r>
              <a:rPr lang="en-IN" dirty="0"/>
              <a:t>There are mainly three types of interview methods generally followed sequentially. At first, online interview to shortlist the candidates based on the applications made. Once this is completed, the main list of candidates are finalised who are then interviewed telephonically. Once this is done, the final list of candidates are selected for face to face interview for final recruitment and selection of the candidate at Lidl. </a:t>
            </a:r>
            <a:endParaRPr dirty="0"/>
          </a:p>
        </p:txBody>
      </p:sp>
      <p:sp>
        <p:nvSpPr>
          <p:cNvPr id="232" name="Google Shape;232;p11:notes">
            <a:extLst>
              <a:ext uri="{FF2B5EF4-FFF2-40B4-BE49-F238E27FC236}">
                <a16:creationId xmlns:a16="http://schemas.microsoft.com/office/drawing/2014/main" id="{FEE34E47-7466-A4C7-6C3E-F3F334468CE1}"/>
              </a:ext>
            </a:extLst>
          </p:cNvPr>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33" name="Google Shape;233;p11:notes">
            <a:extLst>
              <a:ext uri="{FF2B5EF4-FFF2-40B4-BE49-F238E27FC236}">
                <a16:creationId xmlns:a16="http://schemas.microsoft.com/office/drawing/2014/main" id="{472D3104-6798-FB02-639D-FE75AE1BB465}"/>
              </a:ext>
            </a:extLst>
          </p:cNvPr>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extLst>
      <p:ext uri="{BB962C8B-B14F-4D97-AF65-F5344CB8AC3E}">
        <p14:creationId xmlns:p14="http://schemas.microsoft.com/office/powerpoint/2010/main" val="437026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15" name="Google Shape;215;p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16" name="Google Shape;216;p1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10: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346710" marR="0" lvl="1" indent="0" algn="just" rtl="0">
              <a:lnSpc>
                <a:spcPct val="140014"/>
              </a:lnSpc>
              <a:spcBef>
                <a:spcPts val="0"/>
              </a:spcBef>
              <a:spcAft>
                <a:spcPts val="0"/>
              </a:spcAft>
              <a:buClr>
                <a:srgbClr val="000000"/>
              </a:buClr>
              <a:buSzPts val="2099"/>
              <a:buFont typeface="Arial"/>
              <a:buNone/>
            </a:pPr>
            <a:r>
              <a:rPr lang="en-US" sz="2099" b="0" i="0" u="none" strike="noStrike" cap="none" dirty="0">
                <a:solidFill>
                  <a:srgbClr val="000000"/>
                </a:solidFill>
                <a:latin typeface="Arial"/>
                <a:ea typeface="Arial"/>
                <a:cs typeface="Arial"/>
                <a:sym typeface="Arial"/>
              </a:rPr>
              <a:t>Online interviews are generally conducted through digital platforms. These interviews help HR managers in obtaining a wider talent reach and are highly flexible and cost-effective. </a:t>
            </a:r>
            <a:r>
              <a:rPr lang="en-US" sz="700" b="0" i="0" u="none" strike="noStrike" cap="none" dirty="0">
                <a:solidFill>
                  <a:srgbClr val="000000"/>
                </a:solidFill>
                <a:latin typeface="Arial"/>
                <a:ea typeface="Arial"/>
                <a:cs typeface="Arial"/>
                <a:sym typeface="Arial"/>
              </a:rPr>
              <a:t> </a:t>
            </a:r>
            <a:r>
              <a:rPr lang="en-US" sz="2099" b="0" i="0" u="none" strike="noStrike" cap="none" dirty="0">
                <a:solidFill>
                  <a:srgbClr val="000000"/>
                </a:solidFill>
                <a:latin typeface="Arial"/>
                <a:ea typeface="Arial"/>
                <a:cs typeface="Arial"/>
                <a:sym typeface="Arial"/>
              </a:rPr>
              <a:t>Limited accessibility to the internet and technical issues might disrupt the flow of an online interview. </a:t>
            </a:r>
            <a:r>
              <a:rPr lang="en-US" sz="700" b="0" i="0" u="none" strike="noStrike" cap="none" dirty="0">
                <a:solidFill>
                  <a:srgbClr val="000000"/>
                </a:solidFill>
                <a:latin typeface="Arial"/>
                <a:ea typeface="Arial"/>
                <a:cs typeface="Arial"/>
                <a:sym typeface="Arial"/>
              </a:rPr>
              <a:t> </a:t>
            </a:r>
            <a:r>
              <a:rPr lang="en-US" sz="2200" b="0" i="0" u="none" strike="noStrike" cap="none" dirty="0">
                <a:solidFill>
                  <a:schemeClr val="dk1"/>
                </a:solidFill>
                <a:latin typeface="Arial"/>
                <a:ea typeface="Arial"/>
                <a:cs typeface="Arial"/>
                <a:sym typeface="Arial"/>
              </a:rPr>
              <a:t>Online interviews are best for assessing adaptability and technical expertise for a team leader at Lidl, London. </a:t>
            </a:r>
            <a:r>
              <a:rPr lang="en-US" sz="2099" b="0" i="0" u="none" strike="noStrike" cap="none" dirty="0">
                <a:solidFill>
                  <a:srgbClr val="000000"/>
                </a:solidFill>
                <a:latin typeface="Arial"/>
                <a:ea typeface="Arial"/>
                <a:cs typeface="Arial"/>
                <a:sym typeface="Arial"/>
              </a:rPr>
              <a:t>Best for initial assessments and screening.</a:t>
            </a:r>
            <a:endParaRPr lang="en-US" sz="700" b="0" i="0" u="none" strike="noStrike" cap="none" dirty="0">
              <a:solidFill>
                <a:srgbClr val="000000"/>
              </a:solidFill>
              <a:latin typeface="Arial"/>
              <a:ea typeface="Arial"/>
              <a:cs typeface="Arial"/>
              <a:sym typeface="Arial"/>
            </a:endParaRPr>
          </a:p>
          <a:p>
            <a:pPr marL="0" lvl="0" indent="0" algn="just" rtl="0">
              <a:lnSpc>
                <a:spcPct val="150000"/>
              </a:lnSpc>
              <a:spcBef>
                <a:spcPts val="1400"/>
              </a:spcBef>
              <a:spcAft>
                <a:spcPts val="1400"/>
              </a:spcAft>
              <a:buClr>
                <a:schemeClr val="dk1"/>
              </a:buClr>
              <a:buSzPts val="1100"/>
              <a:buFont typeface="Arial"/>
              <a:buNone/>
            </a:pPr>
            <a:endParaRPr dirty="0"/>
          </a:p>
        </p:txBody>
      </p:sp>
      <p:sp>
        <p:nvSpPr>
          <p:cNvPr id="218" name="Google Shape;218;p10: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19" name="Google Shape;219;p10: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extLst>
      <p:ext uri="{BB962C8B-B14F-4D97-AF65-F5344CB8AC3E}">
        <p14:creationId xmlns:p14="http://schemas.microsoft.com/office/powerpoint/2010/main" val="955598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a:extLst>
            <a:ext uri="{FF2B5EF4-FFF2-40B4-BE49-F238E27FC236}">
              <a16:creationId xmlns:a16="http://schemas.microsoft.com/office/drawing/2014/main" id="{F53609DF-4FD5-AAF3-6940-622748BCE9B3}"/>
            </a:ext>
          </a:extLst>
        </p:cNvPr>
        <p:cNvGrpSpPr/>
        <p:nvPr/>
      </p:nvGrpSpPr>
      <p:grpSpPr>
        <a:xfrm>
          <a:off x="0" y="0"/>
          <a:ext cx="0" cy="0"/>
          <a:chOff x="0" y="0"/>
          <a:chExt cx="0" cy="0"/>
        </a:xfrm>
      </p:grpSpPr>
      <p:sp>
        <p:nvSpPr>
          <p:cNvPr id="228" name="Google Shape;228;p11:notes">
            <a:extLst>
              <a:ext uri="{FF2B5EF4-FFF2-40B4-BE49-F238E27FC236}">
                <a16:creationId xmlns:a16="http://schemas.microsoft.com/office/drawing/2014/main" id="{0CF0AFAB-B050-419C-61F7-276E27367AF1}"/>
              </a:ext>
            </a:extLst>
          </p:cNvPr>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29" name="Google Shape;229;p11:notes">
            <a:extLst>
              <a:ext uri="{FF2B5EF4-FFF2-40B4-BE49-F238E27FC236}">
                <a16:creationId xmlns:a16="http://schemas.microsoft.com/office/drawing/2014/main" id="{F3771B33-7F25-3ABD-8EB5-FE4271F804BB}"/>
              </a:ext>
            </a:extLst>
          </p:cNvPr>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30" name="Google Shape;230;p11:notes">
            <a:extLst>
              <a:ext uri="{FF2B5EF4-FFF2-40B4-BE49-F238E27FC236}">
                <a16:creationId xmlns:a16="http://schemas.microsoft.com/office/drawing/2014/main" id="{F3170FBA-88E8-967A-45B2-9E6C5F5165C4}"/>
              </a:ext>
            </a:extLst>
          </p:cNvPr>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1:notes">
            <a:extLst>
              <a:ext uri="{FF2B5EF4-FFF2-40B4-BE49-F238E27FC236}">
                <a16:creationId xmlns:a16="http://schemas.microsoft.com/office/drawing/2014/main" id="{AAEE6BBA-CCAF-6C73-AC0D-42874712D6D7}"/>
              </a:ext>
            </a:extLst>
          </p:cNvPr>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313385" marR="0" lvl="1" indent="0" algn="just" rtl="0">
              <a:lnSpc>
                <a:spcPct val="139993"/>
              </a:lnSpc>
              <a:spcBef>
                <a:spcPts val="0"/>
              </a:spcBef>
              <a:spcAft>
                <a:spcPts val="0"/>
              </a:spcAft>
              <a:buClr>
                <a:srgbClr val="000000"/>
              </a:buClr>
              <a:buSzPts val="2903"/>
              <a:buFont typeface="Arial"/>
              <a:buNone/>
            </a:pPr>
            <a:r>
              <a:rPr lang="en-US" sz="2903" b="0" i="0" u="none" strike="noStrike" cap="none" dirty="0">
                <a:solidFill>
                  <a:srgbClr val="000000"/>
                </a:solidFill>
                <a:latin typeface="Arial"/>
                <a:ea typeface="Arial"/>
                <a:cs typeface="Arial"/>
                <a:sym typeface="Arial"/>
              </a:rPr>
              <a:t>Telephonic interviews are conducted through phone calls. The purpose of this interview is to quickly assess basic information and the suitability of the candidate. Telephonic interviews offer convenient scheduling and are inexpensive as well. </a:t>
            </a:r>
            <a:r>
              <a:rPr lang="en-US" sz="3000" b="0" i="0" u="none" strike="noStrike" cap="none" dirty="0">
                <a:solidFill>
                  <a:schemeClr val="dk1"/>
                </a:solidFill>
                <a:latin typeface="Arial"/>
                <a:ea typeface="Arial"/>
                <a:cs typeface="Arial"/>
                <a:sym typeface="Arial"/>
              </a:rPr>
              <a:t>This interview process is best for initial screening for the role of a team leader at Lidl, London. </a:t>
            </a:r>
            <a:r>
              <a:rPr lang="en-US" sz="2903" b="0" i="0" u="none" strike="noStrike" cap="none" dirty="0">
                <a:solidFill>
                  <a:srgbClr val="000000"/>
                </a:solidFill>
                <a:latin typeface="Arial"/>
                <a:ea typeface="Arial"/>
                <a:cs typeface="Arial"/>
                <a:sym typeface="Arial"/>
              </a:rPr>
              <a:t>A telephonic interview will help the HR manager at Lidl London to narrow down the applicant pool.</a:t>
            </a:r>
            <a:endParaRPr lang="en-US" sz="1400" b="0" i="0" u="none" strike="noStrike" cap="none" dirty="0">
              <a:solidFill>
                <a:srgbClr val="000000"/>
              </a:solidFill>
              <a:latin typeface="Arial"/>
              <a:ea typeface="Arial"/>
              <a:cs typeface="Arial"/>
              <a:sym typeface="Arial"/>
            </a:endParaRPr>
          </a:p>
          <a:p>
            <a:pPr marL="0" lvl="0" indent="0" algn="just" rtl="0">
              <a:lnSpc>
                <a:spcPct val="150000"/>
              </a:lnSpc>
              <a:spcBef>
                <a:spcPts val="1400"/>
              </a:spcBef>
              <a:spcAft>
                <a:spcPts val="1400"/>
              </a:spcAft>
              <a:buClr>
                <a:schemeClr val="dk1"/>
              </a:buClr>
              <a:buSzPts val="1100"/>
              <a:buFont typeface="Arial"/>
              <a:buNone/>
            </a:pPr>
            <a:endParaRPr dirty="0"/>
          </a:p>
        </p:txBody>
      </p:sp>
      <p:sp>
        <p:nvSpPr>
          <p:cNvPr id="232" name="Google Shape;232;p11:notes">
            <a:extLst>
              <a:ext uri="{FF2B5EF4-FFF2-40B4-BE49-F238E27FC236}">
                <a16:creationId xmlns:a16="http://schemas.microsoft.com/office/drawing/2014/main" id="{B2AA9D92-1547-D8EB-EAE8-AE3C7CBA5E4A}"/>
              </a:ext>
            </a:extLst>
          </p:cNvPr>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33" name="Google Shape;233;p11:notes">
            <a:extLst>
              <a:ext uri="{FF2B5EF4-FFF2-40B4-BE49-F238E27FC236}">
                <a16:creationId xmlns:a16="http://schemas.microsoft.com/office/drawing/2014/main" id="{85775B61-D8AC-113D-098B-BA4E406C46CB}"/>
              </a:ext>
            </a:extLst>
          </p:cNvPr>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extLst>
      <p:ext uri="{BB962C8B-B14F-4D97-AF65-F5344CB8AC3E}">
        <p14:creationId xmlns:p14="http://schemas.microsoft.com/office/powerpoint/2010/main" val="2737157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9: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00" name="Google Shape;200;p9: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01" name="Google Shape;201;p9: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p9: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323850" marR="0" lvl="1" indent="0" algn="l" rtl="0">
              <a:lnSpc>
                <a:spcPct val="130000"/>
              </a:lnSpc>
              <a:spcBef>
                <a:spcPts val="0"/>
              </a:spcBef>
              <a:spcAft>
                <a:spcPts val="0"/>
              </a:spcAft>
              <a:buClr>
                <a:srgbClr val="000000"/>
              </a:buClr>
              <a:buSzPts val="3000"/>
              <a:buFont typeface="Arial"/>
              <a:buNone/>
            </a:pPr>
            <a:r>
              <a:rPr lang="en-US" sz="3000" b="0" i="0" u="none" strike="noStrike" cap="none" dirty="0">
                <a:solidFill>
                  <a:srgbClr val="000000"/>
                </a:solidFill>
                <a:latin typeface="Arial"/>
                <a:ea typeface="Arial"/>
                <a:cs typeface="Arial"/>
                <a:sym typeface="Arial"/>
              </a:rPr>
              <a:t>A face-to-face interview fosters trust between the interviewer and the participant.</a:t>
            </a:r>
            <a:r>
              <a:rPr lang="en-US" sz="1400" b="0" i="0" u="none" strike="noStrike" cap="none" dirty="0">
                <a:solidFill>
                  <a:srgbClr val="000000"/>
                </a:solidFill>
                <a:latin typeface="Arial"/>
                <a:ea typeface="Arial"/>
                <a:cs typeface="Arial"/>
                <a:sym typeface="Arial"/>
              </a:rPr>
              <a:t> </a:t>
            </a:r>
            <a:r>
              <a:rPr lang="en-US" sz="3000" b="0" i="0" u="none" strike="noStrike" cap="none" dirty="0">
                <a:solidFill>
                  <a:schemeClr val="dk1"/>
                </a:solidFill>
                <a:latin typeface="Arial"/>
                <a:ea typeface="Arial"/>
                <a:cs typeface="Arial"/>
                <a:sym typeface="Arial"/>
              </a:rPr>
              <a:t>This interview process helps Lidl London to evaluate all the candidates effectively for the role of a team leader.  </a:t>
            </a:r>
            <a:r>
              <a:rPr lang="en-US" sz="3000" b="0" i="0" u="none" strike="noStrike" cap="none" dirty="0">
                <a:solidFill>
                  <a:srgbClr val="000000"/>
                </a:solidFill>
                <a:latin typeface="Arial"/>
                <a:ea typeface="Arial"/>
                <a:cs typeface="Arial"/>
                <a:sym typeface="Arial"/>
              </a:rPr>
              <a:t>A face-to-face interview allows managers to assess the communication style, confidence, and body language of an individual. </a:t>
            </a:r>
            <a:r>
              <a:rPr lang="en-US" sz="3000" dirty="0">
                <a:solidFill>
                  <a:schemeClr val="dk1"/>
                </a:solidFill>
              </a:rPr>
              <a:t>This interview process will help in assessing the motivation and communication skills of the candidate.</a:t>
            </a:r>
            <a:endParaRPr lang="en-US" sz="3000" i="0" u="none" strike="noStrike" cap="none" dirty="0">
              <a:solidFill>
                <a:schemeClr val="dk1"/>
              </a:solidFill>
            </a:endParaRPr>
          </a:p>
          <a:p>
            <a:pPr marL="0" lvl="0" indent="0" algn="just" rtl="0">
              <a:lnSpc>
                <a:spcPct val="150000"/>
              </a:lnSpc>
              <a:spcBef>
                <a:spcPts val="1400"/>
              </a:spcBef>
              <a:spcAft>
                <a:spcPts val="1400"/>
              </a:spcAft>
              <a:buClr>
                <a:schemeClr val="dk1"/>
              </a:buClr>
              <a:buSzPts val="1100"/>
              <a:buFont typeface="Arial"/>
              <a:buNone/>
            </a:pPr>
            <a:endParaRPr dirty="0"/>
          </a:p>
        </p:txBody>
      </p:sp>
      <p:sp>
        <p:nvSpPr>
          <p:cNvPr id="203" name="Google Shape;203;p9: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04" name="Google Shape;204;p9: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29" name="Google Shape;229;p1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30" name="Google Shape;230;p11: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313385" marR="0" lvl="1" indent="0" algn="just" rtl="0">
              <a:lnSpc>
                <a:spcPct val="139993"/>
              </a:lnSpc>
              <a:spcBef>
                <a:spcPts val="0"/>
              </a:spcBef>
              <a:spcAft>
                <a:spcPts val="0"/>
              </a:spcAft>
              <a:buClr>
                <a:srgbClr val="000000"/>
              </a:buClr>
              <a:buSzPts val="2903"/>
              <a:buFont typeface="Arial"/>
              <a:buNone/>
            </a:pPr>
            <a:r>
              <a:rPr lang="en-US" sz="2903" b="0" i="0" u="none" strike="noStrike" cap="none" dirty="0">
                <a:solidFill>
                  <a:srgbClr val="000000"/>
                </a:solidFill>
                <a:latin typeface="Arial"/>
                <a:ea typeface="Arial"/>
                <a:cs typeface="Arial"/>
                <a:sym typeface="Arial"/>
              </a:rPr>
              <a:t>Telephonic interviews are conducted through phone calls. The purpose of this interview is to quickly assess basic information and the suitability of the candidate. Telephonic interviews offer convenient scheduling and are inexpensive as well. </a:t>
            </a:r>
            <a:r>
              <a:rPr lang="en-US" sz="3000" b="0" i="0" u="none" strike="noStrike" cap="none" dirty="0">
                <a:solidFill>
                  <a:schemeClr val="dk1"/>
                </a:solidFill>
                <a:latin typeface="Arial"/>
                <a:ea typeface="Arial"/>
                <a:cs typeface="Arial"/>
                <a:sym typeface="Arial"/>
              </a:rPr>
              <a:t>This interview process is best for initial screening for the role of a team leader at Lidl, London. </a:t>
            </a:r>
            <a:r>
              <a:rPr lang="en-US" sz="2903" b="0" i="0" u="none" strike="noStrike" cap="none" dirty="0">
                <a:solidFill>
                  <a:srgbClr val="000000"/>
                </a:solidFill>
                <a:latin typeface="Arial"/>
                <a:ea typeface="Arial"/>
                <a:cs typeface="Arial"/>
                <a:sym typeface="Arial"/>
              </a:rPr>
              <a:t>A telephonic interview will help the HR manager at Lidl London to narrow down the applicant pool.</a:t>
            </a:r>
            <a:endParaRPr lang="en-US" sz="1400" b="0" i="0" u="none" strike="noStrike" cap="none" dirty="0">
              <a:solidFill>
                <a:srgbClr val="000000"/>
              </a:solidFill>
              <a:latin typeface="Arial"/>
              <a:ea typeface="Arial"/>
              <a:cs typeface="Arial"/>
              <a:sym typeface="Arial"/>
            </a:endParaRPr>
          </a:p>
          <a:p>
            <a:pPr marL="0" lvl="0" indent="0" algn="just" rtl="0">
              <a:lnSpc>
                <a:spcPct val="150000"/>
              </a:lnSpc>
              <a:spcBef>
                <a:spcPts val="1400"/>
              </a:spcBef>
              <a:spcAft>
                <a:spcPts val="1400"/>
              </a:spcAft>
              <a:buClr>
                <a:schemeClr val="dk1"/>
              </a:buClr>
              <a:buSzPts val="1100"/>
              <a:buFont typeface="Arial"/>
              <a:buNone/>
            </a:pPr>
            <a:endParaRPr dirty="0"/>
          </a:p>
        </p:txBody>
      </p:sp>
      <p:sp>
        <p:nvSpPr>
          <p:cNvPr id="232" name="Google Shape;232;p1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33" name="Google Shape;233;p1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43" name="Google Shape;243;p1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44" name="Google Shape;244;p1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 name="Google Shape;245;p1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400"/>
              </a:spcBef>
              <a:spcAft>
                <a:spcPts val="1400"/>
              </a:spcAft>
              <a:buClr>
                <a:schemeClr val="dk1"/>
              </a:buClr>
              <a:buSzPts val="1100"/>
              <a:buFont typeface="Arial"/>
              <a:buNone/>
            </a:pPr>
            <a:r>
              <a:rPr lang="en-US" sz="1100">
                <a:latin typeface="Arial"/>
                <a:ea typeface="Arial"/>
                <a:cs typeface="Arial"/>
                <a:sym typeface="Arial"/>
              </a:rPr>
              <a:t>Choosing effective questioning methods is critical when recruiting and selecting the right candidate for the job of a team leader, supporting the business transformation project at Lidl London. Probing questions would be extremely useful for finding and clarifying richer details about the candidate. For instance, the candidate for the position of a team leader at Lidl could be asked to probe their experience working with difficult situations and huge teams, allowing the company's HR team to determine their knowledge and expertise. Socratic questioning would be valuable for understanding the candidate's logical reasoning and problem-solving ability. Leading questions can also be asked, but are not really desirable in the case of Lidl.</a:t>
            </a:r>
            <a:endParaRPr/>
          </a:p>
        </p:txBody>
      </p:sp>
      <p:sp>
        <p:nvSpPr>
          <p:cNvPr id="246" name="Google Shape;246;p1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47" name="Google Shape;247;p1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56" name="Google Shape;256;p1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57" name="Google Shape;257;p1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8" name="Google Shape;258;p1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400"/>
              </a:spcBef>
              <a:spcAft>
                <a:spcPts val="1400"/>
              </a:spcAft>
              <a:buClr>
                <a:schemeClr val="dk1"/>
              </a:buClr>
              <a:buSzPts val="1100"/>
              <a:buFont typeface="Arial"/>
              <a:buNone/>
            </a:pPr>
            <a:r>
              <a:rPr lang="en-US" sz="1100">
                <a:latin typeface="Arial"/>
                <a:ea typeface="Arial"/>
                <a:cs typeface="Arial"/>
                <a:sym typeface="Arial"/>
              </a:rPr>
              <a:t>Choosing effective questioning methods is critical when recruiting and selecting the right candidate for the job of a team leader, supporting the business transformation project at Lidl London. Probing questions would be extremely useful for finding and clarifying richer details about the candidate. For instance, the candidate for the position of a team leader at Lidl could be asked to probe their experience working with difficult situations and huge teams, allowing the company's HR team to determine their knowledge and expertise. For instance, ‘ when you had to deliver difficult news to your team, how did you ensure that team morale and transparency were maintained?’. Such a probing question will be valuable to assess the team leader’s capability to handle difficult situations. Socratic questioning would also be valuable for understanding the candidate's logical reasoning and problem-solving ability. Leading questions can also be asked such as ‘ if your team is missing out on project deadlines, would you focus on performance improvement or improving team morale first? Why?. This will help in assessing the ethical reasoning skills of the team leader, along with their ability to make strategic decisions. </a:t>
            </a:r>
            <a:endParaRPr/>
          </a:p>
        </p:txBody>
      </p:sp>
      <p:sp>
        <p:nvSpPr>
          <p:cNvPr id="259" name="Google Shape;259;p1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60" name="Google Shape;260;p1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p1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69" name="Google Shape;269;p1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70" name="Google Shape;270;p1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1" name="Google Shape;271;p1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400"/>
              </a:spcBef>
              <a:spcAft>
                <a:spcPts val="1400"/>
              </a:spcAft>
              <a:buClr>
                <a:schemeClr val="dk1"/>
              </a:buClr>
              <a:buSzPts val="1100"/>
              <a:buFont typeface="Arial"/>
              <a:buNone/>
            </a:pPr>
            <a:r>
              <a:rPr lang="en-US" sz="1100">
                <a:latin typeface="Arial"/>
                <a:ea typeface="Arial"/>
                <a:cs typeface="Arial"/>
                <a:sym typeface="Arial"/>
              </a:rPr>
              <a:t>Both online and face-to-face interviews are important for assessing the suitability of a candidate for the position of a team leader at Lidl London. However, face-to-face interviews allow HR managers to gauge and assess the confidence, body language, and interpersonal skills of the interview candidates for a team leader position. This kind of interview creates an authentic environment for understanding the analytical reasoning, emotional intelligence, interpersonal dynamics, adaptability, and communication process of people and whether they can connect with the customer-centric culture at Lidl. This interview format is very valuable for final rounds to understand the collaboration, potential and cultural fit of a person for the business transformation project at Lidl. However, online interviews also offer various advantages presented below in the next slide. </a:t>
            </a:r>
            <a:endParaRPr/>
          </a:p>
        </p:txBody>
      </p:sp>
      <p:sp>
        <p:nvSpPr>
          <p:cNvPr id="272" name="Google Shape;272;p1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73" name="Google Shape;273;p1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p1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85" name="Google Shape;285;p1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86" name="Google Shape;286;p1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7" name="Google Shape;287;p1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Online interviews also have their own set of logical advantages because they are cost-effective and time efficient. Online interviews also help in reaching out to a wider talent base. In comparison, a face-to-face interview is more effective in terms of the current business transformation project at Lidl because it helps in building deeper connections and holistic evaluating individuals. However, a blended approach where online interviews can be used in the initial stage, whereas a face-to-face interview is used in the final stage can be considered easily. This can help in identifying both interpersonal strengths and analytical capabilities of individuals, while linking it with the transformation objectives.</a:t>
            </a:r>
            <a:endParaRPr/>
          </a:p>
        </p:txBody>
      </p:sp>
      <p:sp>
        <p:nvSpPr>
          <p:cNvPr id="288" name="Google Shape;288;p1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89" name="Google Shape;289;p1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p1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99" name="Google Shape;299;p1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300" name="Google Shape;300;p1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1" name="Google Shape;301;p1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In brief, it can be stipulated that an effective recruitment and selection process is very important for the success of Lidl, London for its business transformation journey. Right from the job analysis helps in identifying the exact role requirements to selecting the appropriate interview method is very important for assessing the suitability of the candidate to be interviewed. Combining both Socratic and probe questioning techniques are important to obtain an in-depth understanding of the capability and expertise of an individual. Ultimately, a hybrid interview approach, blending both face-to-face and online interviews offers balance between depth and efficiency during the recruitment process for business transformation project at Lidl.</a:t>
            </a:r>
            <a:endParaRPr/>
          </a:p>
        </p:txBody>
      </p:sp>
      <p:sp>
        <p:nvSpPr>
          <p:cNvPr id="302" name="Google Shape;302;p1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303" name="Google Shape;303;p1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1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14" name="Google Shape;314;p17:notes"/>
          <p:cNvSpPr>
            <a:spLocks noGrp="1" noRot="1" noChangeAspect="1"/>
          </p:cNvSpPr>
          <p:nvPr>
            <p:ph type="sldImg" idx="2"/>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1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21" name="Google Shape;321;p18:notes"/>
          <p:cNvSpPr>
            <a:spLocks noGrp="1" noRot="1" noChangeAspect="1"/>
          </p:cNvSpPr>
          <p:nvPr>
            <p:ph type="sldImg" idx="2"/>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4"/>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40" name="Google Shape;40;p24"/>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41" name="Google Shape;41;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25"/>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7" name="Google Shape;47;p25"/>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8" name="Google Shape;48;p25"/>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9" name="Google Shape;49;p25"/>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50" name="Google Shape;50;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7"/>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7"/>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61" name="Google Shape;61;p27"/>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2" name="Google Shape;62;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8"/>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8"/>
          <p:cNvSpPr>
            <a:spLocks noGrp="1"/>
          </p:cNvSpPr>
          <p:nvPr>
            <p:ph type="pic" idx="2"/>
          </p:nvPr>
        </p:nvSpPr>
        <p:spPr>
          <a:xfrm>
            <a:off x="1792288" y="612775"/>
            <a:ext cx="5486400" cy="4114800"/>
          </a:xfrm>
          <a:prstGeom prst="rect">
            <a:avLst/>
          </a:prstGeom>
          <a:noFill/>
          <a:ln>
            <a:noFill/>
          </a:ln>
        </p:spPr>
      </p:sp>
      <p:sp>
        <p:nvSpPr>
          <p:cNvPr id="68" name="Google Shape;68;p28"/>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9" name="Google Shape;69;p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29"/>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5" name="Google Shape;75;p2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30"/>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30"/>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81" name="Google Shape;81;p3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3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3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9"/>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3" r:id="rId2"/>
    <p:sldLayoutId id="2147483654" r:id="rId3"/>
    <p:sldLayoutId id="2147483655" r:id="rId4"/>
    <p:sldLayoutId id="2147483656" r:id="rId5"/>
    <p:sldLayoutId id="2147483657" r:id="rId6"/>
    <p:sldLayoutId id="2147483658" r:id="rId7"/>
    <p:sldLayoutId id="2147483659"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177/16094069221090063" TargetMode="External"/><Relationship Id="rId13" Type="http://schemas.openxmlformats.org/officeDocument/2006/relationships/hyperlink" Target="https://www.realestate-lidl.co.uk/content/download/20998/file/Site%20Requirements%20Brochure%20Autumn%202025.pdf" TargetMode="External"/><Relationship Id="rId18" Type="http://schemas.openxmlformats.org/officeDocument/2006/relationships/hyperlink" Target="https://repository.vtc.edu.hk/thei-fac-man-hos-sp/175/" TargetMode="External"/><Relationship Id="rId3" Type="http://schemas.openxmlformats.org/officeDocument/2006/relationships/hyperlink" Target="https://journal.literasisainsnusantara.com/index.php/adman/article/view/53" TargetMode="External"/><Relationship Id="rId7" Type="http://schemas.openxmlformats.org/officeDocument/2006/relationships/hyperlink" Target="https://doi.org/10.1108/MEDAR-03-2021-1252" TargetMode="External"/><Relationship Id="rId12" Type="http://schemas.openxmlformats.org/officeDocument/2006/relationships/hyperlink" Target="https://www.lidl.co.uk/c/lidl-plus-offers-current/a10053222" TargetMode="External"/><Relationship Id="rId17" Type="http://schemas.openxmlformats.org/officeDocument/2006/relationships/hyperlink" Target="https://www.elibrary.ru/item.asp?id=75523866" TargetMode="External"/><Relationship Id="rId2" Type="http://schemas.openxmlformats.org/officeDocument/2006/relationships/notesSlide" Target="../notesSlides/notesSlide19.xml"/><Relationship Id="rId16" Type="http://schemas.openxmlformats.org/officeDocument/2006/relationships/hyperlink" Target="https://www.researchgate.net/profile/Tony-Ng-29/publication/355384107_Development_of_Human_Resource_Management_Activities_in_Vietnamese_Private_Companies/links/63dc808564fc8606380e5c5a/Development-of-Human-Resource-Management-Activities-in-Vietnamese-Private-Companies.pdf" TargetMode="External"/><Relationship Id="rId20" Type="http://schemas.openxmlformats.org/officeDocument/2006/relationships/hyperlink" Target="https://doi.org/10.1108/IJOA-10-2023-4050" TargetMode="External"/><Relationship Id="rId1" Type="http://schemas.openxmlformats.org/officeDocument/2006/relationships/slideLayout" Target="../slideLayouts/slideLayout1.xml"/><Relationship Id="rId6" Type="http://schemas.openxmlformats.org/officeDocument/2006/relationships/hyperlink" Target="https://doi.org/10.3390/ijerph182211828" TargetMode="External"/><Relationship Id="rId11" Type="http://schemas.openxmlformats.org/officeDocument/2006/relationships/hyperlink" Target="https://corporate.lidl.co.uk/" TargetMode="External"/><Relationship Id="rId5" Type="http://schemas.openxmlformats.org/officeDocument/2006/relationships/hyperlink" Target="https://www.researchgate.net/profile/Ifechukwu-Gil-Ozoudeh/publication/386480273_Cross-functional_team_dynamics_in_technology_management_a_comprehensive_review_of_efficiency_and_innovation_enhancement/links/6752ad9a8eca147b25deb83c/Cross-functional-team-dynamics-in-technology-management-a-comprehensive-review-of-efficiency-and-innovation-enhancement.pdf" TargetMode="External"/><Relationship Id="rId15" Type="http://schemas.openxmlformats.org/officeDocument/2006/relationships/hyperlink" Target="https://library.oapen.org/handle/20.500.12657/89839" TargetMode="External"/><Relationship Id="rId10" Type="http://schemas.openxmlformats.org/officeDocument/2006/relationships/hyperlink" Target="https://info.lidl/en" TargetMode="External"/><Relationship Id="rId19" Type="http://schemas.openxmlformats.org/officeDocument/2006/relationships/hyperlink" Target="https://doi.org/10.1177/16094069241234183" TargetMode="External"/><Relationship Id="rId4" Type="http://schemas.openxmlformats.org/officeDocument/2006/relationships/hyperlink" Target="https://dialnet.unirioja.es/servlet/articulo?codigo=8984847" TargetMode="External"/><Relationship Id="rId9" Type="http://schemas.openxmlformats.org/officeDocument/2006/relationships/hyperlink" Target="https://webofjournals.com/index.php/1/article/view/1881" TargetMode="External"/><Relationship Id="rId14" Type="http://schemas.openxmlformats.org/officeDocument/2006/relationships/hyperlink" Target="https://search.ebscohost.com/login.aspx?direct=true&amp;profile=ehost&amp;scope=site&amp;authtype=crawler&amp;jrnl=15822559&amp;AN=188135531&amp;h=SzCQ9VkB4Bep1EEx7bNOCFZBi%2BtuczBhy%2Fjeaz3ay3yc%2BG0WT88YrS%2FL7WYLEmFiAJNNjBPA6xpHlFnaf5HoTg%3D%3D&amp;crl=c"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p:nvPr/>
        </p:nvSpPr>
        <p:spPr>
          <a:xfrm>
            <a:off x="8264660" y="4390509"/>
            <a:ext cx="8994640" cy="5235279"/>
          </a:xfrm>
          <a:prstGeom prst="rect">
            <a:avLst/>
          </a:prstGeom>
          <a:noFill/>
          <a:ln>
            <a:noFill/>
          </a:ln>
        </p:spPr>
        <p:txBody>
          <a:bodyPr spcFirstLastPara="1" wrap="square" lIns="0" tIns="0" rIns="0" bIns="0" anchor="t" anchorCtr="0">
            <a:spAutoFit/>
          </a:bodyPr>
          <a:lstStyle/>
          <a:p>
            <a:pPr marL="0" marR="0" lvl="0" indent="0" algn="ctr" rtl="0">
              <a:lnSpc>
                <a:spcPct val="162000"/>
              </a:lnSpc>
              <a:spcBef>
                <a:spcPts val="0"/>
              </a:spcBef>
              <a:spcAft>
                <a:spcPts val="0"/>
              </a:spcAft>
              <a:buClr>
                <a:srgbClr val="000000"/>
              </a:buClr>
              <a:buSzPts val="3000"/>
              <a:buFont typeface="Arial"/>
              <a:buNone/>
            </a:pPr>
            <a:r>
              <a:rPr lang="en-US" sz="3000" b="1" i="0" u="none" strike="noStrike" cap="none" dirty="0">
                <a:solidFill>
                  <a:srgbClr val="000000"/>
                </a:solidFill>
                <a:latin typeface="Arial"/>
                <a:ea typeface="Arial"/>
                <a:cs typeface="Arial"/>
                <a:sym typeface="Arial"/>
              </a:rPr>
              <a:t>Title</a:t>
            </a:r>
            <a:r>
              <a:rPr lang="en-US" sz="3000" b="0" i="0" u="none" strike="noStrike" cap="none" dirty="0">
                <a:solidFill>
                  <a:srgbClr val="000000"/>
                </a:solidFill>
                <a:latin typeface="Arial"/>
                <a:ea typeface="Arial"/>
                <a:cs typeface="Arial"/>
                <a:sym typeface="Arial"/>
              </a:rPr>
              <a:t>: Developing and Managing Individuals and Teams</a:t>
            </a:r>
            <a:endParaRPr sz="1400" b="0" i="0" u="none" strike="noStrike" cap="none" dirty="0">
              <a:solidFill>
                <a:srgbClr val="000000"/>
              </a:solidFill>
              <a:latin typeface="Arial"/>
              <a:ea typeface="Arial"/>
              <a:cs typeface="Arial"/>
              <a:sym typeface="Arial"/>
            </a:endParaRPr>
          </a:p>
          <a:p>
            <a:pPr marL="0" marR="0" lvl="0" indent="0" algn="ctr" rtl="0">
              <a:lnSpc>
                <a:spcPct val="162000"/>
              </a:lnSpc>
              <a:spcBef>
                <a:spcPts val="0"/>
              </a:spcBef>
              <a:spcAft>
                <a:spcPts val="0"/>
              </a:spcAft>
              <a:buClr>
                <a:srgbClr val="000000"/>
              </a:buClr>
              <a:buSzPts val="3000"/>
              <a:buFont typeface="Arial"/>
              <a:buNone/>
            </a:pPr>
            <a:r>
              <a:rPr lang="en-US" sz="3000" b="1" i="0" u="none" strike="noStrike" cap="none" dirty="0">
                <a:solidFill>
                  <a:srgbClr val="000000"/>
                </a:solidFill>
                <a:latin typeface="Arial"/>
                <a:ea typeface="Arial"/>
                <a:cs typeface="Arial"/>
                <a:sym typeface="Arial"/>
              </a:rPr>
              <a:t>Module code:</a:t>
            </a:r>
            <a:r>
              <a:rPr lang="en-US" sz="3000" b="0" i="0" u="none" strike="noStrike" cap="none" dirty="0">
                <a:solidFill>
                  <a:srgbClr val="000000"/>
                </a:solidFill>
                <a:latin typeface="Arial"/>
                <a:ea typeface="Arial"/>
                <a:cs typeface="Arial"/>
                <a:sym typeface="Arial"/>
              </a:rPr>
              <a:t> LCLM5002</a:t>
            </a:r>
            <a:endParaRPr sz="1400" b="0" i="0" u="none" strike="noStrike" cap="none" dirty="0">
              <a:solidFill>
                <a:srgbClr val="000000"/>
              </a:solidFill>
              <a:latin typeface="Arial"/>
              <a:ea typeface="Arial"/>
              <a:cs typeface="Arial"/>
              <a:sym typeface="Arial"/>
            </a:endParaRPr>
          </a:p>
          <a:p>
            <a:pPr algn="ctr">
              <a:lnSpc>
                <a:spcPct val="162000"/>
              </a:lnSpc>
              <a:buSzPts val="3000"/>
            </a:pPr>
            <a:r>
              <a:rPr lang="en-US" sz="3000" b="1" i="0" u="none" strike="noStrike" cap="none" dirty="0">
                <a:solidFill>
                  <a:srgbClr val="000000"/>
                </a:solidFill>
                <a:latin typeface="Arial"/>
                <a:ea typeface="Arial"/>
                <a:cs typeface="Arial"/>
                <a:sym typeface="Arial"/>
              </a:rPr>
              <a:t>Module </a:t>
            </a:r>
            <a:r>
              <a:rPr lang="en-US" sz="3000" b="1" dirty="0"/>
              <a:t>lecturer</a:t>
            </a:r>
            <a:r>
              <a:rPr lang="en-US" sz="3000" b="1" i="0" u="none" strike="noStrike" cap="none" dirty="0">
                <a:solidFill>
                  <a:srgbClr val="000000"/>
                </a:solidFill>
                <a:latin typeface="Arial"/>
                <a:ea typeface="Arial"/>
                <a:cs typeface="Arial"/>
                <a:sym typeface="Arial"/>
              </a:rPr>
              <a:t>:</a:t>
            </a:r>
            <a:r>
              <a:rPr lang="en-US" sz="3000" b="0" i="0" u="none" strike="noStrike" cap="none" dirty="0">
                <a:solidFill>
                  <a:srgbClr val="000000"/>
                </a:solidFill>
                <a:latin typeface="Arial"/>
                <a:ea typeface="Arial"/>
                <a:cs typeface="Arial"/>
                <a:sym typeface="Arial"/>
              </a:rPr>
              <a:t> </a:t>
            </a:r>
            <a:r>
              <a:rPr lang="en-US" sz="3000" dirty="0"/>
              <a:t>Dr. Mudassar Hasan</a:t>
            </a:r>
            <a:endParaRPr lang="en-US" sz="3000" b="0" i="0" u="none" strike="noStrike" cap="none" dirty="0">
              <a:solidFill>
                <a:srgbClr val="000000"/>
              </a:solidFill>
              <a:latin typeface="Arial"/>
              <a:ea typeface="Arial"/>
              <a:cs typeface="Arial"/>
            </a:endParaRPr>
          </a:p>
          <a:p>
            <a:pPr lvl="0" algn="ctr">
              <a:lnSpc>
                <a:spcPct val="162000"/>
              </a:lnSpc>
              <a:buSzPts val="3000"/>
            </a:pPr>
            <a:r>
              <a:rPr lang="en-US" sz="3000" b="1" i="0" u="none" strike="noStrike" cap="none" dirty="0">
                <a:solidFill>
                  <a:srgbClr val="000000"/>
                </a:solidFill>
                <a:latin typeface="Arial"/>
                <a:ea typeface="Arial"/>
                <a:cs typeface="Arial"/>
                <a:sym typeface="Arial"/>
              </a:rPr>
              <a:t>Student Name: </a:t>
            </a:r>
            <a:r>
              <a:rPr lang="en-US" sz="3000" b="1" dirty="0"/>
              <a:t>Rodica Ion</a:t>
            </a:r>
            <a:endParaRPr sz="1400" b="0" i="0" u="none" strike="noStrike" cap="none" dirty="0">
              <a:solidFill>
                <a:srgbClr val="000000"/>
              </a:solidFill>
              <a:latin typeface="Arial"/>
              <a:ea typeface="Arial"/>
              <a:cs typeface="Arial"/>
              <a:sym typeface="Arial"/>
            </a:endParaRPr>
          </a:p>
          <a:p>
            <a:pPr marL="0" marR="0" lvl="0" indent="0" algn="ctr" rtl="0">
              <a:lnSpc>
                <a:spcPct val="162000"/>
              </a:lnSpc>
              <a:spcBef>
                <a:spcPts val="0"/>
              </a:spcBef>
              <a:spcAft>
                <a:spcPts val="0"/>
              </a:spcAft>
              <a:buClr>
                <a:srgbClr val="000000"/>
              </a:buClr>
              <a:buSzPts val="3000"/>
              <a:buFont typeface="Arial"/>
              <a:buNone/>
            </a:pPr>
            <a:r>
              <a:rPr lang="en-US" sz="3000" b="1" i="0" u="none" strike="noStrike" cap="none" dirty="0">
                <a:solidFill>
                  <a:srgbClr val="000000"/>
                </a:solidFill>
                <a:latin typeface="Arial"/>
                <a:ea typeface="Arial"/>
                <a:cs typeface="Arial"/>
                <a:sym typeface="Arial"/>
              </a:rPr>
              <a:t>Student Number:</a:t>
            </a:r>
            <a:r>
              <a:rPr lang="en-US" sz="3000" b="1" dirty="0"/>
              <a:t>2414562</a:t>
            </a:r>
          </a:p>
          <a:p>
            <a:pPr algn="ctr">
              <a:lnSpc>
                <a:spcPct val="162000"/>
              </a:lnSpc>
              <a:buSzPts val="3000"/>
            </a:pPr>
            <a:endParaRPr lang="en-US" sz="3000" b="1" dirty="0"/>
          </a:p>
        </p:txBody>
      </p:sp>
      <p:sp>
        <p:nvSpPr>
          <p:cNvPr id="89" name="Google Shape;89;p1"/>
          <p:cNvSpPr txBox="1"/>
          <p:nvPr/>
        </p:nvSpPr>
        <p:spPr>
          <a:xfrm>
            <a:off x="8264660" y="508615"/>
            <a:ext cx="8994640" cy="3639313"/>
          </a:xfrm>
          <a:prstGeom prst="rect">
            <a:avLst/>
          </a:prstGeom>
          <a:noFill/>
          <a:ln>
            <a:noFill/>
          </a:ln>
        </p:spPr>
        <p:txBody>
          <a:bodyPr spcFirstLastPara="1" wrap="square" lIns="0" tIns="0" rIns="0" bIns="0" anchor="t" anchorCtr="0">
            <a:spAutoFit/>
          </a:bodyPr>
          <a:lstStyle/>
          <a:p>
            <a:pPr marL="0" marR="0" lvl="0" indent="0" algn="ctr" rtl="0">
              <a:lnSpc>
                <a:spcPct val="108000"/>
              </a:lnSpc>
              <a:spcBef>
                <a:spcPts val="0"/>
              </a:spcBef>
              <a:spcAft>
                <a:spcPts val="0"/>
              </a:spcAft>
              <a:buClr>
                <a:srgbClr val="000000"/>
              </a:buClr>
              <a:buSzPts val="8800"/>
              <a:buFont typeface="Arial"/>
              <a:buNone/>
            </a:pPr>
            <a:r>
              <a:rPr lang="en-US" sz="8800" b="0" i="0" u="none" strike="noStrike" cap="none">
                <a:solidFill>
                  <a:srgbClr val="000000"/>
                </a:solidFill>
                <a:latin typeface="Hammersmith One"/>
                <a:ea typeface="Hammersmith One"/>
                <a:cs typeface="Hammersmith One"/>
                <a:sym typeface="Hammersmith One"/>
              </a:rPr>
              <a:t>Component 1- Individual</a:t>
            </a:r>
            <a:endParaRPr sz="1400" b="0" i="0" u="none" strike="noStrike" cap="none">
              <a:solidFill>
                <a:srgbClr val="000000"/>
              </a:solidFill>
              <a:latin typeface="Arial"/>
              <a:ea typeface="Arial"/>
              <a:cs typeface="Arial"/>
              <a:sym typeface="Arial"/>
            </a:endParaRPr>
          </a:p>
          <a:p>
            <a:pPr marL="0" marR="0" lvl="0" indent="0" algn="ctr" rtl="0">
              <a:lnSpc>
                <a:spcPct val="108000"/>
              </a:lnSpc>
              <a:spcBef>
                <a:spcPts val="0"/>
              </a:spcBef>
              <a:spcAft>
                <a:spcPts val="0"/>
              </a:spcAft>
              <a:buClr>
                <a:srgbClr val="000000"/>
              </a:buClr>
              <a:buSzPts val="8800"/>
              <a:buFont typeface="Arial"/>
              <a:buNone/>
            </a:pPr>
            <a:r>
              <a:rPr lang="en-US" sz="8800" b="0" i="0" u="none" strike="noStrike" cap="none">
                <a:solidFill>
                  <a:srgbClr val="000000"/>
                </a:solidFill>
                <a:latin typeface="Hammersmith One"/>
                <a:ea typeface="Hammersmith One"/>
                <a:cs typeface="Hammersmith One"/>
                <a:sym typeface="Hammersmith One"/>
              </a:rPr>
              <a:t>Presentation</a:t>
            </a:r>
            <a:endParaRPr sz="1400" b="0" i="0" u="none" strike="noStrike" cap="none">
              <a:solidFill>
                <a:srgbClr val="000000"/>
              </a:solidFill>
              <a:latin typeface="Arial"/>
              <a:ea typeface="Arial"/>
              <a:cs typeface="Arial"/>
              <a:sym typeface="Arial"/>
            </a:endParaRPr>
          </a:p>
        </p:txBody>
      </p:sp>
      <p:sp>
        <p:nvSpPr>
          <p:cNvPr id="90" name="Google Shape;90;p1"/>
          <p:cNvSpPr/>
          <p:nvPr/>
        </p:nvSpPr>
        <p:spPr>
          <a:xfrm>
            <a:off x="0" y="0"/>
            <a:ext cx="6923101" cy="10384651"/>
          </a:xfrm>
          <a:custGeom>
            <a:avLst/>
            <a:gdLst/>
            <a:ahLst/>
            <a:cxnLst/>
            <a:rect l="l" t="t" r="r" b="b"/>
            <a:pathLst>
              <a:path w="6923101" h="10384651" extrusionOk="0">
                <a:moveTo>
                  <a:pt x="0" y="0"/>
                </a:moveTo>
                <a:lnTo>
                  <a:pt x="6923101" y="0"/>
                </a:lnTo>
                <a:lnTo>
                  <a:pt x="6923101" y="10384651"/>
                </a:lnTo>
                <a:lnTo>
                  <a:pt x="0" y="10384651"/>
                </a:lnTo>
                <a:lnTo>
                  <a:pt x="0" y="0"/>
                </a:lnTo>
                <a:close/>
              </a:path>
            </a:pathLst>
          </a:custGeom>
          <a:blipFill rotWithShape="1">
            <a:blip r:embed="rId3">
              <a:alphaModFix/>
            </a:blip>
            <a:stretch>
              <a:fillRect/>
            </a:stretch>
          </a:blipFill>
          <a:ln>
            <a:noFill/>
          </a:ln>
        </p:spPr>
      </p:sp>
      <p:grpSp>
        <p:nvGrpSpPr>
          <p:cNvPr id="91" name="Google Shape;91;p1"/>
          <p:cNvGrpSpPr/>
          <p:nvPr/>
        </p:nvGrpSpPr>
        <p:grpSpPr>
          <a:xfrm rot="10800000">
            <a:off x="-342900" y="0"/>
            <a:ext cx="5163150" cy="10287000"/>
            <a:chOff x="0" y="0"/>
            <a:chExt cx="6884199" cy="13716000"/>
          </a:xfrm>
        </p:grpSpPr>
        <p:sp>
          <p:nvSpPr>
            <p:cNvPr id="92" name="Google Shape;92;p1"/>
            <p:cNvSpPr/>
            <p:nvPr/>
          </p:nvSpPr>
          <p:spPr>
            <a:xfrm flipH="1">
              <a:off x="0" y="0"/>
              <a:ext cx="6884199" cy="6858000"/>
            </a:xfrm>
            <a:custGeom>
              <a:avLst/>
              <a:gdLst/>
              <a:ahLst/>
              <a:cxnLst/>
              <a:rect l="l" t="t" r="r" b="b"/>
              <a:pathLst>
                <a:path w="6884199" h="6858000" extrusionOk="0">
                  <a:moveTo>
                    <a:pt x="6884199" y="0"/>
                  </a:moveTo>
                  <a:lnTo>
                    <a:pt x="0" y="0"/>
                  </a:lnTo>
                  <a:lnTo>
                    <a:pt x="0" y="6858000"/>
                  </a:lnTo>
                  <a:lnTo>
                    <a:pt x="6884199" y="6858000"/>
                  </a:lnTo>
                  <a:lnTo>
                    <a:pt x="6884199" y="0"/>
                  </a:lnTo>
                  <a:close/>
                </a:path>
              </a:pathLst>
            </a:custGeom>
            <a:blipFill rotWithShape="1">
              <a:blip r:embed="rId4">
                <a:alphaModFix/>
              </a:blip>
              <a:stretch>
                <a:fillRect t="-413" r="-30"/>
              </a:stretch>
            </a:blipFill>
            <a:ln>
              <a:noFill/>
            </a:ln>
          </p:spPr>
        </p:sp>
        <p:sp>
          <p:nvSpPr>
            <p:cNvPr id="93" name="Google Shape;93;p1"/>
            <p:cNvSpPr/>
            <p:nvPr/>
          </p:nvSpPr>
          <p:spPr>
            <a:xfrm flipH="1">
              <a:off x="0" y="6858000"/>
              <a:ext cx="6884199" cy="6858000"/>
            </a:xfrm>
            <a:custGeom>
              <a:avLst/>
              <a:gdLst/>
              <a:ahLst/>
              <a:cxnLst/>
              <a:rect l="l" t="t" r="r" b="b"/>
              <a:pathLst>
                <a:path w="6884199" h="6858000" extrusionOk="0">
                  <a:moveTo>
                    <a:pt x="6884199" y="0"/>
                  </a:moveTo>
                  <a:lnTo>
                    <a:pt x="0" y="0"/>
                  </a:lnTo>
                  <a:lnTo>
                    <a:pt x="0" y="6858000"/>
                  </a:lnTo>
                  <a:lnTo>
                    <a:pt x="6884199" y="6858000"/>
                  </a:lnTo>
                  <a:lnTo>
                    <a:pt x="6884199" y="0"/>
                  </a:lnTo>
                  <a:close/>
                </a:path>
              </a:pathLst>
            </a:custGeom>
            <a:blipFill rotWithShape="1">
              <a:blip r:embed="rId4">
                <a:alphaModFix/>
              </a:blip>
              <a:stretch>
                <a:fillRect t="-413" r="-30"/>
              </a:stretch>
            </a:blipFill>
            <a:ln>
              <a:noFill/>
            </a:ln>
          </p:spPr>
        </p:sp>
      </p:grpSp>
      <p:sp>
        <p:nvSpPr>
          <p:cNvPr id="94" name="Google Shape;94;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1</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B923"/>
        </a:solidFill>
        <a:effectLst/>
      </p:bgPr>
    </p:bg>
    <p:spTree>
      <p:nvGrpSpPr>
        <p:cNvPr id="1" name="Shape 102"/>
        <p:cNvGrpSpPr/>
        <p:nvPr/>
      </p:nvGrpSpPr>
      <p:grpSpPr>
        <a:xfrm>
          <a:off x="0" y="0"/>
          <a:ext cx="0" cy="0"/>
          <a:chOff x="0" y="0"/>
          <a:chExt cx="0" cy="0"/>
        </a:xfrm>
      </p:grpSpPr>
      <p:sp>
        <p:nvSpPr>
          <p:cNvPr id="103" name="Google Shape;103;p2"/>
          <p:cNvSpPr/>
          <p:nvPr/>
        </p:nvSpPr>
        <p:spPr>
          <a:xfrm>
            <a:off x="0" y="9611226"/>
            <a:ext cx="18288000" cy="1351547"/>
          </a:xfrm>
          <a:custGeom>
            <a:avLst/>
            <a:gdLst/>
            <a:ahLst/>
            <a:cxnLst/>
            <a:rect l="l" t="t" r="r" b="b"/>
            <a:pathLst>
              <a:path w="18288000" h="1351547" extrusionOk="0">
                <a:moveTo>
                  <a:pt x="0" y="0"/>
                </a:moveTo>
                <a:lnTo>
                  <a:pt x="18288000" y="0"/>
                </a:lnTo>
                <a:lnTo>
                  <a:pt x="18288000" y="1351548"/>
                </a:lnTo>
                <a:lnTo>
                  <a:pt x="0" y="1351548"/>
                </a:lnTo>
                <a:lnTo>
                  <a:pt x="0" y="0"/>
                </a:lnTo>
                <a:close/>
              </a:path>
            </a:pathLst>
          </a:custGeom>
          <a:blipFill rotWithShape="1">
            <a:blip r:embed="rId3">
              <a:alphaModFix/>
            </a:blip>
            <a:stretch>
              <a:fillRect l="-169" t="-308517" r="-7084" b="-1042441"/>
            </a:stretch>
          </a:blipFill>
          <a:ln>
            <a:noFill/>
          </a:ln>
        </p:spPr>
      </p:sp>
      <p:grpSp>
        <p:nvGrpSpPr>
          <p:cNvPr id="104" name="Google Shape;104;p2"/>
          <p:cNvGrpSpPr/>
          <p:nvPr/>
        </p:nvGrpSpPr>
        <p:grpSpPr>
          <a:xfrm>
            <a:off x="1678698" y="-320588"/>
            <a:ext cx="13926988" cy="2670002"/>
            <a:chOff x="0" y="-38100"/>
            <a:chExt cx="18569318" cy="3560002"/>
          </a:xfrm>
        </p:grpSpPr>
        <p:sp>
          <p:nvSpPr>
            <p:cNvPr id="105" name="Google Shape;105;p2"/>
            <p:cNvSpPr txBox="1"/>
            <p:nvPr/>
          </p:nvSpPr>
          <p:spPr>
            <a:xfrm>
              <a:off x="0" y="1294694"/>
              <a:ext cx="18569318" cy="1419192"/>
            </a:xfrm>
            <a:prstGeom prst="rect">
              <a:avLst/>
            </a:prstGeom>
            <a:noFill/>
            <a:ln>
              <a:noFill/>
            </a:ln>
          </p:spPr>
          <p:txBody>
            <a:bodyPr spcFirstLastPara="1" wrap="square" lIns="0" tIns="0" rIns="0" bIns="0" anchor="t" anchorCtr="0">
              <a:spAutoFit/>
            </a:bodyPr>
            <a:lstStyle/>
            <a:p>
              <a:pPr marL="0" marR="0" lvl="0" indent="0" algn="ctr" rtl="0">
                <a:lnSpc>
                  <a:spcPct val="120011"/>
                </a:lnSpc>
                <a:spcBef>
                  <a:spcPts val="0"/>
                </a:spcBef>
                <a:spcAft>
                  <a:spcPts val="0"/>
                </a:spcAft>
                <a:buClr>
                  <a:srgbClr val="000000"/>
                </a:buClr>
                <a:buSzPts val="6901"/>
                <a:buFont typeface="Arial"/>
                <a:buNone/>
              </a:pPr>
              <a:r>
                <a:rPr lang="en-US" sz="6901" b="0" i="0" u="none" strike="noStrike" cap="none">
                  <a:solidFill>
                    <a:srgbClr val="FFFFFF"/>
                  </a:solidFill>
                  <a:latin typeface="Hammersmith One"/>
                  <a:ea typeface="Hammersmith One"/>
                  <a:cs typeface="Hammersmith One"/>
                  <a:sym typeface="Hammersmith One"/>
                </a:rPr>
                <a:t>Contents </a:t>
              </a:r>
              <a:endParaRPr sz="1400" b="0" i="0" u="none" strike="noStrike" cap="none">
                <a:solidFill>
                  <a:srgbClr val="000000"/>
                </a:solidFill>
                <a:latin typeface="Arial"/>
                <a:ea typeface="Arial"/>
                <a:cs typeface="Arial"/>
                <a:sym typeface="Arial"/>
              </a:endParaRPr>
            </a:p>
          </p:txBody>
        </p:sp>
        <p:sp>
          <p:nvSpPr>
            <p:cNvPr id="106" name="Google Shape;106;p2"/>
            <p:cNvSpPr txBox="1"/>
            <p:nvPr/>
          </p:nvSpPr>
          <p:spPr>
            <a:xfrm>
              <a:off x="0" y="-38100"/>
              <a:ext cx="18569318" cy="881380"/>
            </a:xfrm>
            <a:prstGeom prst="rect">
              <a:avLst/>
            </a:prstGeom>
            <a:noFill/>
            <a:ln>
              <a:noFill/>
            </a:ln>
          </p:spPr>
          <p:txBody>
            <a:bodyPr spcFirstLastPara="1" wrap="square" lIns="0" tIns="0" rIns="0" bIns="0" anchor="t" anchorCtr="0">
              <a:spAutoFit/>
            </a:bodyPr>
            <a:lstStyle/>
            <a:p>
              <a:pPr marL="0" marR="0" lvl="0" indent="0" algn="ctr" rtl="0">
                <a:lnSpc>
                  <a:spcPct val="303333"/>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07" name="Google Shape;107;p2"/>
            <p:cNvSpPr txBox="1"/>
            <p:nvPr/>
          </p:nvSpPr>
          <p:spPr>
            <a:xfrm>
              <a:off x="0" y="2855152"/>
              <a:ext cx="18569318" cy="666750"/>
            </a:xfrm>
            <a:prstGeom prst="rect">
              <a:avLst/>
            </a:prstGeom>
            <a:noFill/>
            <a:ln>
              <a:noFill/>
            </a:ln>
          </p:spPr>
          <p:txBody>
            <a:bodyPr spcFirstLastPara="1" wrap="square" lIns="0" tIns="0" rIns="0" bIns="0" anchor="t" anchorCtr="0">
              <a:spAutoFit/>
            </a:bodyPr>
            <a:lstStyle/>
            <a:p>
              <a:pPr marL="0" marR="0" lvl="0" indent="0" algn="ctr" rtl="0">
                <a:lnSpc>
                  <a:spcPct val="233333"/>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08" name="Google Shape;108;p2"/>
          <p:cNvSpPr txBox="1"/>
          <p:nvPr/>
        </p:nvSpPr>
        <p:spPr>
          <a:xfrm>
            <a:off x="914400" y="2312699"/>
            <a:ext cx="16192500" cy="7185621"/>
          </a:xfrm>
          <a:prstGeom prst="rect">
            <a:avLst/>
          </a:prstGeom>
          <a:noFill/>
          <a:ln>
            <a:noFill/>
          </a:ln>
        </p:spPr>
        <p:txBody>
          <a:bodyPr spcFirstLastPara="1" wrap="square" lIns="0" tIns="0" rIns="0" bIns="0" anchor="t" anchorCtr="0">
            <a:spAutoFit/>
          </a:bodyPr>
          <a:lstStyle/>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3: Introduction</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4: Introduction to Lidl London</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5: Introduction to Lidl London</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6: Recruitment Process: Job Analysis</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7: Recruitment Process: Job Description</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8: Recruitment Process: Person Specification</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9: Overview of face-to-face Interview</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10: Overview of Online Interview</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11: Overview of Telephonic Interview</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12: Justification of Appropriate Questioning Technique</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13: Justification of Appropriate Questioning Technique</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14: Comparison and Contrast of Interview Techniques</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15: Comparison and Contrast of Interview Techniques</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16: Conclusion</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17: References</a:t>
            </a:r>
            <a:endParaRPr sz="1400" b="0" i="0" u="none" strike="noStrike" cap="none">
              <a:solidFill>
                <a:srgbClr val="000000"/>
              </a:solidFill>
              <a:latin typeface="Arial"/>
              <a:ea typeface="Arial"/>
              <a:cs typeface="Arial"/>
              <a:sym typeface="Arial"/>
            </a:endParaRPr>
          </a:p>
          <a:p>
            <a:pPr marL="647697" marR="0" lvl="1" indent="-323847" algn="just" rtl="0">
              <a:lnSpc>
                <a:spcPct val="100000"/>
              </a:lnSpc>
              <a:spcBef>
                <a:spcPts val="0"/>
              </a:spcBef>
              <a:spcAft>
                <a:spcPts val="0"/>
              </a:spcAft>
              <a:buClr>
                <a:srgbClr val="000000"/>
              </a:buClr>
              <a:buSzPts val="2500"/>
              <a:buFont typeface="Arial"/>
              <a:buChar char="•"/>
            </a:pPr>
            <a:r>
              <a:rPr lang="en-US" sz="2500" b="0" i="0" u="none" strike="noStrike" cap="none">
                <a:solidFill>
                  <a:srgbClr val="000000"/>
                </a:solidFill>
                <a:latin typeface="Arial"/>
                <a:ea typeface="Arial"/>
                <a:cs typeface="Arial"/>
                <a:sym typeface="Arial"/>
              </a:rPr>
              <a:t>Slide 18: THANK YOU!</a:t>
            </a:r>
            <a:endParaRPr sz="1400" b="0" i="0" u="none" strike="noStrike" cap="none">
              <a:solidFill>
                <a:srgbClr val="000000"/>
              </a:solidFill>
              <a:latin typeface="Arial"/>
              <a:ea typeface="Arial"/>
              <a:cs typeface="Arial"/>
              <a:sym typeface="Arial"/>
            </a:endParaRPr>
          </a:p>
          <a:p>
            <a:pPr marL="647697" marR="0" lvl="1" indent="-133411" algn="just" rtl="0">
              <a:lnSpc>
                <a:spcPct val="140013"/>
              </a:lnSpc>
              <a:spcBef>
                <a:spcPts val="0"/>
              </a:spcBef>
              <a:spcAft>
                <a:spcPts val="0"/>
              </a:spcAft>
              <a:buClr>
                <a:schemeClr val="dk1"/>
              </a:buClr>
              <a:buSzPts val="2999"/>
              <a:buFont typeface="Arial"/>
              <a:buNone/>
            </a:pPr>
            <a:endParaRPr sz="2999" b="0" i="0" u="none" strike="noStrike" cap="none">
              <a:solidFill>
                <a:srgbClr val="000000"/>
              </a:solidFill>
              <a:latin typeface="Arial"/>
              <a:ea typeface="Arial"/>
              <a:cs typeface="Arial"/>
              <a:sym typeface="Arial"/>
            </a:endParaRPr>
          </a:p>
          <a:p>
            <a:pPr marL="647697" marR="0" lvl="1" indent="-133411" algn="just" rtl="0">
              <a:lnSpc>
                <a:spcPct val="140013"/>
              </a:lnSpc>
              <a:spcBef>
                <a:spcPts val="0"/>
              </a:spcBef>
              <a:spcAft>
                <a:spcPts val="0"/>
              </a:spcAft>
              <a:buClr>
                <a:schemeClr val="dk1"/>
              </a:buClr>
              <a:buSzPts val="2999"/>
              <a:buFont typeface="Arial"/>
              <a:buNone/>
            </a:pPr>
            <a:endParaRPr sz="2999" b="0" i="0" u="none" strike="noStrike" cap="none">
              <a:solidFill>
                <a:srgbClr val="000000"/>
              </a:solidFill>
              <a:latin typeface="Arial"/>
              <a:ea typeface="Arial"/>
              <a:cs typeface="Arial"/>
              <a:sym typeface="Arial"/>
            </a:endParaRPr>
          </a:p>
        </p:txBody>
      </p:sp>
      <p:sp>
        <p:nvSpPr>
          <p:cNvPr id="109" name="Google Shape;109;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B923"/>
        </a:solidFill>
        <a:effectLst/>
      </p:bgPr>
    </p:bg>
    <p:spTree>
      <p:nvGrpSpPr>
        <p:cNvPr id="1" name="Shape 117"/>
        <p:cNvGrpSpPr/>
        <p:nvPr/>
      </p:nvGrpSpPr>
      <p:grpSpPr>
        <a:xfrm>
          <a:off x="0" y="0"/>
          <a:ext cx="0" cy="0"/>
          <a:chOff x="0" y="0"/>
          <a:chExt cx="0" cy="0"/>
        </a:xfrm>
      </p:grpSpPr>
      <p:sp>
        <p:nvSpPr>
          <p:cNvPr id="118" name="Google Shape;118;p3"/>
          <p:cNvSpPr/>
          <p:nvPr/>
        </p:nvSpPr>
        <p:spPr>
          <a:xfrm>
            <a:off x="0" y="9611226"/>
            <a:ext cx="18288000" cy="1351547"/>
          </a:xfrm>
          <a:custGeom>
            <a:avLst/>
            <a:gdLst/>
            <a:ahLst/>
            <a:cxnLst/>
            <a:rect l="l" t="t" r="r" b="b"/>
            <a:pathLst>
              <a:path w="18288000" h="1351547" extrusionOk="0">
                <a:moveTo>
                  <a:pt x="0" y="0"/>
                </a:moveTo>
                <a:lnTo>
                  <a:pt x="18288000" y="0"/>
                </a:lnTo>
                <a:lnTo>
                  <a:pt x="18288000" y="1351548"/>
                </a:lnTo>
                <a:lnTo>
                  <a:pt x="0" y="1351548"/>
                </a:lnTo>
                <a:lnTo>
                  <a:pt x="0" y="0"/>
                </a:lnTo>
                <a:close/>
              </a:path>
            </a:pathLst>
          </a:custGeom>
          <a:blipFill rotWithShape="1">
            <a:blip r:embed="rId3">
              <a:alphaModFix/>
            </a:blip>
            <a:stretch>
              <a:fillRect l="-169" t="-308517" r="-7084" b="-1042441"/>
            </a:stretch>
          </a:blipFill>
          <a:ln>
            <a:noFill/>
          </a:ln>
        </p:spPr>
      </p:sp>
      <p:sp>
        <p:nvSpPr>
          <p:cNvPr id="119" name="Google Shape;119;p3"/>
          <p:cNvSpPr/>
          <p:nvPr/>
        </p:nvSpPr>
        <p:spPr>
          <a:xfrm>
            <a:off x="11693947" y="2349413"/>
            <a:ext cx="6226636" cy="6908887"/>
          </a:xfrm>
          <a:custGeom>
            <a:avLst/>
            <a:gdLst/>
            <a:ahLst/>
            <a:cxnLst/>
            <a:rect l="l" t="t" r="r" b="b"/>
            <a:pathLst>
              <a:path w="6226636" h="6908887" extrusionOk="0">
                <a:moveTo>
                  <a:pt x="0" y="0"/>
                </a:moveTo>
                <a:lnTo>
                  <a:pt x="6226636" y="0"/>
                </a:lnTo>
                <a:lnTo>
                  <a:pt x="6226636" y="6908887"/>
                </a:lnTo>
                <a:lnTo>
                  <a:pt x="0" y="6908887"/>
                </a:lnTo>
                <a:lnTo>
                  <a:pt x="0" y="0"/>
                </a:lnTo>
                <a:close/>
              </a:path>
            </a:pathLst>
          </a:custGeom>
          <a:blipFill rotWithShape="1">
            <a:blip r:embed="rId4">
              <a:alphaModFix/>
            </a:blip>
            <a:stretch>
              <a:fillRect l="-6649" r="-6649"/>
            </a:stretch>
          </a:blipFill>
          <a:ln>
            <a:noFill/>
          </a:ln>
        </p:spPr>
      </p:sp>
      <p:grpSp>
        <p:nvGrpSpPr>
          <p:cNvPr id="120" name="Google Shape;120;p3"/>
          <p:cNvGrpSpPr/>
          <p:nvPr/>
        </p:nvGrpSpPr>
        <p:grpSpPr>
          <a:xfrm>
            <a:off x="1678698" y="-320588"/>
            <a:ext cx="13926988" cy="2670002"/>
            <a:chOff x="0" y="-38100"/>
            <a:chExt cx="18569318" cy="3560002"/>
          </a:xfrm>
        </p:grpSpPr>
        <p:sp>
          <p:nvSpPr>
            <p:cNvPr id="121" name="Google Shape;121;p3"/>
            <p:cNvSpPr txBox="1"/>
            <p:nvPr/>
          </p:nvSpPr>
          <p:spPr>
            <a:xfrm>
              <a:off x="0" y="1294695"/>
              <a:ext cx="18569318" cy="1387475"/>
            </a:xfrm>
            <a:prstGeom prst="rect">
              <a:avLst/>
            </a:prstGeom>
            <a:noFill/>
            <a:ln>
              <a:noFill/>
            </a:ln>
          </p:spPr>
          <p:txBody>
            <a:bodyPr spcFirstLastPara="1" wrap="square" lIns="0" tIns="0" rIns="0" bIns="0" anchor="t" anchorCtr="0">
              <a:spAutoFit/>
            </a:bodyPr>
            <a:lstStyle/>
            <a:p>
              <a:pPr marL="0" marR="0" lvl="0" indent="0" algn="ctr" rtl="0">
                <a:lnSpc>
                  <a:spcPct val="120011"/>
                </a:lnSpc>
                <a:spcBef>
                  <a:spcPts val="0"/>
                </a:spcBef>
                <a:spcAft>
                  <a:spcPts val="0"/>
                </a:spcAft>
                <a:buClr>
                  <a:srgbClr val="000000"/>
                </a:buClr>
                <a:buSzPts val="6901"/>
                <a:buFont typeface="Arial"/>
                <a:buNone/>
              </a:pPr>
              <a:r>
                <a:rPr lang="en-US" sz="6901" b="0" i="0" u="none" strike="noStrike" cap="none">
                  <a:solidFill>
                    <a:srgbClr val="FFFFFF"/>
                  </a:solidFill>
                  <a:latin typeface="Hammersmith One"/>
                  <a:ea typeface="Hammersmith One"/>
                  <a:cs typeface="Hammersmith One"/>
                  <a:sym typeface="Hammersmith One"/>
                </a:rPr>
                <a:t>Introduction </a:t>
              </a:r>
              <a:endParaRPr sz="1400" b="0" i="0" u="none" strike="noStrike" cap="none">
                <a:solidFill>
                  <a:srgbClr val="000000"/>
                </a:solidFill>
                <a:latin typeface="Arial"/>
                <a:ea typeface="Arial"/>
                <a:cs typeface="Arial"/>
                <a:sym typeface="Arial"/>
              </a:endParaRPr>
            </a:p>
          </p:txBody>
        </p:sp>
        <p:sp>
          <p:nvSpPr>
            <p:cNvPr id="122" name="Google Shape;122;p3"/>
            <p:cNvSpPr txBox="1"/>
            <p:nvPr/>
          </p:nvSpPr>
          <p:spPr>
            <a:xfrm>
              <a:off x="0" y="-38100"/>
              <a:ext cx="18569318" cy="881380"/>
            </a:xfrm>
            <a:prstGeom prst="rect">
              <a:avLst/>
            </a:prstGeom>
            <a:noFill/>
            <a:ln>
              <a:noFill/>
            </a:ln>
          </p:spPr>
          <p:txBody>
            <a:bodyPr spcFirstLastPara="1" wrap="square" lIns="0" tIns="0" rIns="0" bIns="0" anchor="t" anchorCtr="0">
              <a:spAutoFit/>
            </a:bodyPr>
            <a:lstStyle/>
            <a:p>
              <a:pPr marL="0" marR="0" lvl="0" indent="0" algn="ctr" rtl="0">
                <a:lnSpc>
                  <a:spcPct val="303333"/>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23" name="Google Shape;123;p3"/>
            <p:cNvSpPr txBox="1"/>
            <p:nvPr/>
          </p:nvSpPr>
          <p:spPr>
            <a:xfrm>
              <a:off x="0" y="2855152"/>
              <a:ext cx="18569318" cy="666750"/>
            </a:xfrm>
            <a:prstGeom prst="rect">
              <a:avLst/>
            </a:prstGeom>
            <a:noFill/>
            <a:ln>
              <a:noFill/>
            </a:ln>
          </p:spPr>
          <p:txBody>
            <a:bodyPr spcFirstLastPara="1" wrap="square" lIns="0" tIns="0" rIns="0" bIns="0" anchor="t" anchorCtr="0">
              <a:spAutoFit/>
            </a:bodyPr>
            <a:lstStyle/>
            <a:p>
              <a:pPr marL="0" marR="0" lvl="0" indent="0" algn="ctr" rtl="0">
                <a:lnSpc>
                  <a:spcPct val="233333"/>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24" name="Google Shape;124;p3"/>
          <p:cNvSpPr txBox="1"/>
          <p:nvPr/>
        </p:nvSpPr>
        <p:spPr>
          <a:xfrm>
            <a:off x="1028700" y="2732677"/>
            <a:ext cx="10101370" cy="5753100"/>
          </a:xfrm>
          <a:prstGeom prst="rect">
            <a:avLst/>
          </a:prstGeom>
          <a:noFill/>
          <a:ln>
            <a:noFill/>
          </a:ln>
        </p:spPr>
        <p:txBody>
          <a:bodyPr spcFirstLastPara="1" wrap="square" lIns="0" tIns="0" rIns="0" bIns="0" anchor="t" anchorCtr="0">
            <a:spAutoFit/>
          </a:bodyPr>
          <a:lstStyle/>
          <a:p>
            <a:pPr marL="647697" marR="0" lvl="1" indent="-323847"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Recruitment and selection act as a strategic investment towards achieving excellence in people management (Agustian </a:t>
            </a:r>
            <a:r>
              <a:rPr lang="en-US" sz="2999" b="0" i="1" u="none" strike="noStrike" cap="none">
                <a:solidFill>
                  <a:srgbClr val="000000"/>
                </a:solidFill>
                <a:latin typeface="Arial"/>
                <a:ea typeface="Arial"/>
                <a:cs typeface="Arial"/>
                <a:sym typeface="Arial"/>
              </a:rPr>
              <a:t>et al</a:t>
            </a:r>
            <a:r>
              <a:rPr lang="en-US" sz="2999" b="0" i="0" u="none" strike="noStrike" cap="none">
                <a:solidFill>
                  <a:srgbClr val="000000"/>
                </a:solidFill>
                <a:latin typeface="Arial"/>
                <a:ea typeface="Arial"/>
                <a:cs typeface="Arial"/>
                <a:sym typeface="Arial"/>
              </a:rPr>
              <a:t>., 2023). </a:t>
            </a:r>
            <a:endParaRPr sz="1400" b="0" i="0" u="none" strike="noStrike" cap="none">
              <a:solidFill>
                <a:srgbClr val="000000"/>
              </a:solidFill>
              <a:latin typeface="Arial"/>
              <a:ea typeface="Arial"/>
              <a:cs typeface="Arial"/>
              <a:sym typeface="Arial"/>
            </a:endParaRPr>
          </a:p>
          <a:p>
            <a:pPr marL="647697" marR="0" lvl="1" indent="-323847"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Recruiting the right people for the right job leads to increased innovation, dedication, and commitment.</a:t>
            </a:r>
            <a:endParaRPr sz="1400" b="0" i="0" u="none" strike="noStrike" cap="none">
              <a:solidFill>
                <a:srgbClr val="000000"/>
              </a:solidFill>
              <a:latin typeface="Arial"/>
              <a:ea typeface="Arial"/>
              <a:cs typeface="Arial"/>
              <a:sym typeface="Arial"/>
            </a:endParaRPr>
          </a:p>
          <a:p>
            <a:pPr marL="647697" marR="0" lvl="1" indent="-323847"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This presentation will focus on the review of recruitment and selection processes at Lidl, London. </a:t>
            </a:r>
            <a:endParaRPr sz="1400" b="0" i="0" u="none" strike="noStrike" cap="none">
              <a:solidFill>
                <a:srgbClr val="000000"/>
              </a:solidFill>
              <a:latin typeface="Arial"/>
              <a:ea typeface="Arial"/>
              <a:cs typeface="Arial"/>
              <a:sym typeface="Arial"/>
            </a:endParaRPr>
          </a:p>
          <a:p>
            <a:pPr marL="647697" marR="0" lvl="1" indent="-323847"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Steps involved in recruitment and selection will be understood.</a:t>
            </a:r>
            <a:endParaRPr sz="1400" b="0" i="0" u="none" strike="noStrike" cap="none">
              <a:solidFill>
                <a:srgbClr val="000000"/>
              </a:solidFill>
              <a:latin typeface="Arial"/>
              <a:ea typeface="Arial"/>
              <a:cs typeface="Arial"/>
              <a:sym typeface="Arial"/>
            </a:endParaRPr>
          </a:p>
          <a:p>
            <a:pPr marL="647697" marR="0" lvl="1" indent="-323847"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Appropriate questioning and interview techniques will also be understood.</a:t>
            </a:r>
            <a:endParaRPr sz="1400" b="0" i="0" u="none" strike="noStrike" cap="none">
              <a:solidFill>
                <a:srgbClr val="000000"/>
              </a:solidFill>
              <a:latin typeface="Arial"/>
              <a:ea typeface="Arial"/>
              <a:cs typeface="Arial"/>
              <a:sym typeface="Arial"/>
            </a:endParaRPr>
          </a:p>
        </p:txBody>
      </p:sp>
      <p:sp>
        <p:nvSpPr>
          <p:cNvPr id="125" name="Google Shape;125;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226768" y="-216460"/>
            <a:ext cx="7854080" cy="10719921"/>
          </a:xfrm>
          <a:prstGeom prst="rect">
            <a:avLst/>
          </a:prstGeom>
          <a:solidFill>
            <a:srgbClr val="FFB92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4"/>
          <p:cNvSpPr txBox="1"/>
          <p:nvPr/>
        </p:nvSpPr>
        <p:spPr>
          <a:xfrm>
            <a:off x="10094333" y="2709134"/>
            <a:ext cx="6842949" cy="504825"/>
          </a:xfrm>
          <a:prstGeom prst="rect">
            <a:avLst/>
          </a:prstGeom>
          <a:noFill/>
          <a:ln>
            <a:noFill/>
          </a:ln>
        </p:spPr>
        <p:txBody>
          <a:bodyPr spcFirstLastPara="1" wrap="square" lIns="0" tIns="0" rIns="0" bIns="0" anchor="t" anchorCtr="0">
            <a:spAutoFit/>
          </a:bodyPr>
          <a:lstStyle/>
          <a:p>
            <a:pPr marL="0" marR="0" lvl="0" indent="0" algn="l" rtl="0">
              <a:lnSpc>
                <a:spcPct val="233277"/>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36" name="Google Shape;136;p4"/>
          <p:cNvSpPr/>
          <p:nvPr/>
        </p:nvSpPr>
        <p:spPr>
          <a:xfrm>
            <a:off x="1028700" y="3510446"/>
            <a:ext cx="5074823" cy="4776304"/>
          </a:xfrm>
          <a:custGeom>
            <a:avLst/>
            <a:gdLst/>
            <a:ahLst/>
            <a:cxnLst/>
            <a:rect l="l" t="t" r="r" b="b"/>
            <a:pathLst>
              <a:path w="5074823" h="4776304" extrusionOk="0">
                <a:moveTo>
                  <a:pt x="0" y="0"/>
                </a:moveTo>
                <a:lnTo>
                  <a:pt x="5074823" y="0"/>
                </a:lnTo>
                <a:lnTo>
                  <a:pt x="5074823" y="4776304"/>
                </a:lnTo>
                <a:lnTo>
                  <a:pt x="0" y="4776304"/>
                </a:lnTo>
                <a:lnTo>
                  <a:pt x="0" y="0"/>
                </a:lnTo>
                <a:close/>
              </a:path>
            </a:pathLst>
          </a:custGeom>
          <a:blipFill rotWithShape="1">
            <a:blip r:embed="rId3">
              <a:alphaModFix/>
            </a:blip>
            <a:stretch>
              <a:fillRect/>
            </a:stretch>
          </a:blipFill>
          <a:ln>
            <a:noFill/>
          </a:ln>
        </p:spPr>
      </p:sp>
      <p:sp>
        <p:nvSpPr>
          <p:cNvPr id="137" name="Google Shape;137;p4"/>
          <p:cNvSpPr txBox="1"/>
          <p:nvPr/>
        </p:nvSpPr>
        <p:spPr>
          <a:xfrm>
            <a:off x="585283" y="769087"/>
            <a:ext cx="6297550" cy="1965325"/>
          </a:xfrm>
          <a:prstGeom prst="rect">
            <a:avLst/>
          </a:prstGeom>
          <a:noFill/>
          <a:ln>
            <a:noFill/>
          </a:ln>
        </p:spPr>
        <p:txBody>
          <a:bodyPr spcFirstLastPara="1" wrap="square" lIns="0" tIns="0" rIns="0" bIns="0" anchor="t" anchorCtr="0">
            <a:spAutoFit/>
          </a:bodyPr>
          <a:lstStyle/>
          <a:p>
            <a:pPr marL="0" marR="0" lvl="0" indent="0" algn="just" rtl="0">
              <a:lnSpc>
                <a:spcPct val="110000"/>
              </a:lnSpc>
              <a:spcBef>
                <a:spcPts val="0"/>
              </a:spcBef>
              <a:spcAft>
                <a:spcPts val="0"/>
              </a:spcAft>
              <a:buClr>
                <a:srgbClr val="000000"/>
              </a:buClr>
              <a:buSzPts val="7000"/>
              <a:buFont typeface="Arial"/>
              <a:buNone/>
            </a:pPr>
            <a:r>
              <a:rPr lang="en-US" sz="7000" b="0" i="0" u="none" strike="noStrike" cap="none">
                <a:solidFill>
                  <a:srgbClr val="FFFFFF"/>
                </a:solidFill>
                <a:latin typeface="Hammersmith One"/>
                <a:ea typeface="Hammersmith One"/>
                <a:cs typeface="Hammersmith One"/>
                <a:sym typeface="Hammersmith One"/>
              </a:rPr>
              <a:t>Introduction to Lidl London</a:t>
            </a:r>
            <a:endParaRPr sz="1400" b="0" i="0" u="none" strike="noStrike" cap="none">
              <a:solidFill>
                <a:srgbClr val="000000"/>
              </a:solidFill>
              <a:latin typeface="Arial"/>
              <a:ea typeface="Arial"/>
              <a:cs typeface="Arial"/>
              <a:sym typeface="Arial"/>
            </a:endParaRPr>
          </a:p>
        </p:txBody>
      </p:sp>
      <p:sp>
        <p:nvSpPr>
          <p:cNvPr id="138" name="Google Shape;138;p4"/>
          <p:cNvSpPr txBox="1"/>
          <p:nvPr/>
        </p:nvSpPr>
        <p:spPr>
          <a:xfrm>
            <a:off x="9705429" y="2718658"/>
            <a:ext cx="8225799" cy="860425"/>
          </a:xfrm>
          <a:prstGeom prst="rect">
            <a:avLst/>
          </a:prstGeom>
          <a:noFill/>
          <a:ln>
            <a:noFill/>
          </a:ln>
        </p:spPr>
        <p:txBody>
          <a:bodyPr spcFirstLastPara="1" wrap="square" lIns="0" tIns="0" rIns="0" bIns="0" anchor="t" anchorCtr="0">
            <a:spAutoFit/>
          </a:bodyPr>
          <a:lstStyle/>
          <a:p>
            <a:pPr marL="539749" marR="0" lvl="1" indent="-269873" algn="just" rtl="0">
              <a:lnSpc>
                <a:spcPct val="140016"/>
              </a:lnSpc>
              <a:spcBef>
                <a:spcPts val="0"/>
              </a:spcBef>
              <a:spcAft>
                <a:spcPts val="0"/>
              </a:spcAft>
              <a:buClr>
                <a:srgbClr val="000000"/>
              </a:buClr>
              <a:buSzPts val="2499"/>
              <a:buFont typeface="Arial"/>
              <a:buChar char="•"/>
            </a:pPr>
            <a:r>
              <a:rPr lang="en-US" sz="2499" b="0" i="0" u="none" strike="noStrike" cap="none">
                <a:solidFill>
                  <a:srgbClr val="000000"/>
                </a:solidFill>
                <a:latin typeface="Arial"/>
                <a:ea typeface="Arial"/>
                <a:cs typeface="Arial"/>
                <a:sym typeface="Arial"/>
              </a:rPr>
              <a:t>Lidl is a supermarket chain operating in Germany and 30 other nations (LIDL, 2022).</a:t>
            </a:r>
            <a:endParaRPr sz="1400" b="0" i="0" u="none" strike="noStrike" cap="none">
              <a:solidFill>
                <a:srgbClr val="000000"/>
              </a:solidFill>
              <a:latin typeface="Arial"/>
              <a:ea typeface="Arial"/>
              <a:cs typeface="Arial"/>
              <a:sym typeface="Arial"/>
            </a:endParaRPr>
          </a:p>
        </p:txBody>
      </p:sp>
      <p:sp>
        <p:nvSpPr>
          <p:cNvPr id="139" name="Google Shape;139;p4"/>
          <p:cNvSpPr txBox="1"/>
          <p:nvPr/>
        </p:nvSpPr>
        <p:spPr>
          <a:xfrm>
            <a:off x="9705429" y="3843034"/>
            <a:ext cx="7779448" cy="860425"/>
          </a:xfrm>
          <a:prstGeom prst="rect">
            <a:avLst/>
          </a:prstGeom>
          <a:noFill/>
          <a:ln>
            <a:noFill/>
          </a:ln>
        </p:spPr>
        <p:txBody>
          <a:bodyPr spcFirstLastPara="1" wrap="square" lIns="0" tIns="0" rIns="0" bIns="0" anchor="t" anchorCtr="0">
            <a:spAutoFit/>
          </a:bodyPr>
          <a:lstStyle/>
          <a:p>
            <a:pPr marL="539749" marR="0" lvl="1" indent="-269873" algn="just" rtl="0">
              <a:lnSpc>
                <a:spcPct val="140016"/>
              </a:lnSpc>
              <a:spcBef>
                <a:spcPts val="0"/>
              </a:spcBef>
              <a:spcAft>
                <a:spcPts val="0"/>
              </a:spcAft>
              <a:buClr>
                <a:srgbClr val="000000"/>
              </a:buClr>
              <a:buSzPts val="2499"/>
              <a:buFont typeface="Arial"/>
              <a:buChar char="•"/>
            </a:pPr>
            <a:r>
              <a:rPr lang="en-US" sz="2499" b="0" i="0" u="none" strike="noStrike" cap="none">
                <a:solidFill>
                  <a:srgbClr val="000000"/>
                </a:solidFill>
                <a:latin typeface="Arial"/>
                <a:ea typeface="Arial"/>
                <a:cs typeface="Arial"/>
                <a:sym typeface="Arial"/>
              </a:rPr>
              <a:t>There are over 12,650 Lidl stores, and they employ 34,000 people as of now. </a:t>
            </a:r>
            <a:endParaRPr sz="1400" b="0" i="0" u="none" strike="noStrike" cap="none">
              <a:solidFill>
                <a:srgbClr val="000000"/>
              </a:solidFill>
              <a:latin typeface="Arial"/>
              <a:ea typeface="Arial"/>
              <a:cs typeface="Arial"/>
              <a:sym typeface="Arial"/>
            </a:endParaRPr>
          </a:p>
        </p:txBody>
      </p:sp>
      <p:sp>
        <p:nvSpPr>
          <p:cNvPr id="140" name="Google Shape;140;p4"/>
          <p:cNvSpPr txBox="1"/>
          <p:nvPr/>
        </p:nvSpPr>
        <p:spPr>
          <a:xfrm>
            <a:off x="9705429" y="4908550"/>
            <a:ext cx="8358982" cy="422275"/>
          </a:xfrm>
          <a:prstGeom prst="rect">
            <a:avLst/>
          </a:prstGeom>
          <a:noFill/>
          <a:ln>
            <a:noFill/>
          </a:ln>
        </p:spPr>
        <p:txBody>
          <a:bodyPr spcFirstLastPara="1" wrap="square" lIns="0" tIns="0" rIns="0" bIns="0" anchor="t" anchorCtr="0">
            <a:spAutoFit/>
          </a:bodyPr>
          <a:lstStyle/>
          <a:p>
            <a:pPr marL="539749" marR="0" lvl="1" indent="-269873" algn="just" rtl="0">
              <a:lnSpc>
                <a:spcPct val="140016"/>
              </a:lnSpc>
              <a:spcBef>
                <a:spcPts val="0"/>
              </a:spcBef>
              <a:spcAft>
                <a:spcPts val="0"/>
              </a:spcAft>
              <a:buClr>
                <a:srgbClr val="000000"/>
              </a:buClr>
              <a:buSzPts val="2499"/>
              <a:buFont typeface="Arial"/>
              <a:buChar char="•"/>
            </a:pPr>
            <a:r>
              <a:rPr lang="en-US" sz="2499" b="0" i="0" u="none" strike="noStrike" cap="none">
                <a:solidFill>
                  <a:srgbClr val="000000"/>
                </a:solidFill>
                <a:latin typeface="Arial"/>
                <a:ea typeface="Arial"/>
                <a:cs typeface="Arial"/>
                <a:sym typeface="Arial"/>
              </a:rPr>
              <a:t>The UK market share of Lidl is 7.7% (Lidl GB, 2023).</a:t>
            </a:r>
            <a:endParaRPr sz="1400" b="0" i="0" u="none" strike="noStrike" cap="none">
              <a:solidFill>
                <a:srgbClr val="000000"/>
              </a:solidFill>
              <a:latin typeface="Arial"/>
              <a:ea typeface="Arial"/>
              <a:cs typeface="Arial"/>
              <a:sym typeface="Arial"/>
            </a:endParaRPr>
          </a:p>
        </p:txBody>
      </p:sp>
      <p:sp>
        <p:nvSpPr>
          <p:cNvPr id="141" name="Google Shape;141;p4"/>
          <p:cNvSpPr txBox="1"/>
          <p:nvPr/>
        </p:nvSpPr>
        <p:spPr>
          <a:xfrm>
            <a:off x="9705429" y="5959475"/>
            <a:ext cx="8225799" cy="860425"/>
          </a:xfrm>
          <a:prstGeom prst="rect">
            <a:avLst/>
          </a:prstGeom>
          <a:noFill/>
          <a:ln>
            <a:noFill/>
          </a:ln>
        </p:spPr>
        <p:txBody>
          <a:bodyPr spcFirstLastPara="1" wrap="square" lIns="0" tIns="0" rIns="0" bIns="0" anchor="t" anchorCtr="0">
            <a:spAutoFit/>
          </a:bodyPr>
          <a:lstStyle/>
          <a:p>
            <a:pPr marL="539749" marR="0" lvl="1" indent="-269873" algn="just" rtl="0">
              <a:lnSpc>
                <a:spcPct val="140016"/>
              </a:lnSpc>
              <a:spcBef>
                <a:spcPts val="0"/>
              </a:spcBef>
              <a:spcAft>
                <a:spcPts val="0"/>
              </a:spcAft>
              <a:buClr>
                <a:srgbClr val="000000"/>
              </a:buClr>
              <a:buSzPts val="2499"/>
              <a:buFont typeface="Arial"/>
              <a:buChar char="•"/>
            </a:pPr>
            <a:r>
              <a:rPr lang="en-US" sz="2499" b="0" i="0" u="none" strike="noStrike" cap="none">
                <a:solidFill>
                  <a:srgbClr val="000000"/>
                </a:solidFill>
                <a:latin typeface="Arial"/>
                <a:ea typeface="Arial"/>
                <a:cs typeface="Arial"/>
                <a:sym typeface="Arial"/>
              </a:rPr>
              <a:t>Lidl believes in providing only the highest quality products at affordable prices. </a:t>
            </a:r>
            <a:endParaRPr sz="1400" b="0" i="0" u="none" strike="noStrike" cap="none">
              <a:solidFill>
                <a:srgbClr val="000000"/>
              </a:solidFill>
              <a:latin typeface="Arial"/>
              <a:ea typeface="Arial"/>
              <a:cs typeface="Arial"/>
              <a:sym typeface="Arial"/>
            </a:endParaRPr>
          </a:p>
        </p:txBody>
      </p:sp>
      <p:sp>
        <p:nvSpPr>
          <p:cNvPr id="142" name="Google Shape;142;p4"/>
          <p:cNvSpPr txBox="1"/>
          <p:nvPr/>
        </p:nvSpPr>
        <p:spPr>
          <a:xfrm>
            <a:off x="9705429" y="7107966"/>
            <a:ext cx="8225799" cy="860425"/>
          </a:xfrm>
          <a:prstGeom prst="rect">
            <a:avLst/>
          </a:prstGeom>
          <a:noFill/>
          <a:ln>
            <a:noFill/>
          </a:ln>
        </p:spPr>
        <p:txBody>
          <a:bodyPr spcFirstLastPara="1" wrap="square" lIns="0" tIns="0" rIns="0" bIns="0" anchor="t" anchorCtr="0">
            <a:spAutoFit/>
          </a:bodyPr>
          <a:lstStyle/>
          <a:p>
            <a:pPr marL="539749" marR="0" lvl="1" indent="-269873" algn="just" rtl="0">
              <a:lnSpc>
                <a:spcPct val="140016"/>
              </a:lnSpc>
              <a:spcBef>
                <a:spcPts val="0"/>
              </a:spcBef>
              <a:spcAft>
                <a:spcPts val="0"/>
              </a:spcAft>
              <a:buClr>
                <a:srgbClr val="000000"/>
              </a:buClr>
              <a:buSzPts val="2499"/>
              <a:buFont typeface="Arial"/>
              <a:buChar char="•"/>
            </a:pPr>
            <a:r>
              <a:rPr lang="en-US" sz="2499" b="0" i="0" u="none" strike="noStrike" cap="none">
                <a:solidFill>
                  <a:srgbClr val="000000"/>
                </a:solidFill>
                <a:latin typeface="Arial"/>
                <a:ea typeface="Arial"/>
                <a:cs typeface="Arial"/>
                <a:sym typeface="Arial"/>
              </a:rPr>
              <a:t>Lidl needs to ensure it recruits the right people for the right position during the transformation.</a:t>
            </a:r>
            <a:endParaRPr sz="1400" b="0" i="0" u="none" strike="noStrike" cap="none">
              <a:solidFill>
                <a:srgbClr val="000000"/>
              </a:solidFill>
              <a:latin typeface="Arial"/>
              <a:ea typeface="Arial"/>
              <a:cs typeface="Arial"/>
              <a:sym typeface="Arial"/>
            </a:endParaRPr>
          </a:p>
        </p:txBody>
      </p:sp>
      <p:sp>
        <p:nvSpPr>
          <p:cNvPr id="143" name="Google Shape;143;p4"/>
          <p:cNvSpPr txBox="1"/>
          <p:nvPr/>
        </p:nvSpPr>
        <p:spPr>
          <a:xfrm>
            <a:off x="1922305" y="8468995"/>
            <a:ext cx="3287613" cy="78930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Clr>
                <a:srgbClr val="000000"/>
              </a:buClr>
              <a:buSzPts val="2300"/>
              <a:buFont typeface="Arial"/>
              <a:buNone/>
            </a:pPr>
            <a:r>
              <a:rPr lang="en-US" sz="2300" b="0" i="0" u="none" strike="noStrike" cap="none">
                <a:solidFill>
                  <a:srgbClr val="000000"/>
                </a:solidFill>
                <a:latin typeface="Arial"/>
                <a:ea typeface="Arial"/>
                <a:cs typeface="Arial"/>
                <a:sym typeface="Arial"/>
              </a:rPr>
              <a:t>Figure: Company logo </a:t>
            </a:r>
            <a:endParaRPr sz="1400" b="0" i="0" u="none" strike="noStrike" cap="none">
              <a:solidFill>
                <a:srgbClr val="000000"/>
              </a:solidFill>
              <a:latin typeface="Arial"/>
              <a:ea typeface="Arial"/>
              <a:cs typeface="Arial"/>
              <a:sym typeface="Arial"/>
            </a:endParaRPr>
          </a:p>
          <a:p>
            <a:pPr marL="0" marR="0" lvl="0" indent="0" algn="ctr" rtl="0">
              <a:lnSpc>
                <a:spcPct val="140000"/>
              </a:lnSpc>
              <a:spcBef>
                <a:spcPts val="0"/>
              </a:spcBef>
              <a:spcAft>
                <a:spcPts val="0"/>
              </a:spcAft>
              <a:buClr>
                <a:srgbClr val="000000"/>
              </a:buClr>
              <a:buSzPts val="2300"/>
              <a:buFont typeface="Arial"/>
              <a:buNone/>
            </a:pPr>
            <a:r>
              <a:rPr lang="en-US" sz="2300" b="0" i="0" u="none" strike="noStrike" cap="none">
                <a:solidFill>
                  <a:srgbClr val="000000"/>
                </a:solidFill>
                <a:latin typeface="Arial"/>
                <a:ea typeface="Arial"/>
                <a:cs typeface="Arial"/>
                <a:sym typeface="Arial"/>
              </a:rPr>
              <a:t>(Source: Lidl GB, 2023) </a:t>
            </a:r>
            <a:endParaRPr sz="1400" b="0" i="0" u="none" strike="noStrike" cap="none">
              <a:solidFill>
                <a:srgbClr val="000000"/>
              </a:solidFill>
              <a:latin typeface="Arial"/>
              <a:ea typeface="Arial"/>
              <a:cs typeface="Arial"/>
              <a:sym typeface="Arial"/>
            </a:endParaRPr>
          </a:p>
        </p:txBody>
      </p:sp>
      <p:sp>
        <p:nvSpPr>
          <p:cNvPr id="144" name="Google Shape;144;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4</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B923"/>
        </a:solidFill>
        <a:effectLst/>
      </p:bgPr>
    </p:bg>
    <p:spTree>
      <p:nvGrpSpPr>
        <p:cNvPr id="1" name="Shape 152"/>
        <p:cNvGrpSpPr/>
        <p:nvPr/>
      </p:nvGrpSpPr>
      <p:grpSpPr>
        <a:xfrm>
          <a:off x="0" y="0"/>
          <a:ext cx="0" cy="0"/>
          <a:chOff x="0" y="0"/>
          <a:chExt cx="0" cy="0"/>
        </a:xfrm>
      </p:grpSpPr>
      <p:grpSp>
        <p:nvGrpSpPr>
          <p:cNvPr id="153" name="Google Shape;153;p5"/>
          <p:cNvGrpSpPr/>
          <p:nvPr/>
        </p:nvGrpSpPr>
        <p:grpSpPr>
          <a:xfrm>
            <a:off x="312911" y="511439"/>
            <a:ext cx="11316223" cy="8680186"/>
            <a:chOff x="0" y="66675"/>
            <a:chExt cx="15088297" cy="11573581"/>
          </a:xfrm>
        </p:grpSpPr>
        <p:sp>
          <p:nvSpPr>
            <p:cNvPr id="154" name="Google Shape;154;p5"/>
            <p:cNvSpPr txBox="1"/>
            <p:nvPr/>
          </p:nvSpPr>
          <p:spPr>
            <a:xfrm>
              <a:off x="0" y="66675"/>
              <a:ext cx="15088297" cy="1347259"/>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Clr>
                  <a:srgbClr val="000000"/>
                </a:buClr>
                <a:buSzPts val="7000"/>
                <a:buFont typeface="Arial"/>
                <a:buNone/>
              </a:pPr>
              <a:r>
                <a:rPr lang="en-US" sz="7000" b="0" i="0" u="none" strike="noStrike" cap="none">
                  <a:solidFill>
                    <a:srgbClr val="FFFFFF"/>
                  </a:solidFill>
                  <a:latin typeface="Hammersmith One"/>
                  <a:ea typeface="Hammersmith One"/>
                  <a:cs typeface="Hammersmith One"/>
                  <a:sym typeface="Hammersmith One"/>
                </a:rPr>
                <a:t>Introduction to Lidl London</a:t>
              </a:r>
              <a:endParaRPr sz="1400" b="0" i="0" u="none" strike="noStrike" cap="none">
                <a:solidFill>
                  <a:srgbClr val="000000"/>
                </a:solidFill>
                <a:latin typeface="Arial"/>
                <a:ea typeface="Arial"/>
                <a:cs typeface="Arial"/>
                <a:sym typeface="Arial"/>
              </a:endParaRPr>
            </a:p>
          </p:txBody>
        </p:sp>
        <p:sp>
          <p:nvSpPr>
            <p:cNvPr id="155" name="Google Shape;155;p5"/>
            <p:cNvSpPr txBox="1"/>
            <p:nvPr/>
          </p:nvSpPr>
          <p:spPr>
            <a:xfrm>
              <a:off x="0" y="3194867"/>
              <a:ext cx="11639078" cy="8445389"/>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FFFFFF"/>
                </a:buClr>
                <a:buSzPts val="3000"/>
                <a:buFont typeface="Arial"/>
                <a:buChar char="•"/>
              </a:pPr>
              <a:r>
                <a:rPr lang="en-US" sz="2400" b="0" i="0" u="none" strike="noStrike" cap="none" dirty="0">
                  <a:solidFill>
                    <a:srgbClr val="FFFFFF"/>
                  </a:solidFill>
                  <a:latin typeface="Arial"/>
                  <a:ea typeface="Arial"/>
                  <a:cs typeface="Arial"/>
                  <a:sym typeface="Arial"/>
                </a:rPr>
                <a:t>Lidl has a huge market presence in Great Britain, particularly in London. </a:t>
              </a:r>
              <a:endParaRPr sz="2400" b="0" i="0" u="none" strike="noStrike" cap="none" dirty="0">
                <a:solidFill>
                  <a:srgbClr val="000000"/>
                </a:solidFill>
                <a:latin typeface="Arial"/>
                <a:ea typeface="Arial"/>
                <a:cs typeface="Arial"/>
                <a:sym typeface="Arial"/>
              </a:endParaRPr>
            </a:p>
            <a:p>
              <a:pPr marL="647700" marR="0" lvl="1" indent="-323850" algn="just" rtl="0">
                <a:lnSpc>
                  <a:spcPct val="140000"/>
                </a:lnSpc>
                <a:spcBef>
                  <a:spcPts val="0"/>
                </a:spcBef>
                <a:spcAft>
                  <a:spcPts val="0"/>
                </a:spcAft>
                <a:buClr>
                  <a:srgbClr val="FFFFFF"/>
                </a:buClr>
                <a:buSzPts val="3000"/>
                <a:buFont typeface="Arial"/>
                <a:buChar char="•"/>
              </a:pPr>
              <a:r>
                <a:rPr lang="en-US" sz="2400" b="0" i="0" u="none" strike="noStrike" cap="none" dirty="0">
                  <a:solidFill>
                    <a:srgbClr val="FFFFFF"/>
                  </a:solidFill>
                  <a:latin typeface="Arial"/>
                  <a:ea typeface="Arial"/>
                  <a:cs typeface="Arial"/>
                  <a:sym typeface="Arial"/>
                </a:rPr>
                <a:t>In London, Lidl has 120 stores and requires more than 100+ stores (Lidl Site Requirement, 2025).</a:t>
              </a:r>
              <a:endParaRPr sz="2400" b="0" i="0" u="none" strike="noStrike" cap="none" dirty="0">
                <a:solidFill>
                  <a:srgbClr val="000000"/>
                </a:solidFill>
                <a:latin typeface="Arial"/>
                <a:ea typeface="Arial"/>
                <a:cs typeface="Arial"/>
                <a:sym typeface="Arial"/>
              </a:endParaRPr>
            </a:p>
            <a:p>
              <a:pPr marL="647700" marR="0" lvl="1" indent="-323850" algn="just" rtl="0">
                <a:lnSpc>
                  <a:spcPct val="140000"/>
                </a:lnSpc>
                <a:spcBef>
                  <a:spcPts val="0"/>
                </a:spcBef>
                <a:spcAft>
                  <a:spcPts val="0"/>
                </a:spcAft>
                <a:buClr>
                  <a:srgbClr val="FFFFFF"/>
                </a:buClr>
                <a:buSzPts val="3000"/>
                <a:buFont typeface="Arial"/>
                <a:buChar char="•"/>
              </a:pPr>
              <a:r>
                <a:rPr lang="en-US" sz="2400" b="0" i="0" u="none" strike="noStrike" cap="none" dirty="0">
                  <a:solidFill>
                    <a:srgbClr val="FFFFFF"/>
                  </a:solidFill>
                  <a:latin typeface="Arial"/>
                  <a:ea typeface="Arial"/>
                  <a:cs typeface="Arial"/>
                  <a:sym typeface="Arial"/>
                </a:rPr>
                <a:t>The various products offered are sports and leisure, food and drink, kitchen and household, and more. </a:t>
              </a:r>
              <a:endParaRPr sz="2400" b="0" i="0" u="none" strike="noStrike" cap="none" dirty="0">
                <a:solidFill>
                  <a:srgbClr val="000000"/>
                </a:solidFill>
                <a:latin typeface="Arial"/>
                <a:ea typeface="Arial"/>
                <a:cs typeface="Arial"/>
                <a:sym typeface="Arial"/>
              </a:endParaRPr>
            </a:p>
            <a:p>
              <a:pPr marL="647700" marR="0" lvl="1" indent="-323850" algn="just" rtl="0">
                <a:lnSpc>
                  <a:spcPct val="140000"/>
                </a:lnSpc>
                <a:spcBef>
                  <a:spcPts val="0"/>
                </a:spcBef>
                <a:spcAft>
                  <a:spcPts val="0"/>
                </a:spcAft>
                <a:buClr>
                  <a:srgbClr val="FFFFFF"/>
                </a:buClr>
                <a:buSzPts val="3000"/>
                <a:buFont typeface="Arial"/>
                <a:buChar char="•"/>
              </a:pPr>
              <a:r>
                <a:rPr lang="en-US" sz="2400" b="0" i="0" u="none" strike="noStrike" cap="none" dirty="0">
                  <a:solidFill>
                    <a:srgbClr val="FFFFFF"/>
                  </a:solidFill>
                  <a:latin typeface="Arial"/>
                  <a:ea typeface="Arial"/>
                  <a:cs typeface="Arial"/>
                  <a:sym typeface="Arial"/>
                </a:rPr>
                <a:t>Weekly offers are also provided through Lidl Plus (Lidl Offer, 2025).</a:t>
              </a:r>
              <a:endParaRPr sz="2400" b="0" i="0" u="none" strike="noStrike" cap="none" dirty="0">
                <a:solidFill>
                  <a:srgbClr val="000000"/>
                </a:solidFill>
                <a:latin typeface="Arial"/>
                <a:ea typeface="Arial"/>
                <a:cs typeface="Arial"/>
                <a:sym typeface="Arial"/>
              </a:endParaRPr>
            </a:p>
            <a:p>
              <a:pPr marL="647700" marR="0" lvl="1" indent="-323850" algn="just" rtl="0">
                <a:lnSpc>
                  <a:spcPct val="140000"/>
                </a:lnSpc>
                <a:spcBef>
                  <a:spcPts val="0"/>
                </a:spcBef>
                <a:spcAft>
                  <a:spcPts val="0"/>
                </a:spcAft>
                <a:buClr>
                  <a:srgbClr val="FFFFFF"/>
                </a:buClr>
                <a:buSzPts val="3000"/>
                <a:buFont typeface="Arial"/>
                <a:buChar char="•"/>
              </a:pPr>
              <a:r>
                <a:rPr lang="en-US" sz="2400" b="0" i="0" u="none" strike="noStrike" cap="none" dirty="0">
                  <a:solidFill>
                    <a:srgbClr val="FFFFFF"/>
                  </a:solidFill>
                  <a:latin typeface="Arial"/>
                  <a:ea typeface="Arial"/>
                  <a:cs typeface="Arial"/>
                  <a:sym typeface="Arial"/>
                </a:rPr>
                <a:t>The London retail sector </a:t>
              </a:r>
              <a:r>
                <a:rPr lang="en-US" sz="2400" b="0" i="0" u="none" strike="noStrike" cap="none" dirty="0" err="1">
                  <a:solidFill>
                    <a:srgbClr val="FFFFFF"/>
                  </a:solidFill>
                  <a:latin typeface="Arial"/>
                  <a:ea typeface="Arial"/>
                  <a:cs typeface="Arial"/>
                  <a:sym typeface="Arial"/>
                </a:rPr>
                <a:t>prioritises</a:t>
              </a:r>
              <a:r>
                <a:rPr lang="en-US" sz="2400" b="0" i="0" u="none" strike="noStrike" cap="none" dirty="0">
                  <a:solidFill>
                    <a:srgbClr val="FFFFFF"/>
                  </a:solidFill>
                  <a:latin typeface="Arial"/>
                  <a:ea typeface="Arial"/>
                  <a:cs typeface="Arial"/>
                  <a:sym typeface="Arial"/>
                </a:rPr>
                <a:t> automation and e-commerce integration, which reinforces the need for transformation.</a:t>
              </a:r>
              <a:endParaRPr sz="2400" b="0" i="0" u="none" strike="noStrike" cap="none" dirty="0">
                <a:solidFill>
                  <a:srgbClr val="000000"/>
                </a:solidFill>
                <a:latin typeface="Arial"/>
                <a:ea typeface="Arial"/>
                <a:cs typeface="Arial"/>
                <a:sym typeface="Arial"/>
              </a:endParaRPr>
            </a:p>
            <a:p>
              <a:pPr marL="0" marR="0" lvl="0" indent="0" algn="just" rtl="0">
                <a:lnSpc>
                  <a:spcPct val="140000"/>
                </a:lnSpc>
                <a:spcBef>
                  <a:spcPts val="0"/>
                </a:spcBef>
                <a:spcAft>
                  <a:spcPts val="0"/>
                </a:spcAft>
                <a:buClr>
                  <a:srgbClr val="000000"/>
                </a:buClr>
                <a:buSzPts val="3000"/>
                <a:buFont typeface="Arial"/>
                <a:buNone/>
              </a:pPr>
              <a:endParaRPr sz="3000" b="0" i="0" u="none" strike="noStrike" cap="none" dirty="0">
                <a:solidFill>
                  <a:srgbClr val="FFFFFF"/>
                </a:solidFill>
                <a:latin typeface="Arial"/>
                <a:ea typeface="Arial"/>
                <a:cs typeface="Arial"/>
                <a:sym typeface="Arial"/>
              </a:endParaRPr>
            </a:p>
          </p:txBody>
        </p:sp>
      </p:grpSp>
      <p:sp>
        <p:nvSpPr>
          <p:cNvPr id="156" name="Google Shape;156;p5"/>
          <p:cNvSpPr/>
          <p:nvPr/>
        </p:nvSpPr>
        <p:spPr>
          <a:xfrm>
            <a:off x="11629134" y="1665725"/>
            <a:ext cx="5639722" cy="7188292"/>
          </a:xfrm>
          <a:custGeom>
            <a:avLst/>
            <a:gdLst/>
            <a:ahLst/>
            <a:cxnLst/>
            <a:rect l="l" t="t" r="r" b="b"/>
            <a:pathLst>
              <a:path w="5639722" h="7188292" extrusionOk="0">
                <a:moveTo>
                  <a:pt x="0" y="0"/>
                </a:moveTo>
                <a:lnTo>
                  <a:pt x="5639722" y="0"/>
                </a:lnTo>
                <a:lnTo>
                  <a:pt x="5639722" y="7188291"/>
                </a:lnTo>
                <a:lnTo>
                  <a:pt x="0" y="7188291"/>
                </a:lnTo>
                <a:lnTo>
                  <a:pt x="0" y="0"/>
                </a:lnTo>
                <a:close/>
              </a:path>
            </a:pathLst>
          </a:custGeom>
          <a:blipFill rotWithShape="1">
            <a:blip r:embed="rId3">
              <a:alphaModFix/>
            </a:blip>
            <a:stretch>
              <a:fillRect/>
            </a:stretch>
          </a:blipFill>
          <a:ln>
            <a:noFill/>
          </a:ln>
        </p:spPr>
      </p:sp>
      <p:sp>
        <p:nvSpPr>
          <p:cNvPr id="157" name="Google Shape;157;p5"/>
          <p:cNvSpPr txBox="1"/>
          <p:nvPr/>
        </p:nvSpPr>
        <p:spPr>
          <a:xfrm>
            <a:off x="11285965" y="9191625"/>
            <a:ext cx="5982891" cy="9150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Clr>
                <a:srgbClr val="000000"/>
              </a:buClr>
              <a:buSzPts val="2599"/>
              <a:buFont typeface="Arial"/>
              <a:buNone/>
            </a:pPr>
            <a:r>
              <a:rPr lang="en-US" sz="2599" b="0" i="0" u="none" strike="noStrike" cap="none">
                <a:solidFill>
                  <a:srgbClr val="000000"/>
                </a:solidFill>
                <a:latin typeface="Arial"/>
                <a:ea typeface="Arial"/>
                <a:cs typeface="Arial"/>
                <a:sym typeface="Arial"/>
              </a:rPr>
              <a:t>Figure: Site Requirements </a:t>
            </a:r>
            <a:endParaRPr sz="1400" b="0" i="0" u="none" strike="noStrike" cap="none">
              <a:solidFill>
                <a:srgbClr val="000000"/>
              </a:solidFill>
              <a:latin typeface="Arial"/>
              <a:ea typeface="Arial"/>
              <a:cs typeface="Arial"/>
              <a:sym typeface="Arial"/>
            </a:endParaRPr>
          </a:p>
          <a:p>
            <a:pPr marL="0" marR="0" lvl="0" indent="0" algn="ctr" rtl="0">
              <a:lnSpc>
                <a:spcPct val="140015"/>
              </a:lnSpc>
              <a:spcBef>
                <a:spcPts val="0"/>
              </a:spcBef>
              <a:spcAft>
                <a:spcPts val="0"/>
              </a:spcAft>
              <a:buClr>
                <a:srgbClr val="000000"/>
              </a:buClr>
              <a:buSzPts val="2599"/>
              <a:buFont typeface="Arial"/>
              <a:buNone/>
            </a:pPr>
            <a:r>
              <a:rPr lang="en-US" sz="2599" b="0" i="0" u="none" strike="noStrike" cap="none">
                <a:solidFill>
                  <a:srgbClr val="000000"/>
                </a:solidFill>
                <a:latin typeface="Arial"/>
                <a:ea typeface="Arial"/>
                <a:cs typeface="Arial"/>
                <a:sym typeface="Arial"/>
              </a:rPr>
              <a:t>(Source: Lidl Site Requirement, 2025)) </a:t>
            </a:r>
            <a:endParaRPr sz="1400" b="0" i="0" u="none" strike="noStrike" cap="none">
              <a:solidFill>
                <a:srgbClr val="000000"/>
              </a:solidFill>
              <a:latin typeface="Arial"/>
              <a:ea typeface="Arial"/>
              <a:cs typeface="Arial"/>
              <a:sym typeface="Arial"/>
            </a:endParaRPr>
          </a:p>
        </p:txBody>
      </p:sp>
      <p:sp>
        <p:nvSpPr>
          <p:cNvPr id="158" name="Google Shape;158;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5</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6"/>
          <p:cNvSpPr/>
          <p:nvPr/>
        </p:nvSpPr>
        <p:spPr>
          <a:xfrm>
            <a:off x="0" y="0"/>
            <a:ext cx="18288000" cy="2563180"/>
          </a:xfrm>
          <a:prstGeom prst="rect">
            <a:avLst/>
          </a:prstGeom>
          <a:solidFill>
            <a:srgbClr val="FFB92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6"/>
          <p:cNvSpPr/>
          <p:nvPr/>
        </p:nvSpPr>
        <p:spPr>
          <a:xfrm>
            <a:off x="10451860" y="3263279"/>
            <a:ext cx="7497153" cy="5635360"/>
          </a:xfrm>
          <a:custGeom>
            <a:avLst/>
            <a:gdLst/>
            <a:ahLst/>
            <a:cxnLst/>
            <a:rect l="l" t="t" r="r" b="b"/>
            <a:pathLst>
              <a:path w="7497153" h="5635360" extrusionOk="0">
                <a:moveTo>
                  <a:pt x="0" y="0"/>
                </a:moveTo>
                <a:lnTo>
                  <a:pt x="7497153" y="0"/>
                </a:lnTo>
                <a:lnTo>
                  <a:pt x="7497153" y="5635361"/>
                </a:lnTo>
                <a:lnTo>
                  <a:pt x="0" y="5635361"/>
                </a:lnTo>
                <a:lnTo>
                  <a:pt x="0" y="0"/>
                </a:lnTo>
                <a:close/>
              </a:path>
            </a:pathLst>
          </a:custGeom>
          <a:blipFill rotWithShape="1">
            <a:blip r:embed="rId3">
              <a:alphaModFix/>
            </a:blip>
            <a:stretch>
              <a:fillRect/>
            </a:stretch>
          </a:blipFill>
          <a:ln>
            <a:noFill/>
          </a:ln>
        </p:spPr>
      </p:sp>
      <p:sp>
        <p:nvSpPr>
          <p:cNvPr id="169" name="Google Shape;169;p6"/>
          <p:cNvSpPr txBox="1"/>
          <p:nvPr/>
        </p:nvSpPr>
        <p:spPr>
          <a:xfrm>
            <a:off x="759790" y="2846469"/>
            <a:ext cx="9271200" cy="6895800"/>
          </a:xfrm>
          <a:prstGeom prst="rect">
            <a:avLst/>
          </a:prstGeom>
          <a:noFill/>
          <a:ln>
            <a:noFill/>
          </a:ln>
        </p:spPr>
        <p:txBody>
          <a:bodyPr spcFirstLastPara="1" wrap="square" lIns="0" tIns="0" rIns="0" bIns="0" anchor="t" anchorCtr="0">
            <a:spAutoFit/>
          </a:bodyPr>
          <a:lstStyle/>
          <a:p>
            <a:pPr marL="914400" marR="0" lvl="1" indent="-406400" algn="just" rtl="0">
              <a:lnSpc>
                <a:spcPct val="150000"/>
              </a:lnSpc>
              <a:spcBef>
                <a:spcPts val="1400"/>
              </a:spcBef>
              <a:spcAft>
                <a:spcPts val="0"/>
              </a:spcAft>
              <a:buClr>
                <a:schemeClr val="dk1"/>
              </a:buClr>
              <a:buSzPts val="2800"/>
              <a:buFont typeface="Arial"/>
              <a:buChar char="•"/>
            </a:pPr>
            <a:r>
              <a:rPr lang="en-US" sz="2800" b="0" i="0" u="none" strike="noStrike" cap="none">
                <a:solidFill>
                  <a:schemeClr val="dk1"/>
                </a:solidFill>
                <a:latin typeface="Arial"/>
                <a:ea typeface="Arial"/>
                <a:cs typeface="Arial"/>
                <a:sym typeface="Arial"/>
              </a:rPr>
              <a:t>Job analysis establishes job descriptions, roles and responsibilities and specifications for a particular work (Ahmad and Alqaarni, 2023).</a:t>
            </a:r>
            <a:endParaRPr sz="2800" b="0" i="0" u="none" strike="noStrike" cap="none">
              <a:solidFill>
                <a:schemeClr val="dk1"/>
              </a:solidFill>
              <a:latin typeface="Arial"/>
              <a:ea typeface="Arial"/>
              <a:cs typeface="Arial"/>
              <a:sym typeface="Arial"/>
            </a:endParaRPr>
          </a:p>
          <a:p>
            <a:pPr marL="914400" marR="0" lvl="1" indent="-406400" algn="just" rtl="0">
              <a:lnSpc>
                <a:spcPct val="150000"/>
              </a:lnSpc>
              <a:spcBef>
                <a:spcPts val="0"/>
              </a:spcBef>
              <a:spcAft>
                <a:spcPts val="0"/>
              </a:spcAft>
              <a:buClr>
                <a:schemeClr val="dk1"/>
              </a:buClr>
              <a:buSzPts val="2800"/>
              <a:buFont typeface="Arial"/>
              <a:buChar char="•"/>
            </a:pPr>
            <a:r>
              <a:rPr lang="en-US" sz="2800" b="0" i="0" u="none" strike="noStrike" cap="none">
                <a:solidFill>
                  <a:schemeClr val="dk1"/>
                </a:solidFill>
                <a:latin typeface="Arial"/>
                <a:ea typeface="Arial"/>
                <a:cs typeface="Arial"/>
                <a:sym typeface="Arial"/>
              </a:rPr>
              <a:t>Core tasks for a team leader include delegating duties, supervising staff members, and meeting sales targets.</a:t>
            </a:r>
            <a:endParaRPr sz="2800" b="0" i="0" u="none" strike="noStrike" cap="none">
              <a:solidFill>
                <a:schemeClr val="dk1"/>
              </a:solidFill>
              <a:latin typeface="Arial"/>
              <a:ea typeface="Arial"/>
              <a:cs typeface="Arial"/>
              <a:sym typeface="Arial"/>
            </a:endParaRPr>
          </a:p>
          <a:p>
            <a:pPr marL="914400" marR="0" lvl="1" indent="-406400" algn="just" rtl="0">
              <a:lnSpc>
                <a:spcPct val="150000"/>
              </a:lnSpc>
              <a:spcBef>
                <a:spcPts val="0"/>
              </a:spcBef>
              <a:spcAft>
                <a:spcPts val="0"/>
              </a:spcAft>
              <a:buClr>
                <a:schemeClr val="dk1"/>
              </a:buClr>
              <a:buSzPts val="2800"/>
              <a:buFont typeface="Arial"/>
              <a:buChar char="•"/>
            </a:pPr>
            <a:r>
              <a:rPr lang="en-US" sz="2800" b="0" i="0" u="none" strike="noStrike" cap="none">
                <a:solidFill>
                  <a:schemeClr val="dk1"/>
                </a:solidFill>
                <a:latin typeface="Arial"/>
                <a:ea typeface="Arial"/>
                <a:cs typeface="Arial"/>
                <a:sym typeface="Arial"/>
              </a:rPr>
              <a:t>Skills and knowledge required are leadership, time management, communication, and retail operations. </a:t>
            </a:r>
            <a:endParaRPr sz="2800" b="0" i="0" u="none" strike="noStrike" cap="none">
              <a:solidFill>
                <a:schemeClr val="dk1"/>
              </a:solidFill>
              <a:latin typeface="Arial"/>
              <a:ea typeface="Arial"/>
              <a:cs typeface="Arial"/>
              <a:sym typeface="Arial"/>
            </a:endParaRPr>
          </a:p>
          <a:p>
            <a:pPr marL="914400" marR="0" lvl="1" indent="-406400" algn="just" rtl="0">
              <a:lnSpc>
                <a:spcPct val="150000"/>
              </a:lnSpc>
              <a:spcBef>
                <a:spcPts val="0"/>
              </a:spcBef>
              <a:spcAft>
                <a:spcPts val="1400"/>
              </a:spcAft>
              <a:buClr>
                <a:schemeClr val="dk1"/>
              </a:buClr>
              <a:buSzPts val="2800"/>
              <a:buFont typeface="Arial"/>
              <a:buChar char="•"/>
            </a:pPr>
            <a:r>
              <a:rPr lang="en-US" sz="2800" b="0" i="0" u="none" strike="noStrike" cap="none">
                <a:solidFill>
                  <a:schemeClr val="dk1"/>
                </a:solidFill>
                <a:latin typeface="Arial"/>
                <a:ea typeface="Arial"/>
                <a:cs typeface="Arial"/>
                <a:sym typeface="Arial"/>
              </a:rPr>
              <a:t>A good job analysis helps the manager to understand the skills and competencies needed to do a particular work or task (Tien </a:t>
            </a:r>
            <a:r>
              <a:rPr lang="en-US" sz="2800" b="0" i="1" u="none" strike="noStrike" cap="none">
                <a:solidFill>
                  <a:schemeClr val="dk1"/>
                </a:solidFill>
                <a:latin typeface="Arial"/>
                <a:ea typeface="Arial"/>
                <a:cs typeface="Arial"/>
                <a:sym typeface="Arial"/>
              </a:rPr>
              <a:t>et al</a:t>
            </a:r>
            <a:r>
              <a:rPr lang="en-US" sz="2800" b="0" i="0" u="none" strike="noStrike" cap="none">
                <a:solidFill>
                  <a:schemeClr val="dk1"/>
                </a:solidFill>
                <a:latin typeface="Arial"/>
                <a:ea typeface="Arial"/>
                <a:cs typeface="Arial"/>
                <a:sym typeface="Arial"/>
              </a:rPr>
              <a:t>., 2021).</a:t>
            </a:r>
            <a:endParaRPr sz="2800" b="0" i="0" u="none" strike="noStrike" cap="none">
              <a:solidFill>
                <a:schemeClr val="dk1"/>
              </a:solidFill>
              <a:latin typeface="Arial"/>
              <a:ea typeface="Arial"/>
              <a:cs typeface="Arial"/>
              <a:sym typeface="Arial"/>
            </a:endParaRPr>
          </a:p>
        </p:txBody>
      </p:sp>
      <p:sp>
        <p:nvSpPr>
          <p:cNvPr id="170" name="Google Shape;170;p6"/>
          <p:cNvSpPr txBox="1"/>
          <p:nvPr/>
        </p:nvSpPr>
        <p:spPr>
          <a:xfrm>
            <a:off x="2209800" y="828514"/>
            <a:ext cx="14290684" cy="10668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Clr>
                <a:srgbClr val="000000"/>
              </a:buClr>
              <a:buSzPts val="7000"/>
              <a:buFont typeface="Arial"/>
              <a:buNone/>
            </a:pPr>
            <a:r>
              <a:rPr lang="en-US" sz="7000" b="0" i="0" u="none" strike="noStrike" cap="none">
                <a:solidFill>
                  <a:srgbClr val="FFFFFF"/>
                </a:solidFill>
                <a:latin typeface="Hammersmith One"/>
                <a:ea typeface="Hammersmith One"/>
                <a:cs typeface="Hammersmith One"/>
                <a:sym typeface="Hammersmith One"/>
              </a:rPr>
              <a:t>Recruitment Process: Job Analysis </a:t>
            </a:r>
            <a:endParaRPr sz="1400" b="0" i="0" u="none" strike="noStrike" cap="none">
              <a:solidFill>
                <a:srgbClr val="000000"/>
              </a:solidFill>
              <a:latin typeface="Arial"/>
              <a:ea typeface="Arial"/>
              <a:cs typeface="Arial"/>
              <a:sym typeface="Arial"/>
            </a:endParaRPr>
          </a:p>
        </p:txBody>
      </p:sp>
      <p:sp>
        <p:nvSpPr>
          <p:cNvPr id="171" name="Google Shape;171;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7"/>
          <p:cNvSpPr/>
          <p:nvPr/>
        </p:nvSpPr>
        <p:spPr>
          <a:xfrm>
            <a:off x="10433920" y="0"/>
            <a:ext cx="7854080" cy="10719921"/>
          </a:xfrm>
          <a:prstGeom prst="rect">
            <a:avLst/>
          </a:prstGeom>
          <a:solidFill>
            <a:srgbClr val="FFB92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7"/>
          <p:cNvSpPr/>
          <p:nvPr/>
        </p:nvSpPr>
        <p:spPr>
          <a:xfrm>
            <a:off x="11164327" y="2900636"/>
            <a:ext cx="6287473" cy="6008030"/>
          </a:xfrm>
          <a:custGeom>
            <a:avLst/>
            <a:gdLst/>
            <a:ahLst/>
            <a:cxnLst/>
            <a:rect l="l" t="t" r="r" b="b"/>
            <a:pathLst>
              <a:path w="6287473" h="6008030" extrusionOk="0">
                <a:moveTo>
                  <a:pt x="0" y="0"/>
                </a:moveTo>
                <a:lnTo>
                  <a:pt x="6287474" y="0"/>
                </a:lnTo>
                <a:lnTo>
                  <a:pt x="6287474" y="6008030"/>
                </a:lnTo>
                <a:lnTo>
                  <a:pt x="0" y="6008030"/>
                </a:lnTo>
                <a:lnTo>
                  <a:pt x="0" y="0"/>
                </a:lnTo>
                <a:close/>
              </a:path>
            </a:pathLst>
          </a:custGeom>
          <a:blipFill rotWithShape="1">
            <a:blip r:embed="rId3">
              <a:alphaModFix/>
            </a:blip>
            <a:stretch>
              <a:fillRect/>
            </a:stretch>
          </a:blipFill>
          <a:ln>
            <a:noFill/>
          </a:ln>
        </p:spPr>
      </p:sp>
      <p:sp>
        <p:nvSpPr>
          <p:cNvPr id="182" name="Google Shape;182;p7"/>
          <p:cNvSpPr txBox="1"/>
          <p:nvPr/>
        </p:nvSpPr>
        <p:spPr>
          <a:xfrm>
            <a:off x="1464485" y="374649"/>
            <a:ext cx="15987316" cy="1184278"/>
          </a:xfrm>
          <a:prstGeom prst="rect">
            <a:avLst/>
          </a:prstGeom>
          <a:noFill/>
          <a:ln>
            <a:noFill/>
          </a:ln>
        </p:spPr>
        <p:txBody>
          <a:bodyPr spcFirstLastPara="1" wrap="square" lIns="0" tIns="0" rIns="0" bIns="0" anchor="t" anchorCtr="0">
            <a:spAutoFit/>
          </a:bodyPr>
          <a:lstStyle/>
          <a:p>
            <a:pPr marL="0" marR="0" lvl="0" indent="0" algn="ctr" rtl="0">
              <a:lnSpc>
                <a:spcPct val="140005"/>
              </a:lnSpc>
              <a:spcBef>
                <a:spcPts val="0"/>
              </a:spcBef>
              <a:spcAft>
                <a:spcPts val="0"/>
              </a:spcAft>
              <a:buClr>
                <a:srgbClr val="000000"/>
              </a:buClr>
              <a:buSzPts val="6999"/>
              <a:buFont typeface="Arial"/>
              <a:buNone/>
            </a:pPr>
            <a:r>
              <a:rPr lang="en-US" sz="6999" b="0" i="0" u="none" strike="noStrike" cap="none">
                <a:solidFill>
                  <a:srgbClr val="000000"/>
                </a:solidFill>
                <a:latin typeface="Hammersmith One"/>
                <a:ea typeface="Hammersmith One"/>
                <a:cs typeface="Hammersmith One"/>
                <a:sym typeface="Hammersmith One"/>
              </a:rPr>
              <a:t>Recruitment Process: Job Description</a:t>
            </a:r>
            <a:endParaRPr sz="1400" b="0" i="0" u="none" strike="noStrike" cap="none">
              <a:solidFill>
                <a:srgbClr val="000000"/>
              </a:solidFill>
              <a:latin typeface="Arial"/>
              <a:ea typeface="Arial"/>
              <a:cs typeface="Arial"/>
              <a:sym typeface="Arial"/>
            </a:endParaRPr>
          </a:p>
        </p:txBody>
      </p:sp>
      <p:sp>
        <p:nvSpPr>
          <p:cNvPr id="183" name="Google Shape;183;p7"/>
          <p:cNvSpPr txBox="1"/>
          <p:nvPr/>
        </p:nvSpPr>
        <p:spPr>
          <a:xfrm>
            <a:off x="342165" y="2540046"/>
            <a:ext cx="9771900" cy="7288200"/>
          </a:xfrm>
          <a:prstGeom prst="rect">
            <a:avLst/>
          </a:prstGeom>
          <a:noFill/>
          <a:ln>
            <a:noFill/>
          </a:ln>
        </p:spPr>
        <p:txBody>
          <a:bodyPr spcFirstLastPara="1" wrap="square" lIns="0" tIns="0" rIns="0" bIns="0" anchor="t" anchorCtr="0">
            <a:spAutoFit/>
          </a:bodyPr>
          <a:lstStyle/>
          <a:p>
            <a:pPr marL="914400" marR="0" lvl="1" indent="-406400" algn="just" rtl="0">
              <a:lnSpc>
                <a:spcPct val="150000"/>
              </a:lnSpc>
              <a:spcBef>
                <a:spcPts val="1400"/>
              </a:spcBef>
              <a:spcAft>
                <a:spcPts val="0"/>
              </a:spcAft>
              <a:buClr>
                <a:schemeClr val="dk1"/>
              </a:buClr>
              <a:buSzPts val="2800"/>
              <a:buFont typeface="Arial"/>
              <a:buChar char="•"/>
            </a:pPr>
            <a:r>
              <a:rPr lang="en-US" sz="2800" b="0" i="0" u="none" strike="noStrike" cap="none">
                <a:solidFill>
                  <a:schemeClr val="dk1"/>
                </a:solidFill>
                <a:latin typeface="Arial"/>
                <a:ea typeface="Arial"/>
                <a:cs typeface="Arial"/>
                <a:sym typeface="Arial"/>
              </a:rPr>
              <a:t>A job description defines the entire job role of a candidate while highlighting all the responsibilities and expectations (Vernau </a:t>
            </a:r>
            <a:r>
              <a:rPr lang="en-US" sz="2800" b="0" i="1" u="none" strike="noStrike" cap="none">
                <a:solidFill>
                  <a:schemeClr val="dk1"/>
                </a:solidFill>
                <a:latin typeface="Arial"/>
                <a:ea typeface="Arial"/>
                <a:cs typeface="Arial"/>
                <a:sym typeface="Arial"/>
              </a:rPr>
              <a:t>et al., </a:t>
            </a:r>
            <a:r>
              <a:rPr lang="en-US" sz="2800" b="0" i="0" u="none" strike="noStrike" cap="none">
                <a:solidFill>
                  <a:schemeClr val="dk1"/>
                </a:solidFill>
                <a:latin typeface="Arial"/>
                <a:ea typeface="Arial"/>
                <a:cs typeface="Arial"/>
                <a:sym typeface="Arial"/>
              </a:rPr>
              <a:t>2021).</a:t>
            </a:r>
            <a:endParaRPr sz="2800" b="0" i="0" u="none" strike="noStrike" cap="none">
              <a:solidFill>
                <a:schemeClr val="dk1"/>
              </a:solidFill>
              <a:latin typeface="Arial"/>
              <a:ea typeface="Arial"/>
              <a:cs typeface="Arial"/>
              <a:sym typeface="Arial"/>
            </a:endParaRPr>
          </a:p>
          <a:p>
            <a:pPr marL="914400" marR="0" lvl="1" indent="-514350" algn="just" rtl="0">
              <a:lnSpc>
                <a:spcPct val="150000"/>
              </a:lnSpc>
              <a:spcBef>
                <a:spcPts val="0"/>
              </a:spcBef>
              <a:spcAft>
                <a:spcPts val="0"/>
              </a:spcAft>
              <a:buClr>
                <a:schemeClr val="dk1"/>
              </a:buClr>
              <a:buSzPts val="4500"/>
              <a:buFont typeface="Arial"/>
              <a:buChar char="•"/>
            </a:pPr>
            <a:r>
              <a:rPr lang="en-US" sz="2800" b="0" i="0" u="none" strike="noStrike" cap="none">
                <a:solidFill>
                  <a:schemeClr val="dk1"/>
                </a:solidFill>
                <a:latin typeface="Arial"/>
                <a:ea typeface="Arial"/>
                <a:cs typeface="Arial"/>
                <a:sym typeface="Arial"/>
              </a:rPr>
              <a:t>At Lidl London, the leader will identify various cost-saving opportunities and variances for the company. </a:t>
            </a:r>
            <a:endParaRPr sz="4500" b="0" i="0" u="none" strike="noStrike" cap="none">
              <a:solidFill>
                <a:schemeClr val="dk1"/>
              </a:solidFill>
              <a:latin typeface="Arial"/>
              <a:ea typeface="Arial"/>
              <a:cs typeface="Arial"/>
              <a:sym typeface="Arial"/>
            </a:endParaRPr>
          </a:p>
          <a:p>
            <a:pPr marL="914400" marR="0" lvl="1" indent="-406400" algn="just" rtl="0">
              <a:lnSpc>
                <a:spcPct val="150000"/>
              </a:lnSpc>
              <a:spcBef>
                <a:spcPts val="0"/>
              </a:spcBef>
              <a:spcAft>
                <a:spcPts val="0"/>
              </a:spcAft>
              <a:buClr>
                <a:schemeClr val="dk1"/>
              </a:buClr>
              <a:buSzPts val="2800"/>
              <a:buFont typeface="Arial"/>
              <a:buChar char="•"/>
            </a:pPr>
            <a:r>
              <a:rPr lang="en-US" sz="2800" b="0" i="0" u="none" strike="noStrike" cap="none">
                <a:solidFill>
                  <a:schemeClr val="dk1"/>
                </a:solidFill>
                <a:latin typeface="Arial"/>
                <a:ea typeface="Arial"/>
                <a:cs typeface="Arial"/>
                <a:sym typeface="Arial"/>
              </a:rPr>
              <a:t>The right candidate should have a management-related degree or equivalent job experience in the retail sector. </a:t>
            </a:r>
            <a:endParaRPr sz="2800" b="0" i="0" u="none" strike="noStrike" cap="none">
              <a:solidFill>
                <a:schemeClr val="dk1"/>
              </a:solidFill>
              <a:latin typeface="Arial"/>
              <a:ea typeface="Arial"/>
              <a:cs typeface="Arial"/>
              <a:sym typeface="Arial"/>
            </a:endParaRPr>
          </a:p>
          <a:p>
            <a:pPr marL="914400" marR="0" lvl="1" indent="-406400" algn="just" rtl="0">
              <a:lnSpc>
                <a:spcPct val="150000"/>
              </a:lnSpc>
              <a:spcBef>
                <a:spcPts val="0"/>
              </a:spcBef>
              <a:spcAft>
                <a:spcPts val="1400"/>
              </a:spcAft>
              <a:buClr>
                <a:schemeClr val="dk1"/>
              </a:buClr>
              <a:buSzPts val="2800"/>
              <a:buFont typeface="Arial"/>
              <a:buChar char="•"/>
            </a:pPr>
            <a:r>
              <a:rPr lang="en-US" sz="2800" b="0" i="0" u="none" strike="noStrike" cap="none">
                <a:solidFill>
                  <a:schemeClr val="dk1"/>
                </a:solidFill>
                <a:latin typeface="Arial"/>
                <a:ea typeface="Arial"/>
                <a:cs typeface="Arial"/>
                <a:sym typeface="Arial"/>
              </a:rPr>
              <a:t>A team leader shall also collaborate with store managers to ensure productivity and efficiency while adhering to company policies (Attah </a:t>
            </a:r>
            <a:r>
              <a:rPr lang="en-US" sz="2800" b="0" i="1" u="none" strike="noStrike" cap="none">
                <a:solidFill>
                  <a:schemeClr val="dk1"/>
                </a:solidFill>
                <a:latin typeface="Arial"/>
                <a:ea typeface="Arial"/>
                <a:cs typeface="Arial"/>
                <a:sym typeface="Arial"/>
              </a:rPr>
              <a:t>et al. </a:t>
            </a:r>
            <a:r>
              <a:rPr lang="en-US" sz="2800" b="0" i="0" u="none" strike="noStrike" cap="none">
                <a:solidFill>
                  <a:schemeClr val="dk1"/>
                </a:solidFill>
                <a:latin typeface="Arial"/>
                <a:ea typeface="Arial"/>
                <a:cs typeface="Arial"/>
                <a:sym typeface="Arial"/>
              </a:rPr>
              <a:t>2024).</a:t>
            </a:r>
            <a:endParaRPr sz="2800" b="0" i="0" u="none" strike="noStrike" cap="none">
              <a:solidFill>
                <a:schemeClr val="dk1"/>
              </a:solidFill>
              <a:latin typeface="Arial"/>
              <a:ea typeface="Arial"/>
              <a:cs typeface="Arial"/>
              <a:sym typeface="Arial"/>
            </a:endParaRPr>
          </a:p>
        </p:txBody>
      </p:sp>
      <p:sp>
        <p:nvSpPr>
          <p:cNvPr id="184" name="Google Shape;184;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7</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8"/>
          <p:cNvSpPr/>
          <p:nvPr/>
        </p:nvSpPr>
        <p:spPr>
          <a:xfrm>
            <a:off x="0" y="9612354"/>
            <a:ext cx="18257487" cy="1349292"/>
          </a:xfrm>
          <a:custGeom>
            <a:avLst/>
            <a:gdLst/>
            <a:ahLst/>
            <a:cxnLst/>
            <a:rect l="l" t="t" r="r" b="b"/>
            <a:pathLst>
              <a:path w="18257487" h="1349292" extrusionOk="0">
                <a:moveTo>
                  <a:pt x="0" y="0"/>
                </a:moveTo>
                <a:lnTo>
                  <a:pt x="18257487" y="0"/>
                </a:lnTo>
                <a:lnTo>
                  <a:pt x="18257487" y="1349292"/>
                </a:lnTo>
                <a:lnTo>
                  <a:pt x="0" y="1349292"/>
                </a:lnTo>
                <a:lnTo>
                  <a:pt x="0" y="0"/>
                </a:lnTo>
                <a:close/>
              </a:path>
            </a:pathLst>
          </a:custGeom>
          <a:blipFill rotWithShape="1">
            <a:blip r:embed="rId3">
              <a:alphaModFix/>
            </a:blip>
            <a:stretch>
              <a:fillRect l="-169" t="-308517" r="-7084" b="-1042441"/>
            </a:stretch>
          </a:blipFill>
          <a:ln>
            <a:noFill/>
          </a:ln>
        </p:spPr>
      </p:sp>
      <p:sp>
        <p:nvSpPr>
          <p:cNvPr id="194" name="Google Shape;194;p8"/>
          <p:cNvSpPr/>
          <p:nvPr/>
        </p:nvSpPr>
        <p:spPr>
          <a:xfrm>
            <a:off x="6370309" y="7675418"/>
            <a:ext cx="5516790" cy="2727896"/>
          </a:xfrm>
          <a:custGeom>
            <a:avLst/>
            <a:gdLst/>
            <a:ahLst/>
            <a:cxnLst/>
            <a:rect l="l" t="t" r="r" b="b"/>
            <a:pathLst>
              <a:path w="5516790" h="2896315" extrusionOk="0">
                <a:moveTo>
                  <a:pt x="0" y="0"/>
                </a:moveTo>
                <a:lnTo>
                  <a:pt x="5516790" y="0"/>
                </a:lnTo>
                <a:lnTo>
                  <a:pt x="5516790" y="2896314"/>
                </a:lnTo>
                <a:lnTo>
                  <a:pt x="0" y="2896314"/>
                </a:lnTo>
                <a:lnTo>
                  <a:pt x="0" y="0"/>
                </a:lnTo>
                <a:close/>
              </a:path>
            </a:pathLst>
          </a:custGeom>
          <a:blipFill rotWithShape="1">
            <a:blip r:embed="rId4">
              <a:alphaModFix/>
            </a:blip>
            <a:stretch>
              <a:fillRect/>
            </a:stretch>
          </a:blipFill>
          <a:ln>
            <a:noFill/>
          </a:ln>
        </p:spPr>
      </p:sp>
      <p:sp>
        <p:nvSpPr>
          <p:cNvPr id="195" name="Google Shape;195;p8"/>
          <p:cNvSpPr txBox="1"/>
          <p:nvPr/>
        </p:nvSpPr>
        <p:spPr>
          <a:xfrm>
            <a:off x="2209800" y="828514"/>
            <a:ext cx="15317179" cy="21336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Clr>
                <a:srgbClr val="000000"/>
              </a:buClr>
              <a:buSzPts val="7000"/>
              <a:buFont typeface="Arial"/>
              <a:buNone/>
            </a:pPr>
            <a:r>
              <a:rPr lang="en-US" sz="7000" b="0" i="0" u="none" strike="noStrike" cap="none">
                <a:solidFill>
                  <a:srgbClr val="000000"/>
                </a:solidFill>
                <a:latin typeface="Hammersmith One"/>
                <a:ea typeface="Hammersmith One"/>
                <a:cs typeface="Hammersmith One"/>
                <a:sym typeface="Hammersmith One"/>
              </a:rPr>
              <a:t>Recruitment Process: Person Specification</a:t>
            </a:r>
            <a:endParaRPr sz="1400" b="0" i="0" u="none" strike="noStrike" cap="none">
              <a:solidFill>
                <a:srgbClr val="000000"/>
              </a:solidFill>
              <a:latin typeface="Arial"/>
              <a:ea typeface="Arial"/>
              <a:cs typeface="Arial"/>
              <a:sym typeface="Arial"/>
            </a:endParaRPr>
          </a:p>
        </p:txBody>
      </p:sp>
      <p:sp>
        <p:nvSpPr>
          <p:cNvPr id="196" name="Google Shape;196;p8"/>
          <p:cNvSpPr txBox="1"/>
          <p:nvPr/>
        </p:nvSpPr>
        <p:spPr>
          <a:xfrm>
            <a:off x="879604" y="3097926"/>
            <a:ext cx="16498200" cy="4155900"/>
          </a:xfrm>
          <a:prstGeom prst="rect">
            <a:avLst/>
          </a:prstGeom>
          <a:noFill/>
          <a:ln>
            <a:noFill/>
          </a:ln>
        </p:spPr>
        <p:txBody>
          <a:bodyPr spcFirstLastPara="1" wrap="square" lIns="0" tIns="0" rIns="0" bIns="0" anchor="t" anchorCtr="0">
            <a:spAutoFit/>
          </a:bodyPr>
          <a:lstStyle/>
          <a:p>
            <a:pPr marL="914400" marR="0" lvl="1" indent="-400050" algn="just" rtl="0">
              <a:lnSpc>
                <a:spcPct val="150000"/>
              </a:lnSpc>
              <a:spcBef>
                <a:spcPts val="1400"/>
              </a:spcBef>
              <a:spcAft>
                <a:spcPts val="0"/>
              </a:spcAft>
              <a:buClr>
                <a:schemeClr val="dk1"/>
              </a:buClr>
              <a:buSzPts val="2700"/>
              <a:buFont typeface="Arial"/>
              <a:buChar char="•"/>
            </a:pPr>
            <a:r>
              <a:rPr lang="en-US" sz="2700" b="0" i="0" u="none" strike="noStrike" cap="none" dirty="0">
                <a:solidFill>
                  <a:schemeClr val="dk1"/>
                </a:solidFill>
                <a:latin typeface="Arial"/>
                <a:ea typeface="Arial"/>
                <a:cs typeface="Arial"/>
                <a:sym typeface="Arial"/>
              </a:rPr>
              <a:t>A person specification identifies the ideal candidate, experience and skills for the job (MADJID, RAHIM and MOKODOMPIT, 2025). </a:t>
            </a:r>
            <a:endParaRPr sz="2700" b="0" i="0" u="none" strike="noStrike" cap="none" dirty="0">
              <a:solidFill>
                <a:schemeClr val="dk1"/>
              </a:solidFill>
              <a:latin typeface="Arial"/>
              <a:ea typeface="Arial"/>
              <a:cs typeface="Arial"/>
              <a:sym typeface="Arial"/>
            </a:endParaRPr>
          </a:p>
          <a:p>
            <a:pPr marL="914400" marR="0" lvl="1" indent="-400050" algn="just" rtl="0">
              <a:lnSpc>
                <a:spcPct val="150000"/>
              </a:lnSpc>
              <a:spcBef>
                <a:spcPts val="0"/>
              </a:spcBef>
              <a:spcAft>
                <a:spcPts val="0"/>
              </a:spcAft>
              <a:buClr>
                <a:schemeClr val="dk1"/>
              </a:buClr>
              <a:buSzPts val="2700"/>
              <a:buFont typeface="Arial"/>
              <a:buChar char="•"/>
            </a:pPr>
            <a:r>
              <a:rPr lang="en-US" sz="2700" b="0" i="0" u="none" strike="noStrike" cap="none" dirty="0">
                <a:solidFill>
                  <a:schemeClr val="dk1"/>
                </a:solidFill>
                <a:latin typeface="Arial"/>
                <a:ea typeface="Arial"/>
                <a:cs typeface="Arial"/>
                <a:sym typeface="Arial"/>
              </a:rPr>
              <a:t>The essential qualifications include a degree in management and experience in leadership and retail. </a:t>
            </a:r>
            <a:endParaRPr sz="2700" b="0" i="0" u="none" strike="noStrike" cap="none" dirty="0">
              <a:solidFill>
                <a:schemeClr val="dk1"/>
              </a:solidFill>
              <a:latin typeface="Arial"/>
              <a:ea typeface="Arial"/>
              <a:cs typeface="Arial"/>
              <a:sym typeface="Arial"/>
            </a:endParaRPr>
          </a:p>
          <a:p>
            <a:pPr marL="914400" marR="0" lvl="1" indent="-400050" algn="just" rtl="0">
              <a:lnSpc>
                <a:spcPct val="150000"/>
              </a:lnSpc>
              <a:spcBef>
                <a:spcPts val="0"/>
              </a:spcBef>
              <a:spcAft>
                <a:spcPts val="0"/>
              </a:spcAft>
              <a:buClr>
                <a:schemeClr val="dk1"/>
              </a:buClr>
              <a:buSzPts val="2700"/>
              <a:buFont typeface="Arial"/>
              <a:buChar char="•"/>
            </a:pPr>
            <a:r>
              <a:rPr lang="en-US" sz="2700" b="0" i="0" u="none" strike="noStrike" cap="none" dirty="0">
                <a:solidFill>
                  <a:schemeClr val="dk1"/>
                </a:solidFill>
                <a:latin typeface="Arial"/>
                <a:ea typeface="Arial"/>
                <a:cs typeface="Arial"/>
                <a:sym typeface="Arial"/>
              </a:rPr>
              <a:t>The desired qualifications for a team leader are a degree or diploma in management or business, or equivalent experience in FMCG or retail finance (</a:t>
            </a:r>
            <a:r>
              <a:rPr lang="en-US" sz="2700" b="0" i="0" u="none" strike="noStrike" cap="none" dirty="0" err="1">
                <a:solidFill>
                  <a:schemeClr val="dk1"/>
                </a:solidFill>
                <a:latin typeface="Arial"/>
                <a:ea typeface="Arial"/>
                <a:cs typeface="Arial"/>
                <a:sym typeface="Arial"/>
              </a:rPr>
              <a:t>Hoggett</a:t>
            </a:r>
            <a:r>
              <a:rPr lang="en-US" sz="2700" b="0" i="0" u="none" strike="noStrike" cap="none" dirty="0">
                <a:solidFill>
                  <a:schemeClr val="dk1"/>
                </a:solidFill>
                <a:latin typeface="Arial"/>
                <a:ea typeface="Arial"/>
                <a:cs typeface="Arial"/>
                <a:sym typeface="Arial"/>
              </a:rPr>
              <a:t> </a:t>
            </a:r>
            <a:r>
              <a:rPr lang="en-US" sz="2700" b="0" i="1" u="none" strike="noStrike" cap="none" dirty="0">
                <a:solidFill>
                  <a:schemeClr val="dk1"/>
                </a:solidFill>
                <a:latin typeface="Arial"/>
                <a:ea typeface="Arial"/>
                <a:cs typeface="Arial"/>
                <a:sym typeface="Arial"/>
              </a:rPr>
              <a:t>et al., </a:t>
            </a:r>
            <a:r>
              <a:rPr lang="en-US" sz="2700" b="0" i="0" u="none" strike="noStrike" cap="none" dirty="0">
                <a:solidFill>
                  <a:schemeClr val="dk1"/>
                </a:solidFill>
                <a:latin typeface="Arial"/>
                <a:ea typeface="Arial"/>
                <a:cs typeface="Arial"/>
                <a:sym typeface="Arial"/>
              </a:rPr>
              <a:t>2024).</a:t>
            </a:r>
            <a:endParaRPr sz="2700" b="0" i="0" u="none" strike="noStrike" cap="none" dirty="0">
              <a:solidFill>
                <a:schemeClr val="dk1"/>
              </a:solidFill>
              <a:latin typeface="Arial"/>
              <a:ea typeface="Arial"/>
              <a:cs typeface="Arial"/>
              <a:sym typeface="Arial"/>
            </a:endParaRPr>
          </a:p>
          <a:p>
            <a:pPr marL="914400" marR="0" lvl="1" indent="-400050" algn="just" rtl="0">
              <a:lnSpc>
                <a:spcPct val="150000"/>
              </a:lnSpc>
              <a:spcBef>
                <a:spcPts val="0"/>
              </a:spcBef>
              <a:spcAft>
                <a:spcPts val="0"/>
              </a:spcAft>
              <a:buClr>
                <a:schemeClr val="dk1"/>
              </a:buClr>
              <a:buSzPts val="2700"/>
              <a:buFont typeface="Arial"/>
              <a:buChar char="•"/>
            </a:pPr>
            <a:r>
              <a:rPr lang="en-US" sz="2700" b="0" i="0" u="none" strike="noStrike" cap="none" dirty="0">
                <a:solidFill>
                  <a:schemeClr val="dk1"/>
                </a:solidFill>
                <a:latin typeface="Arial"/>
                <a:ea typeface="Arial"/>
                <a:cs typeface="Arial"/>
                <a:sym typeface="Arial"/>
              </a:rPr>
              <a:t>Personal attributes of the candidate are collaboration and team orientation skills. </a:t>
            </a:r>
            <a:endParaRPr sz="2700" b="0" i="0" u="none" strike="noStrike" cap="none" dirty="0">
              <a:solidFill>
                <a:schemeClr val="dk1"/>
              </a:solidFill>
              <a:latin typeface="Arial"/>
              <a:ea typeface="Arial"/>
              <a:cs typeface="Arial"/>
              <a:sym typeface="Arial"/>
            </a:endParaRPr>
          </a:p>
          <a:p>
            <a:pPr marL="914400" marR="0" lvl="1" indent="-400050" algn="just" rtl="0">
              <a:lnSpc>
                <a:spcPct val="150000"/>
              </a:lnSpc>
              <a:spcBef>
                <a:spcPts val="0"/>
              </a:spcBef>
              <a:spcAft>
                <a:spcPts val="1400"/>
              </a:spcAft>
              <a:buClr>
                <a:schemeClr val="dk1"/>
              </a:buClr>
              <a:buSzPts val="2700"/>
              <a:buFont typeface="Arial"/>
              <a:buChar char="•"/>
            </a:pPr>
            <a:r>
              <a:rPr lang="en-US" sz="2700" b="0" i="0" u="none" strike="noStrike" cap="none" dirty="0">
                <a:solidFill>
                  <a:schemeClr val="dk1"/>
                </a:solidFill>
                <a:latin typeface="Arial"/>
                <a:ea typeface="Arial"/>
                <a:cs typeface="Arial"/>
                <a:sym typeface="Arial"/>
              </a:rPr>
              <a:t>The role requires knowledge about customer service, store operations and leadership principles. </a:t>
            </a:r>
            <a:endParaRPr sz="4499" b="0" i="0" u="none" strike="noStrike" cap="none" dirty="0">
              <a:solidFill>
                <a:schemeClr val="dk1"/>
              </a:solidFill>
              <a:latin typeface="Arial"/>
              <a:ea typeface="Arial"/>
              <a:cs typeface="Arial"/>
              <a:sym typeface="Arial"/>
            </a:endParaRPr>
          </a:p>
        </p:txBody>
      </p:sp>
      <p:sp>
        <p:nvSpPr>
          <p:cNvPr id="197" name="Google Shape;197;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8</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0DCDEA3A-7939-777A-4AA0-A3B7D16B0C69}"/>
            </a:ext>
          </a:extLst>
        </p:cNvPr>
        <p:cNvGrpSpPr/>
        <p:nvPr/>
      </p:nvGrpSpPr>
      <p:grpSpPr>
        <a:xfrm>
          <a:off x="0" y="0"/>
          <a:ext cx="0" cy="0"/>
          <a:chOff x="0" y="0"/>
          <a:chExt cx="0" cy="0"/>
        </a:xfrm>
      </p:grpSpPr>
      <p:sp>
        <p:nvSpPr>
          <p:cNvPr id="235" name="Google Shape;235;p11">
            <a:extLst>
              <a:ext uri="{FF2B5EF4-FFF2-40B4-BE49-F238E27FC236}">
                <a16:creationId xmlns:a16="http://schemas.microsoft.com/office/drawing/2014/main" id="{FB21A357-8F85-7D56-B543-56DEE46C9920}"/>
              </a:ext>
            </a:extLst>
          </p:cNvPr>
          <p:cNvSpPr/>
          <p:nvPr/>
        </p:nvSpPr>
        <p:spPr>
          <a:xfrm>
            <a:off x="7753534" y="669953"/>
            <a:ext cx="10217715" cy="8886981"/>
          </a:xfrm>
          <a:custGeom>
            <a:avLst/>
            <a:gdLst/>
            <a:ahLst/>
            <a:cxnLst/>
            <a:rect l="l" t="t" r="r" b="b"/>
            <a:pathLst>
              <a:path w="2199985" h="1913464" extrusionOk="0">
                <a:moveTo>
                  <a:pt x="2075524" y="1913464"/>
                </a:moveTo>
                <a:lnTo>
                  <a:pt x="124460" y="1913464"/>
                </a:lnTo>
                <a:cubicBezTo>
                  <a:pt x="55880" y="1913464"/>
                  <a:pt x="0" y="1857584"/>
                  <a:pt x="0" y="1789004"/>
                </a:cubicBezTo>
                <a:lnTo>
                  <a:pt x="0" y="124460"/>
                </a:lnTo>
                <a:cubicBezTo>
                  <a:pt x="0" y="55880"/>
                  <a:pt x="55880" y="0"/>
                  <a:pt x="124460" y="0"/>
                </a:cubicBezTo>
                <a:lnTo>
                  <a:pt x="2075524" y="0"/>
                </a:lnTo>
                <a:cubicBezTo>
                  <a:pt x="2144104" y="0"/>
                  <a:pt x="2199985" y="55880"/>
                  <a:pt x="2199985" y="124460"/>
                </a:cubicBezTo>
                <a:lnTo>
                  <a:pt x="2199985" y="1789004"/>
                </a:lnTo>
                <a:cubicBezTo>
                  <a:pt x="2199985" y="1857584"/>
                  <a:pt x="2144104" y="1913464"/>
                  <a:pt x="2075524" y="1913464"/>
                </a:cubicBezTo>
                <a:close/>
              </a:path>
            </a:pathLst>
          </a:custGeom>
          <a:solidFill>
            <a:srgbClr val="EFEFE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11">
            <a:extLst>
              <a:ext uri="{FF2B5EF4-FFF2-40B4-BE49-F238E27FC236}">
                <a16:creationId xmlns:a16="http://schemas.microsoft.com/office/drawing/2014/main" id="{2E1E2FC6-8B66-B67E-55DF-37FAA5F60D5B}"/>
              </a:ext>
            </a:extLst>
          </p:cNvPr>
          <p:cNvSpPr/>
          <p:nvPr/>
        </p:nvSpPr>
        <p:spPr>
          <a:xfrm>
            <a:off x="1028700" y="8916023"/>
            <a:ext cx="4631407" cy="342277"/>
          </a:xfrm>
          <a:custGeom>
            <a:avLst/>
            <a:gdLst/>
            <a:ahLst/>
            <a:cxnLst/>
            <a:rect l="l" t="t" r="r" b="b"/>
            <a:pathLst>
              <a:path w="4631407" h="342277" extrusionOk="0">
                <a:moveTo>
                  <a:pt x="0" y="0"/>
                </a:moveTo>
                <a:lnTo>
                  <a:pt x="4631407" y="0"/>
                </a:lnTo>
                <a:lnTo>
                  <a:pt x="4631407" y="342277"/>
                </a:lnTo>
                <a:lnTo>
                  <a:pt x="0" y="342277"/>
                </a:lnTo>
                <a:lnTo>
                  <a:pt x="0" y="0"/>
                </a:lnTo>
                <a:close/>
              </a:path>
            </a:pathLst>
          </a:custGeom>
          <a:blipFill rotWithShape="1">
            <a:blip r:embed="rId3">
              <a:alphaModFix/>
            </a:blip>
            <a:stretch>
              <a:fillRect l="-169" t="-308517" r="-7084" b="-1042441"/>
            </a:stretch>
          </a:blipFill>
          <a:ln>
            <a:noFill/>
          </a:ln>
        </p:spPr>
      </p:sp>
      <p:sp>
        <p:nvSpPr>
          <p:cNvPr id="237" name="Google Shape;237;p11">
            <a:extLst>
              <a:ext uri="{FF2B5EF4-FFF2-40B4-BE49-F238E27FC236}">
                <a16:creationId xmlns:a16="http://schemas.microsoft.com/office/drawing/2014/main" id="{E2738FB9-3F32-448A-F06D-183BDF669AD1}"/>
              </a:ext>
            </a:extLst>
          </p:cNvPr>
          <p:cNvSpPr/>
          <p:nvPr/>
        </p:nvSpPr>
        <p:spPr>
          <a:xfrm>
            <a:off x="194810" y="4910918"/>
            <a:ext cx="7288341" cy="4646017"/>
          </a:xfrm>
          <a:custGeom>
            <a:avLst/>
            <a:gdLst/>
            <a:ahLst/>
            <a:cxnLst/>
            <a:rect l="l" t="t" r="r" b="b"/>
            <a:pathLst>
              <a:path w="7991209" h="4646017" extrusionOk="0">
                <a:moveTo>
                  <a:pt x="0" y="0"/>
                </a:moveTo>
                <a:lnTo>
                  <a:pt x="7991209" y="0"/>
                </a:lnTo>
                <a:lnTo>
                  <a:pt x="7991209" y="4646017"/>
                </a:lnTo>
                <a:lnTo>
                  <a:pt x="0" y="4646017"/>
                </a:lnTo>
                <a:lnTo>
                  <a:pt x="0" y="0"/>
                </a:lnTo>
                <a:close/>
              </a:path>
            </a:pathLst>
          </a:custGeom>
          <a:blipFill rotWithShape="1">
            <a:blip r:embed="rId4">
              <a:alphaModFix/>
            </a:blip>
            <a:stretch>
              <a:fillRect t="-14893"/>
            </a:stretch>
          </a:blipFill>
          <a:ln>
            <a:noFill/>
          </a:ln>
        </p:spPr>
      </p:sp>
      <p:sp>
        <p:nvSpPr>
          <p:cNvPr id="238" name="Google Shape;238;p11">
            <a:extLst>
              <a:ext uri="{FF2B5EF4-FFF2-40B4-BE49-F238E27FC236}">
                <a16:creationId xmlns:a16="http://schemas.microsoft.com/office/drawing/2014/main" id="{49E575ED-0B30-F5B4-570D-9C87A7CF2380}"/>
              </a:ext>
            </a:extLst>
          </p:cNvPr>
          <p:cNvSpPr txBox="1"/>
          <p:nvPr/>
        </p:nvSpPr>
        <p:spPr>
          <a:xfrm>
            <a:off x="1028700" y="1228322"/>
            <a:ext cx="5764199" cy="3046988"/>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Clr>
                <a:srgbClr val="000000"/>
              </a:buClr>
              <a:buSzPts val="7000"/>
              <a:buFont typeface="Arial"/>
              <a:buNone/>
            </a:pPr>
            <a:r>
              <a:rPr lang="en-US" sz="6000" b="0" i="0" u="none" strike="noStrike" cap="none" dirty="0">
                <a:solidFill>
                  <a:srgbClr val="000000"/>
                </a:solidFill>
                <a:latin typeface="Hammersmith One"/>
                <a:ea typeface="Hammersmith One"/>
                <a:cs typeface="Hammersmith One"/>
                <a:sym typeface="Hammersmith One"/>
              </a:rPr>
              <a:t>Different Types of Interview Methods</a:t>
            </a:r>
            <a:endParaRPr sz="6000" b="0" i="0" u="none" strike="noStrike" cap="none" dirty="0">
              <a:solidFill>
                <a:srgbClr val="000000"/>
              </a:solidFill>
              <a:latin typeface="Arial"/>
              <a:ea typeface="Arial"/>
              <a:cs typeface="Arial"/>
              <a:sym typeface="Arial"/>
            </a:endParaRPr>
          </a:p>
        </p:txBody>
      </p:sp>
      <p:sp>
        <p:nvSpPr>
          <p:cNvPr id="239" name="Google Shape;239;p11">
            <a:extLst>
              <a:ext uri="{FF2B5EF4-FFF2-40B4-BE49-F238E27FC236}">
                <a16:creationId xmlns:a16="http://schemas.microsoft.com/office/drawing/2014/main" id="{40F898C3-11E9-1117-4286-9AC8A9771C9A}"/>
              </a:ext>
            </a:extLst>
          </p:cNvPr>
          <p:cNvSpPr txBox="1"/>
          <p:nvPr/>
        </p:nvSpPr>
        <p:spPr>
          <a:xfrm>
            <a:off x="7613781" y="3205573"/>
            <a:ext cx="10217716" cy="4825937"/>
          </a:xfrm>
          <a:prstGeom prst="rect">
            <a:avLst/>
          </a:prstGeom>
          <a:noFill/>
          <a:ln>
            <a:noFill/>
          </a:ln>
        </p:spPr>
        <p:txBody>
          <a:bodyPr spcFirstLastPara="1" wrap="square" lIns="0" tIns="0" rIns="0" bIns="0" anchor="t" anchorCtr="0">
            <a:spAutoFit/>
          </a:bodyPr>
          <a:lstStyle/>
          <a:p>
            <a:pPr marL="626768" lvl="1" indent="-313383" algn="just">
              <a:lnSpc>
                <a:spcPct val="139993"/>
              </a:lnSpc>
              <a:buSzPts val="2903"/>
              <a:buFont typeface="Arial"/>
              <a:buChar char="•"/>
            </a:pPr>
            <a:r>
              <a:rPr lang="en-US" sz="3200" dirty="0"/>
              <a:t>Online Interviews to screen and shortlist the aspiring candidates for the team leader position </a:t>
            </a:r>
          </a:p>
          <a:p>
            <a:pPr marL="626768" lvl="1" indent="-313383" algn="just">
              <a:lnSpc>
                <a:spcPct val="139993"/>
              </a:lnSpc>
              <a:buSzPts val="2903"/>
              <a:buFont typeface="Arial"/>
              <a:buChar char="•"/>
            </a:pPr>
            <a:r>
              <a:rPr lang="en-US" sz="3200" dirty="0"/>
              <a:t>Telephonic Interview for the first round of selection based on the online interview of shortlisted candidates</a:t>
            </a:r>
          </a:p>
          <a:p>
            <a:pPr marL="626768" lvl="1" indent="-313383" algn="just">
              <a:lnSpc>
                <a:spcPct val="139993"/>
              </a:lnSpc>
              <a:buSzPts val="2903"/>
              <a:buFont typeface="Arial"/>
              <a:buChar char="•"/>
            </a:pPr>
            <a:r>
              <a:rPr lang="en-US" sz="3200" dirty="0"/>
              <a:t>Face-to-Face interview with the finally selected few candidates to make the recruit decision</a:t>
            </a:r>
          </a:p>
        </p:txBody>
      </p:sp>
    </p:spTree>
    <p:extLst>
      <p:ext uri="{BB962C8B-B14F-4D97-AF65-F5344CB8AC3E}">
        <p14:creationId xmlns:p14="http://schemas.microsoft.com/office/powerpoint/2010/main" val="2249983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0"/>
          <p:cNvSpPr/>
          <p:nvPr/>
        </p:nvSpPr>
        <p:spPr>
          <a:xfrm>
            <a:off x="0" y="0"/>
            <a:ext cx="6082796" cy="10287000"/>
          </a:xfrm>
          <a:prstGeom prst="rect">
            <a:avLst/>
          </a:prstGeom>
          <a:solidFill>
            <a:srgbClr val="FFB92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10"/>
          <p:cNvSpPr/>
          <p:nvPr/>
        </p:nvSpPr>
        <p:spPr>
          <a:xfrm>
            <a:off x="1028700" y="8916023"/>
            <a:ext cx="4631407" cy="342277"/>
          </a:xfrm>
          <a:custGeom>
            <a:avLst/>
            <a:gdLst/>
            <a:ahLst/>
            <a:cxnLst/>
            <a:rect l="l" t="t" r="r" b="b"/>
            <a:pathLst>
              <a:path w="4631407" h="342277" extrusionOk="0">
                <a:moveTo>
                  <a:pt x="0" y="0"/>
                </a:moveTo>
                <a:lnTo>
                  <a:pt x="4631407" y="0"/>
                </a:lnTo>
                <a:lnTo>
                  <a:pt x="4631407" y="342277"/>
                </a:lnTo>
                <a:lnTo>
                  <a:pt x="0" y="342277"/>
                </a:lnTo>
                <a:lnTo>
                  <a:pt x="0" y="0"/>
                </a:lnTo>
                <a:close/>
              </a:path>
            </a:pathLst>
          </a:custGeom>
          <a:blipFill rotWithShape="1">
            <a:blip r:embed="rId3">
              <a:alphaModFix/>
            </a:blip>
            <a:stretch>
              <a:fillRect l="-169" t="-308517" r="-7084" b="-1042441"/>
            </a:stretch>
          </a:blipFill>
          <a:ln>
            <a:noFill/>
          </a:ln>
        </p:spPr>
      </p:sp>
      <p:sp>
        <p:nvSpPr>
          <p:cNvPr id="223" name="Google Shape;223;p10"/>
          <p:cNvSpPr/>
          <p:nvPr/>
        </p:nvSpPr>
        <p:spPr>
          <a:xfrm>
            <a:off x="6082796" y="27603"/>
            <a:ext cx="12205204" cy="5479123"/>
          </a:xfrm>
          <a:custGeom>
            <a:avLst/>
            <a:gdLst/>
            <a:ahLst/>
            <a:cxnLst/>
            <a:rect l="l" t="t" r="r" b="b"/>
            <a:pathLst>
              <a:path w="12205204" h="5479123" extrusionOk="0">
                <a:moveTo>
                  <a:pt x="0" y="0"/>
                </a:moveTo>
                <a:lnTo>
                  <a:pt x="12205204" y="0"/>
                </a:lnTo>
                <a:lnTo>
                  <a:pt x="12205204" y="5479123"/>
                </a:lnTo>
                <a:lnTo>
                  <a:pt x="0" y="5479123"/>
                </a:lnTo>
                <a:lnTo>
                  <a:pt x="0" y="0"/>
                </a:lnTo>
                <a:close/>
              </a:path>
            </a:pathLst>
          </a:custGeom>
          <a:blipFill rotWithShape="1">
            <a:blip r:embed="rId4">
              <a:alphaModFix/>
            </a:blip>
            <a:stretch>
              <a:fillRect t="-5439" b="-10988"/>
            </a:stretch>
          </a:blipFill>
          <a:ln>
            <a:noFill/>
          </a:ln>
        </p:spPr>
      </p:sp>
      <p:sp>
        <p:nvSpPr>
          <p:cNvPr id="225" name="Google Shape;225;p10"/>
          <p:cNvSpPr txBox="1"/>
          <p:nvPr/>
        </p:nvSpPr>
        <p:spPr>
          <a:xfrm>
            <a:off x="725695" y="3430254"/>
            <a:ext cx="4631407" cy="293687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Clr>
                <a:srgbClr val="000000"/>
              </a:buClr>
              <a:buSzPts val="7000"/>
              <a:buFont typeface="Arial"/>
              <a:buNone/>
            </a:pPr>
            <a:r>
              <a:rPr lang="en-US" sz="7000" b="0" i="0" u="none" strike="noStrike" cap="none">
                <a:solidFill>
                  <a:srgbClr val="FFFFFF"/>
                </a:solidFill>
                <a:latin typeface="Hammersmith One"/>
                <a:ea typeface="Hammersmith One"/>
                <a:cs typeface="Hammersmith One"/>
                <a:sym typeface="Hammersmith One"/>
              </a:rPr>
              <a:t>Overview of Online Interview</a:t>
            </a:r>
            <a:endParaRPr sz="1400" b="0" i="0" u="none" strike="noStrike" cap="none">
              <a:solidFill>
                <a:srgbClr val="000000"/>
              </a:solidFill>
              <a:latin typeface="Arial"/>
              <a:ea typeface="Arial"/>
              <a:cs typeface="Arial"/>
              <a:sym typeface="Arial"/>
            </a:endParaRPr>
          </a:p>
        </p:txBody>
      </p:sp>
      <p:sp>
        <p:nvSpPr>
          <p:cNvPr id="2" name="TextBox 1">
            <a:extLst>
              <a:ext uri="{FF2B5EF4-FFF2-40B4-BE49-F238E27FC236}">
                <a16:creationId xmlns:a16="http://schemas.microsoft.com/office/drawing/2014/main" id="{F03A4FB6-8C23-B6AA-50C0-9974C884228C}"/>
              </a:ext>
            </a:extLst>
          </p:cNvPr>
          <p:cNvSpPr txBox="1"/>
          <p:nvPr/>
        </p:nvSpPr>
        <p:spPr>
          <a:xfrm>
            <a:off x="6494106" y="5696260"/>
            <a:ext cx="11793894" cy="4708981"/>
          </a:xfrm>
          <a:prstGeom prst="rect">
            <a:avLst/>
          </a:prstGeom>
          <a:noFill/>
        </p:spPr>
        <p:txBody>
          <a:bodyPr wrap="square" rtlCol="0">
            <a:spAutoFit/>
          </a:bodyPr>
          <a:lstStyle/>
          <a:p>
            <a:r>
              <a:rPr lang="en-US" sz="2000" dirty="0"/>
              <a:t>Online interviews are the most efficient method of interaction used by companies today (De Villiers, Farooq and Molinari, 2022). </a:t>
            </a:r>
          </a:p>
          <a:p>
            <a:r>
              <a:rPr lang="en-US" sz="2000" dirty="0"/>
              <a:t>This type of interview process very well suits Lidl London’s transformation plan. </a:t>
            </a:r>
          </a:p>
          <a:p>
            <a:r>
              <a:rPr lang="en-US" sz="2000" dirty="0"/>
              <a:t>This is because online interviews allow HR teams at Lidl to assess the competencies, digital proficiency and communication skills of candidates using platforms like Microsoft Teams or Zoom. </a:t>
            </a:r>
          </a:p>
          <a:p>
            <a:r>
              <a:rPr lang="en-US" sz="2000" dirty="0"/>
              <a:t>The key areas that has been assessed are leadership in virtual settings, strategic thinking and remote collaboration skills. </a:t>
            </a:r>
          </a:p>
          <a:p>
            <a:r>
              <a:rPr lang="en-US" sz="2000" dirty="0"/>
              <a:t>During the online interview, the HR manager at Lidl has asked questions about the different digital tools that they use to manage projects. For example, ‘how comfortable are you in using tools like Microsoft Teams or Trello or Zoom for project coordination?’. </a:t>
            </a:r>
          </a:p>
          <a:p>
            <a:r>
              <a:rPr lang="en-US" sz="2000" dirty="0"/>
              <a:t>Further, their remote leadership skills has also been assessed by asking questions like ‘what strategies do you use for building rapport and trust among team members?’. </a:t>
            </a:r>
          </a:p>
          <a:p>
            <a:r>
              <a:rPr lang="en-US" sz="2000" dirty="0"/>
              <a:t>These questions has helped in understanding their leadership capability in remote working environments. </a:t>
            </a:r>
          </a:p>
          <a:p>
            <a:endParaRPr lang="en-GB" sz="2000" dirty="0"/>
          </a:p>
        </p:txBody>
      </p:sp>
    </p:spTree>
    <p:extLst>
      <p:ext uri="{BB962C8B-B14F-4D97-AF65-F5344CB8AC3E}">
        <p14:creationId xmlns:p14="http://schemas.microsoft.com/office/powerpoint/2010/main" val="1389569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4">
          <a:extLst>
            <a:ext uri="{FF2B5EF4-FFF2-40B4-BE49-F238E27FC236}">
              <a16:creationId xmlns:a16="http://schemas.microsoft.com/office/drawing/2014/main" id="{D1DF97A7-527A-C513-5F3E-C40A1F01E24E}"/>
            </a:ext>
          </a:extLst>
        </p:cNvPr>
        <p:cNvGrpSpPr/>
        <p:nvPr/>
      </p:nvGrpSpPr>
      <p:grpSpPr>
        <a:xfrm>
          <a:off x="0" y="0"/>
          <a:ext cx="0" cy="0"/>
          <a:chOff x="0" y="0"/>
          <a:chExt cx="0" cy="0"/>
        </a:xfrm>
      </p:grpSpPr>
      <p:sp>
        <p:nvSpPr>
          <p:cNvPr id="235" name="Google Shape;235;p11">
            <a:extLst>
              <a:ext uri="{FF2B5EF4-FFF2-40B4-BE49-F238E27FC236}">
                <a16:creationId xmlns:a16="http://schemas.microsoft.com/office/drawing/2014/main" id="{817AC176-C326-6B3A-0328-56FD957CC072}"/>
              </a:ext>
            </a:extLst>
          </p:cNvPr>
          <p:cNvSpPr/>
          <p:nvPr/>
        </p:nvSpPr>
        <p:spPr>
          <a:xfrm>
            <a:off x="7753534" y="669953"/>
            <a:ext cx="10217715" cy="8886981"/>
          </a:xfrm>
          <a:custGeom>
            <a:avLst/>
            <a:gdLst/>
            <a:ahLst/>
            <a:cxnLst/>
            <a:rect l="l" t="t" r="r" b="b"/>
            <a:pathLst>
              <a:path w="2199985" h="1913464" extrusionOk="0">
                <a:moveTo>
                  <a:pt x="2075524" y="1913464"/>
                </a:moveTo>
                <a:lnTo>
                  <a:pt x="124460" y="1913464"/>
                </a:lnTo>
                <a:cubicBezTo>
                  <a:pt x="55880" y="1913464"/>
                  <a:pt x="0" y="1857584"/>
                  <a:pt x="0" y="1789004"/>
                </a:cubicBezTo>
                <a:lnTo>
                  <a:pt x="0" y="124460"/>
                </a:lnTo>
                <a:cubicBezTo>
                  <a:pt x="0" y="55880"/>
                  <a:pt x="55880" y="0"/>
                  <a:pt x="124460" y="0"/>
                </a:cubicBezTo>
                <a:lnTo>
                  <a:pt x="2075524" y="0"/>
                </a:lnTo>
                <a:cubicBezTo>
                  <a:pt x="2144104" y="0"/>
                  <a:pt x="2199985" y="55880"/>
                  <a:pt x="2199985" y="124460"/>
                </a:cubicBezTo>
                <a:lnTo>
                  <a:pt x="2199985" y="1789004"/>
                </a:lnTo>
                <a:cubicBezTo>
                  <a:pt x="2199985" y="1857584"/>
                  <a:pt x="2144104" y="1913464"/>
                  <a:pt x="2075524" y="1913464"/>
                </a:cubicBezTo>
                <a:close/>
              </a:path>
            </a:pathLst>
          </a:custGeom>
          <a:solidFill>
            <a:srgbClr val="EFEFE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11">
            <a:extLst>
              <a:ext uri="{FF2B5EF4-FFF2-40B4-BE49-F238E27FC236}">
                <a16:creationId xmlns:a16="http://schemas.microsoft.com/office/drawing/2014/main" id="{84212A13-1972-1635-99F6-A032037BF1AB}"/>
              </a:ext>
            </a:extLst>
          </p:cNvPr>
          <p:cNvSpPr/>
          <p:nvPr/>
        </p:nvSpPr>
        <p:spPr>
          <a:xfrm>
            <a:off x="1028700" y="8916023"/>
            <a:ext cx="4631407" cy="342277"/>
          </a:xfrm>
          <a:custGeom>
            <a:avLst/>
            <a:gdLst/>
            <a:ahLst/>
            <a:cxnLst/>
            <a:rect l="l" t="t" r="r" b="b"/>
            <a:pathLst>
              <a:path w="4631407" h="342277" extrusionOk="0">
                <a:moveTo>
                  <a:pt x="0" y="0"/>
                </a:moveTo>
                <a:lnTo>
                  <a:pt x="4631407" y="0"/>
                </a:lnTo>
                <a:lnTo>
                  <a:pt x="4631407" y="342277"/>
                </a:lnTo>
                <a:lnTo>
                  <a:pt x="0" y="342277"/>
                </a:lnTo>
                <a:lnTo>
                  <a:pt x="0" y="0"/>
                </a:lnTo>
                <a:close/>
              </a:path>
            </a:pathLst>
          </a:custGeom>
          <a:blipFill rotWithShape="1">
            <a:blip r:embed="rId3">
              <a:alphaModFix/>
            </a:blip>
            <a:stretch>
              <a:fillRect l="-169" t="-308517" r="-7084" b="-1042441"/>
            </a:stretch>
          </a:blipFill>
          <a:ln>
            <a:noFill/>
          </a:ln>
        </p:spPr>
      </p:sp>
      <p:sp>
        <p:nvSpPr>
          <p:cNvPr id="237" name="Google Shape;237;p11">
            <a:extLst>
              <a:ext uri="{FF2B5EF4-FFF2-40B4-BE49-F238E27FC236}">
                <a16:creationId xmlns:a16="http://schemas.microsoft.com/office/drawing/2014/main" id="{61B45667-E7FF-641E-DEFB-48293FFC019F}"/>
              </a:ext>
            </a:extLst>
          </p:cNvPr>
          <p:cNvSpPr/>
          <p:nvPr/>
        </p:nvSpPr>
        <p:spPr>
          <a:xfrm>
            <a:off x="194810" y="4910918"/>
            <a:ext cx="7288341" cy="4646017"/>
          </a:xfrm>
          <a:custGeom>
            <a:avLst/>
            <a:gdLst/>
            <a:ahLst/>
            <a:cxnLst/>
            <a:rect l="l" t="t" r="r" b="b"/>
            <a:pathLst>
              <a:path w="7991209" h="4646017" extrusionOk="0">
                <a:moveTo>
                  <a:pt x="0" y="0"/>
                </a:moveTo>
                <a:lnTo>
                  <a:pt x="7991209" y="0"/>
                </a:lnTo>
                <a:lnTo>
                  <a:pt x="7991209" y="4646017"/>
                </a:lnTo>
                <a:lnTo>
                  <a:pt x="0" y="4646017"/>
                </a:lnTo>
                <a:lnTo>
                  <a:pt x="0" y="0"/>
                </a:lnTo>
                <a:close/>
              </a:path>
            </a:pathLst>
          </a:custGeom>
          <a:blipFill rotWithShape="1">
            <a:blip r:embed="rId4">
              <a:alphaModFix/>
            </a:blip>
            <a:stretch>
              <a:fillRect t="-14893"/>
            </a:stretch>
          </a:blipFill>
          <a:ln>
            <a:noFill/>
          </a:ln>
        </p:spPr>
      </p:sp>
      <p:sp>
        <p:nvSpPr>
          <p:cNvPr id="238" name="Google Shape;238;p11">
            <a:extLst>
              <a:ext uri="{FF2B5EF4-FFF2-40B4-BE49-F238E27FC236}">
                <a16:creationId xmlns:a16="http://schemas.microsoft.com/office/drawing/2014/main" id="{2507C05F-9FD0-EA79-B96B-C6EBA0BF23B2}"/>
              </a:ext>
            </a:extLst>
          </p:cNvPr>
          <p:cNvSpPr txBox="1"/>
          <p:nvPr/>
        </p:nvSpPr>
        <p:spPr>
          <a:xfrm>
            <a:off x="1028700" y="1228322"/>
            <a:ext cx="5764199" cy="293687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Clr>
                <a:srgbClr val="000000"/>
              </a:buClr>
              <a:buSzPts val="7000"/>
              <a:buFont typeface="Arial"/>
              <a:buNone/>
            </a:pPr>
            <a:r>
              <a:rPr lang="en-US" sz="7000" b="0" i="0" u="none" strike="noStrike" cap="none">
                <a:solidFill>
                  <a:srgbClr val="000000"/>
                </a:solidFill>
                <a:latin typeface="Hammersmith One"/>
                <a:ea typeface="Hammersmith One"/>
                <a:cs typeface="Hammersmith One"/>
                <a:sym typeface="Hammersmith One"/>
              </a:rPr>
              <a:t>Overview of Telephonic Interview</a:t>
            </a:r>
            <a:endParaRPr sz="1400" b="0" i="0" u="none" strike="noStrike" cap="none">
              <a:solidFill>
                <a:srgbClr val="000000"/>
              </a:solidFill>
              <a:latin typeface="Arial"/>
              <a:ea typeface="Arial"/>
              <a:cs typeface="Arial"/>
              <a:sym typeface="Arial"/>
            </a:endParaRPr>
          </a:p>
        </p:txBody>
      </p:sp>
      <p:sp>
        <p:nvSpPr>
          <p:cNvPr id="239" name="Google Shape;239;p11">
            <a:extLst>
              <a:ext uri="{FF2B5EF4-FFF2-40B4-BE49-F238E27FC236}">
                <a16:creationId xmlns:a16="http://schemas.microsoft.com/office/drawing/2014/main" id="{A81A2B55-173E-9836-3357-68618E0E6D7B}"/>
              </a:ext>
            </a:extLst>
          </p:cNvPr>
          <p:cNvSpPr txBox="1"/>
          <p:nvPr/>
        </p:nvSpPr>
        <p:spPr>
          <a:xfrm>
            <a:off x="7483152" y="891581"/>
            <a:ext cx="10217716" cy="8856014"/>
          </a:xfrm>
          <a:prstGeom prst="rect">
            <a:avLst/>
          </a:prstGeom>
          <a:noFill/>
          <a:ln>
            <a:noFill/>
          </a:ln>
        </p:spPr>
        <p:txBody>
          <a:bodyPr spcFirstLastPara="1" wrap="square" lIns="0" tIns="0" rIns="0" bIns="0" anchor="t" anchorCtr="0">
            <a:spAutoFit/>
          </a:bodyPr>
          <a:lstStyle/>
          <a:p>
            <a:pPr marL="626768" lvl="1" indent="-313383" algn="just">
              <a:lnSpc>
                <a:spcPct val="139993"/>
              </a:lnSpc>
              <a:buSzPts val="2903"/>
              <a:buFont typeface="Arial"/>
              <a:buChar char="•"/>
            </a:pPr>
            <a:r>
              <a:rPr lang="en-US" sz="2500" dirty="0"/>
              <a:t>A telephonic interview is the initial step in the recruitment and selection process at Lidl, London. </a:t>
            </a:r>
          </a:p>
          <a:p>
            <a:pPr marL="626768" lvl="1" indent="-313383" algn="just">
              <a:lnSpc>
                <a:spcPct val="139993"/>
              </a:lnSpc>
              <a:buSzPts val="2903"/>
              <a:buFont typeface="Arial"/>
              <a:buChar char="•"/>
            </a:pPr>
            <a:r>
              <a:rPr lang="en-US" sz="2500" dirty="0"/>
              <a:t>This interview process has helped managers at Lidl to assess and understand the general suitability and basic experience, and qualifications for the role of a team leader (Azad et al., 2021). </a:t>
            </a:r>
          </a:p>
          <a:p>
            <a:pPr marL="626768" lvl="1" indent="-313383" algn="just">
              <a:lnSpc>
                <a:spcPct val="139993"/>
              </a:lnSpc>
              <a:buSzPts val="2903"/>
              <a:buFont typeface="Arial"/>
              <a:buChar char="•"/>
            </a:pPr>
            <a:r>
              <a:rPr lang="en-US" sz="2500" dirty="0"/>
              <a:t>Some of the questions that the HR manager has asked the aspiring team leader position candidates are, ‘Have you ever supervised or managed a team before?’ If yes, please explain. </a:t>
            </a:r>
          </a:p>
          <a:p>
            <a:pPr marL="626768" lvl="1" indent="-313383" algn="just">
              <a:lnSpc>
                <a:spcPct val="139993"/>
              </a:lnSpc>
              <a:buSzPts val="2903"/>
              <a:buFont typeface="Arial"/>
              <a:buChar char="•"/>
            </a:pPr>
            <a:r>
              <a:rPr lang="en-US" sz="2500" dirty="0"/>
              <a:t>Another question that was asked to understand the flexibility of the candidate. </a:t>
            </a:r>
          </a:p>
          <a:p>
            <a:pPr marL="626768" lvl="1" indent="-313383" algn="just">
              <a:lnSpc>
                <a:spcPct val="139993"/>
              </a:lnSpc>
              <a:buSzPts val="2903"/>
              <a:buFont typeface="Arial"/>
              <a:buChar char="•"/>
            </a:pPr>
            <a:r>
              <a:rPr lang="en-US" sz="2500" dirty="0"/>
              <a:t>For example, ‘Are you comfortable working on weekends or flexible shifts, if required?’. </a:t>
            </a:r>
          </a:p>
          <a:p>
            <a:pPr marL="626768" lvl="1" indent="-313383" algn="just">
              <a:lnSpc>
                <a:spcPct val="139993"/>
              </a:lnSpc>
              <a:buSzPts val="2903"/>
              <a:buFont typeface="Arial"/>
              <a:buChar char="•"/>
            </a:pPr>
            <a:r>
              <a:rPr lang="en-US" sz="2500" dirty="0"/>
              <a:t>These questions has allowed in understanding whether the individual is available as per the company requirements and whether they are professional enough and have the desired skills or not (Khan and MacEachen, 2022). </a:t>
            </a:r>
          </a:p>
        </p:txBody>
      </p:sp>
    </p:spTree>
    <p:extLst>
      <p:ext uri="{BB962C8B-B14F-4D97-AF65-F5344CB8AC3E}">
        <p14:creationId xmlns:p14="http://schemas.microsoft.com/office/powerpoint/2010/main" val="1558789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9"/>
          <p:cNvSpPr/>
          <p:nvPr/>
        </p:nvSpPr>
        <p:spPr>
          <a:xfrm>
            <a:off x="-226768" y="-216460"/>
            <a:ext cx="7208898" cy="10719921"/>
          </a:xfrm>
          <a:prstGeom prst="rect">
            <a:avLst/>
          </a:prstGeom>
          <a:solidFill>
            <a:srgbClr val="FFB92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9"/>
          <p:cNvSpPr/>
          <p:nvPr/>
        </p:nvSpPr>
        <p:spPr>
          <a:xfrm>
            <a:off x="1028700" y="8916023"/>
            <a:ext cx="4631407" cy="342277"/>
          </a:xfrm>
          <a:custGeom>
            <a:avLst/>
            <a:gdLst/>
            <a:ahLst/>
            <a:cxnLst/>
            <a:rect l="l" t="t" r="r" b="b"/>
            <a:pathLst>
              <a:path w="4631407" h="342277" extrusionOk="0">
                <a:moveTo>
                  <a:pt x="0" y="0"/>
                </a:moveTo>
                <a:lnTo>
                  <a:pt x="4631407" y="0"/>
                </a:lnTo>
                <a:lnTo>
                  <a:pt x="4631407" y="342277"/>
                </a:lnTo>
                <a:lnTo>
                  <a:pt x="0" y="342277"/>
                </a:lnTo>
                <a:lnTo>
                  <a:pt x="0" y="0"/>
                </a:lnTo>
                <a:close/>
              </a:path>
            </a:pathLst>
          </a:custGeom>
          <a:blipFill rotWithShape="1">
            <a:blip r:embed="rId3">
              <a:alphaModFix/>
            </a:blip>
            <a:stretch>
              <a:fillRect l="-169" t="-308517" r="-7084" b="-1042441"/>
            </a:stretch>
          </a:blipFill>
          <a:ln>
            <a:noFill/>
          </a:ln>
        </p:spPr>
      </p:sp>
      <p:sp>
        <p:nvSpPr>
          <p:cNvPr id="208" name="Google Shape;208;p9"/>
          <p:cNvSpPr txBox="1"/>
          <p:nvPr/>
        </p:nvSpPr>
        <p:spPr>
          <a:xfrm>
            <a:off x="8093226" y="543662"/>
            <a:ext cx="9920578" cy="1920526"/>
          </a:xfrm>
          <a:prstGeom prst="rect">
            <a:avLst/>
          </a:prstGeom>
          <a:noFill/>
          <a:ln>
            <a:noFill/>
          </a:ln>
        </p:spPr>
        <p:txBody>
          <a:bodyPr spcFirstLastPara="1" wrap="square" lIns="0" tIns="0" rIns="0" bIns="0" anchor="t" anchorCtr="0">
            <a:spAutoFit/>
          </a:bodyPr>
          <a:lstStyle/>
          <a:p>
            <a:pPr marL="0" marR="0" lvl="0" indent="0" algn="ctr" rtl="0">
              <a:lnSpc>
                <a:spcPct val="130000"/>
              </a:lnSpc>
              <a:spcBef>
                <a:spcPts val="0"/>
              </a:spcBef>
              <a:spcAft>
                <a:spcPts val="0"/>
              </a:spcAft>
              <a:buClr>
                <a:srgbClr val="000000"/>
              </a:buClr>
              <a:buSzPts val="7000"/>
              <a:buFont typeface="Arial"/>
              <a:buNone/>
            </a:pPr>
            <a:r>
              <a:rPr lang="en-US" sz="4800" b="0" i="0" u="none" strike="noStrike" cap="none" dirty="0">
                <a:solidFill>
                  <a:srgbClr val="000000"/>
                </a:solidFill>
                <a:latin typeface="Hammersmith One"/>
                <a:ea typeface="Hammersmith One"/>
                <a:cs typeface="Hammersmith One"/>
                <a:sym typeface="Hammersmith One"/>
              </a:rPr>
              <a:t>Overview of face-to-face Interview </a:t>
            </a:r>
            <a:endParaRPr sz="4800" b="0" i="0" u="none" strike="noStrike" cap="none" dirty="0">
              <a:solidFill>
                <a:srgbClr val="000000"/>
              </a:solidFill>
              <a:latin typeface="Arial"/>
              <a:ea typeface="Arial"/>
              <a:cs typeface="Arial"/>
              <a:sym typeface="Arial"/>
            </a:endParaRPr>
          </a:p>
        </p:txBody>
      </p:sp>
      <p:sp>
        <p:nvSpPr>
          <p:cNvPr id="209" name="Google Shape;209;p9"/>
          <p:cNvSpPr/>
          <p:nvPr/>
        </p:nvSpPr>
        <p:spPr>
          <a:xfrm rot="5400000">
            <a:off x="7893629" y="876512"/>
            <a:ext cx="399195" cy="399534"/>
          </a:xfrm>
          <a:custGeom>
            <a:avLst/>
            <a:gdLst/>
            <a:ahLst/>
            <a:cxnLst/>
            <a:rect l="l" t="t" r="r" b="b"/>
            <a:pathLst>
              <a:path w="399195" h="399534" extrusionOk="0">
                <a:moveTo>
                  <a:pt x="0" y="0"/>
                </a:moveTo>
                <a:lnTo>
                  <a:pt x="399195" y="0"/>
                </a:lnTo>
                <a:lnTo>
                  <a:pt x="399195" y="399534"/>
                </a:lnTo>
                <a:lnTo>
                  <a:pt x="0" y="399534"/>
                </a:lnTo>
                <a:lnTo>
                  <a:pt x="0" y="0"/>
                </a:lnTo>
                <a:close/>
              </a:path>
            </a:pathLst>
          </a:custGeom>
          <a:blipFill rotWithShape="1">
            <a:blip r:embed="rId4">
              <a:alphaModFix/>
            </a:blip>
            <a:stretch>
              <a:fillRect l="-48" r="-30"/>
            </a:stretch>
          </a:blipFill>
          <a:ln>
            <a:noFill/>
          </a:ln>
        </p:spPr>
      </p:sp>
      <p:sp>
        <p:nvSpPr>
          <p:cNvPr id="210" name="Google Shape;210;p9"/>
          <p:cNvSpPr/>
          <p:nvPr/>
        </p:nvSpPr>
        <p:spPr>
          <a:xfrm>
            <a:off x="400430" y="2633585"/>
            <a:ext cx="7027891" cy="6685224"/>
          </a:xfrm>
          <a:custGeom>
            <a:avLst/>
            <a:gdLst/>
            <a:ahLst/>
            <a:cxnLst/>
            <a:rect l="l" t="t" r="r" b="b"/>
            <a:pathLst>
              <a:path w="7027891" h="6685224" extrusionOk="0">
                <a:moveTo>
                  <a:pt x="0" y="0"/>
                </a:moveTo>
                <a:lnTo>
                  <a:pt x="7027892" y="0"/>
                </a:lnTo>
                <a:lnTo>
                  <a:pt x="7027892" y="6685224"/>
                </a:lnTo>
                <a:lnTo>
                  <a:pt x="0" y="6685224"/>
                </a:lnTo>
                <a:lnTo>
                  <a:pt x="0" y="0"/>
                </a:lnTo>
                <a:close/>
              </a:path>
            </a:pathLst>
          </a:custGeom>
          <a:blipFill rotWithShape="1">
            <a:blip r:embed="rId5">
              <a:alphaModFix/>
            </a:blip>
            <a:stretch>
              <a:fillRect l="-7376" r="-35388"/>
            </a:stretch>
          </a:blipFill>
          <a:ln>
            <a:noFill/>
          </a:ln>
        </p:spPr>
      </p:sp>
      <p:sp>
        <p:nvSpPr>
          <p:cNvPr id="212" name="Google Shape;212;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12</a:t>
            </a:fld>
            <a:endParaRPr/>
          </a:p>
        </p:txBody>
      </p:sp>
      <p:sp>
        <p:nvSpPr>
          <p:cNvPr id="2" name="TextBox 1">
            <a:extLst>
              <a:ext uri="{FF2B5EF4-FFF2-40B4-BE49-F238E27FC236}">
                <a16:creationId xmlns:a16="http://schemas.microsoft.com/office/drawing/2014/main" id="{65A9F6E4-9542-0841-E5FE-A14A68B7A262}"/>
              </a:ext>
            </a:extLst>
          </p:cNvPr>
          <p:cNvSpPr txBox="1"/>
          <p:nvPr/>
        </p:nvSpPr>
        <p:spPr>
          <a:xfrm>
            <a:off x="7893459" y="2464188"/>
            <a:ext cx="9920578" cy="8402300"/>
          </a:xfrm>
          <a:prstGeom prst="rect">
            <a:avLst/>
          </a:prstGeom>
          <a:noFill/>
        </p:spPr>
        <p:txBody>
          <a:bodyPr wrap="square" rtlCol="0">
            <a:spAutoFit/>
          </a:bodyPr>
          <a:lstStyle/>
          <a:p>
            <a:pPr marL="457200" indent="-457200">
              <a:buFont typeface="Arial" panose="020B0604020202020204" pitchFamily="34" charset="0"/>
              <a:buChar char="•"/>
            </a:pPr>
            <a:r>
              <a:rPr lang="en-US" sz="2700" dirty="0">
                <a:latin typeface="+mj-lt"/>
              </a:rPr>
              <a:t>Face-to-face interviews are vital for establishing rapport and trust between the participant and interviewer (Collins </a:t>
            </a:r>
            <a:r>
              <a:rPr lang="en-US" sz="2700" i="1" dirty="0">
                <a:latin typeface="+mj-lt"/>
                <a:ea typeface="Sansita"/>
                <a:cs typeface="Sansita"/>
                <a:sym typeface="Sansita"/>
              </a:rPr>
              <a:t>et al., </a:t>
            </a:r>
            <a:r>
              <a:rPr lang="en-US" sz="2700" dirty="0">
                <a:latin typeface="+mj-lt"/>
              </a:rPr>
              <a:t>2022).  </a:t>
            </a:r>
          </a:p>
          <a:p>
            <a:pPr marL="457200" indent="-457200">
              <a:buFont typeface="Arial" panose="020B0604020202020204" pitchFamily="34" charset="0"/>
              <a:buChar char="•"/>
            </a:pPr>
            <a:r>
              <a:rPr lang="en-US" sz="2700" dirty="0">
                <a:latin typeface="+mj-lt"/>
              </a:rPr>
              <a:t>As a result, this type of interview exists to show Lidl London how efficient and effective the candidates are, helping Lidl London to pick the final team leader (TL) for the business transformation team.  </a:t>
            </a:r>
          </a:p>
          <a:p>
            <a:pPr marL="457200" indent="-457200">
              <a:buFont typeface="Arial" panose="020B0604020202020204" pitchFamily="34" charset="0"/>
              <a:buChar char="•"/>
            </a:pPr>
            <a:r>
              <a:rPr lang="en-US" sz="2700" dirty="0">
                <a:latin typeface="+mj-lt"/>
              </a:rPr>
              <a:t>Through this interview process, a person's technical knowledge and skills can be assessed (Thompson </a:t>
            </a:r>
            <a:r>
              <a:rPr lang="en-US" sz="2700" i="1" dirty="0">
                <a:latin typeface="+mj-lt"/>
                <a:ea typeface="Sansita"/>
                <a:cs typeface="Sansita"/>
                <a:sym typeface="Sansita"/>
              </a:rPr>
              <a:t>et al., </a:t>
            </a:r>
            <a:r>
              <a:rPr lang="en-US" sz="2700" dirty="0">
                <a:latin typeface="+mj-lt"/>
              </a:rPr>
              <a:t>2021). </a:t>
            </a:r>
          </a:p>
          <a:p>
            <a:pPr marL="457200" indent="-457200">
              <a:buFont typeface="Arial" panose="020B0604020202020204" pitchFamily="34" charset="0"/>
              <a:buChar char="•"/>
            </a:pPr>
            <a:r>
              <a:rPr lang="en-US" sz="2700" dirty="0">
                <a:latin typeface="+mj-lt"/>
              </a:rPr>
              <a:t>To recruit the TL, questions like ‘how do you motivate team members during pressure situations and what strategies do you adopt to make them feel heard and valued?’ were asked. </a:t>
            </a:r>
          </a:p>
          <a:p>
            <a:pPr marL="457200" indent="-457200">
              <a:buFont typeface="Arial" panose="020B0604020202020204" pitchFamily="34" charset="0"/>
              <a:buChar char="•"/>
            </a:pPr>
            <a:r>
              <a:rPr lang="en-US" sz="2700" dirty="0">
                <a:latin typeface="+mj-lt"/>
              </a:rPr>
              <a:t>The candidates for the position of a team leader were also asked about their motivation to join Lidl. </a:t>
            </a:r>
          </a:p>
          <a:p>
            <a:pPr marL="457200" indent="-457200">
              <a:buFont typeface="Arial" panose="020B0604020202020204" pitchFamily="34" charset="0"/>
              <a:buChar char="•"/>
            </a:pPr>
            <a:r>
              <a:rPr lang="en-US" sz="2700" dirty="0">
                <a:latin typeface="+mj-lt"/>
              </a:rPr>
              <a:t>This has helped in understanding their motivation and communication skills. </a:t>
            </a:r>
          </a:p>
          <a:p>
            <a:pPr marL="457200" indent="-457200">
              <a:buFont typeface="Arial" panose="020B0604020202020204" pitchFamily="34" charset="0"/>
              <a:buChar char="•"/>
            </a:pPr>
            <a:r>
              <a:rPr lang="en-US" sz="2700" dirty="0">
                <a:latin typeface="+mj-lt"/>
              </a:rPr>
              <a:t>Based on the questioning and replies, the final selection is done for the team leader</a:t>
            </a:r>
          </a:p>
          <a:p>
            <a:pPr marL="457200" indent="-457200">
              <a:buFont typeface="Arial" panose="020B0604020202020204" pitchFamily="34" charset="0"/>
              <a:buChar char="•"/>
            </a:pPr>
            <a:endParaRPr lang="en-GB" sz="2700" dirty="0">
              <a:latin typeface="+mj-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11"/>
          <p:cNvSpPr/>
          <p:nvPr/>
        </p:nvSpPr>
        <p:spPr>
          <a:xfrm>
            <a:off x="7753534" y="669953"/>
            <a:ext cx="10217715" cy="8886981"/>
          </a:xfrm>
          <a:custGeom>
            <a:avLst/>
            <a:gdLst/>
            <a:ahLst/>
            <a:cxnLst/>
            <a:rect l="l" t="t" r="r" b="b"/>
            <a:pathLst>
              <a:path w="2199985" h="1913464" extrusionOk="0">
                <a:moveTo>
                  <a:pt x="2075524" y="1913464"/>
                </a:moveTo>
                <a:lnTo>
                  <a:pt x="124460" y="1913464"/>
                </a:lnTo>
                <a:cubicBezTo>
                  <a:pt x="55880" y="1913464"/>
                  <a:pt x="0" y="1857584"/>
                  <a:pt x="0" y="1789004"/>
                </a:cubicBezTo>
                <a:lnTo>
                  <a:pt x="0" y="124460"/>
                </a:lnTo>
                <a:cubicBezTo>
                  <a:pt x="0" y="55880"/>
                  <a:pt x="55880" y="0"/>
                  <a:pt x="124460" y="0"/>
                </a:cubicBezTo>
                <a:lnTo>
                  <a:pt x="2075524" y="0"/>
                </a:lnTo>
                <a:cubicBezTo>
                  <a:pt x="2144104" y="0"/>
                  <a:pt x="2199985" y="55880"/>
                  <a:pt x="2199985" y="124460"/>
                </a:cubicBezTo>
                <a:lnTo>
                  <a:pt x="2199985" y="1789004"/>
                </a:lnTo>
                <a:cubicBezTo>
                  <a:pt x="2199985" y="1857584"/>
                  <a:pt x="2144104" y="1913464"/>
                  <a:pt x="2075524" y="1913464"/>
                </a:cubicBezTo>
                <a:close/>
              </a:path>
            </a:pathLst>
          </a:custGeom>
          <a:solidFill>
            <a:srgbClr val="EFEFE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11"/>
          <p:cNvSpPr/>
          <p:nvPr/>
        </p:nvSpPr>
        <p:spPr>
          <a:xfrm>
            <a:off x="1028700" y="8916023"/>
            <a:ext cx="4631407" cy="342277"/>
          </a:xfrm>
          <a:custGeom>
            <a:avLst/>
            <a:gdLst/>
            <a:ahLst/>
            <a:cxnLst/>
            <a:rect l="l" t="t" r="r" b="b"/>
            <a:pathLst>
              <a:path w="4631407" h="342277" extrusionOk="0">
                <a:moveTo>
                  <a:pt x="0" y="0"/>
                </a:moveTo>
                <a:lnTo>
                  <a:pt x="4631407" y="0"/>
                </a:lnTo>
                <a:lnTo>
                  <a:pt x="4631407" y="342277"/>
                </a:lnTo>
                <a:lnTo>
                  <a:pt x="0" y="342277"/>
                </a:lnTo>
                <a:lnTo>
                  <a:pt x="0" y="0"/>
                </a:lnTo>
                <a:close/>
              </a:path>
            </a:pathLst>
          </a:custGeom>
          <a:blipFill rotWithShape="1">
            <a:blip r:embed="rId3">
              <a:alphaModFix/>
            </a:blip>
            <a:stretch>
              <a:fillRect l="-169" t="-308517" r="-7084" b="-1042441"/>
            </a:stretch>
          </a:blipFill>
          <a:ln>
            <a:noFill/>
          </a:ln>
        </p:spPr>
      </p:sp>
      <p:sp>
        <p:nvSpPr>
          <p:cNvPr id="237" name="Google Shape;237;p11"/>
          <p:cNvSpPr/>
          <p:nvPr/>
        </p:nvSpPr>
        <p:spPr>
          <a:xfrm>
            <a:off x="194810" y="4910918"/>
            <a:ext cx="7288341" cy="4646017"/>
          </a:xfrm>
          <a:custGeom>
            <a:avLst/>
            <a:gdLst/>
            <a:ahLst/>
            <a:cxnLst/>
            <a:rect l="l" t="t" r="r" b="b"/>
            <a:pathLst>
              <a:path w="7991209" h="4646017" extrusionOk="0">
                <a:moveTo>
                  <a:pt x="0" y="0"/>
                </a:moveTo>
                <a:lnTo>
                  <a:pt x="7991209" y="0"/>
                </a:lnTo>
                <a:lnTo>
                  <a:pt x="7991209" y="4646017"/>
                </a:lnTo>
                <a:lnTo>
                  <a:pt x="0" y="4646017"/>
                </a:lnTo>
                <a:lnTo>
                  <a:pt x="0" y="0"/>
                </a:lnTo>
                <a:close/>
              </a:path>
            </a:pathLst>
          </a:custGeom>
          <a:blipFill rotWithShape="1">
            <a:blip r:embed="rId4">
              <a:alphaModFix/>
            </a:blip>
            <a:stretch>
              <a:fillRect t="-14893"/>
            </a:stretch>
          </a:blipFill>
          <a:ln>
            <a:noFill/>
          </a:ln>
        </p:spPr>
      </p:sp>
      <p:sp>
        <p:nvSpPr>
          <p:cNvPr id="238" name="Google Shape;238;p11"/>
          <p:cNvSpPr txBox="1"/>
          <p:nvPr/>
        </p:nvSpPr>
        <p:spPr>
          <a:xfrm>
            <a:off x="1028700" y="1228322"/>
            <a:ext cx="5764199" cy="293687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Clr>
                <a:srgbClr val="000000"/>
              </a:buClr>
              <a:buSzPts val="7000"/>
              <a:buFont typeface="Arial"/>
              <a:buNone/>
            </a:pPr>
            <a:r>
              <a:rPr lang="en-US" sz="7000" b="0" i="0" u="none" strike="noStrike" cap="none">
                <a:solidFill>
                  <a:srgbClr val="000000"/>
                </a:solidFill>
                <a:latin typeface="Hammersmith One"/>
                <a:ea typeface="Hammersmith One"/>
                <a:cs typeface="Hammersmith One"/>
                <a:sym typeface="Hammersmith One"/>
              </a:rPr>
              <a:t>Overview of Telephonic Interview</a:t>
            </a:r>
            <a:endParaRPr sz="1400" b="0" i="0" u="none" strike="noStrike" cap="none">
              <a:solidFill>
                <a:srgbClr val="000000"/>
              </a:solidFill>
              <a:latin typeface="Arial"/>
              <a:ea typeface="Arial"/>
              <a:cs typeface="Arial"/>
              <a:sym typeface="Arial"/>
            </a:endParaRPr>
          </a:p>
        </p:txBody>
      </p:sp>
      <p:sp>
        <p:nvSpPr>
          <p:cNvPr id="239" name="Google Shape;239;p11"/>
          <p:cNvSpPr txBox="1"/>
          <p:nvPr/>
        </p:nvSpPr>
        <p:spPr>
          <a:xfrm>
            <a:off x="7483152" y="891581"/>
            <a:ext cx="10217716" cy="8856014"/>
          </a:xfrm>
          <a:prstGeom prst="rect">
            <a:avLst/>
          </a:prstGeom>
          <a:noFill/>
          <a:ln>
            <a:noFill/>
          </a:ln>
        </p:spPr>
        <p:txBody>
          <a:bodyPr spcFirstLastPara="1" wrap="square" lIns="0" tIns="0" rIns="0" bIns="0" anchor="t" anchorCtr="0">
            <a:spAutoFit/>
          </a:bodyPr>
          <a:lstStyle/>
          <a:p>
            <a:pPr marL="626768" lvl="1" indent="-313383" algn="just">
              <a:lnSpc>
                <a:spcPct val="139993"/>
              </a:lnSpc>
              <a:buSzPts val="2903"/>
              <a:buFont typeface="Arial"/>
              <a:buChar char="•"/>
            </a:pPr>
            <a:r>
              <a:rPr lang="en-US" sz="2500" dirty="0"/>
              <a:t>A telephonic interview is the initial step in the recruitment and selection process at Lidl, London. </a:t>
            </a:r>
          </a:p>
          <a:p>
            <a:pPr marL="626768" lvl="1" indent="-313383" algn="just">
              <a:lnSpc>
                <a:spcPct val="139993"/>
              </a:lnSpc>
              <a:buSzPts val="2903"/>
              <a:buFont typeface="Arial"/>
              <a:buChar char="•"/>
            </a:pPr>
            <a:r>
              <a:rPr lang="en-US" sz="2500" dirty="0"/>
              <a:t>This interview process has helped managers at Lidl to assess and understand the general suitability and basic experience, and qualifications for the role of a team leader (Azad et al., 2021). </a:t>
            </a:r>
          </a:p>
          <a:p>
            <a:pPr marL="626768" lvl="1" indent="-313383" algn="just">
              <a:lnSpc>
                <a:spcPct val="139993"/>
              </a:lnSpc>
              <a:buSzPts val="2903"/>
              <a:buFont typeface="Arial"/>
              <a:buChar char="•"/>
            </a:pPr>
            <a:r>
              <a:rPr lang="en-US" sz="2500" dirty="0"/>
              <a:t>Some of the questions that the HR manager has asked the aspiring team leader position candidates are, ‘Have you ever supervised or managed a team before?’ If yes, please explain. </a:t>
            </a:r>
          </a:p>
          <a:p>
            <a:pPr marL="626768" lvl="1" indent="-313383" algn="just">
              <a:lnSpc>
                <a:spcPct val="139993"/>
              </a:lnSpc>
              <a:buSzPts val="2903"/>
              <a:buFont typeface="Arial"/>
              <a:buChar char="•"/>
            </a:pPr>
            <a:r>
              <a:rPr lang="en-US" sz="2500" dirty="0"/>
              <a:t>Another question that was asked to understand the flexibility of the candidate. </a:t>
            </a:r>
          </a:p>
          <a:p>
            <a:pPr marL="626768" lvl="1" indent="-313383" algn="just">
              <a:lnSpc>
                <a:spcPct val="139993"/>
              </a:lnSpc>
              <a:buSzPts val="2903"/>
              <a:buFont typeface="Arial"/>
              <a:buChar char="•"/>
            </a:pPr>
            <a:r>
              <a:rPr lang="en-US" sz="2500" dirty="0"/>
              <a:t>For example, ‘Are you comfortable working on weekends or flexible shifts, if required?’. </a:t>
            </a:r>
          </a:p>
          <a:p>
            <a:pPr marL="626768" lvl="1" indent="-313383" algn="just">
              <a:lnSpc>
                <a:spcPct val="139993"/>
              </a:lnSpc>
              <a:buSzPts val="2903"/>
              <a:buFont typeface="Arial"/>
              <a:buChar char="•"/>
            </a:pPr>
            <a:r>
              <a:rPr lang="en-US" sz="2500" dirty="0"/>
              <a:t>These questions has </a:t>
            </a:r>
            <a:r>
              <a:rPr lang="en-US" sz="2500" dirty="0" err="1"/>
              <a:t>allosed</a:t>
            </a:r>
            <a:r>
              <a:rPr lang="en-US" sz="2500" dirty="0"/>
              <a:t> in understanding whether the individual is available as per the company requirements and whether they are professional enough and have the desired skills or not (Khan and MacEachen, 2022).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B923"/>
        </a:solidFill>
        <a:effectLst/>
      </p:bgPr>
    </p:bg>
    <p:spTree>
      <p:nvGrpSpPr>
        <p:cNvPr id="1" name="Shape 248"/>
        <p:cNvGrpSpPr/>
        <p:nvPr/>
      </p:nvGrpSpPr>
      <p:grpSpPr>
        <a:xfrm>
          <a:off x="0" y="0"/>
          <a:ext cx="0" cy="0"/>
          <a:chOff x="0" y="0"/>
          <a:chExt cx="0" cy="0"/>
        </a:xfrm>
      </p:grpSpPr>
      <p:sp>
        <p:nvSpPr>
          <p:cNvPr id="249" name="Google Shape;249;p12"/>
          <p:cNvSpPr/>
          <p:nvPr/>
        </p:nvSpPr>
        <p:spPr>
          <a:xfrm>
            <a:off x="483083" y="2996898"/>
            <a:ext cx="7246979" cy="5509791"/>
          </a:xfrm>
          <a:custGeom>
            <a:avLst/>
            <a:gdLst/>
            <a:ahLst/>
            <a:cxnLst/>
            <a:rect l="l" t="t" r="r" b="b"/>
            <a:pathLst>
              <a:path w="7246979" h="5509791" extrusionOk="0">
                <a:moveTo>
                  <a:pt x="0" y="0"/>
                </a:moveTo>
                <a:lnTo>
                  <a:pt x="7246979" y="0"/>
                </a:lnTo>
                <a:lnTo>
                  <a:pt x="7246979" y="5509790"/>
                </a:lnTo>
                <a:lnTo>
                  <a:pt x="0" y="5509790"/>
                </a:lnTo>
                <a:lnTo>
                  <a:pt x="0" y="0"/>
                </a:lnTo>
                <a:close/>
              </a:path>
            </a:pathLst>
          </a:custGeom>
          <a:blipFill rotWithShape="1">
            <a:blip r:embed="rId3">
              <a:alphaModFix/>
            </a:blip>
            <a:stretch>
              <a:fillRect r="-33045"/>
            </a:stretch>
          </a:blipFill>
          <a:ln>
            <a:noFill/>
          </a:ln>
        </p:spPr>
      </p:sp>
      <p:grpSp>
        <p:nvGrpSpPr>
          <p:cNvPr id="250" name="Google Shape;250;p12"/>
          <p:cNvGrpSpPr/>
          <p:nvPr/>
        </p:nvGrpSpPr>
        <p:grpSpPr>
          <a:xfrm>
            <a:off x="8253442" y="342740"/>
            <a:ext cx="9618530" cy="8799038"/>
            <a:chOff x="0" y="-605862"/>
            <a:chExt cx="12824706" cy="11732050"/>
          </a:xfrm>
        </p:grpSpPr>
        <p:sp>
          <p:nvSpPr>
            <p:cNvPr id="251" name="Google Shape;251;p12"/>
            <p:cNvSpPr txBox="1"/>
            <p:nvPr/>
          </p:nvSpPr>
          <p:spPr>
            <a:xfrm>
              <a:off x="0" y="2681055"/>
              <a:ext cx="12824706" cy="8445133"/>
            </a:xfrm>
            <a:prstGeom prst="rect">
              <a:avLst/>
            </a:prstGeom>
            <a:noFill/>
            <a:ln>
              <a:noFill/>
            </a:ln>
          </p:spPr>
          <p:txBody>
            <a:bodyPr spcFirstLastPara="1" wrap="square" lIns="0" tIns="0" rIns="0" bIns="0" anchor="t" anchorCtr="0">
              <a:spAutoFit/>
            </a:bodyPr>
            <a:lstStyle/>
            <a:p>
              <a:pPr marL="647700" marR="0" lvl="1" indent="-323850" algn="just" rtl="0">
                <a:lnSpc>
                  <a:spcPct val="140013"/>
                </a:lnSpc>
                <a:spcBef>
                  <a:spcPts val="0"/>
                </a:spcBef>
                <a:spcAft>
                  <a:spcPts val="0"/>
                </a:spcAft>
                <a:buClr>
                  <a:srgbClr val="000000"/>
                </a:buClr>
                <a:buSzPts val="2999"/>
                <a:buFont typeface="Arial"/>
                <a:buChar char="•"/>
              </a:pPr>
              <a:r>
                <a:rPr lang="en-US" sz="2400" b="0" i="0" u="none" strike="noStrike" cap="none" dirty="0">
                  <a:solidFill>
                    <a:srgbClr val="000000"/>
                  </a:solidFill>
                  <a:latin typeface="Arial"/>
                  <a:ea typeface="Arial"/>
                  <a:cs typeface="Arial"/>
                  <a:sym typeface="Arial"/>
                </a:rPr>
                <a:t>An appropriate questioning technique is very important to assess the technical and analytical thinking skills of the candidate. </a:t>
              </a:r>
              <a:endParaRPr sz="2400" b="0" i="0" u="none" strike="noStrike" cap="none" dirty="0">
                <a:solidFill>
                  <a:srgbClr val="000000"/>
                </a:solidFill>
                <a:latin typeface="Arial"/>
                <a:ea typeface="Arial"/>
                <a:cs typeface="Arial"/>
                <a:sym typeface="Arial"/>
              </a:endParaRPr>
            </a:p>
            <a:p>
              <a:pPr marL="647700" marR="0" lvl="1" indent="-323850" algn="just" rtl="0">
                <a:lnSpc>
                  <a:spcPct val="140013"/>
                </a:lnSpc>
                <a:spcBef>
                  <a:spcPts val="0"/>
                </a:spcBef>
                <a:spcAft>
                  <a:spcPts val="0"/>
                </a:spcAft>
                <a:buClr>
                  <a:srgbClr val="000000"/>
                </a:buClr>
                <a:buSzPts val="2999"/>
                <a:buFont typeface="Arial"/>
                <a:buChar char="•"/>
              </a:pPr>
              <a:r>
                <a:rPr lang="en-US" sz="2400" b="0" i="0" u="none" strike="noStrike" cap="none" dirty="0">
                  <a:solidFill>
                    <a:srgbClr val="000000"/>
                  </a:solidFill>
                  <a:latin typeface="Arial"/>
                  <a:ea typeface="Arial"/>
                  <a:cs typeface="Arial"/>
                  <a:sym typeface="Arial"/>
                </a:rPr>
                <a:t>Probing questions help in gaining deeper insights into the candidate’s experiences (</a:t>
              </a:r>
              <a:r>
                <a:rPr lang="en-US" sz="2400" b="0" i="0" u="none" strike="noStrike" cap="none" dirty="0" err="1">
                  <a:solidFill>
                    <a:srgbClr val="000000"/>
                  </a:solidFill>
                  <a:latin typeface="Arial"/>
                  <a:ea typeface="Arial"/>
                  <a:cs typeface="Arial"/>
                  <a:sym typeface="Arial"/>
                </a:rPr>
                <a:t>Komildjanovna</a:t>
              </a:r>
              <a:r>
                <a:rPr lang="en-US" sz="2400" b="0" i="0" u="none" strike="noStrike" cap="none" dirty="0">
                  <a:solidFill>
                    <a:srgbClr val="000000"/>
                  </a:solidFill>
                  <a:latin typeface="Arial"/>
                  <a:ea typeface="Arial"/>
                  <a:cs typeface="Arial"/>
                  <a:sym typeface="Arial"/>
                </a:rPr>
                <a:t>, 2024). </a:t>
              </a:r>
              <a:endParaRPr sz="2400" b="0" i="0" u="none" strike="noStrike" cap="none" dirty="0">
                <a:solidFill>
                  <a:srgbClr val="000000"/>
                </a:solidFill>
                <a:latin typeface="Arial"/>
                <a:ea typeface="Arial"/>
                <a:cs typeface="Arial"/>
                <a:sym typeface="Arial"/>
              </a:endParaRPr>
            </a:p>
            <a:p>
              <a:pPr marL="647700" marR="0" lvl="1" indent="-323850" algn="just" rtl="0">
                <a:lnSpc>
                  <a:spcPct val="140013"/>
                </a:lnSpc>
                <a:spcBef>
                  <a:spcPts val="0"/>
                </a:spcBef>
                <a:spcAft>
                  <a:spcPts val="0"/>
                </a:spcAft>
                <a:buClr>
                  <a:srgbClr val="000000"/>
                </a:buClr>
                <a:buSzPts val="2999"/>
                <a:buFont typeface="Arial"/>
                <a:buChar char="•"/>
              </a:pPr>
              <a:r>
                <a:rPr lang="en-US" sz="2400" b="0" i="0" u="none" strike="noStrike" cap="none" dirty="0">
                  <a:solidFill>
                    <a:srgbClr val="000000"/>
                  </a:solidFill>
                  <a:latin typeface="Arial"/>
                  <a:ea typeface="Arial"/>
                  <a:cs typeface="Arial"/>
                  <a:sym typeface="Arial"/>
                </a:rPr>
                <a:t>Socratic questioning encourages the reasoning and critical thinking of the candidate. </a:t>
              </a:r>
              <a:endParaRPr sz="2400" b="0" i="0" u="none" strike="noStrike" cap="none" dirty="0">
                <a:solidFill>
                  <a:srgbClr val="000000"/>
                </a:solidFill>
                <a:latin typeface="Arial"/>
                <a:ea typeface="Arial"/>
                <a:cs typeface="Arial"/>
                <a:sym typeface="Arial"/>
              </a:endParaRPr>
            </a:p>
            <a:p>
              <a:pPr marL="647700" marR="0" lvl="1" indent="-323850" algn="just" rtl="0">
                <a:lnSpc>
                  <a:spcPct val="140013"/>
                </a:lnSpc>
                <a:spcBef>
                  <a:spcPts val="0"/>
                </a:spcBef>
                <a:spcAft>
                  <a:spcPts val="0"/>
                </a:spcAft>
                <a:buClr>
                  <a:srgbClr val="000000"/>
                </a:buClr>
                <a:buSzPts val="2999"/>
                <a:buFont typeface="Arial"/>
                <a:buChar char="•"/>
              </a:pPr>
              <a:r>
                <a:rPr lang="en-US" sz="2400" b="0" i="0" u="none" strike="noStrike" cap="none" dirty="0">
                  <a:solidFill>
                    <a:srgbClr val="000000"/>
                  </a:solidFill>
                  <a:latin typeface="Arial"/>
                  <a:ea typeface="Arial"/>
                  <a:cs typeface="Arial"/>
                  <a:sym typeface="Arial"/>
                </a:rPr>
                <a:t>A </a:t>
              </a:r>
              <a:r>
                <a:rPr lang="en-US" sz="2400" b="0" i="0" u="none" strike="noStrike" cap="none" dirty="0" err="1">
                  <a:solidFill>
                    <a:srgbClr val="000000"/>
                  </a:solidFill>
                  <a:latin typeface="Arial"/>
                  <a:ea typeface="Arial"/>
                  <a:cs typeface="Arial"/>
                  <a:sym typeface="Arial"/>
                </a:rPr>
                <a:t>socratic</a:t>
              </a:r>
              <a:r>
                <a:rPr lang="en-US" sz="2400" b="0" i="0" u="none" strike="noStrike" cap="none" dirty="0">
                  <a:solidFill>
                    <a:srgbClr val="000000"/>
                  </a:solidFill>
                  <a:latin typeface="Arial"/>
                  <a:ea typeface="Arial"/>
                  <a:cs typeface="Arial"/>
                  <a:sym typeface="Arial"/>
                </a:rPr>
                <a:t> questioning process helps in evaluating the logical and analytical mindset of an individual (Shaheen and Mahmood, 2024).</a:t>
              </a:r>
              <a:endParaRPr sz="2400" b="0" i="0" u="none" strike="noStrike" cap="none" dirty="0">
                <a:solidFill>
                  <a:srgbClr val="000000"/>
                </a:solidFill>
                <a:latin typeface="Arial"/>
                <a:ea typeface="Arial"/>
                <a:cs typeface="Arial"/>
                <a:sym typeface="Arial"/>
              </a:endParaRPr>
            </a:p>
            <a:p>
              <a:pPr marL="647700" marR="0" lvl="1" indent="-323850" algn="just" rtl="0">
                <a:lnSpc>
                  <a:spcPct val="140013"/>
                </a:lnSpc>
                <a:spcBef>
                  <a:spcPts val="0"/>
                </a:spcBef>
                <a:spcAft>
                  <a:spcPts val="0"/>
                </a:spcAft>
                <a:buClr>
                  <a:srgbClr val="000000"/>
                </a:buClr>
                <a:buSzPts val="2999"/>
                <a:buFont typeface="Arial"/>
                <a:buChar char="•"/>
              </a:pPr>
              <a:r>
                <a:rPr lang="en-US" sz="2400" b="0" i="0" u="none" strike="noStrike" cap="none" dirty="0">
                  <a:solidFill>
                    <a:srgbClr val="000000"/>
                  </a:solidFill>
                  <a:latin typeface="Arial"/>
                  <a:ea typeface="Arial"/>
                  <a:cs typeface="Arial"/>
                  <a:sym typeface="Arial"/>
                </a:rPr>
                <a:t>Leading questioning involves cautiously asking questions to suit the candidate.</a:t>
              </a:r>
              <a:endParaRPr sz="2400" b="0" i="0" u="none" strike="noStrike" cap="none" dirty="0">
                <a:solidFill>
                  <a:srgbClr val="000000"/>
                </a:solidFill>
                <a:latin typeface="Arial"/>
                <a:ea typeface="Arial"/>
                <a:cs typeface="Arial"/>
                <a:sym typeface="Arial"/>
              </a:endParaRPr>
            </a:p>
            <a:p>
              <a:pPr marL="0" marR="0" lvl="0" indent="0" algn="just" rtl="0">
                <a:lnSpc>
                  <a:spcPct val="140013"/>
                </a:lnSpc>
                <a:spcBef>
                  <a:spcPts val="0"/>
                </a:spcBef>
                <a:spcAft>
                  <a:spcPts val="0"/>
                </a:spcAft>
                <a:buClr>
                  <a:srgbClr val="000000"/>
                </a:buClr>
                <a:buSzPts val="2999"/>
                <a:buFont typeface="Arial"/>
                <a:buNone/>
              </a:pPr>
              <a:endParaRPr sz="2999" b="0" i="0" u="none" strike="noStrike" cap="none" dirty="0">
                <a:solidFill>
                  <a:srgbClr val="000000"/>
                </a:solidFill>
                <a:latin typeface="Arial"/>
                <a:ea typeface="Arial"/>
                <a:cs typeface="Arial"/>
                <a:sym typeface="Arial"/>
              </a:endParaRPr>
            </a:p>
          </p:txBody>
        </p:sp>
        <p:sp>
          <p:nvSpPr>
            <p:cNvPr id="252" name="Google Shape;252;p12"/>
            <p:cNvSpPr txBox="1"/>
            <p:nvPr/>
          </p:nvSpPr>
          <p:spPr>
            <a:xfrm>
              <a:off x="0" y="-605862"/>
              <a:ext cx="12824706" cy="1829224"/>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Clr>
                  <a:srgbClr val="000000"/>
                </a:buClr>
                <a:buSzPts val="4900"/>
                <a:buFont typeface="Arial"/>
                <a:buNone/>
              </a:pPr>
              <a:r>
                <a:rPr lang="en-US" sz="4900" b="0" i="0" u="none" strike="noStrike" cap="none" dirty="0">
                  <a:solidFill>
                    <a:srgbClr val="FFFFFF"/>
                  </a:solidFill>
                  <a:latin typeface="Hammersmith One"/>
                  <a:ea typeface="Hammersmith One"/>
                  <a:cs typeface="Hammersmith One"/>
                  <a:sym typeface="Hammersmith One"/>
                </a:rPr>
                <a:t>Justification of Appropriate Questioning Technique </a:t>
              </a:r>
              <a:endParaRPr sz="1400" b="0" i="0" u="none" strike="noStrike" cap="none" dirty="0">
                <a:solidFill>
                  <a:srgbClr val="000000"/>
                </a:solidFill>
                <a:latin typeface="Arial"/>
                <a:ea typeface="Arial"/>
                <a:cs typeface="Arial"/>
                <a:sym typeface="Arial"/>
              </a:endParaRPr>
            </a:p>
          </p:txBody>
        </p:sp>
      </p:grpSp>
      <p:sp>
        <p:nvSpPr>
          <p:cNvPr id="253" name="Google Shape;253;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14</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3"/>
          <p:cNvSpPr/>
          <p:nvPr/>
        </p:nvSpPr>
        <p:spPr>
          <a:xfrm>
            <a:off x="0" y="9612354"/>
            <a:ext cx="18257487" cy="1349292"/>
          </a:xfrm>
          <a:custGeom>
            <a:avLst/>
            <a:gdLst/>
            <a:ahLst/>
            <a:cxnLst/>
            <a:rect l="l" t="t" r="r" b="b"/>
            <a:pathLst>
              <a:path w="18257487" h="1349292" extrusionOk="0">
                <a:moveTo>
                  <a:pt x="0" y="0"/>
                </a:moveTo>
                <a:lnTo>
                  <a:pt x="18257487" y="0"/>
                </a:lnTo>
                <a:lnTo>
                  <a:pt x="18257487" y="1349292"/>
                </a:lnTo>
                <a:lnTo>
                  <a:pt x="0" y="1349292"/>
                </a:lnTo>
                <a:lnTo>
                  <a:pt x="0" y="0"/>
                </a:lnTo>
                <a:close/>
              </a:path>
            </a:pathLst>
          </a:custGeom>
          <a:blipFill rotWithShape="1">
            <a:blip r:embed="rId3">
              <a:alphaModFix/>
            </a:blip>
            <a:stretch>
              <a:fillRect l="-169" t="-308517" r="-7084" b="-1042441"/>
            </a:stretch>
          </a:blipFill>
          <a:ln>
            <a:noFill/>
          </a:ln>
        </p:spPr>
      </p:sp>
      <p:sp>
        <p:nvSpPr>
          <p:cNvPr id="263" name="Google Shape;263;p13"/>
          <p:cNvSpPr/>
          <p:nvPr/>
        </p:nvSpPr>
        <p:spPr>
          <a:xfrm>
            <a:off x="10976768" y="3688683"/>
            <a:ext cx="6282532" cy="3926583"/>
          </a:xfrm>
          <a:custGeom>
            <a:avLst/>
            <a:gdLst/>
            <a:ahLst/>
            <a:cxnLst/>
            <a:rect l="l" t="t" r="r" b="b"/>
            <a:pathLst>
              <a:path w="6282532" h="3926583" extrusionOk="0">
                <a:moveTo>
                  <a:pt x="0" y="0"/>
                </a:moveTo>
                <a:lnTo>
                  <a:pt x="6282532" y="0"/>
                </a:lnTo>
                <a:lnTo>
                  <a:pt x="6282532" y="3926583"/>
                </a:lnTo>
                <a:lnTo>
                  <a:pt x="0" y="3926583"/>
                </a:lnTo>
                <a:lnTo>
                  <a:pt x="0" y="0"/>
                </a:lnTo>
                <a:close/>
              </a:path>
            </a:pathLst>
          </a:custGeom>
          <a:blipFill rotWithShape="1">
            <a:blip r:embed="rId4">
              <a:alphaModFix/>
            </a:blip>
            <a:stretch>
              <a:fillRect/>
            </a:stretch>
          </a:blipFill>
          <a:ln>
            <a:noFill/>
          </a:ln>
        </p:spPr>
      </p:sp>
      <p:sp>
        <p:nvSpPr>
          <p:cNvPr id="264" name="Google Shape;264;p13"/>
          <p:cNvSpPr txBox="1"/>
          <p:nvPr/>
        </p:nvSpPr>
        <p:spPr>
          <a:xfrm>
            <a:off x="2209800" y="818989"/>
            <a:ext cx="16663418" cy="1552575"/>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Clr>
                <a:srgbClr val="000000"/>
              </a:buClr>
              <a:buSzPts val="5100"/>
              <a:buFont typeface="Arial"/>
              <a:buNone/>
            </a:pPr>
            <a:r>
              <a:rPr lang="en-US" sz="5100" b="0" i="0" u="none" strike="noStrike" cap="none">
                <a:solidFill>
                  <a:srgbClr val="000000"/>
                </a:solidFill>
                <a:latin typeface="Hammersmith One"/>
                <a:ea typeface="Hammersmith One"/>
                <a:cs typeface="Hammersmith One"/>
                <a:sym typeface="Hammersmith One"/>
              </a:rPr>
              <a:t>Justification of Appropriate Questioning Technique </a:t>
            </a:r>
            <a:endParaRPr sz="1400" b="0" i="0" u="none" strike="noStrike" cap="none">
              <a:solidFill>
                <a:srgbClr val="000000"/>
              </a:solidFill>
              <a:latin typeface="Arial"/>
              <a:ea typeface="Arial"/>
              <a:cs typeface="Arial"/>
              <a:sym typeface="Arial"/>
            </a:endParaRPr>
          </a:p>
          <a:p>
            <a:pPr marL="0" marR="0" lvl="0" indent="0" algn="l" rtl="0">
              <a:lnSpc>
                <a:spcPct val="120000"/>
              </a:lnSpc>
              <a:spcBef>
                <a:spcPts val="0"/>
              </a:spcBef>
              <a:spcAft>
                <a:spcPts val="0"/>
              </a:spcAft>
              <a:buClr>
                <a:srgbClr val="000000"/>
              </a:buClr>
              <a:buSzPts val="5100"/>
              <a:buFont typeface="Arial"/>
              <a:buNone/>
            </a:pPr>
            <a:endParaRPr sz="5100" b="0" i="0" u="none" strike="noStrike" cap="none">
              <a:solidFill>
                <a:srgbClr val="000000"/>
              </a:solidFill>
              <a:latin typeface="Hammersmith One"/>
              <a:ea typeface="Hammersmith One"/>
              <a:cs typeface="Hammersmith One"/>
              <a:sym typeface="Hammersmith One"/>
            </a:endParaRPr>
          </a:p>
        </p:txBody>
      </p:sp>
      <p:sp>
        <p:nvSpPr>
          <p:cNvPr id="265" name="Google Shape;265;p13"/>
          <p:cNvSpPr txBox="1"/>
          <p:nvPr/>
        </p:nvSpPr>
        <p:spPr>
          <a:xfrm>
            <a:off x="554003" y="1988500"/>
            <a:ext cx="9987505" cy="7269800"/>
          </a:xfrm>
          <a:prstGeom prst="rect">
            <a:avLst/>
          </a:prstGeom>
          <a:noFill/>
          <a:ln>
            <a:noFill/>
          </a:ln>
        </p:spPr>
        <p:txBody>
          <a:bodyPr spcFirstLastPara="1" wrap="square" lIns="0" tIns="0" rIns="0" bIns="0" anchor="t" anchorCtr="0">
            <a:spAutoFit/>
          </a:bodyPr>
          <a:lstStyle/>
          <a:p>
            <a:pPr marL="639969" marR="0" lvl="1" indent="-319983" algn="just" rtl="0">
              <a:lnSpc>
                <a:spcPct val="139979"/>
              </a:lnSpc>
              <a:spcBef>
                <a:spcPts val="0"/>
              </a:spcBef>
              <a:spcAft>
                <a:spcPts val="0"/>
              </a:spcAft>
              <a:buClr>
                <a:srgbClr val="000000"/>
              </a:buClr>
              <a:buSzPts val="2964"/>
              <a:buFont typeface="Arial"/>
              <a:buChar char="•"/>
            </a:pPr>
            <a:r>
              <a:rPr lang="en-US" sz="2964" b="0" i="0" u="none" strike="noStrike" cap="none">
                <a:solidFill>
                  <a:srgbClr val="000000"/>
                </a:solidFill>
                <a:latin typeface="Arial"/>
                <a:ea typeface="Arial"/>
                <a:cs typeface="Arial"/>
                <a:sym typeface="Arial"/>
              </a:rPr>
              <a:t>A combination of Socratic and probing questions is justified in the case of Lidl’s business transformation project.</a:t>
            </a:r>
            <a:endParaRPr sz="1400" b="0" i="0" u="none" strike="noStrike" cap="none">
              <a:solidFill>
                <a:srgbClr val="000000"/>
              </a:solidFill>
              <a:latin typeface="Arial"/>
              <a:ea typeface="Arial"/>
              <a:cs typeface="Arial"/>
              <a:sym typeface="Arial"/>
            </a:endParaRPr>
          </a:p>
          <a:p>
            <a:pPr marL="639969" marR="0" lvl="1" indent="-319983" algn="just" rtl="0">
              <a:lnSpc>
                <a:spcPct val="139979"/>
              </a:lnSpc>
              <a:spcBef>
                <a:spcPts val="0"/>
              </a:spcBef>
              <a:spcAft>
                <a:spcPts val="0"/>
              </a:spcAft>
              <a:buClr>
                <a:srgbClr val="000000"/>
              </a:buClr>
              <a:buSzPts val="2964"/>
              <a:buFont typeface="Arial"/>
              <a:buChar char="•"/>
            </a:pPr>
            <a:r>
              <a:rPr lang="en-US" sz="2964" b="0" i="0" u="none" strike="noStrike" cap="none">
                <a:solidFill>
                  <a:srgbClr val="000000"/>
                </a:solidFill>
                <a:latin typeface="Arial"/>
                <a:ea typeface="Arial"/>
                <a:cs typeface="Arial"/>
                <a:sym typeface="Arial"/>
              </a:rPr>
              <a:t>Probing questions are very effective for detailed accumulation of information of the candidate (Zahedi Nejad, Sabokro and Oikarinen, 2025). </a:t>
            </a:r>
            <a:endParaRPr sz="1400" b="0" i="0" u="none" strike="noStrike" cap="none">
              <a:solidFill>
                <a:srgbClr val="000000"/>
              </a:solidFill>
              <a:latin typeface="Arial"/>
              <a:ea typeface="Arial"/>
              <a:cs typeface="Arial"/>
              <a:sym typeface="Arial"/>
            </a:endParaRPr>
          </a:p>
          <a:p>
            <a:pPr marL="639969" marR="0" lvl="1" indent="-319983" algn="just" rtl="0">
              <a:lnSpc>
                <a:spcPct val="139979"/>
              </a:lnSpc>
              <a:spcBef>
                <a:spcPts val="0"/>
              </a:spcBef>
              <a:spcAft>
                <a:spcPts val="0"/>
              </a:spcAft>
              <a:buClr>
                <a:srgbClr val="000000"/>
              </a:buClr>
              <a:buSzPts val="2964"/>
              <a:buFont typeface="Arial"/>
              <a:buChar char="•"/>
            </a:pPr>
            <a:r>
              <a:rPr lang="en-US" sz="2964" b="0" i="0" u="none" strike="noStrike" cap="none">
                <a:solidFill>
                  <a:srgbClr val="000000"/>
                </a:solidFill>
                <a:latin typeface="Arial"/>
                <a:ea typeface="Arial"/>
                <a:cs typeface="Arial"/>
                <a:sym typeface="Arial"/>
              </a:rPr>
              <a:t>Socratic questions assist with the understanding of the candidate's level of strategic awareness and key competencies (Venkatesan, 2020).</a:t>
            </a:r>
            <a:endParaRPr sz="1400" b="0" i="0" u="none" strike="noStrike" cap="none">
              <a:solidFill>
                <a:srgbClr val="000000"/>
              </a:solidFill>
              <a:latin typeface="Arial"/>
              <a:ea typeface="Arial"/>
              <a:cs typeface="Arial"/>
              <a:sym typeface="Arial"/>
            </a:endParaRPr>
          </a:p>
          <a:p>
            <a:pPr marL="639969" marR="0" lvl="1" indent="-319983" algn="just" rtl="0">
              <a:lnSpc>
                <a:spcPct val="139979"/>
              </a:lnSpc>
              <a:spcBef>
                <a:spcPts val="0"/>
              </a:spcBef>
              <a:spcAft>
                <a:spcPts val="0"/>
              </a:spcAft>
              <a:buClr>
                <a:srgbClr val="000000"/>
              </a:buClr>
              <a:buSzPts val="2964"/>
              <a:buFont typeface="Arial"/>
              <a:buChar char="•"/>
            </a:pPr>
            <a:r>
              <a:rPr lang="en-US" sz="2964" b="0" i="0" u="none" strike="noStrike" cap="none">
                <a:solidFill>
                  <a:srgbClr val="000000"/>
                </a:solidFill>
                <a:latin typeface="Arial"/>
                <a:ea typeface="Arial"/>
                <a:cs typeface="Arial"/>
                <a:sym typeface="Arial"/>
              </a:rPr>
              <a:t>Both of these techniques ensure an equitable, and structured interview processes that also can measure the candidate's technical acuity and knowledge.</a:t>
            </a:r>
            <a:endParaRPr sz="1400" b="0" i="0" u="none" strike="noStrike" cap="none">
              <a:solidFill>
                <a:srgbClr val="000000"/>
              </a:solidFill>
              <a:latin typeface="Arial"/>
              <a:ea typeface="Arial"/>
              <a:cs typeface="Arial"/>
              <a:sym typeface="Arial"/>
            </a:endParaRPr>
          </a:p>
          <a:p>
            <a:pPr marL="0" marR="0" lvl="0" indent="0" algn="just" rtl="0">
              <a:lnSpc>
                <a:spcPct val="139979"/>
              </a:lnSpc>
              <a:spcBef>
                <a:spcPts val="0"/>
              </a:spcBef>
              <a:spcAft>
                <a:spcPts val="0"/>
              </a:spcAft>
              <a:buClr>
                <a:srgbClr val="000000"/>
              </a:buClr>
              <a:buSzPts val="2964"/>
              <a:buFont typeface="Arial"/>
              <a:buNone/>
            </a:pPr>
            <a:endParaRPr sz="2964" b="0" i="0" u="none" strike="noStrike" cap="none">
              <a:solidFill>
                <a:srgbClr val="000000"/>
              </a:solidFill>
              <a:latin typeface="Arial"/>
              <a:ea typeface="Arial"/>
              <a:cs typeface="Arial"/>
              <a:sym typeface="Arial"/>
            </a:endParaRPr>
          </a:p>
        </p:txBody>
      </p:sp>
      <p:sp>
        <p:nvSpPr>
          <p:cNvPr id="266" name="Google Shape;266;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15</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p14"/>
          <p:cNvSpPr/>
          <p:nvPr/>
        </p:nvSpPr>
        <p:spPr>
          <a:xfrm>
            <a:off x="544351" y="0"/>
            <a:ext cx="8366882" cy="5657850"/>
          </a:xfrm>
          <a:custGeom>
            <a:avLst/>
            <a:gdLst/>
            <a:ahLst/>
            <a:cxnLst/>
            <a:rect l="l" t="t" r="r" b="b"/>
            <a:pathLst>
              <a:path w="6221730" h="4207256" extrusionOk="0">
                <a:moveTo>
                  <a:pt x="6221730" y="0"/>
                </a:moveTo>
                <a:lnTo>
                  <a:pt x="3877818" y="3979799"/>
                </a:lnTo>
                <a:cubicBezTo>
                  <a:pt x="3799239" y="4120239"/>
                  <a:pt x="3650888" y="4207238"/>
                  <a:pt x="3489960" y="4207256"/>
                </a:cubicBezTo>
                <a:lnTo>
                  <a:pt x="0" y="4207256"/>
                </a:lnTo>
                <a:lnTo>
                  <a:pt x="0" y="0"/>
                </a:lnTo>
                <a:close/>
              </a:path>
            </a:pathLst>
          </a:custGeom>
          <a:solidFill>
            <a:srgbClr val="FFB923"/>
          </a:solidFill>
          <a:ln w="127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 name="Google Shape;276;p14"/>
          <p:cNvSpPr/>
          <p:nvPr/>
        </p:nvSpPr>
        <p:spPr>
          <a:xfrm>
            <a:off x="0" y="0"/>
            <a:ext cx="8366882" cy="5657850"/>
          </a:xfrm>
          <a:custGeom>
            <a:avLst/>
            <a:gdLst/>
            <a:ahLst/>
            <a:cxnLst/>
            <a:rect l="l" t="t" r="r" b="b"/>
            <a:pathLst>
              <a:path w="6221730" h="4207256" extrusionOk="0">
                <a:moveTo>
                  <a:pt x="6221730" y="0"/>
                </a:moveTo>
                <a:lnTo>
                  <a:pt x="3877818" y="3979799"/>
                </a:lnTo>
                <a:cubicBezTo>
                  <a:pt x="3799239" y="4120239"/>
                  <a:pt x="3650888" y="4207238"/>
                  <a:pt x="3489960" y="4207256"/>
                </a:cubicBezTo>
                <a:lnTo>
                  <a:pt x="0" y="4207256"/>
                </a:lnTo>
                <a:lnTo>
                  <a:pt x="0" y="0"/>
                </a:lnTo>
                <a:close/>
              </a:path>
            </a:pathLst>
          </a:custGeom>
          <a:blipFill rotWithShape="1">
            <a:blip r:embed="rId3">
              <a:alphaModFix/>
            </a:blip>
            <a:stretch>
              <a:fillRect l="-21366" r="-21363"/>
            </a:stretch>
          </a:blip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77" name="Google Shape;277;p14"/>
          <p:cNvGrpSpPr/>
          <p:nvPr/>
        </p:nvGrpSpPr>
        <p:grpSpPr>
          <a:xfrm>
            <a:off x="8366882" y="799647"/>
            <a:ext cx="10170641" cy="4858203"/>
            <a:chOff x="0" y="0"/>
            <a:chExt cx="13560855" cy="6477604"/>
          </a:xfrm>
        </p:grpSpPr>
        <p:sp>
          <p:nvSpPr>
            <p:cNvPr id="278" name="Google Shape;278;p14"/>
            <p:cNvSpPr txBox="1"/>
            <p:nvPr/>
          </p:nvSpPr>
          <p:spPr>
            <a:xfrm>
              <a:off x="0" y="5848954"/>
              <a:ext cx="13560855" cy="628650"/>
            </a:xfrm>
            <a:prstGeom prst="rect">
              <a:avLst/>
            </a:prstGeom>
            <a:noFill/>
            <a:ln>
              <a:noFill/>
            </a:ln>
          </p:spPr>
          <p:txBody>
            <a:bodyPr spcFirstLastPara="1" wrap="square" lIns="0" tIns="0" rIns="0" bIns="0" anchor="t" anchorCtr="0">
              <a:spAutoFit/>
            </a:bodyPr>
            <a:lstStyle/>
            <a:p>
              <a:pPr marL="0" marR="0" lvl="0" indent="0" algn="l" rtl="0">
                <a:lnSpc>
                  <a:spcPct val="216611"/>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9" name="Google Shape;279;p14"/>
            <p:cNvSpPr txBox="1"/>
            <p:nvPr/>
          </p:nvSpPr>
          <p:spPr>
            <a:xfrm>
              <a:off x="0" y="0"/>
              <a:ext cx="8765142" cy="56896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Clr>
                  <a:srgbClr val="000000"/>
                </a:buClr>
                <a:buSzPts val="7000"/>
                <a:buFont typeface="Arial"/>
                <a:buNone/>
              </a:pPr>
              <a:r>
                <a:rPr lang="en-US" sz="7000" b="0" i="0" u="none" strike="noStrike" cap="none">
                  <a:solidFill>
                    <a:srgbClr val="000000"/>
                  </a:solidFill>
                  <a:latin typeface="Hammersmith One"/>
                  <a:ea typeface="Hammersmith One"/>
                  <a:cs typeface="Hammersmith One"/>
                  <a:sym typeface="Hammersmith One"/>
                </a:rPr>
                <a:t>Comparison and Contrast of Interview Techniques </a:t>
              </a:r>
              <a:endParaRPr sz="1400" b="0" i="0" u="none" strike="noStrike" cap="none">
                <a:solidFill>
                  <a:srgbClr val="000000"/>
                </a:solidFill>
                <a:latin typeface="Arial"/>
                <a:ea typeface="Arial"/>
                <a:cs typeface="Arial"/>
                <a:sym typeface="Arial"/>
              </a:endParaRPr>
            </a:p>
          </p:txBody>
        </p:sp>
      </p:grpSp>
      <p:sp>
        <p:nvSpPr>
          <p:cNvPr id="280" name="Google Shape;280;p14"/>
          <p:cNvSpPr/>
          <p:nvPr/>
        </p:nvSpPr>
        <p:spPr>
          <a:xfrm>
            <a:off x="0" y="9612354"/>
            <a:ext cx="18257487" cy="1349292"/>
          </a:xfrm>
          <a:custGeom>
            <a:avLst/>
            <a:gdLst/>
            <a:ahLst/>
            <a:cxnLst/>
            <a:rect l="l" t="t" r="r" b="b"/>
            <a:pathLst>
              <a:path w="18257487" h="1349292" extrusionOk="0">
                <a:moveTo>
                  <a:pt x="0" y="0"/>
                </a:moveTo>
                <a:lnTo>
                  <a:pt x="18257487" y="0"/>
                </a:lnTo>
                <a:lnTo>
                  <a:pt x="18257487" y="1349292"/>
                </a:lnTo>
                <a:lnTo>
                  <a:pt x="0" y="1349292"/>
                </a:lnTo>
                <a:lnTo>
                  <a:pt x="0" y="0"/>
                </a:lnTo>
                <a:close/>
              </a:path>
            </a:pathLst>
          </a:custGeom>
          <a:blipFill rotWithShape="1">
            <a:blip r:embed="rId4">
              <a:alphaModFix/>
            </a:blip>
            <a:stretch>
              <a:fillRect l="-169" t="-308517" r="-7084" b="-1042441"/>
            </a:stretch>
          </a:blipFill>
          <a:ln>
            <a:noFill/>
          </a:ln>
        </p:spPr>
      </p:sp>
      <p:sp>
        <p:nvSpPr>
          <p:cNvPr id="281" name="Google Shape;281;p14"/>
          <p:cNvSpPr txBox="1"/>
          <p:nvPr/>
        </p:nvSpPr>
        <p:spPr>
          <a:xfrm>
            <a:off x="1028700" y="5972969"/>
            <a:ext cx="16623900" cy="3791615"/>
          </a:xfrm>
          <a:prstGeom prst="rect">
            <a:avLst/>
          </a:prstGeom>
          <a:noFill/>
          <a:ln>
            <a:noFill/>
          </a:ln>
        </p:spPr>
        <p:txBody>
          <a:bodyPr spcFirstLastPara="1" wrap="square" lIns="0" tIns="0" rIns="0" bIns="0" anchor="t" anchorCtr="0">
            <a:spAutoFit/>
          </a:bodyPr>
          <a:lstStyle/>
          <a:p>
            <a:pPr marL="561337" marR="0" lvl="1" indent="-280669" algn="just" rtl="0">
              <a:lnSpc>
                <a:spcPct val="140015"/>
              </a:lnSpc>
              <a:spcBef>
                <a:spcPts val="0"/>
              </a:spcBef>
              <a:spcAft>
                <a:spcPts val="0"/>
              </a:spcAft>
              <a:buClr>
                <a:srgbClr val="000000"/>
              </a:buClr>
              <a:buSzPts val="2599"/>
              <a:buFont typeface="Arial"/>
              <a:buChar char="•"/>
            </a:pPr>
            <a:r>
              <a:rPr lang="en-US" sz="2500" b="0" i="0" u="none" strike="noStrike" cap="none" dirty="0">
                <a:solidFill>
                  <a:srgbClr val="000000"/>
                </a:solidFill>
                <a:latin typeface="Arial"/>
                <a:ea typeface="Arial"/>
                <a:cs typeface="Arial"/>
                <a:sym typeface="Arial"/>
              </a:rPr>
              <a:t>Both online and face-to-face interviews are important.</a:t>
            </a:r>
            <a:endParaRPr sz="2500" b="0" i="0" u="none" strike="noStrike" cap="none" dirty="0">
              <a:solidFill>
                <a:srgbClr val="000000"/>
              </a:solidFill>
              <a:latin typeface="Arial"/>
              <a:ea typeface="Arial"/>
              <a:cs typeface="Arial"/>
              <a:sym typeface="Arial"/>
            </a:endParaRPr>
          </a:p>
          <a:p>
            <a:pPr marL="561337" marR="0" lvl="1" indent="-280669" algn="just" rtl="0">
              <a:lnSpc>
                <a:spcPct val="140015"/>
              </a:lnSpc>
              <a:spcBef>
                <a:spcPts val="0"/>
              </a:spcBef>
              <a:spcAft>
                <a:spcPts val="0"/>
              </a:spcAft>
              <a:buClr>
                <a:srgbClr val="000000"/>
              </a:buClr>
              <a:buSzPts val="2599"/>
              <a:buFont typeface="Arial"/>
              <a:buChar char="•"/>
            </a:pPr>
            <a:r>
              <a:rPr lang="en-US" sz="2500" b="0" i="0" u="none" strike="noStrike" cap="none" dirty="0">
                <a:solidFill>
                  <a:srgbClr val="000000"/>
                </a:solidFill>
                <a:latin typeface="Arial"/>
                <a:ea typeface="Arial"/>
                <a:cs typeface="Arial"/>
                <a:sym typeface="Arial"/>
              </a:rPr>
              <a:t>Face-to-face interviews are helpful to assess the confidence and body language of an individual (Wakelin, McAra-Couper and Fleming, 2024). </a:t>
            </a:r>
            <a:endParaRPr sz="2500" b="0" i="0" u="none" strike="noStrike" cap="none" dirty="0">
              <a:solidFill>
                <a:srgbClr val="000000"/>
              </a:solidFill>
              <a:latin typeface="Arial"/>
              <a:ea typeface="Arial"/>
              <a:cs typeface="Arial"/>
              <a:sym typeface="Arial"/>
            </a:endParaRPr>
          </a:p>
          <a:p>
            <a:pPr marL="561337" marR="0" lvl="1" indent="-280669" algn="just" rtl="0">
              <a:lnSpc>
                <a:spcPct val="140015"/>
              </a:lnSpc>
              <a:spcBef>
                <a:spcPts val="0"/>
              </a:spcBef>
              <a:spcAft>
                <a:spcPts val="0"/>
              </a:spcAft>
              <a:buClr>
                <a:srgbClr val="000000"/>
              </a:buClr>
              <a:buSzPts val="2599"/>
              <a:buFont typeface="Arial"/>
              <a:buChar char="•"/>
            </a:pPr>
            <a:r>
              <a:rPr lang="en-US" sz="2500" b="0" i="0" u="none" strike="noStrike" cap="none" dirty="0">
                <a:solidFill>
                  <a:srgbClr val="000000"/>
                </a:solidFill>
                <a:latin typeface="Arial"/>
                <a:ea typeface="Arial"/>
                <a:cs typeface="Arial"/>
                <a:sym typeface="Arial"/>
              </a:rPr>
              <a:t>Interpersonal skills and knowledge of the candidate can be understood through a face-to-face interview process.</a:t>
            </a:r>
            <a:endParaRPr sz="2500" b="0" i="0" u="none" strike="noStrike" cap="none" dirty="0">
              <a:solidFill>
                <a:srgbClr val="000000"/>
              </a:solidFill>
              <a:latin typeface="Arial"/>
              <a:ea typeface="Arial"/>
              <a:cs typeface="Arial"/>
              <a:sym typeface="Arial"/>
            </a:endParaRPr>
          </a:p>
          <a:p>
            <a:pPr marL="561337" marR="0" lvl="1" indent="-280669" algn="just" rtl="0">
              <a:lnSpc>
                <a:spcPct val="140015"/>
              </a:lnSpc>
              <a:spcBef>
                <a:spcPts val="0"/>
              </a:spcBef>
              <a:spcAft>
                <a:spcPts val="0"/>
              </a:spcAft>
              <a:buClr>
                <a:schemeClr val="dk1"/>
              </a:buClr>
              <a:buSzPts val="2599"/>
              <a:buFont typeface="Arial"/>
              <a:buChar char="•"/>
            </a:pPr>
            <a:r>
              <a:rPr lang="en-US" sz="2500" b="0" i="0" u="none" strike="noStrike" cap="none" dirty="0">
                <a:solidFill>
                  <a:schemeClr val="dk1"/>
                </a:solidFill>
                <a:latin typeface="Arial"/>
                <a:ea typeface="Arial"/>
                <a:cs typeface="Arial"/>
                <a:sym typeface="Arial"/>
              </a:rPr>
              <a:t>An in-person interview is very helpful for final rounds to </a:t>
            </a:r>
            <a:r>
              <a:rPr lang="en-US" sz="2500" b="0" i="0" u="none" strike="noStrike" cap="none" dirty="0" err="1">
                <a:solidFill>
                  <a:schemeClr val="dk1"/>
                </a:solidFill>
                <a:latin typeface="Arial"/>
                <a:ea typeface="Arial"/>
                <a:cs typeface="Arial"/>
                <a:sym typeface="Arial"/>
              </a:rPr>
              <a:t>analyse</a:t>
            </a:r>
            <a:r>
              <a:rPr lang="en-US" sz="2500" b="0" i="0" u="none" strike="noStrike" cap="none" dirty="0">
                <a:solidFill>
                  <a:schemeClr val="dk1"/>
                </a:solidFill>
                <a:latin typeface="Arial"/>
                <a:ea typeface="Arial"/>
                <a:cs typeface="Arial"/>
                <a:sym typeface="Arial"/>
              </a:rPr>
              <a:t> the cultural fit of an individual to be recruited for Lidl London’s team leader position.</a:t>
            </a:r>
            <a:endParaRPr sz="2500" b="0" i="0" u="none" strike="noStrike" cap="none" dirty="0">
              <a:solidFill>
                <a:schemeClr val="dk1"/>
              </a:solidFill>
              <a:latin typeface="Arial"/>
              <a:ea typeface="Arial"/>
              <a:cs typeface="Arial"/>
              <a:sym typeface="Arial"/>
            </a:endParaRPr>
          </a:p>
          <a:p>
            <a:pPr marL="0" marR="0" lvl="0" indent="0" algn="just" rtl="0">
              <a:lnSpc>
                <a:spcPct val="140015"/>
              </a:lnSpc>
              <a:spcBef>
                <a:spcPts val="0"/>
              </a:spcBef>
              <a:spcAft>
                <a:spcPts val="0"/>
              </a:spcAft>
              <a:buClr>
                <a:srgbClr val="000000"/>
              </a:buClr>
              <a:buSzPts val="2599"/>
              <a:buFont typeface="Arial"/>
              <a:buNone/>
            </a:pPr>
            <a:endParaRPr sz="2599" b="0" i="0" u="none" strike="noStrike" cap="none" dirty="0">
              <a:solidFill>
                <a:srgbClr val="000000"/>
              </a:solidFill>
              <a:latin typeface="Arial"/>
              <a:ea typeface="Arial"/>
              <a:cs typeface="Arial"/>
              <a:sym typeface="Arial"/>
            </a:endParaRPr>
          </a:p>
        </p:txBody>
      </p:sp>
      <p:sp>
        <p:nvSpPr>
          <p:cNvPr id="282" name="Google Shape;282;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16</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15"/>
          <p:cNvSpPr/>
          <p:nvPr/>
        </p:nvSpPr>
        <p:spPr>
          <a:xfrm>
            <a:off x="0" y="0"/>
            <a:ext cx="7768936" cy="10287000"/>
          </a:xfrm>
          <a:custGeom>
            <a:avLst/>
            <a:gdLst/>
            <a:ahLst/>
            <a:cxnLst/>
            <a:rect l="l" t="t" r="r" b="b"/>
            <a:pathLst>
              <a:path w="7768936" h="10287000" extrusionOk="0">
                <a:moveTo>
                  <a:pt x="0" y="0"/>
                </a:moveTo>
                <a:lnTo>
                  <a:pt x="7768936" y="0"/>
                </a:lnTo>
                <a:lnTo>
                  <a:pt x="7768936" y="10287000"/>
                </a:lnTo>
                <a:lnTo>
                  <a:pt x="0" y="10287000"/>
                </a:lnTo>
                <a:lnTo>
                  <a:pt x="0" y="0"/>
                </a:lnTo>
                <a:close/>
              </a:path>
            </a:pathLst>
          </a:custGeom>
          <a:blipFill rotWithShape="1">
            <a:blip r:embed="rId3">
              <a:alphaModFix/>
            </a:blip>
            <a:stretch>
              <a:fillRect l="-28091" r="-70506"/>
            </a:stretch>
          </a:blipFill>
          <a:ln>
            <a:noFill/>
          </a:ln>
        </p:spPr>
      </p:sp>
      <p:grpSp>
        <p:nvGrpSpPr>
          <p:cNvPr id="292" name="Google Shape;292;p15"/>
          <p:cNvGrpSpPr/>
          <p:nvPr/>
        </p:nvGrpSpPr>
        <p:grpSpPr>
          <a:xfrm>
            <a:off x="8512625" y="773810"/>
            <a:ext cx="9441315" cy="8187640"/>
            <a:chOff x="0" y="66675"/>
            <a:chExt cx="12588419" cy="10916852"/>
          </a:xfrm>
        </p:grpSpPr>
        <p:sp>
          <p:nvSpPr>
            <p:cNvPr id="293" name="Google Shape;293;p15"/>
            <p:cNvSpPr txBox="1"/>
            <p:nvPr/>
          </p:nvSpPr>
          <p:spPr>
            <a:xfrm>
              <a:off x="0" y="66675"/>
              <a:ext cx="12588419" cy="3702686"/>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Clr>
                  <a:srgbClr val="000000"/>
                </a:buClr>
                <a:buSzPts val="6600"/>
                <a:buFont typeface="Arial"/>
                <a:buNone/>
              </a:pPr>
              <a:r>
                <a:rPr lang="en-US" sz="6600" b="0" i="0" u="none" strike="noStrike" cap="none" dirty="0">
                  <a:solidFill>
                    <a:srgbClr val="000000"/>
                  </a:solidFill>
                  <a:latin typeface="Hammersmith One"/>
                  <a:ea typeface="Hammersmith One"/>
                  <a:cs typeface="Hammersmith One"/>
                  <a:sym typeface="Hammersmith One"/>
                </a:rPr>
                <a:t>Comparison and Contrast of Interview Techniques</a:t>
              </a:r>
              <a:endParaRPr sz="1400" b="0" i="0" u="none" strike="noStrike" cap="none" dirty="0">
                <a:solidFill>
                  <a:srgbClr val="000000"/>
                </a:solidFill>
                <a:latin typeface="Arial"/>
                <a:ea typeface="Arial"/>
                <a:cs typeface="Arial"/>
                <a:sym typeface="Arial"/>
              </a:endParaRPr>
            </a:p>
          </p:txBody>
        </p:sp>
        <p:sp>
          <p:nvSpPr>
            <p:cNvPr id="294" name="Google Shape;294;p15"/>
            <p:cNvSpPr txBox="1"/>
            <p:nvPr/>
          </p:nvSpPr>
          <p:spPr>
            <a:xfrm>
              <a:off x="0" y="5525623"/>
              <a:ext cx="12303259" cy="5457904"/>
            </a:xfrm>
            <a:prstGeom prst="rect">
              <a:avLst/>
            </a:prstGeom>
            <a:noFill/>
            <a:ln>
              <a:noFill/>
            </a:ln>
          </p:spPr>
          <p:txBody>
            <a:bodyPr spcFirstLastPara="1" wrap="square" lIns="0" tIns="0" rIns="0" bIns="0" anchor="t" anchorCtr="0">
              <a:spAutoFit/>
            </a:bodyPr>
            <a:lstStyle/>
            <a:p>
              <a:pPr marL="647700" marR="0" lvl="1" indent="-323850" algn="just" rtl="0">
                <a:lnSpc>
                  <a:spcPct val="140000"/>
                </a:lnSpc>
                <a:spcBef>
                  <a:spcPts val="0"/>
                </a:spcBef>
                <a:spcAft>
                  <a:spcPts val="0"/>
                </a:spcAft>
                <a:buClr>
                  <a:srgbClr val="000000"/>
                </a:buClr>
                <a:buSzPts val="3000"/>
                <a:buFont typeface="Arial"/>
                <a:buChar char="•"/>
              </a:pPr>
              <a:r>
                <a:rPr lang="en-US" sz="2000" b="0" i="0" u="none" strike="noStrike" cap="none" dirty="0">
                  <a:solidFill>
                    <a:srgbClr val="000000"/>
                  </a:solidFill>
                  <a:latin typeface="Arial"/>
                  <a:ea typeface="Arial"/>
                  <a:cs typeface="Arial"/>
                  <a:sym typeface="Arial"/>
                </a:rPr>
                <a:t>A face-to-face interview is a suitable method owing to the business transformation project at Lidl, London.</a:t>
              </a:r>
              <a:endParaRPr sz="2000" b="0" i="0" u="none" strike="noStrike" cap="none" dirty="0">
                <a:solidFill>
                  <a:srgbClr val="000000"/>
                </a:solidFill>
                <a:latin typeface="Arial"/>
                <a:ea typeface="Arial"/>
                <a:cs typeface="Arial"/>
                <a:sym typeface="Arial"/>
              </a:endParaRPr>
            </a:p>
            <a:p>
              <a:pPr marL="647700" marR="0" lvl="1" indent="-323850" algn="just" rtl="0">
                <a:lnSpc>
                  <a:spcPct val="140000"/>
                </a:lnSpc>
                <a:spcBef>
                  <a:spcPts val="0"/>
                </a:spcBef>
                <a:spcAft>
                  <a:spcPts val="0"/>
                </a:spcAft>
                <a:buClr>
                  <a:srgbClr val="000000"/>
                </a:buClr>
                <a:buSzPts val="3000"/>
                <a:buFont typeface="Arial"/>
                <a:buChar char="•"/>
              </a:pPr>
              <a:r>
                <a:rPr lang="en-US" sz="2000" b="0" i="0" u="none" strike="noStrike" cap="none" dirty="0">
                  <a:solidFill>
                    <a:srgbClr val="000000"/>
                  </a:solidFill>
                  <a:latin typeface="Arial"/>
                  <a:ea typeface="Arial"/>
                  <a:cs typeface="Arial"/>
                  <a:sym typeface="Arial"/>
                </a:rPr>
                <a:t>A blend of both interview techniques can be used as well. </a:t>
              </a:r>
              <a:endParaRPr sz="2000" b="0" i="0" u="none" strike="noStrike" cap="none" dirty="0">
                <a:solidFill>
                  <a:srgbClr val="000000"/>
                </a:solidFill>
                <a:latin typeface="Arial"/>
                <a:ea typeface="Arial"/>
                <a:cs typeface="Arial"/>
                <a:sym typeface="Arial"/>
              </a:endParaRPr>
            </a:p>
            <a:p>
              <a:pPr marL="647700" marR="0" lvl="1" indent="-323850" algn="just" rtl="0">
                <a:lnSpc>
                  <a:spcPct val="140000"/>
                </a:lnSpc>
                <a:spcBef>
                  <a:spcPts val="0"/>
                </a:spcBef>
                <a:spcAft>
                  <a:spcPts val="0"/>
                </a:spcAft>
                <a:buClr>
                  <a:srgbClr val="000000"/>
                </a:buClr>
                <a:buSzPts val="3000"/>
                <a:buFont typeface="Arial"/>
                <a:buChar char="•"/>
              </a:pPr>
              <a:r>
                <a:rPr lang="en-US" sz="2000" b="0" i="0" u="none" strike="noStrike" cap="none" dirty="0">
                  <a:solidFill>
                    <a:srgbClr val="000000"/>
                  </a:solidFill>
                  <a:latin typeface="Arial"/>
                  <a:ea typeface="Arial"/>
                  <a:cs typeface="Arial"/>
                  <a:sym typeface="Arial"/>
                </a:rPr>
                <a:t>A telephonic interview can be used during the initial stage of the interview process (</a:t>
              </a:r>
              <a:r>
                <a:rPr lang="en-US" sz="2000" b="0" i="0" u="none" strike="noStrike" cap="none" dirty="0" err="1">
                  <a:solidFill>
                    <a:srgbClr val="000000"/>
                  </a:solidFill>
                  <a:latin typeface="Arial"/>
                  <a:ea typeface="Arial"/>
                  <a:cs typeface="Arial"/>
                  <a:sym typeface="Arial"/>
                </a:rPr>
                <a:t>Shoozan</a:t>
              </a:r>
              <a:r>
                <a:rPr lang="en-US" sz="2000" b="0" i="0" u="none" strike="noStrike" cap="none" dirty="0">
                  <a:solidFill>
                    <a:srgbClr val="000000"/>
                  </a:solidFill>
                  <a:latin typeface="Arial"/>
                  <a:ea typeface="Arial"/>
                  <a:cs typeface="Arial"/>
                  <a:sym typeface="Arial"/>
                </a:rPr>
                <a:t> and Mohamad, 2024). </a:t>
              </a:r>
              <a:endParaRPr sz="2000" b="0" i="0" u="none" strike="noStrike" cap="none" dirty="0">
                <a:solidFill>
                  <a:srgbClr val="000000"/>
                </a:solidFill>
                <a:latin typeface="Arial"/>
                <a:ea typeface="Arial"/>
                <a:cs typeface="Arial"/>
                <a:sym typeface="Arial"/>
              </a:endParaRPr>
            </a:p>
            <a:p>
              <a:pPr marL="647700" marR="0" lvl="1" indent="-323850" algn="just" rtl="0">
                <a:lnSpc>
                  <a:spcPct val="140000"/>
                </a:lnSpc>
                <a:spcBef>
                  <a:spcPts val="0"/>
                </a:spcBef>
                <a:spcAft>
                  <a:spcPts val="0"/>
                </a:spcAft>
                <a:buClr>
                  <a:srgbClr val="000000"/>
                </a:buClr>
                <a:buSzPts val="3000"/>
                <a:buFont typeface="Arial"/>
                <a:buChar char="•"/>
              </a:pPr>
              <a:r>
                <a:rPr lang="en-US" sz="2000" b="0" i="0" u="none" strike="noStrike" cap="none" dirty="0">
                  <a:solidFill>
                    <a:srgbClr val="000000"/>
                  </a:solidFill>
                  <a:latin typeface="Arial"/>
                  <a:ea typeface="Arial"/>
                  <a:cs typeface="Arial"/>
                  <a:sym typeface="Arial"/>
                </a:rPr>
                <a:t>A face-to-face interview can be used during the final phase of the interview process.</a:t>
              </a:r>
              <a:endParaRPr sz="2000" b="0" i="0" u="none" strike="noStrike" cap="none" dirty="0">
                <a:solidFill>
                  <a:srgbClr val="000000"/>
                </a:solidFill>
                <a:latin typeface="Arial"/>
                <a:ea typeface="Arial"/>
                <a:cs typeface="Arial"/>
                <a:sym typeface="Arial"/>
              </a:endParaRPr>
            </a:p>
            <a:p>
              <a:pPr marL="647700" marR="0" lvl="1" indent="-323850" algn="just" rtl="0">
                <a:lnSpc>
                  <a:spcPct val="140000"/>
                </a:lnSpc>
                <a:spcBef>
                  <a:spcPts val="0"/>
                </a:spcBef>
                <a:spcAft>
                  <a:spcPts val="0"/>
                </a:spcAft>
                <a:buClr>
                  <a:srgbClr val="000000"/>
                </a:buClr>
                <a:buSzPts val="3000"/>
                <a:buFont typeface="Arial"/>
                <a:buChar char="•"/>
              </a:pPr>
              <a:r>
                <a:rPr lang="en-US" sz="2000" b="0" i="0" u="none" strike="noStrike" cap="none" dirty="0">
                  <a:solidFill>
                    <a:srgbClr val="000000"/>
                  </a:solidFill>
                  <a:latin typeface="Arial"/>
                  <a:ea typeface="Arial"/>
                  <a:cs typeface="Arial"/>
                  <a:sym typeface="Arial"/>
                </a:rPr>
                <a:t>A blend of these techniques will be helpful in obtaining the right fit.</a:t>
              </a:r>
              <a:endParaRPr sz="2000" b="0" i="0" u="none" strike="noStrike" cap="none" dirty="0">
                <a:solidFill>
                  <a:srgbClr val="000000"/>
                </a:solidFill>
                <a:latin typeface="Arial"/>
                <a:ea typeface="Arial"/>
                <a:cs typeface="Arial"/>
                <a:sym typeface="Arial"/>
              </a:endParaRPr>
            </a:p>
            <a:p>
              <a:pPr marL="0" marR="0" lvl="0" indent="0" algn="l" rtl="0">
                <a:lnSpc>
                  <a:spcPct val="140000"/>
                </a:lnSpc>
                <a:spcBef>
                  <a:spcPts val="0"/>
                </a:spcBef>
                <a:spcAft>
                  <a:spcPts val="0"/>
                </a:spcAft>
                <a:buClr>
                  <a:srgbClr val="000000"/>
                </a:buClr>
                <a:buSzPts val="3000"/>
                <a:buFont typeface="Arial"/>
                <a:buNone/>
              </a:pPr>
              <a:endParaRPr sz="3000" b="0" i="0" u="none" strike="noStrike" cap="none" dirty="0">
                <a:solidFill>
                  <a:srgbClr val="000000"/>
                </a:solidFill>
                <a:latin typeface="Arial"/>
                <a:ea typeface="Arial"/>
                <a:cs typeface="Arial"/>
                <a:sym typeface="Arial"/>
              </a:endParaRPr>
            </a:p>
          </p:txBody>
        </p:sp>
      </p:grpSp>
      <p:sp>
        <p:nvSpPr>
          <p:cNvPr id="295" name="Google Shape;295;p15"/>
          <p:cNvSpPr/>
          <p:nvPr/>
        </p:nvSpPr>
        <p:spPr>
          <a:xfrm>
            <a:off x="-2553984" y="3367"/>
            <a:ext cx="10322920" cy="10283633"/>
          </a:xfrm>
          <a:custGeom>
            <a:avLst/>
            <a:gdLst/>
            <a:ahLst/>
            <a:cxnLst/>
            <a:rect l="l" t="t" r="r" b="b"/>
            <a:pathLst>
              <a:path w="10322920" h="10283633" extrusionOk="0">
                <a:moveTo>
                  <a:pt x="0" y="0"/>
                </a:moveTo>
                <a:lnTo>
                  <a:pt x="10322920" y="0"/>
                </a:lnTo>
                <a:lnTo>
                  <a:pt x="10322920" y="10283633"/>
                </a:lnTo>
                <a:lnTo>
                  <a:pt x="0" y="10283633"/>
                </a:lnTo>
                <a:lnTo>
                  <a:pt x="0" y="0"/>
                </a:lnTo>
                <a:close/>
              </a:path>
            </a:pathLst>
          </a:custGeom>
          <a:blipFill rotWithShape="1">
            <a:blip r:embed="rId4">
              <a:alphaModFix/>
            </a:blip>
            <a:stretch>
              <a:fillRect t="-413" r="-30"/>
            </a:stretch>
          </a:blipFill>
          <a:ln>
            <a:noFill/>
          </a:ln>
        </p:spPr>
      </p:sp>
      <p:sp>
        <p:nvSpPr>
          <p:cNvPr id="296" name="Google Shape;296;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17</a:t>
            </a:fl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16"/>
          <p:cNvSpPr/>
          <p:nvPr/>
        </p:nvSpPr>
        <p:spPr>
          <a:xfrm>
            <a:off x="0" y="0"/>
            <a:ext cx="18288000" cy="10001130"/>
          </a:xfrm>
          <a:prstGeom prst="rect">
            <a:avLst/>
          </a:prstGeom>
          <a:solidFill>
            <a:srgbClr val="EFEFE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06" name="Google Shape;306;p16"/>
          <p:cNvGrpSpPr/>
          <p:nvPr/>
        </p:nvGrpSpPr>
        <p:grpSpPr>
          <a:xfrm>
            <a:off x="5401049" y="727876"/>
            <a:ext cx="6488754" cy="1485354"/>
            <a:chOff x="0" y="9525"/>
            <a:chExt cx="8651672" cy="1980472"/>
          </a:xfrm>
        </p:grpSpPr>
        <p:sp>
          <p:nvSpPr>
            <p:cNvPr id="307" name="Google Shape;307;p16"/>
            <p:cNvSpPr txBox="1"/>
            <p:nvPr/>
          </p:nvSpPr>
          <p:spPr>
            <a:xfrm>
              <a:off x="0" y="1390650"/>
              <a:ext cx="8651672" cy="599347"/>
            </a:xfrm>
            <a:prstGeom prst="rect">
              <a:avLst/>
            </a:prstGeom>
            <a:noFill/>
            <a:ln>
              <a:noFill/>
            </a:ln>
          </p:spPr>
          <p:txBody>
            <a:bodyPr spcFirstLastPara="1" wrap="square" lIns="0" tIns="0" rIns="0" bIns="0" anchor="t" anchorCtr="0">
              <a:spAutoFit/>
            </a:bodyPr>
            <a:lstStyle/>
            <a:p>
              <a:pPr marL="0" marR="0" lvl="0" indent="0" algn="l" rtl="0">
                <a:lnSpc>
                  <a:spcPct val="210611"/>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308" name="Google Shape;308;p16"/>
            <p:cNvSpPr txBox="1"/>
            <p:nvPr/>
          </p:nvSpPr>
          <p:spPr>
            <a:xfrm>
              <a:off x="0" y="9525"/>
              <a:ext cx="8651672" cy="1400175"/>
            </a:xfrm>
            <a:prstGeom prst="rect">
              <a:avLst/>
            </a:prstGeom>
            <a:noFill/>
            <a:ln>
              <a:noFill/>
            </a:ln>
          </p:spPr>
          <p:txBody>
            <a:bodyPr spcFirstLastPara="1" wrap="square" lIns="0" tIns="0" rIns="0" bIns="0" anchor="t" anchorCtr="0">
              <a:spAutoFit/>
            </a:bodyPr>
            <a:lstStyle/>
            <a:p>
              <a:pPr marL="0" marR="0" lvl="0" indent="0" algn="l" rtl="0">
                <a:lnSpc>
                  <a:spcPct val="120002"/>
                </a:lnSpc>
                <a:spcBef>
                  <a:spcPts val="0"/>
                </a:spcBef>
                <a:spcAft>
                  <a:spcPts val="0"/>
                </a:spcAft>
                <a:buClr>
                  <a:srgbClr val="000000"/>
                </a:buClr>
                <a:buSzPts val="6999"/>
                <a:buFont typeface="Arial"/>
                <a:buNone/>
              </a:pPr>
              <a:r>
                <a:rPr lang="en-US" sz="6999" b="0" i="0" u="none" strike="noStrike" cap="none">
                  <a:solidFill>
                    <a:srgbClr val="000000"/>
                  </a:solidFill>
                  <a:latin typeface="Hammersmith One"/>
                  <a:ea typeface="Hammersmith One"/>
                  <a:cs typeface="Hammersmith One"/>
                  <a:sym typeface="Hammersmith One"/>
                </a:rPr>
                <a:t>Conclusion </a:t>
              </a:r>
              <a:endParaRPr sz="1400" b="0" i="0" u="none" strike="noStrike" cap="none">
                <a:solidFill>
                  <a:srgbClr val="000000"/>
                </a:solidFill>
                <a:latin typeface="Arial"/>
                <a:ea typeface="Arial"/>
                <a:cs typeface="Arial"/>
                <a:sym typeface="Arial"/>
              </a:endParaRPr>
            </a:p>
          </p:txBody>
        </p:sp>
      </p:grpSp>
      <p:sp>
        <p:nvSpPr>
          <p:cNvPr id="309" name="Google Shape;309;p16"/>
          <p:cNvSpPr/>
          <p:nvPr/>
        </p:nvSpPr>
        <p:spPr>
          <a:xfrm>
            <a:off x="0" y="10001130"/>
            <a:ext cx="18288000" cy="1351547"/>
          </a:xfrm>
          <a:custGeom>
            <a:avLst/>
            <a:gdLst/>
            <a:ahLst/>
            <a:cxnLst/>
            <a:rect l="l" t="t" r="r" b="b"/>
            <a:pathLst>
              <a:path w="18288000" h="1351547" extrusionOk="0">
                <a:moveTo>
                  <a:pt x="0" y="0"/>
                </a:moveTo>
                <a:lnTo>
                  <a:pt x="18288000" y="0"/>
                </a:lnTo>
                <a:lnTo>
                  <a:pt x="18288000" y="1351547"/>
                </a:lnTo>
                <a:lnTo>
                  <a:pt x="0" y="1351547"/>
                </a:lnTo>
                <a:lnTo>
                  <a:pt x="0" y="0"/>
                </a:lnTo>
                <a:close/>
              </a:path>
            </a:pathLst>
          </a:custGeom>
          <a:blipFill rotWithShape="1">
            <a:blip r:embed="rId3">
              <a:alphaModFix/>
            </a:blip>
            <a:stretch>
              <a:fillRect l="-169" t="-308517" r="-7084" b="-1042441"/>
            </a:stretch>
          </a:blipFill>
          <a:ln>
            <a:noFill/>
          </a:ln>
        </p:spPr>
      </p:sp>
      <p:sp>
        <p:nvSpPr>
          <p:cNvPr id="310" name="Google Shape;310;p16"/>
          <p:cNvSpPr txBox="1"/>
          <p:nvPr/>
        </p:nvSpPr>
        <p:spPr>
          <a:xfrm>
            <a:off x="1041167" y="4002155"/>
            <a:ext cx="15208516" cy="4162426"/>
          </a:xfrm>
          <a:prstGeom prst="rect">
            <a:avLst/>
          </a:prstGeom>
          <a:noFill/>
          <a:ln>
            <a:noFill/>
          </a:ln>
        </p:spPr>
        <p:txBody>
          <a:bodyPr spcFirstLastPara="1" wrap="square" lIns="0" tIns="0" rIns="0" bIns="0" anchor="t" anchorCtr="0">
            <a:spAutoFit/>
          </a:bodyPr>
          <a:lstStyle/>
          <a:p>
            <a:pPr marL="647695"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The success of recruitment depends upon the candidate’s skills, culture, and values, and its alignment with Lidl’s corporate goals. </a:t>
            </a:r>
            <a:endParaRPr sz="1400" b="0" i="0" u="none" strike="noStrike" cap="none">
              <a:solidFill>
                <a:srgbClr val="000000"/>
              </a:solidFill>
              <a:latin typeface="Arial"/>
              <a:ea typeface="Arial"/>
              <a:cs typeface="Arial"/>
              <a:sym typeface="Arial"/>
            </a:endParaRPr>
          </a:p>
          <a:p>
            <a:pPr marL="647695"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Choosing the right interview type is crucial.</a:t>
            </a:r>
            <a:endParaRPr sz="1400" b="0" i="0" u="none" strike="noStrike" cap="none">
              <a:solidFill>
                <a:srgbClr val="000000"/>
              </a:solidFill>
              <a:latin typeface="Arial"/>
              <a:ea typeface="Arial"/>
              <a:cs typeface="Arial"/>
              <a:sym typeface="Arial"/>
            </a:endParaRPr>
          </a:p>
          <a:p>
            <a:pPr marL="647695"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Face-to-face and online views, both help in assessing the technical and interpersonal skills of the candidate.</a:t>
            </a:r>
            <a:endParaRPr sz="1400" b="0" i="0" u="none" strike="noStrike" cap="none">
              <a:solidFill>
                <a:srgbClr val="000000"/>
              </a:solidFill>
              <a:latin typeface="Arial"/>
              <a:ea typeface="Arial"/>
              <a:cs typeface="Arial"/>
              <a:sym typeface="Arial"/>
            </a:endParaRPr>
          </a:p>
          <a:p>
            <a:pPr marL="647695"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A hybrid approach of selection and recruiting is optimal. </a:t>
            </a:r>
            <a:endParaRPr sz="1400" b="0" i="0" u="none" strike="noStrike" cap="none">
              <a:solidFill>
                <a:srgbClr val="000000"/>
              </a:solidFill>
              <a:latin typeface="Arial"/>
              <a:ea typeface="Arial"/>
              <a:cs typeface="Arial"/>
              <a:sym typeface="Arial"/>
            </a:endParaRPr>
          </a:p>
          <a:p>
            <a:pPr marL="647695" marR="0" lvl="1" indent="-323848" algn="just" rtl="0">
              <a:lnSpc>
                <a:spcPct val="140013"/>
              </a:lnSpc>
              <a:spcBef>
                <a:spcPts val="0"/>
              </a:spcBef>
              <a:spcAft>
                <a:spcPts val="0"/>
              </a:spcAft>
              <a:buClr>
                <a:srgbClr val="000000"/>
              </a:buClr>
              <a:buSzPts val="2999"/>
              <a:buFont typeface="Arial"/>
              <a:buChar char="•"/>
            </a:pPr>
            <a:r>
              <a:rPr lang="en-US" sz="2999" b="0" i="0" u="none" strike="noStrike" cap="none">
                <a:solidFill>
                  <a:srgbClr val="000000"/>
                </a:solidFill>
                <a:latin typeface="Arial"/>
                <a:ea typeface="Arial"/>
                <a:cs typeface="Arial"/>
                <a:sym typeface="Arial"/>
              </a:rPr>
              <a:t>Hiring the right candidate and foster increased performance, loyalty, and profits for the firm.</a:t>
            </a:r>
            <a:endParaRPr sz="1400" b="0" i="0" u="none" strike="noStrike" cap="none">
              <a:solidFill>
                <a:srgbClr val="000000"/>
              </a:solidFill>
              <a:latin typeface="Arial"/>
              <a:ea typeface="Arial"/>
              <a:cs typeface="Arial"/>
              <a:sym typeface="Arial"/>
            </a:endParaRPr>
          </a:p>
        </p:txBody>
      </p:sp>
      <p:sp>
        <p:nvSpPr>
          <p:cNvPr id="311" name="Google Shape;311;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18</a:t>
            </a:fld>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B923"/>
        </a:solidFill>
        <a:effectLst/>
      </p:bgPr>
    </p:bg>
    <p:spTree>
      <p:nvGrpSpPr>
        <p:cNvPr id="1" name="Shape 315"/>
        <p:cNvGrpSpPr/>
        <p:nvPr/>
      </p:nvGrpSpPr>
      <p:grpSpPr>
        <a:xfrm>
          <a:off x="0" y="0"/>
          <a:ext cx="0" cy="0"/>
          <a:chOff x="0" y="0"/>
          <a:chExt cx="0" cy="0"/>
        </a:xfrm>
      </p:grpSpPr>
      <p:sp>
        <p:nvSpPr>
          <p:cNvPr id="316" name="Google Shape;316;p17"/>
          <p:cNvSpPr txBox="1"/>
          <p:nvPr/>
        </p:nvSpPr>
        <p:spPr>
          <a:xfrm>
            <a:off x="6696373" y="565150"/>
            <a:ext cx="4895255" cy="993775"/>
          </a:xfrm>
          <a:prstGeom prst="rect">
            <a:avLst/>
          </a:prstGeom>
          <a:noFill/>
          <a:ln>
            <a:noFill/>
          </a:ln>
        </p:spPr>
        <p:txBody>
          <a:bodyPr spcFirstLastPara="1" wrap="square" lIns="0" tIns="0" rIns="0" bIns="0" anchor="t" anchorCtr="0">
            <a:spAutoFit/>
          </a:bodyPr>
          <a:lstStyle/>
          <a:p>
            <a:pPr marL="0" marR="0" lvl="0" indent="0" algn="ctr" rtl="0">
              <a:lnSpc>
                <a:spcPct val="110000"/>
              </a:lnSpc>
              <a:spcBef>
                <a:spcPts val="0"/>
              </a:spcBef>
              <a:spcAft>
                <a:spcPts val="0"/>
              </a:spcAft>
              <a:buClr>
                <a:srgbClr val="000000"/>
              </a:buClr>
              <a:buSzPts val="7000"/>
              <a:buFont typeface="Arial"/>
              <a:buNone/>
            </a:pPr>
            <a:r>
              <a:rPr lang="en-US" sz="7000" b="0" i="0" u="none" strike="noStrike" cap="none">
                <a:solidFill>
                  <a:srgbClr val="000000"/>
                </a:solidFill>
                <a:latin typeface="Hammersmith One"/>
                <a:ea typeface="Hammersmith One"/>
                <a:cs typeface="Hammersmith One"/>
                <a:sym typeface="Hammersmith One"/>
              </a:rPr>
              <a:t>References </a:t>
            </a:r>
            <a:endParaRPr sz="1400" b="0" i="0" u="none" strike="noStrike" cap="none">
              <a:solidFill>
                <a:srgbClr val="000000"/>
              </a:solidFill>
              <a:latin typeface="Arial"/>
              <a:ea typeface="Arial"/>
              <a:cs typeface="Arial"/>
              <a:sym typeface="Arial"/>
            </a:endParaRPr>
          </a:p>
        </p:txBody>
      </p:sp>
      <p:sp>
        <p:nvSpPr>
          <p:cNvPr id="317" name="Google Shape;317;p17"/>
          <p:cNvSpPr txBox="1"/>
          <p:nvPr/>
        </p:nvSpPr>
        <p:spPr>
          <a:xfrm>
            <a:off x="152073" y="1967602"/>
            <a:ext cx="17983800" cy="79509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Agustian, K., Pohan, A., Zen, A., Wiwin, W. and Malik, A.J. (2023) ‘Human resource management strategies in achieving competitive advantage in business administration’, </a:t>
            </a:r>
            <a:r>
              <a:rPr lang="en-US" sz="1000" b="0" i="1" u="none" strike="noStrike" cap="none">
                <a:solidFill>
                  <a:schemeClr val="dk1"/>
                </a:solidFill>
                <a:latin typeface="Calibri"/>
                <a:ea typeface="Calibri"/>
                <a:cs typeface="Calibri"/>
                <a:sym typeface="Calibri"/>
              </a:rPr>
              <a:t>Journal of Contemporary Administration and Management (ADMAN)</a:t>
            </a:r>
            <a:r>
              <a:rPr lang="en-US" sz="1000" b="0" i="0" u="none" strike="noStrike" cap="none">
                <a:solidFill>
                  <a:schemeClr val="dk1"/>
                </a:solidFill>
                <a:latin typeface="Calibri"/>
                <a:ea typeface="Calibri"/>
                <a:cs typeface="Calibri"/>
                <a:sym typeface="Calibri"/>
              </a:rPr>
              <a:t>, 1(2), pp.108-117. Available at: </a:t>
            </a:r>
            <a:r>
              <a:rPr lang="en-US" sz="1000" b="0" i="0" u="sng" strike="noStrike" cap="none">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https://journal.literasisainsnusantara.com/index.php/adman/article/view/53</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Ahmad, S. and Alqaarni, S. (2023) ‘Job analysis in organizations: transition from traditional to strategic’, </a:t>
            </a:r>
            <a:r>
              <a:rPr lang="en-US" sz="1000" b="0" i="1" u="none" strike="noStrike" cap="none">
                <a:solidFill>
                  <a:schemeClr val="dk1"/>
                </a:solidFill>
                <a:latin typeface="Calibri"/>
                <a:ea typeface="Calibri"/>
                <a:cs typeface="Calibri"/>
                <a:sym typeface="Calibri"/>
              </a:rPr>
              <a:t>International Journal of Professional Business Review: Int. J. Prof. Bus. Rev</a:t>
            </a:r>
            <a:r>
              <a:rPr lang="en-US" sz="1000" b="0" i="0" u="none" strike="noStrike" cap="none">
                <a:solidFill>
                  <a:schemeClr val="dk1"/>
                </a:solidFill>
                <a:latin typeface="Calibri"/>
                <a:ea typeface="Calibri"/>
                <a:cs typeface="Calibri"/>
                <a:sym typeface="Calibri"/>
              </a:rPr>
              <a:t>., 8(5), p.6. Available at: </a:t>
            </a:r>
            <a:r>
              <a:rPr lang="en-US" sz="1000" b="0" i="0" u="sng" strike="noStrike" cap="none">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https://dialnet.unirioja.es/servlet/articulo?codigo=8984847</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1400"/>
              </a:spcBef>
              <a:spcAft>
                <a:spcPts val="0"/>
              </a:spcAft>
              <a:buClr>
                <a:schemeClr val="dk1"/>
              </a:buClr>
              <a:buSzPts val="1100"/>
              <a:buFont typeface="Arial"/>
              <a:buNone/>
            </a:pPr>
            <a:r>
              <a:rPr lang="en-US" sz="1000" b="0" i="0" u="none" strike="noStrike" cap="none">
                <a:solidFill>
                  <a:schemeClr val="dk1"/>
                </a:solidFill>
                <a:latin typeface="Calibri"/>
                <a:ea typeface="Calibri"/>
                <a:cs typeface="Calibri"/>
                <a:sym typeface="Calibri"/>
              </a:rPr>
              <a:t>Attah, R.U., Garba, B.M.P., Gil-Ozoudeh, I. and Iwuanyanwu, O. (2024) ‘Cross-functional team dynamics in technology management: a comprehensive review of efficiency and innovation enhancement’, </a:t>
            </a:r>
            <a:r>
              <a:rPr lang="en-US" sz="1000" b="0" i="1" u="none" strike="noStrike" cap="none">
                <a:solidFill>
                  <a:schemeClr val="dk1"/>
                </a:solidFill>
                <a:latin typeface="Calibri"/>
                <a:ea typeface="Calibri"/>
                <a:cs typeface="Calibri"/>
                <a:sym typeface="Calibri"/>
              </a:rPr>
              <a:t>Eng Sci Technol J</a:t>
            </a:r>
            <a:r>
              <a:rPr lang="en-US" sz="1000" b="0" i="0" u="none" strike="noStrike" cap="none">
                <a:solidFill>
                  <a:schemeClr val="dk1"/>
                </a:solidFill>
                <a:latin typeface="Calibri"/>
                <a:ea typeface="Calibri"/>
                <a:cs typeface="Calibri"/>
                <a:sym typeface="Calibri"/>
              </a:rPr>
              <a:t>, 5(12), pp.3248-65. Available at: </a:t>
            </a:r>
            <a:r>
              <a:rPr lang="en-US" sz="1000" b="0" i="0" u="sng" strike="noStrike" cap="none">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www.researchgate.net/profile/Ifechukwu-Gil-Ozoudeh/publication/386480273_Cross-functional_team_dynamics_in_technology_management_a_comprehensive_review_of_efficiency_and_innovation_enhancement/links/6752ad9a8eca147b25deb83c/Cross-functional-team-dynamics-in-technology-management-a-comprehensive-review-of-efficiency-and-innovation-enhancement.pdf</a:t>
            </a:r>
            <a:r>
              <a:rPr lang="en-US" sz="1000" b="0" i="0" u="none" strike="noStrike" cap="none">
                <a:solidFill>
                  <a:schemeClr val="dk1"/>
                </a:solidFill>
                <a:latin typeface="Calibri"/>
                <a:ea typeface="Calibri"/>
                <a:cs typeface="Calibri"/>
                <a:sym typeface="Calibri"/>
              </a:rPr>
              <a:t> (Accessed: 03 October 2025).</a:t>
            </a:r>
            <a:endParaRPr sz="900" b="0" i="0" u="none" strike="noStrike" cap="none">
              <a:solidFill>
                <a:schemeClr val="dk1"/>
              </a:solidFill>
              <a:latin typeface="Calibri"/>
              <a:ea typeface="Calibri"/>
              <a:cs typeface="Calibri"/>
              <a:sym typeface="Calibri"/>
            </a:endParaRPr>
          </a:p>
          <a:p>
            <a:pPr marL="0" marR="0" lvl="0" indent="0" algn="just" rtl="0">
              <a:lnSpc>
                <a:spcPct val="150000"/>
              </a:lnSpc>
              <a:spcBef>
                <a:spcPts val="140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Azad, A., Sernbo, E., Svärd, V., Holmlund, L. and Björk Brämberg, E. (2021) ‘Conducting in-depth interviews via mobile phone with persons with common mental disorders and multimorbidity: the challenges and advantages as experienced by participants and researchers’, </a:t>
            </a:r>
            <a:r>
              <a:rPr lang="en-US" sz="1000" b="0" i="1" u="none" strike="noStrike" cap="none">
                <a:solidFill>
                  <a:schemeClr val="dk1"/>
                </a:solidFill>
                <a:latin typeface="Calibri"/>
                <a:ea typeface="Calibri"/>
                <a:cs typeface="Calibri"/>
                <a:sym typeface="Calibri"/>
              </a:rPr>
              <a:t>International Journal of Environmental Research and Public Health</a:t>
            </a:r>
            <a:r>
              <a:rPr lang="en-US" sz="1000" b="0" i="0" u="none" strike="noStrike" cap="none">
                <a:solidFill>
                  <a:schemeClr val="dk1"/>
                </a:solidFill>
                <a:latin typeface="Calibri"/>
                <a:ea typeface="Calibri"/>
                <a:cs typeface="Calibri"/>
                <a:sym typeface="Calibri"/>
              </a:rPr>
              <a:t>, 18(22), p.11828. Available at: </a:t>
            </a:r>
            <a:r>
              <a:rPr lang="en-US" sz="1000" b="0" i="0" u="sng" strike="noStrike" cap="none">
                <a:solidFill>
                  <a:schemeClr val="dk1"/>
                </a:solidFill>
                <a:latin typeface="Calibri"/>
                <a:ea typeface="Calibri"/>
                <a:cs typeface="Calibri"/>
                <a:sym typeface="Calibri"/>
                <a:hlinkClick r:id="rId6">
                  <a:extLst>
                    <a:ext uri="{A12FA001-AC4F-418D-AE19-62706E023703}">
                      <ahyp:hlinkClr xmlns:ahyp="http://schemas.microsoft.com/office/drawing/2018/hyperlinkcolor" val="tx"/>
                    </a:ext>
                  </a:extLst>
                </a:hlinkClick>
              </a:rPr>
              <a:t>https://doi.org/10.3390/ijerph182211828</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Collins, H., Evans, R., Innes, M., Kennedy, E.B., Mason-Wilkes, W. and McLevey, J. (2022) </a:t>
            </a:r>
            <a:r>
              <a:rPr lang="en-US" sz="1000" b="0" i="1" u="none" strike="noStrike" cap="none">
                <a:solidFill>
                  <a:schemeClr val="dk1"/>
                </a:solidFill>
                <a:latin typeface="Calibri"/>
                <a:ea typeface="Calibri"/>
                <a:cs typeface="Calibri"/>
                <a:sym typeface="Calibri"/>
              </a:rPr>
              <a:t>The face-to-face principle: Science, trust, democracy and the internet (p. 283)</a:t>
            </a:r>
            <a:r>
              <a:rPr lang="en-US" sz="1000" b="0" i="0" u="none" strike="noStrike" cap="none">
                <a:solidFill>
                  <a:schemeClr val="dk1"/>
                </a:solidFill>
                <a:latin typeface="Calibri"/>
                <a:ea typeface="Calibri"/>
                <a:cs typeface="Calibri"/>
                <a:sym typeface="Calibri"/>
              </a:rPr>
              <a:t>. Cardiff University Press.</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De Villiers, C., Farooq, M.B. and Molinari, M. (2022) ‘Qualitative research interviews using online video technology–challenges and opportunities’, </a:t>
            </a:r>
            <a:r>
              <a:rPr lang="en-US" sz="1000" b="0" i="1" u="none" strike="noStrike" cap="none">
                <a:solidFill>
                  <a:schemeClr val="dk1"/>
                </a:solidFill>
                <a:latin typeface="Calibri"/>
                <a:ea typeface="Calibri"/>
                <a:cs typeface="Calibri"/>
                <a:sym typeface="Calibri"/>
              </a:rPr>
              <a:t>Meditari Accountancy Research</a:t>
            </a:r>
            <a:r>
              <a:rPr lang="en-US" sz="1000" b="0" i="0" u="none" strike="noStrike" cap="none">
                <a:solidFill>
                  <a:schemeClr val="dk1"/>
                </a:solidFill>
                <a:latin typeface="Calibri"/>
                <a:ea typeface="Calibri"/>
                <a:cs typeface="Calibri"/>
                <a:sym typeface="Calibri"/>
              </a:rPr>
              <a:t>, 30(6), pp.1764-1782. Available at: </a:t>
            </a:r>
            <a:r>
              <a:rPr lang="en-US" sz="1000" b="0" i="0" u="sng" strike="noStrike" cap="none">
                <a:solidFill>
                  <a:schemeClr val="dk1"/>
                </a:solidFill>
                <a:latin typeface="Calibri"/>
                <a:ea typeface="Calibri"/>
                <a:cs typeface="Calibri"/>
                <a:sym typeface="Calibri"/>
                <a:hlinkClick r:id="rId7">
                  <a:extLst>
                    <a:ext uri="{A12FA001-AC4F-418D-AE19-62706E023703}">
                      <ahyp:hlinkClr xmlns:ahyp="http://schemas.microsoft.com/office/drawing/2018/hyperlinkcolor" val="tx"/>
                    </a:ext>
                  </a:extLst>
                </a:hlinkClick>
              </a:rPr>
              <a:t>https://doi.org/10.1108/MEDAR-03-2021-1252</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Hoggett, J., Medlin, J., Chalmers, K., Beattie, C., Hellmann, A. and Maxfield, J. (2024) </a:t>
            </a:r>
            <a:r>
              <a:rPr lang="en-US" sz="1000" b="0" i="1" u="none" strike="noStrike" cap="none">
                <a:solidFill>
                  <a:schemeClr val="dk1"/>
                </a:solidFill>
                <a:latin typeface="Calibri"/>
                <a:ea typeface="Calibri"/>
                <a:cs typeface="Calibri"/>
                <a:sym typeface="Calibri"/>
              </a:rPr>
              <a:t>Financial accounting</a:t>
            </a:r>
            <a:r>
              <a:rPr lang="en-US" sz="1000" b="0" i="0" u="none" strike="noStrike" cap="none">
                <a:solidFill>
                  <a:schemeClr val="dk1"/>
                </a:solidFill>
                <a:latin typeface="Calibri"/>
                <a:ea typeface="Calibri"/>
                <a:cs typeface="Calibri"/>
                <a:sym typeface="Calibri"/>
              </a:rPr>
              <a:t>. John Wiley &amp; Sons.</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Khan, T.H. and MacEachen, E. (2022) ‘An alternative method of interviewing: Critical reflections on videoconference interviews for qualitative data collection’, </a:t>
            </a:r>
            <a:r>
              <a:rPr lang="en-US" sz="1000" b="0" i="1" u="none" strike="noStrike" cap="none">
                <a:solidFill>
                  <a:schemeClr val="dk1"/>
                </a:solidFill>
                <a:latin typeface="Calibri"/>
                <a:ea typeface="Calibri"/>
                <a:cs typeface="Calibri"/>
                <a:sym typeface="Calibri"/>
              </a:rPr>
              <a:t>International Journal Of Qualitative Methods</a:t>
            </a:r>
            <a:r>
              <a:rPr lang="en-US" sz="1000" b="0" i="0" u="none" strike="noStrike" cap="none">
                <a:solidFill>
                  <a:schemeClr val="dk1"/>
                </a:solidFill>
                <a:latin typeface="Calibri"/>
                <a:ea typeface="Calibri"/>
                <a:cs typeface="Calibri"/>
                <a:sym typeface="Calibri"/>
              </a:rPr>
              <a:t>, 21, p.16094069221090063. Available at:  </a:t>
            </a:r>
            <a:r>
              <a:rPr lang="en-US" sz="1000" b="0" i="0" u="sng" strike="noStrike" cap="none">
                <a:solidFill>
                  <a:schemeClr val="dk1"/>
                </a:solidFill>
                <a:latin typeface="Calibri"/>
                <a:ea typeface="Calibri"/>
                <a:cs typeface="Calibri"/>
                <a:sym typeface="Calibri"/>
                <a:hlinkClick r:id="rId8">
                  <a:extLst>
                    <a:ext uri="{A12FA001-AC4F-418D-AE19-62706E023703}">
                      <ahyp:hlinkClr xmlns:ahyp="http://schemas.microsoft.com/office/drawing/2018/hyperlinkcolor" val="tx"/>
                    </a:ext>
                  </a:extLst>
                </a:hlinkClick>
              </a:rPr>
              <a:t>https://doi.org/10.1177/16094069221090063</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Komildjanovna, N.M. (2024) ‘THE POWER OF OPEN-ENDED QUESTION AND ITS CRUCIAL ROLE IN DISCOVERING UNANTICIPATED ANSWERS, GATHERING ADDITIONAL DETAILS AND IMPORTANT INSIGHTS’, </a:t>
            </a:r>
            <a:r>
              <a:rPr lang="en-US" sz="1000" b="0" i="1" u="none" strike="noStrike" cap="none">
                <a:solidFill>
                  <a:schemeClr val="dk1"/>
                </a:solidFill>
                <a:latin typeface="Calibri"/>
                <a:ea typeface="Calibri"/>
                <a:cs typeface="Calibri"/>
                <a:sym typeface="Calibri"/>
              </a:rPr>
              <a:t>Web of Teachers: Inderscience Research</a:t>
            </a:r>
            <a:r>
              <a:rPr lang="en-US" sz="1000" b="0" i="0" u="none" strike="noStrike" cap="none">
                <a:solidFill>
                  <a:schemeClr val="dk1"/>
                </a:solidFill>
                <a:latin typeface="Calibri"/>
                <a:ea typeface="Calibri"/>
                <a:cs typeface="Calibri"/>
                <a:sym typeface="Calibri"/>
              </a:rPr>
              <a:t>, 2(10), pp.33-45. Available at: </a:t>
            </a:r>
            <a:r>
              <a:rPr lang="en-US" sz="1000" b="0" i="0" u="sng" strike="noStrike" cap="none">
                <a:solidFill>
                  <a:schemeClr val="dk1"/>
                </a:solidFill>
                <a:latin typeface="Calibri"/>
                <a:ea typeface="Calibri"/>
                <a:cs typeface="Calibri"/>
                <a:sym typeface="Calibri"/>
                <a:hlinkClick r:id="rId9">
                  <a:extLst>
                    <a:ext uri="{A12FA001-AC4F-418D-AE19-62706E023703}">
                      <ahyp:hlinkClr xmlns:ahyp="http://schemas.microsoft.com/office/drawing/2018/hyperlinkcolor" val="tx"/>
                    </a:ext>
                  </a:extLst>
                </a:hlinkClick>
              </a:rPr>
              <a:t>https://webofjournals.com/index.php/1/article/view/1881</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LIDL (2022) </a:t>
            </a:r>
            <a:r>
              <a:rPr lang="en-US" sz="1000" b="0" i="1" u="none" strike="noStrike" cap="none">
                <a:solidFill>
                  <a:schemeClr val="dk1"/>
                </a:solidFill>
                <a:latin typeface="Calibri"/>
                <a:ea typeface="Calibri"/>
                <a:cs typeface="Calibri"/>
                <a:sym typeface="Calibri"/>
              </a:rPr>
              <a:t>Welcome to Lidl</a:t>
            </a:r>
            <a:r>
              <a:rPr lang="en-US" sz="1000" b="0" i="0" u="none" strike="noStrike" cap="none">
                <a:solidFill>
                  <a:schemeClr val="dk1"/>
                </a:solidFill>
                <a:latin typeface="Calibri"/>
                <a:ea typeface="Calibri"/>
                <a:cs typeface="Calibri"/>
                <a:sym typeface="Calibri"/>
              </a:rPr>
              <a:t>. Available at: </a:t>
            </a:r>
            <a:r>
              <a:rPr lang="en-US" sz="1000" b="0" i="0" u="sng" strike="noStrike" cap="none">
                <a:solidFill>
                  <a:schemeClr val="dk1"/>
                </a:solidFill>
                <a:latin typeface="Calibri"/>
                <a:ea typeface="Calibri"/>
                <a:cs typeface="Calibri"/>
                <a:sym typeface="Calibri"/>
                <a:hlinkClick r:id="rId10">
                  <a:extLst>
                    <a:ext uri="{A12FA001-AC4F-418D-AE19-62706E023703}">
                      <ahyp:hlinkClr xmlns:ahyp="http://schemas.microsoft.com/office/drawing/2018/hyperlinkcolor" val="tx"/>
                    </a:ext>
                  </a:extLst>
                </a:hlinkClick>
              </a:rPr>
              <a:t>https://info.lidl/en</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Lidl GB (2023). </a:t>
            </a:r>
            <a:r>
              <a:rPr lang="en-US" sz="1000" b="0" i="1" u="none" strike="noStrike" cap="none">
                <a:solidFill>
                  <a:schemeClr val="dk1"/>
                </a:solidFill>
                <a:latin typeface="Calibri"/>
                <a:ea typeface="Calibri"/>
                <a:cs typeface="Calibri"/>
                <a:sym typeface="Calibri"/>
              </a:rPr>
              <a:t>About Lidl GB - Lidl Great Britain</a:t>
            </a:r>
            <a:r>
              <a:rPr lang="en-US" sz="1000" b="0" i="0" u="none" strike="noStrike" cap="none">
                <a:solidFill>
                  <a:schemeClr val="dk1"/>
                </a:solidFill>
                <a:latin typeface="Calibri"/>
                <a:ea typeface="Calibri"/>
                <a:cs typeface="Calibri"/>
                <a:sym typeface="Calibri"/>
              </a:rPr>
              <a:t>. Available at: </a:t>
            </a:r>
            <a:r>
              <a:rPr lang="en-US" sz="1000" b="0" i="0" u="sng" strike="noStrike" cap="none">
                <a:solidFill>
                  <a:schemeClr val="dk1"/>
                </a:solidFill>
                <a:latin typeface="Calibri"/>
                <a:ea typeface="Calibri"/>
                <a:cs typeface="Calibri"/>
                <a:sym typeface="Calibri"/>
                <a:hlinkClick r:id="rId11">
                  <a:extLst>
                    <a:ext uri="{A12FA001-AC4F-418D-AE19-62706E023703}">
                      <ahyp:hlinkClr xmlns:ahyp="http://schemas.microsoft.com/office/drawing/2018/hyperlinkcolor" val="tx"/>
                    </a:ext>
                  </a:extLst>
                </a:hlinkClick>
              </a:rPr>
              <a:t>https://corporate.lidl.co.uk/</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Lidl Offer (2025). </a:t>
            </a:r>
            <a:r>
              <a:rPr lang="en-US" sz="1000" b="0" i="1" u="none" strike="noStrike" cap="none">
                <a:solidFill>
                  <a:schemeClr val="dk1"/>
                </a:solidFill>
                <a:latin typeface="Calibri"/>
                <a:ea typeface="Calibri"/>
                <a:cs typeface="Calibri"/>
                <a:sym typeface="Calibri"/>
              </a:rPr>
              <a:t>Lidl Plus Offers - Current Deals</a:t>
            </a:r>
            <a:r>
              <a:rPr lang="en-US" sz="1000" b="0" i="0" u="none" strike="noStrike" cap="none">
                <a:solidFill>
                  <a:schemeClr val="dk1"/>
                </a:solidFill>
                <a:latin typeface="Calibri"/>
                <a:ea typeface="Calibri"/>
                <a:cs typeface="Calibri"/>
                <a:sym typeface="Calibri"/>
              </a:rPr>
              <a:t>. Available at: </a:t>
            </a:r>
            <a:r>
              <a:rPr lang="en-US" sz="1000" b="0" i="0" u="sng" strike="noStrike" cap="none">
                <a:solidFill>
                  <a:schemeClr val="dk1"/>
                </a:solidFill>
                <a:latin typeface="Calibri"/>
                <a:ea typeface="Calibri"/>
                <a:cs typeface="Calibri"/>
                <a:sym typeface="Calibri"/>
                <a:hlinkClick r:id="rId12">
                  <a:extLst>
                    <a:ext uri="{A12FA001-AC4F-418D-AE19-62706E023703}">
                      <ahyp:hlinkClr xmlns:ahyp="http://schemas.microsoft.com/office/drawing/2018/hyperlinkcolor" val="tx"/>
                    </a:ext>
                  </a:extLst>
                </a:hlinkClick>
              </a:rPr>
              <a:t>https://www.lidl.co.uk/c/lidl-plus-offers-current/a10053222</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Lidl Site Requirement (2025). </a:t>
            </a:r>
            <a:r>
              <a:rPr lang="en-US" sz="1000" b="0" i="1" u="none" strike="noStrike" cap="none">
                <a:solidFill>
                  <a:schemeClr val="dk1"/>
                </a:solidFill>
                <a:latin typeface="Calibri"/>
                <a:ea typeface="Calibri"/>
                <a:cs typeface="Calibri"/>
                <a:sym typeface="Calibri"/>
              </a:rPr>
              <a:t>Site Requirements Brochure Autumn 2025</a:t>
            </a:r>
            <a:r>
              <a:rPr lang="en-US" sz="1000" b="0" i="0" u="none" strike="noStrike" cap="none">
                <a:solidFill>
                  <a:schemeClr val="dk1"/>
                </a:solidFill>
                <a:latin typeface="Calibri"/>
                <a:ea typeface="Calibri"/>
                <a:cs typeface="Calibri"/>
                <a:sym typeface="Calibri"/>
              </a:rPr>
              <a:t>. Available at: </a:t>
            </a:r>
            <a:r>
              <a:rPr lang="en-US" sz="1000" b="0" i="0" u="sng" strike="noStrike" cap="none">
                <a:solidFill>
                  <a:schemeClr val="dk1"/>
                </a:solidFill>
                <a:latin typeface="Calibri"/>
                <a:ea typeface="Calibri"/>
                <a:cs typeface="Calibri"/>
                <a:sym typeface="Calibri"/>
                <a:hlinkClick r:id="rId13">
                  <a:extLst>
                    <a:ext uri="{A12FA001-AC4F-418D-AE19-62706E023703}">
                      <ahyp:hlinkClr xmlns:ahyp="http://schemas.microsoft.com/office/drawing/2018/hyperlinkcolor" val="tx"/>
                    </a:ext>
                  </a:extLst>
                </a:hlinkClick>
              </a:rPr>
              <a:t>https://www.google.com/url?q=https://www.realestate-lidl.co.uk/content/download/20998/file/Site%2520Requirements%2520Brochure%2520Autumn%25202025.pdf&amp;sa=D&amp;source=docs&amp;ust=1759478204916080&amp;usg=AOvVaw0Ma1XmMa4-kDGZwRSViGoR</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MADJID, R., RAHIM, M. and MOKODOMPIT, E.A. (2025) ‘The Influence of Job Description and Job Specification on Employee Performance Mediated By Procedural Justice at Bhayangkara Hospital Kendari’, </a:t>
            </a:r>
            <a:r>
              <a:rPr lang="en-US" sz="1000" b="0" i="1" u="none" strike="noStrike" cap="none">
                <a:solidFill>
                  <a:schemeClr val="dk1"/>
                </a:solidFill>
                <a:latin typeface="Calibri"/>
                <a:ea typeface="Calibri"/>
                <a:cs typeface="Calibri"/>
                <a:sym typeface="Calibri"/>
              </a:rPr>
              <a:t>Quality-Access to Success</a:t>
            </a:r>
            <a:r>
              <a:rPr lang="en-US" sz="1000" b="0" i="0" u="none" strike="noStrike" cap="none">
                <a:solidFill>
                  <a:schemeClr val="dk1"/>
                </a:solidFill>
                <a:latin typeface="Calibri"/>
                <a:ea typeface="Calibri"/>
                <a:cs typeface="Calibri"/>
                <a:sym typeface="Calibri"/>
              </a:rPr>
              <a:t>, 26(208), p. 121. Available at: </a:t>
            </a:r>
            <a:r>
              <a:rPr lang="en-US" sz="1000" b="0" i="0" u="sng" strike="noStrike" cap="none">
                <a:solidFill>
                  <a:schemeClr val="dk1"/>
                </a:solidFill>
                <a:latin typeface="Calibri"/>
                <a:ea typeface="Calibri"/>
                <a:cs typeface="Calibri"/>
                <a:sym typeface="Calibri"/>
                <a:hlinkClick r:id="rId14">
                  <a:extLst>
                    <a:ext uri="{A12FA001-AC4F-418D-AE19-62706E023703}">
                      <ahyp:hlinkClr xmlns:ahyp="http://schemas.microsoft.com/office/drawing/2018/hyperlinkcolor" val="tx"/>
                    </a:ext>
                  </a:extLst>
                </a:hlinkClick>
              </a:rPr>
              <a:t>https://search.ebscohost.com/login.aspx?direct=true&amp;profile=ehost&amp;scope=site&amp;authtype=crawler&amp;jrnl=15822559&amp;AN=188135531&amp;h=SzCQ9VkB4Bep1EEx7bNOCFZBi%2BtuczBhy%2Fjeaz3ay3yc%2BG0WT88YrS%2FL7WYLEmFiAJNNjBPA6xpHlFnaf5HoTg%3D%3D&amp;crl=c</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Shaheen, L. and Mahmood, N. (2024) ‘Correlation between Socratic questioning and development of critical thinking skills in secondary level science students’, </a:t>
            </a:r>
            <a:r>
              <a:rPr lang="en-US" sz="1000" b="0" i="1" u="none" strike="noStrike" cap="none">
                <a:solidFill>
                  <a:schemeClr val="dk1"/>
                </a:solidFill>
                <a:latin typeface="Calibri"/>
                <a:ea typeface="Calibri"/>
                <a:cs typeface="Calibri"/>
                <a:sym typeface="Calibri"/>
              </a:rPr>
              <a:t>International Journal of Innovation in Teaching and Learning (IJITL)</a:t>
            </a:r>
            <a:r>
              <a:rPr lang="en-US" sz="1000" b="0" i="0" u="none" strike="noStrike" cap="none">
                <a:solidFill>
                  <a:schemeClr val="dk1"/>
                </a:solidFill>
                <a:latin typeface="Calibri"/>
                <a:ea typeface="Calibri"/>
                <a:cs typeface="Calibri"/>
                <a:sym typeface="Calibri"/>
              </a:rPr>
              <a:t>, 10(2), pp.77-97. Available at: </a:t>
            </a:r>
            <a:r>
              <a:rPr lang="en-US" sz="1000" b="0" i="0" u="sng" strike="noStrike" cap="none">
                <a:solidFill>
                  <a:schemeClr val="dk1"/>
                </a:solidFill>
                <a:latin typeface="Calibri"/>
                <a:ea typeface="Calibri"/>
                <a:cs typeface="Calibri"/>
                <a:sym typeface="Calibri"/>
                <a:hlinkClick r:id="rId9">
                  <a:extLst>
                    <a:ext uri="{A12FA001-AC4F-418D-AE19-62706E023703}">
                      <ahyp:hlinkClr xmlns:ahyp="http://schemas.microsoft.com/office/drawing/2018/hyperlinkcolor" val="tx"/>
                    </a:ext>
                  </a:extLst>
                </a:hlinkClick>
              </a:rPr>
              <a:t>https://webofjournals.com/index.php/1/article/view/1881</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Shoozan, A. and Mohamad, M. (2024) </a:t>
            </a:r>
            <a:r>
              <a:rPr lang="en-US" sz="1000" b="0" i="1" u="none" strike="noStrike" cap="none">
                <a:solidFill>
                  <a:schemeClr val="dk1"/>
                </a:solidFill>
                <a:latin typeface="Calibri"/>
                <a:ea typeface="Calibri"/>
                <a:cs typeface="Calibri"/>
                <a:sym typeface="Calibri"/>
              </a:rPr>
              <a:t>Application of interview protocol refinement framework in systematically developing and refining a semi-structured interview protocol. In SHS Web of Conferences</a:t>
            </a:r>
            <a:r>
              <a:rPr lang="en-US" sz="1000" b="0" i="0" u="none" strike="noStrike" cap="none">
                <a:solidFill>
                  <a:schemeClr val="dk1"/>
                </a:solidFill>
                <a:latin typeface="Calibri"/>
                <a:ea typeface="Calibri"/>
                <a:cs typeface="Calibri"/>
                <a:sym typeface="Calibri"/>
              </a:rPr>
              <a:t> (Vol. 182, p. 04006). EDP Sciences.</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Thompson, K., Conde, R., Gade, M. and Mims, T. (2021) ‘An Immersion Approach to Client-Sponsored Projects: Preparing Students with Soft Skills Required for Hiring--Face to Face &amp; Virtual Methods’, </a:t>
            </a:r>
            <a:r>
              <a:rPr lang="en-US" sz="1000" b="0" i="1" u="none" strike="noStrike" cap="none">
                <a:solidFill>
                  <a:schemeClr val="dk1"/>
                </a:solidFill>
                <a:latin typeface="Calibri"/>
                <a:ea typeface="Calibri"/>
                <a:cs typeface="Calibri"/>
                <a:sym typeface="Calibri"/>
              </a:rPr>
              <a:t>International Journal of Higher Education</a:t>
            </a:r>
            <a:r>
              <a:rPr lang="en-US" sz="1000" b="0" i="0" u="none" strike="noStrike" cap="none">
                <a:solidFill>
                  <a:schemeClr val="dk1"/>
                </a:solidFill>
                <a:latin typeface="Calibri"/>
                <a:ea typeface="Calibri"/>
                <a:cs typeface="Calibri"/>
                <a:sym typeface="Calibri"/>
              </a:rPr>
              <a:t>, 10(2), pp.42-61. Available at: </a:t>
            </a:r>
            <a:r>
              <a:rPr lang="en-US" sz="1000" b="0" i="0" u="sng" strike="noStrike" cap="none">
                <a:solidFill>
                  <a:schemeClr val="dk1"/>
                </a:solidFill>
                <a:latin typeface="Calibri"/>
                <a:ea typeface="Calibri"/>
                <a:cs typeface="Calibri"/>
                <a:sym typeface="Calibri"/>
                <a:hlinkClick r:id="rId15">
                  <a:extLst>
                    <a:ext uri="{A12FA001-AC4F-418D-AE19-62706E023703}">
                      <ahyp:hlinkClr xmlns:ahyp="http://schemas.microsoft.com/office/drawing/2018/hyperlinkcolor" val="tx"/>
                    </a:ext>
                  </a:extLst>
                </a:hlinkClick>
              </a:rPr>
              <a:t>https://library.oapen.org/handle/20.500.12657/89839</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Tien, N.H., Jose, R.J.S., Ullah, S.E. and Sadiq, M. (2021) ‘Development of human resource management activities in Vietnamese private companies’, </a:t>
            </a:r>
            <a:r>
              <a:rPr lang="en-US" sz="1000" b="0" i="1" u="none" strike="noStrike" cap="none">
                <a:solidFill>
                  <a:schemeClr val="dk1"/>
                </a:solidFill>
                <a:latin typeface="Calibri"/>
                <a:ea typeface="Calibri"/>
                <a:cs typeface="Calibri"/>
                <a:sym typeface="Calibri"/>
              </a:rPr>
              <a:t>Turkish Journal Of Computer And Mathematics Education</a:t>
            </a:r>
            <a:r>
              <a:rPr lang="en-US" sz="1000" b="0" i="0" u="none" strike="noStrike" cap="none">
                <a:solidFill>
                  <a:schemeClr val="dk1"/>
                </a:solidFill>
                <a:latin typeface="Calibri"/>
                <a:ea typeface="Calibri"/>
                <a:cs typeface="Calibri"/>
                <a:sym typeface="Calibri"/>
              </a:rPr>
              <a:t>, 12(14), pp.4391-4410. Available at: </a:t>
            </a:r>
            <a:r>
              <a:rPr lang="en-US" sz="1000" b="0" i="0" u="sng" strike="noStrike" cap="none">
                <a:solidFill>
                  <a:schemeClr val="dk1"/>
                </a:solidFill>
                <a:latin typeface="Calibri"/>
                <a:ea typeface="Calibri"/>
                <a:cs typeface="Calibri"/>
                <a:sym typeface="Calibri"/>
                <a:hlinkClick r:id="rId16">
                  <a:extLst>
                    <a:ext uri="{A12FA001-AC4F-418D-AE19-62706E023703}">
                      <ahyp:hlinkClr xmlns:ahyp="http://schemas.microsoft.com/office/drawing/2018/hyperlinkcolor" val="tx"/>
                    </a:ext>
                  </a:extLst>
                </a:hlinkClick>
              </a:rPr>
              <a:t>https://www.researchgate.net/profile/Tony-Ng-29/publication/355384107_Development_of_Human_Resource_Management_Activities_in_Vietnamese_Private_Companies/links/63dc808564fc8606380e5c5a/Development-of-Human-Resource-Management-Activities-in-Vietnamese-Private-Companies.pdf</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Venkatesan, S. (2020) ‘Socratic questioning enabled analysis of problem behaviours’, </a:t>
            </a:r>
            <a:r>
              <a:rPr lang="en-US" sz="1000" b="0" i="1" u="none" strike="noStrike" cap="none">
                <a:solidFill>
                  <a:schemeClr val="dk1"/>
                </a:solidFill>
                <a:latin typeface="Calibri"/>
                <a:ea typeface="Calibri"/>
                <a:cs typeface="Calibri"/>
                <a:sym typeface="Calibri"/>
              </a:rPr>
              <a:t>Journal of Psychology</a:t>
            </a:r>
            <a:r>
              <a:rPr lang="en-US" sz="1000" b="0" i="0" u="none" strike="noStrike" cap="none">
                <a:solidFill>
                  <a:schemeClr val="dk1"/>
                </a:solidFill>
                <a:latin typeface="Calibri"/>
                <a:ea typeface="Calibri"/>
                <a:cs typeface="Calibri"/>
                <a:sym typeface="Calibri"/>
              </a:rPr>
              <a:t>, 11(1-2), pp.12-22. Available at: </a:t>
            </a:r>
            <a:r>
              <a:rPr lang="en-US" sz="1000" b="0" i="0" u="sng" strike="noStrike" cap="none">
                <a:solidFill>
                  <a:schemeClr val="dk1"/>
                </a:solidFill>
                <a:latin typeface="Calibri"/>
                <a:ea typeface="Calibri"/>
                <a:cs typeface="Calibri"/>
                <a:sym typeface="Calibri"/>
                <a:hlinkClick r:id="rId17">
                  <a:extLst>
                    <a:ext uri="{A12FA001-AC4F-418D-AE19-62706E023703}">
                      <ahyp:hlinkClr xmlns:ahyp="http://schemas.microsoft.com/office/drawing/2018/hyperlinkcolor" val="tx"/>
                    </a:ext>
                  </a:extLst>
                </a:hlinkClick>
              </a:rPr>
              <a:t>https://www.elibrary.ru/item.asp?id=75523866</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Vernau, J., Bishop, C., Chavda, S., Weldon, A., Maloney, S., Pacey, R. and Turner, A.N. (2021) ‘An analysis of job description and person specifications to define the requirements for obtaining employment within strength &amp; conditioning’, </a:t>
            </a:r>
            <a:r>
              <a:rPr lang="en-US" sz="1000" b="0" i="1" u="none" strike="noStrike" cap="none">
                <a:solidFill>
                  <a:schemeClr val="dk1"/>
                </a:solidFill>
                <a:latin typeface="Calibri"/>
                <a:ea typeface="Calibri"/>
                <a:cs typeface="Calibri"/>
                <a:sym typeface="Calibri"/>
              </a:rPr>
              <a:t>Professional Strength and Conditioning</a:t>
            </a:r>
            <a:r>
              <a:rPr lang="en-US" sz="1000" b="0" i="0" u="none" strike="noStrike" cap="none">
                <a:solidFill>
                  <a:schemeClr val="dk1"/>
                </a:solidFill>
                <a:latin typeface="Calibri"/>
                <a:ea typeface="Calibri"/>
                <a:cs typeface="Calibri"/>
                <a:sym typeface="Calibri"/>
              </a:rPr>
              <a:t>, p.07. Available at: </a:t>
            </a:r>
            <a:r>
              <a:rPr lang="en-US" sz="1000" b="0" i="0" u="sng" strike="noStrike" cap="none">
                <a:solidFill>
                  <a:schemeClr val="dk1"/>
                </a:solidFill>
                <a:latin typeface="Calibri"/>
                <a:ea typeface="Calibri"/>
                <a:cs typeface="Calibri"/>
                <a:sym typeface="Calibri"/>
                <a:hlinkClick r:id="rId18">
                  <a:extLst>
                    <a:ext uri="{A12FA001-AC4F-418D-AE19-62706E023703}">
                      <ahyp:hlinkClr xmlns:ahyp="http://schemas.microsoft.com/office/drawing/2018/hyperlinkcolor" val="tx"/>
                    </a:ext>
                  </a:extLst>
                </a:hlinkClick>
              </a:rPr>
              <a:t>https://repository.vtc.edu.hk/thei-fac-man-hos-sp/175/</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Wakelin, K.J., McAra-Couper, J. and Fleming, T. (2024) ‘Using an online platform for conducting face-to-face interviews’, </a:t>
            </a:r>
            <a:r>
              <a:rPr lang="en-US" sz="1000" b="0" i="1" u="none" strike="noStrike" cap="none">
                <a:solidFill>
                  <a:schemeClr val="dk1"/>
                </a:solidFill>
                <a:latin typeface="Calibri"/>
                <a:ea typeface="Calibri"/>
                <a:cs typeface="Calibri"/>
                <a:sym typeface="Calibri"/>
              </a:rPr>
              <a:t>International Journal of Qualitative Methods</a:t>
            </a:r>
            <a:r>
              <a:rPr lang="en-US" sz="1000" b="0" i="0" u="none" strike="noStrike" cap="none">
                <a:solidFill>
                  <a:schemeClr val="dk1"/>
                </a:solidFill>
                <a:latin typeface="Calibri"/>
                <a:ea typeface="Calibri"/>
                <a:cs typeface="Calibri"/>
                <a:sym typeface="Calibri"/>
              </a:rPr>
              <a:t>, 23, p.16094069241234183. Available at: </a:t>
            </a:r>
            <a:r>
              <a:rPr lang="en-US" sz="1000" b="0" i="0" u="sng" strike="noStrike" cap="none">
                <a:solidFill>
                  <a:schemeClr val="dk1"/>
                </a:solidFill>
                <a:latin typeface="Calibri"/>
                <a:ea typeface="Calibri"/>
                <a:cs typeface="Calibri"/>
                <a:sym typeface="Calibri"/>
                <a:hlinkClick r:id="rId19">
                  <a:extLst>
                    <a:ext uri="{A12FA001-AC4F-418D-AE19-62706E023703}">
                      <ahyp:hlinkClr xmlns:ahyp="http://schemas.microsoft.com/office/drawing/2018/hyperlinkcolor" val="tx"/>
                    </a:ext>
                  </a:extLst>
                </a:hlinkClick>
              </a:rPr>
              <a:t>https://doi.org/10.1177/16094069241234183</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Clr>
                <a:srgbClr val="000000"/>
              </a:buClr>
              <a:buSzPts val="1000"/>
              <a:buFont typeface="Arial"/>
              <a:buNone/>
            </a:pPr>
            <a:r>
              <a:rPr lang="en-US" sz="1000" b="0" i="0" u="none" strike="noStrike" cap="none">
                <a:solidFill>
                  <a:schemeClr val="dk1"/>
                </a:solidFill>
                <a:latin typeface="Calibri"/>
                <a:ea typeface="Calibri"/>
                <a:cs typeface="Calibri"/>
                <a:sym typeface="Calibri"/>
              </a:rPr>
              <a:t>Zahedi Nejad, Z., Sabokro, M. and Oikarinen, E.L. (2025) ‘Challenges in adopting and using online recruitment tools from employers’ perspective’,  </a:t>
            </a:r>
            <a:r>
              <a:rPr lang="en-US" sz="1000" b="0" i="1" u="none" strike="noStrike" cap="none">
                <a:solidFill>
                  <a:schemeClr val="dk1"/>
                </a:solidFill>
                <a:latin typeface="Calibri"/>
                <a:ea typeface="Calibri"/>
                <a:cs typeface="Calibri"/>
                <a:sym typeface="Calibri"/>
              </a:rPr>
              <a:t>International Journal of Organizational Analysis</a:t>
            </a:r>
            <a:r>
              <a:rPr lang="en-US" sz="1000" b="0" i="0" u="none" strike="noStrike" cap="none">
                <a:solidFill>
                  <a:schemeClr val="dk1"/>
                </a:solidFill>
                <a:latin typeface="Calibri"/>
                <a:ea typeface="Calibri"/>
                <a:cs typeface="Calibri"/>
                <a:sym typeface="Calibri"/>
              </a:rPr>
              <a:t>, 33(5), pp.1203-1218. Available at: </a:t>
            </a:r>
            <a:r>
              <a:rPr lang="en-US" sz="1000" b="0" i="0" u="sng" strike="noStrike" cap="none">
                <a:solidFill>
                  <a:schemeClr val="dk1"/>
                </a:solidFill>
                <a:latin typeface="Calibri"/>
                <a:ea typeface="Calibri"/>
                <a:cs typeface="Calibri"/>
                <a:sym typeface="Calibri"/>
                <a:hlinkClick r:id="rId20">
                  <a:extLst>
                    <a:ext uri="{A12FA001-AC4F-418D-AE19-62706E023703}">
                      <ahyp:hlinkClr xmlns:ahyp="http://schemas.microsoft.com/office/drawing/2018/hyperlinkcolor" val="tx"/>
                    </a:ext>
                  </a:extLst>
                </a:hlinkClick>
              </a:rPr>
              <a:t>https://doi.org/10.1108/IJOA-10-2023-4050</a:t>
            </a:r>
            <a:r>
              <a:rPr lang="en-US" sz="1000" b="0" i="0" u="none" strike="noStrike" cap="none">
                <a:solidFill>
                  <a:schemeClr val="dk1"/>
                </a:solidFill>
                <a:latin typeface="Calibri"/>
                <a:ea typeface="Calibri"/>
                <a:cs typeface="Calibri"/>
                <a:sym typeface="Calibri"/>
              </a:rPr>
              <a:t> (Accessed: 03 October 2025).</a:t>
            </a:r>
            <a:endParaRPr sz="1000" b="0" i="0" u="none" strike="noStrike" cap="none">
              <a:solidFill>
                <a:srgbClr val="000000"/>
              </a:solidFill>
              <a:latin typeface="Arial"/>
              <a:ea typeface="Arial"/>
              <a:cs typeface="Arial"/>
              <a:sym typeface="Arial"/>
            </a:endParaRPr>
          </a:p>
          <a:p>
            <a:pPr marL="0" marR="0" lvl="0" indent="0" algn="just" rtl="0">
              <a:lnSpc>
                <a:spcPct val="109992"/>
              </a:lnSpc>
              <a:spcBef>
                <a:spcPts val="0"/>
              </a:spcBef>
              <a:spcAft>
                <a:spcPts val="0"/>
              </a:spcAft>
              <a:buClr>
                <a:srgbClr val="000000"/>
              </a:buClr>
              <a:buSzPts val="1321"/>
              <a:buFont typeface="Arial"/>
              <a:buNone/>
            </a:pPr>
            <a:endParaRPr sz="1321" b="0" i="0" u="none" strike="noStrike" cap="none">
              <a:solidFill>
                <a:srgbClr val="000000"/>
              </a:solidFill>
              <a:latin typeface="Arial"/>
              <a:ea typeface="Arial"/>
              <a:cs typeface="Arial"/>
              <a:sym typeface="Arial"/>
            </a:endParaRPr>
          </a:p>
        </p:txBody>
      </p:sp>
      <p:sp>
        <p:nvSpPr>
          <p:cNvPr id="318" name="Google Shape;318;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19</a:t>
            </a:fld>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18"/>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624" b="-8884"/>
            </a:stretch>
          </a:blipFill>
          <a:ln>
            <a:noFill/>
          </a:ln>
        </p:spPr>
      </p:sp>
      <p:sp>
        <p:nvSpPr>
          <p:cNvPr id="324" name="Google Shape;324;p18"/>
          <p:cNvSpPr/>
          <p:nvPr/>
        </p:nvSpPr>
        <p:spPr>
          <a:xfrm rot="-5400000">
            <a:off x="-63669" y="1753507"/>
            <a:ext cx="18442820" cy="18372631"/>
          </a:xfrm>
          <a:custGeom>
            <a:avLst/>
            <a:gdLst/>
            <a:ahLst/>
            <a:cxnLst/>
            <a:rect l="l" t="t" r="r" b="b"/>
            <a:pathLst>
              <a:path w="18442820" h="18372631" extrusionOk="0">
                <a:moveTo>
                  <a:pt x="0" y="0"/>
                </a:moveTo>
                <a:lnTo>
                  <a:pt x="18442819" y="0"/>
                </a:lnTo>
                <a:lnTo>
                  <a:pt x="18442819" y="18372631"/>
                </a:lnTo>
                <a:lnTo>
                  <a:pt x="0" y="18372631"/>
                </a:lnTo>
                <a:lnTo>
                  <a:pt x="0" y="0"/>
                </a:lnTo>
                <a:close/>
              </a:path>
            </a:pathLst>
          </a:custGeom>
          <a:blipFill rotWithShape="1">
            <a:blip r:embed="rId4">
              <a:alphaModFix/>
            </a:blip>
            <a:stretch>
              <a:fillRect t="-413" r="-30"/>
            </a:stretch>
          </a:blipFill>
          <a:ln>
            <a:noFill/>
          </a:ln>
        </p:spPr>
      </p:sp>
      <p:grpSp>
        <p:nvGrpSpPr>
          <p:cNvPr id="325" name="Google Shape;325;p18"/>
          <p:cNvGrpSpPr/>
          <p:nvPr/>
        </p:nvGrpSpPr>
        <p:grpSpPr>
          <a:xfrm>
            <a:off x="2422356" y="2859001"/>
            <a:ext cx="13926988" cy="3457274"/>
            <a:chOff x="0" y="-76200"/>
            <a:chExt cx="18569318" cy="4609698"/>
          </a:xfrm>
        </p:grpSpPr>
        <p:sp>
          <p:nvSpPr>
            <p:cNvPr id="326" name="Google Shape;326;p18"/>
            <p:cNvSpPr txBox="1"/>
            <p:nvPr/>
          </p:nvSpPr>
          <p:spPr>
            <a:xfrm>
              <a:off x="0" y="-76200"/>
              <a:ext cx="18569318" cy="924560"/>
            </a:xfrm>
            <a:prstGeom prst="rect">
              <a:avLst/>
            </a:prstGeom>
            <a:noFill/>
            <a:ln>
              <a:noFill/>
            </a:ln>
          </p:spPr>
          <p:txBody>
            <a:bodyPr spcFirstLastPara="1" wrap="square" lIns="0" tIns="0" rIns="0" bIns="0" anchor="t" anchorCtr="0">
              <a:spAutoFit/>
            </a:bodyPr>
            <a:lstStyle/>
            <a:p>
              <a:pPr marL="0" marR="0" lvl="0" indent="0" algn="ctr" rtl="0">
                <a:lnSpc>
                  <a:spcPct val="326666"/>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327" name="Google Shape;327;p18"/>
            <p:cNvSpPr txBox="1"/>
            <p:nvPr/>
          </p:nvSpPr>
          <p:spPr>
            <a:xfrm>
              <a:off x="0" y="1079098"/>
              <a:ext cx="18569318" cy="345440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Clr>
                  <a:srgbClr val="000000"/>
                </a:buClr>
                <a:buSzPts val="17000"/>
                <a:buFont typeface="Arial"/>
                <a:buNone/>
              </a:pPr>
              <a:r>
                <a:rPr lang="en-US" sz="17000" b="0" i="0" u="none" strike="noStrike" cap="none">
                  <a:solidFill>
                    <a:srgbClr val="FFFFFF"/>
                  </a:solidFill>
                  <a:latin typeface="Hammersmith One"/>
                  <a:ea typeface="Hammersmith One"/>
                  <a:cs typeface="Hammersmith One"/>
                  <a:sym typeface="Hammersmith One"/>
                </a:rPr>
                <a:t>THANK YOU!</a:t>
              </a:r>
              <a:endParaRPr sz="1400" b="0" i="0" u="none" strike="noStrike" cap="none">
                <a:solidFill>
                  <a:srgbClr val="000000"/>
                </a:solidFill>
                <a:latin typeface="Arial"/>
                <a:ea typeface="Arial"/>
                <a:cs typeface="Arial"/>
                <a:sym typeface="Arial"/>
              </a:endParaRPr>
            </a:p>
          </p:txBody>
        </p:sp>
      </p:grpSp>
      <p:sp>
        <p:nvSpPr>
          <p:cNvPr id="328" name="Google Shape;328;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a:t>20</a:t>
            </a:fld>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5114</Words>
  <Application>Microsoft Office PowerPoint</Application>
  <PresentationFormat>Particularizare</PresentationFormat>
  <Paragraphs>214</Paragraphs>
  <Slides>20</Slides>
  <Notes>20</Notes>
  <HiddenSlides>0</HiddenSlides>
  <MMClips>0</MMClips>
  <ScaleCrop>false</ScaleCrop>
  <HeadingPairs>
    <vt:vector size="4" baseType="variant">
      <vt:variant>
        <vt:lpstr>Temă</vt:lpstr>
      </vt:variant>
      <vt:variant>
        <vt:i4>1</vt:i4>
      </vt:variant>
      <vt:variant>
        <vt:lpstr>Titluri diapozitive</vt:lpstr>
      </vt:variant>
      <vt:variant>
        <vt:i4>20</vt:i4>
      </vt:variant>
    </vt:vector>
  </HeadingPairs>
  <TitlesOfParts>
    <vt:vector size="21"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somnath pal</dc:creator>
  <cp:lastModifiedBy>ion_rodica83@yahoo.com</cp:lastModifiedBy>
  <cp:revision>21</cp:revision>
  <dcterms:created xsi:type="dcterms:W3CDTF">2025-10-07T10:20:22Z</dcterms:created>
  <dcterms:modified xsi:type="dcterms:W3CDTF">2025-10-11T15:43:26Z</dcterms:modified>
</cp:coreProperties>
</file>