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 id="271" r:id="rId16"/>
    <p:sldId id="272" r:id="rId17"/>
    <p:sldId id="273" r:id="rId18"/>
    <p:sldId id="26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189A97E-3752-4010-B999-F39EA4522C99}" type="datetimeFigureOut">
              <a:rPr lang="en-GB" smtClean="0"/>
              <a:t>13/10/2016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67ADC1-3F88-448F-B620-BB038F8C18D2}" type="slidenum">
              <a:rPr lang="en-GB" smtClean="0"/>
              <a:t>‹#›</a:t>
            </a:fld>
            <a:endParaRPr lang="en-GB"/>
          </a:p>
        </p:txBody>
      </p:sp>
    </p:spTree>
    <p:extLst>
      <p:ext uri="{BB962C8B-B14F-4D97-AF65-F5344CB8AC3E}">
        <p14:creationId xmlns:p14="http://schemas.microsoft.com/office/powerpoint/2010/main" val="15349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89A97E-3752-4010-B999-F39EA4522C99}" type="datetimeFigureOut">
              <a:rPr lang="en-GB" smtClean="0"/>
              <a:t>13/10/2016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67ADC1-3F88-448F-B620-BB038F8C18D2}" type="slidenum">
              <a:rPr lang="en-GB" smtClean="0"/>
              <a:t>‹#›</a:t>
            </a:fld>
            <a:endParaRPr lang="en-GB"/>
          </a:p>
        </p:txBody>
      </p:sp>
    </p:spTree>
    <p:extLst>
      <p:ext uri="{BB962C8B-B14F-4D97-AF65-F5344CB8AC3E}">
        <p14:creationId xmlns:p14="http://schemas.microsoft.com/office/powerpoint/2010/main" val="468580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89A97E-3752-4010-B999-F39EA4522C99}" type="datetimeFigureOut">
              <a:rPr lang="en-GB" smtClean="0"/>
              <a:t>13/10/2016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67ADC1-3F88-448F-B620-BB038F8C18D2}" type="slidenum">
              <a:rPr lang="en-GB" smtClean="0"/>
              <a:t>‹#›</a:t>
            </a:fld>
            <a:endParaRPr lang="en-GB"/>
          </a:p>
        </p:txBody>
      </p:sp>
    </p:spTree>
    <p:extLst>
      <p:ext uri="{BB962C8B-B14F-4D97-AF65-F5344CB8AC3E}">
        <p14:creationId xmlns:p14="http://schemas.microsoft.com/office/powerpoint/2010/main" val="2137794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189A97E-3752-4010-B999-F39EA4522C99}" type="datetimeFigureOut">
              <a:rPr lang="en-GB" smtClean="0"/>
              <a:t>13/10/2016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67ADC1-3F88-448F-B620-BB038F8C18D2}" type="slidenum">
              <a:rPr lang="en-GB" smtClean="0"/>
              <a:t>‹#›</a:t>
            </a:fld>
            <a:endParaRPr lang="en-GB"/>
          </a:p>
        </p:txBody>
      </p:sp>
    </p:spTree>
    <p:extLst>
      <p:ext uri="{BB962C8B-B14F-4D97-AF65-F5344CB8AC3E}">
        <p14:creationId xmlns:p14="http://schemas.microsoft.com/office/powerpoint/2010/main" val="2635562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189A97E-3752-4010-B999-F39EA4522C99}" type="datetimeFigureOut">
              <a:rPr lang="en-GB" smtClean="0"/>
              <a:t>13/10/2016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67ADC1-3F88-448F-B620-BB038F8C18D2}" type="slidenum">
              <a:rPr lang="en-GB" smtClean="0"/>
              <a:t>‹#›</a:t>
            </a:fld>
            <a:endParaRPr lang="en-GB"/>
          </a:p>
        </p:txBody>
      </p:sp>
    </p:spTree>
    <p:extLst>
      <p:ext uri="{BB962C8B-B14F-4D97-AF65-F5344CB8AC3E}">
        <p14:creationId xmlns:p14="http://schemas.microsoft.com/office/powerpoint/2010/main" val="397216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189A97E-3752-4010-B999-F39EA4522C99}" type="datetimeFigureOut">
              <a:rPr lang="en-GB" smtClean="0"/>
              <a:t>13/10/2016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67ADC1-3F88-448F-B620-BB038F8C18D2}" type="slidenum">
              <a:rPr lang="en-GB" smtClean="0"/>
              <a:t>‹#›</a:t>
            </a:fld>
            <a:endParaRPr lang="en-GB"/>
          </a:p>
        </p:txBody>
      </p:sp>
    </p:spTree>
    <p:extLst>
      <p:ext uri="{BB962C8B-B14F-4D97-AF65-F5344CB8AC3E}">
        <p14:creationId xmlns:p14="http://schemas.microsoft.com/office/powerpoint/2010/main" val="3173004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89A97E-3752-4010-B999-F39EA4522C99}" type="datetimeFigureOut">
              <a:rPr lang="en-GB" smtClean="0"/>
              <a:t>13/10/2016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567ADC1-3F88-448F-B620-BB038F8C18D2}" type="slidenum">
              <a:rPr lang="en-GB" smtClean="0"/>
              <a:t>‹#›</a:t>
            </a:fld>
            <a:endParaRPr lang="en-GB"/>
          </a:p>
        </p:txBody>
      </p:sp>
    </p:spTree>
    <p:extLst>
      <p:ext uri="{BB962C8B-B14F-4D97-AF65-F5344CB8AC3E}">
        <p14:creationId xmlns:p14="http://schemas.microsoft.com/office/powerpoint/2010/main" val="2835101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89A97E-3752-4010-B999-F39EA4522C99}" type="datetimeFigureOut">
              <a:rPr lang="en-GB" smtClean="0"/>
              <a:t>13/10/2016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67ADC1-3F88-448F-B620-BB038F8C18D2}" type="slidenum">
              <a:rPr lang="en-GB" smtClean="0"/>
              <a:t>‹#›</a:t>
            </a:fld>
            <a:endParaRPr lang="en-GB"/>
          </a:p>
        </p:txBody>
      </p:sp>
    </p:spTree>
    <p:extLst>
      <p:ext uri="{BB962C8B-B14F-4D97-AF65-F5344CB8AC3E}">
        <p14:creationId xmlns:p14="http://schemas.microsoft.com/office/powerpoint/2010/main" val="571968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89A97E-3752-4010-B999-F39EA4522C99}" type="datetimeFigureOut">
              <a:rPr lang="en-GB" smtClean="0"/>
              <a:t>13/10/2016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67ADC1-3F88-448F-B620-BB038F8C18D2}" type="slidenum">
              <a:rPr lang="en-GB" smtClean="0"/>
              <a:t>‹#›</a:t>
            </a:fld>
            <a:endParaRPr lang="en-GB"/>
          </a:p>
        </p:txBody>
      </p:sp>
    </p:spTree>
    <p:extLst>
      <p:ext uri="{BB962C8B-B14F-4D97-AF65-F5344CB8AC3E}">
        <p14:creationId xmlns:p14="http://schemas.microsoft.com/office/powerpoint/2010/main" val="2309459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89A97E-3752-4010-B999-F39EA4522C99}" type="datetimeFigureOut">
              <a:rPr lang="en-GB" smtClean="0"/>
              <a:t>13/10/2016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67ADC1-3F88-448F-B620-BB038F8C18D2}" type="slidenum">
              <a:rPr lang="en-GB" smtClean="0"/>
              <a:t>‹#›</a:t>
            </a:fld>
            <a:endParaRPr lang="en-GB"/>
          </a:p>
        </p:txBody>
      </p:sp>
    </p:spTree>
    <p:extLst>
      <p:ext uri="{BB962C8B-B14F-4D97-AF65-F5344CB8AC3E}">
        <p14:creationId xmlns:p14="http://schemas.microsoft.com/office/powerpoint/2010/main" val="2806585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89A97E-3752-4010-B999-F39EA4522C99}" type="datetimeFigureOut">
              <a:rPr lang="en-GB" smtClean="0"/>
              <a:t>13/10/2016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67ADC1-3F88-448F-B620-BB038F8C18D2}" type="slidenum">
              <a:rPr lang="en-GB" smtClean="0"/>
              <a:t>‹#›</a:t>
            </a:fld>
            <a:endParaRPr lang="en-GB"/>
          </a:p>
        </p:txBody>
      </p:sp>
    </p:spTree>
    <p:extLst>
      <p:ext uri="{BB962C8B-B14F-4D97-AF65-F5344CB8AC3E}">
        <p14:creationId xmlns:p14="http://schemas.microsoft.com/office/powerpoint/2010/main" val="3212125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89A97E-3752-4010-B999-F39EA4522C99}" type="datetimeFigureOut">
              <a:rPr lang="en-GB" smtClean="0"/>
              <a:t>13/10/2016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67ADC1-3F88-448F-B620-BB038F8C18D2}" type="slidenum">
              <a:rPr lang="en-GB" smtClean="0"/>
              <a:t>‹#›</a:t>
            </a:fld>
            <a:endParaRPr lang="en-GB"/>
          </a:p>
        </p:txBody>
      </p:sp>
    </p:spTree>
    <p:extLst>
      <p:ext uri="{BB962C8B-B14F-4D97-AF65-F5344CB8AC3E}">
        <p14:creationId xmlns:p14="http://schemas.microsoft.com/office/powerpoint/2010/main" val="3245738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Big Data</a:t>
            </a:r>
            <a:br>
              <a:rPr lang="en-GB" dirty="0"/>
            </a:br>
            <a:r>
              <a:rPr lang="en-GB" sz="2400" dirty="0"/>
              <a:t>M6X01087</a:t>
            </a:r>
          </a:p>
        </p:txBody>
      </p:sp>
      <p:sp>
        <p:nvSpPr>
          <p:cNvPr id="3" name="Subtitle 2"/>
          <p:cNvSpPr>
            <a:spLocks noGrp="1"/>
          </p:cNvSpPr>
          <p:nvPr>
            <p:ph type="subTitle" idx="1"/>
          </p:nvPr>
        </p:nvSpPr>
        <p:spPr/>
        <p:txBody>
          <a:bodyPr/>
          <a:lstStyle/>
          <a:p>
            <a:r>
              <a:rPr lang="en-GB" dirty="0" err="1"/>
              <a:t>Dr.</a:t>
            </a:r>
            <a:r>
              <a:rPr lang="en-GB" dirty="0"/>
              <a:t> Tim Bashford</a:t>
            </a:r>
          </a:p>
        </p:txBody>
      </p:sp>
    </p:spTree>
    <p:extLst>
      <p:ext uri="{BB962C8B-B14F-4D97-AF65-F5344CB8AC3E}">
        <p14:creationId xmlns:p14="http://schemas.microsoft.com/office/powerpoint/2010/main" val="1463383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introduction</a:t>
            </a:r>
          </a:p>
        </p:txBody>
      </p:sp>
      <p:sp>
        <p:nvSpPr>
          <p:cNvPr id="3" name="Content Placeholder 2"/>
          <p:cNvSpPr>
            <a:spLocks noGrp="1"/>
          </p:cNvSpPr>
          <p:nvPr>
            <p:ph idx="1"/>
          </p:nvPr>
        </p:nvSpPr>
        <p:spPr/>
        <p:txBody>
          <a:bodyPr/>
          <a:lstStyle/>
          <a:p>
            <a:r>
              <a:rPr lang="en-GB" dirty="0"/>
              <a:t>This module will focus on problems relating to large data sets, and how they might be used.</a:t>
            </a:r>
          </a:p>
          <a:p>
            <a:r>
              <a:rPr lang="en-GB" dirty="0"/>
              <a:t>A growing field – companies now collect enormous amounts of data about individuals, but “data” is useless without structure.</a:t>
            </a:r>
          </a:p>
          <a:p>
            <a:pPr lvl="1"/>
            <a:r>
              <a:rPr lang="en-GB" dirty="0"/>
              <a:t>Data vs information</a:t>
            </a:r>
          </a:p>
          <a:p>
            <a:r>
              <a:rPr lang="en-GB" dirty="0"/>
              <a:t>Often a naïve assumption that databases (i.e. relational databases) are infinitely scalable.</a:t>
            </a:r>
          </a:p>
          <a:p>
            <a:pPr lvl="1"/>
            <a:r>
              <a:rPr lang="en-GB" dirty="0"/>
              <a:t>This is absolutely not the case.</a:t>
            </a:r>
          </a:p>
          <a:p>
            <a:pPr lvl="1"/>
            <a:r>
              <a:rPr lang="en-GB" dirty="0"/>
              <a:t>Alternative technologies considered.</a:t>
            </a:r>
          </a:p>
        </p:txBody>
      </p:sp>
    </p:spTree>
    <p:extLst>
      <p:ext uri="{BB962C8B-B14F-4D97-AF65-F5344CB8AC3E}">
        <p14:creationId xmlns:p14="http://schemas.microsoft.com/office/powerpoint/2010/main" val="4198230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a:t>
            </a:r>
          </a:p>
        </p:txBody>
      </p:sp>
      <p:sp>
        <p:nvSpPr>
          <p:cNvPr id="3" name="Content Placeholder 2"/>
          <p:cNvSpPr>
            <a:spLocks noGrp="1"/>
          </p:cNvSpPr>
          <p:nvPr>
            <p:ph idx="1"/>
          </p:nvPr>
        </p:nvSpPr>
        <p:spPr/>
        <p:txBody>
          <a:bodyPr/>
          <a:lstStyle/>
          <a:p>
            <a:r>
              <a:rPr lang="en-GB" dirty="0"/>
              <a:t>Companies on the web in particular collect enormous amounts of personal information.</a:t>
            </a:r>
          </a:p>
          <a:p>
            <a:pPr lvl="1"/>
            <a:r>
              <a:rPr lang="en-GB" dirty="0"/>
              <a:t>If you aren’t paying for a service (e.g. Google, Facebook), are you the consumer, or the product?</a:t>
            </a:r>
          </a:p>
          <a:p>
            <a:pPr lvl="1"/>
            <a:r>
              <a:rPr lang="en-GB" dirty="0"/>
              <a:t>Without order, this data is meaningless, but the challenge associated with making it meaningful is large because of the sheer amount.</a:t>
            </a:r>
          </a:p>
          <a:p>
            <a:pPr lvl="2"/>
            <a:r>
              <a:rPr lang="en-GB" dirty="0"/>
              <a:t>Four “</a:t>
            </a:r>
            <a:r>
              <a:rPr lang="en-GB" dirty="0" err="1"/>
              <a:t>v”s</a:t>
            </a:r>
            <a:r>
              <a:rPr lang="en-GB" dirty="0"/>
              <a:t>.</a:t>
            </a:r>
          </a:p>
          <a:p>
            <a:pPr lvl="1"/>
            <a:r>
              <a:rPr lang="en-GB" dirty="0"/>
              <a:t>Some ethical implications.  Most people say this data collection and analysis feels intrusive, or makes them uncomfortable, but the vast majority continue using these services.</a:t>
            </a:r>
          </a:p>
          <a:p>
            <a:pPr lvl="2"/>
            <a:r>
              <a:rPr lang="en-GB" dirty="0"/>
              <a:t>Here to stay as a funding model?</a:t>
            </a:r>
          </a:p>
          <a:p>
            <a:pPr marL="0" indent="0">
              <a:buNone/>
            </a:pPr>
            <a:endParaRPr lang="en-GB" dirty="0"/>
          </a:p>
        </p:txBody>
      </p:sp>
    </p:spTree>
    <p:extLst>
      <p:ext uri="{BB962C8B-B14F-4D97-AF65-F5344CB8AC3E}">
        <p14:creationId xmlns:p14="http://schemas.microsoft.com/office/powerpoint/2010/main" val="4133051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a:t>
            </a:r>
          </a:p>
        </p:txBody>
      </p:sp>
      <p:sp>
        <p:nvSpPr>
          <p:cNvPr id="3" name="Content Placeholder 2"/>
          <p:cNvSpPr>
            <a:spLocks noGrp="1"/>
          </p:cNvSpPr>
          <p:nvPr>
            <p:ph idx="1"/>
          </p:nvPr>
        </p:nvSpPr>
        <p:spPr/>
        <p:txBody>
          <a:bodyPr/>
          <a:lstStyle/>
          <a:p>
            <a:r>
              <a:rPr lang="en-GB" dirty="0"/>
              <a:t>The Large Hadron Collider at CERN generates and stores over 30 petabytes of data per year.</a:t>
            </a:r>
          </a:p>
          <a:p>
            <a:pPr lvl="1"/>
            <a:r>
              <a:rPr lang="en-GB" dirty="0"/>
              <a:t>It actually generates far more than this, but a lot of it is thrown away because the storage/analysis challenge is simply too large.</a:t>
            </a:r>
          </a:p>
          <a:p>
            <a:r>
              <a:rPr lang="en-GB" dirty="0"/>
              <a:t>Access is desirable for physicists across the world, but access is tricky.</a:t>
            </a:r>
          </a:p>
          <a:p>
            <a:pPr lvl="1"/>
            <a:r>
              <a:rPr lang="en-GB" dirty="0"/>
              <a:t>Can’t really put it up on the web as a 30PB download.</a:t>
            </a:r>
          </a:p>
          <a:p>
            <a:pPr lvl="1"/>
            <a:r>
              <a:rPr lang="en-GB" dirty="0"/>
              <a:t>This isn’t just a problem of interpretation of meaning, but one of access to the data to begin with.</a:t>
            </a:r>
          </a:p>
          <a:p>
            <a:endParaRPr lang="en-GB" dirty="0"/>
          </a:p>
        </p:txBody>
      </p:sp>
    </p:spTree>
    <p:extLst>
      <p:ext uri="{BB962C8B-B14F-4D97-AF65-F5344CB8AC3E}">
        <p14:creationId xmlns:p14="http://schemas.microsoft.com/office/powerpoint/2010/main" val="3633407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a:t>
            </a:r>
          </a:p>
        </p:txBody>
      </p:sp>
      <p:sp>
        <p:nvSpPr>
          <p:cNvPr id="3" name="Content Placeholder 2"/>
          <p:cNvSpPr>
            <a:spLocks noGrp="1"/>
          </p:cNvSpPr>
          <p:nvPr>
            <p:ph idx="1"/>
          </p:nvPr>
        </p:nvSpPr>
        <p:spPr/>
        <p:txBody>
          <a:bodyPr/>
          <a:lstStyle/>
          <a:p>
            <a:r>
              <a:rPr lang="en-GB" dirty="0"/>
              <a:t>Solutions are generally technically-led.</a:t>
            </a:r>
          </a:p>
          <a:p>
            <a:pPr lvl="1"/>
            <a:r>
              <a:rPr lang="en-GB" dirty="0"/>
              <a:t>Often informed by Moore’s law.</a:t>
            </a:r>
          </a:p>
          <a:p>
            <a:pPr lvl="1"/>
            <a:r>
              <a:rPr lang="en-GB" dirty="0"/>
              <a:t>Heavily reliant on parallel processing.</a:t>
            </a:r>
          </a:p>
          <a:p>
            <a:r>
              <a:rPr lang="en-GB" dirty="0"/>
              <a:t>Emergent field – storage has effectively scaled to the extent that storage of huge amounts of data is now possible.</a:t>
            </a:r>
          </a:p>
          <a:p>
            <a:pPr lvl="1"/>
            <a:r>
              <a:rPr lang="en-GB" dirty="0"/>
              <a:t>Processing still catching up.  A number of tools have recently been developed, or re-introduced.</a:t>
            </a:r>
          </a:p>
          <a:p>
            <a:pPr lvl="2"/>
            <a:r>
              <a:rPr lang="en-GB" dirty="0"/>
              <a:t>See: NoSQL, Hadoop.</a:t>
            </a:r>
          </a:p>
          <a:p>
            <a:r>
              <a:rPr lang="en-GB" dirty="0"/>
              <a:t>Many different kinds of data, and required interpretations – no “one size fits all”.</a:t>
            </a:r>
          </a:p>
        </p:txBody>
      </p:sp>
    </p:spTree>
    <p:extLst>
      <p:ext uri="{BB962C8B-B14F-4D97-AF65-F5344CB8AC3E}">
        <p14:creationId xmlns:p14="http://schemas.microsoft.com/office/powerpoint/2010/main" val="1335758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outline</a:t>
            </a:r>
          </a:p>
        </p:txBody>
      </p:sp>
      <p:sp>
        <p:nvSpPr>
          <p:cNvPr id="3" name="Content Placeholder 2"/>
          <p:cNvSpPr>
            <a:spLocks noGrp="1"/>
          </p:cNvSpPr>
          <p:nvPr>
            <p:ph idx="1"/>
          </p:nvPr>
        </p:nvSpPr>
        <p:spPr/>
        <p:txBody>
          <a:bodyPr/>
          <a:lstStyle/>
          <a:p>
            <a:r>
              <a:rPr lang="en-GB" dirty="0"/>
              <a:t>Data Warehousing – the mechanism for storage, analysis and reporting of large data sets.</a:t>
            </a:r>
          </a:p>
          <a:p>
            <a:pPr lvl="1"/>
            <a:r>
              <a:rPr lang="en-GB" dirty="0"/>
              <a:t>Uses a lot of business-oriented language, often driven by business need.</a:t>
            </a:r>
          </a:p>
          <a:p>
            <a:r>
              <a:rPr lang="en-GB" dirty="0"/>
              <a:t>Data Mining – extracting meaning from large amounts of data, nearly always through identifying patterns.</a:t>
            </a:r>
          </a:p>
          <a:p>
            <a:pPr lvl="1"/>
            <a:r>
              <a:rPr lang="en-GB" dirty="0"/>
              <a:t>Applicable to an enormous number of fields.  Large driver behind AI.</a:t>
            </a:r>
          </a:p>
          <a:p>
            <a:r>
              <a:rPr lang="en-GB" dirty="0"/>
              <a:t>Big data tools</a:t>
            </a:r>
          </a:p>
          <a:p>
            <a:pPr lvl="1"/>
            <a:r>
              <a:rPr lang="en-GB" dirty="0"/>
              <a:t>We’ll specifically investigate Hadoop clusters.</a:t>
            </a:r>
          </a:p>
        </p:txBody>
      </p:sp>
    </p:spTree>
    <p:extLst>
      <p:ext uri="{BB962C8B-B14F-4D97-AF65-F5344CB8AC3E}">
        <p14:creationId xmlns:p14="http://schemas.microsoft.com/office/powerpoint/2010/main" val="281998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a:t>
            </a:r>
          </a:p>
        </p:txBody>
      </p:sp>
      <p:sp>
        <p:nvSpPr>
          <p:cNvPr id="3" name="Content Placeholder 2"/>
          <p:cNvSpPr>
            <a:spLocks noGrp="1"/>
          </p:cNvSpPr>
          <p:nvPr>
            <p:ph idx="1"/>
          </p:nvPr>
        </p:nvSpPr>
        <p:spPr/>
        <p:txBody>
          <a:bodyPr/>
          <a:lstStyle/>
          <a:p>
            <a:r>
              <a:rPr lang="en-GB" dirty="0"/>
              <a:t>One coursework, one exam.</a:t>
            </a:r>
          </a:p>
          <a:p>
            <a:r>
              <a:rPr lang="en-GB" dirty="0"/>
              <a:t>Coursework (70%):</a:t>
            </a:r>
          </a:p>
          <a:p>
            <a:pPr lvl="1"/>
            <a:r>
              <a:rPr lang="en-GB" dirty="0"/>
              <a:t>Hand-out November 11</a:t>
            </a:r>
            <a:r>
              <a:rPr lang="en-GB" baseline="30000" dirty="0"/>
              <a:t>th</a:t>
            </a:r>
            <a:endParaRPr lang="en-GB" dirty="0"/>
          </a:p>
          <a:p>
            <a:pPr lvl="1"/>
            <a:r>
              <a:rPr lang="en-GB" dirty="0"/>
              <a:t>Hand-in March 6</a:t>
            </a:r>
            <a:r>
              <a:rPr lang="en-GB" baseline="30000" dirty="0"/>
              <a:t>th</a:t>
            </a:r>
            <a:endParaRPr lang="en-GB" dirty="0"/>
          </a:p>
          <a:p>
            <a:r>
              <a:rPr lang="en-GB" dirty="0"/>
              <a:t>Exam (30%):</a:t>
            </a:r>
          </a:p>
          <a:p>
            <a:pPr lvl="1"/>
            <a:r>
              <a:rPr lang="en-GB" dirty="0"/>
              <a:t>Mostly knowledge-based.</a:t>
            </a:r>
          </a:p>
          <a:p>
            <a:pPr lvl="1"/>
            <a:r>
              <a:rPr lang="en-GB" dirty="0"/>
              <a:t>May 2017.</a:t>
            </a:r>
          </a:p>
        </p:txBody>
      </p:sp>
    </p:spTree>
    <p:extLst>
      <p:ext uri="{BB962C8B-B14F-4D97-AF65-F5344CB8AC3E}">
        <p14:creationId xmlns:p14="http://schemas.microsoft.com/office/powerpoint/2010/main" val="1716546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994825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Is </a:t>
            </a:r>
            <a:br>
              <a:rPr lang="en-GB" dirty="0"/>
            </a:br>
            <a:r>
              <a:rPr lang="en-GB" dirty="0"/>
              <a:t>Business Intelligence?</a:t>
            </a:r>
          </a:p>
        </p:txBody>
      </p:sp>
      <p:sp>
        <p:nvSpPr>
          <p:cNvPr id="3" name="Text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dirty="0"/>
          </a:p>
        </p:txBody>
      </p:sp>
    </p:spTree>
    <p:extLst>
      <p:ext uri="{BB962C8B-B14F-4D97-AF65-F5344CB8AC3E}">
        <p14:creationId xmlns:p14="http://schemas.microsoft.com/office/powerpoint/2010/main" val="2014916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Definition</a:t>
            </a:r>
          </a:p>
        </p:txBody>
      </p:sp>
      <p:sp>
        <p:nvSpPr>
          <p:cNvPr id="3" name="Content Placeholder 2"/>
          <p:cNvSpPr>
            <a:spLocks noGrp="1"/>
          </p:cNvSpPr>
          <p:nvPr>
            <p:ph idx="1"/>
          </p:nvPr>
        </p:nvSpPr>
        <p:spPr/>
        <p:txBody>
          <a:bodyPr>
            <a:normAutofit lnSpcReduction="10000"/>
          </a:bodyPr>
          <a:lstStyle/>
          <a:p>
            <a:r>
              <a:rPr lang="en-GB" dirty="0"/>
              <a:t>Business Intelligence (BI) allows people at all levels of an organisation to access, interact with, and analyse data to manage the business, improve performance, discover opportunities, and operate efficiently</a:t>
            </a:r>
          </a:p>
          <a:p>
            <a:endParaRPr lang="en-GB" dirty="0"/>
          </a:p>
          <a:p>
            <a:r>
              <a:rPr lang="en-GB" dirty="0"/>
              <a:t>Other terms used by different groups of people instead of ‘business intelligence’ include</a:t>
            </a:r>
          </a:p>
          <a:p>
            <a:pPr lvl="1"/>
            <a:r>
              <a:rPr lang="en-GB" dirty="0"/>
              <a:t>Competitive Intelligence</a:t>
            </a:r>
          </a:p>
          <a:p>
            <a:pPr lvl="1"/>
            <a:r>
              <a:rPr lang="en-GB" dirty="0"/>
              <a:t>Reporting</a:t>
            </a:r>
          </a:p>
          <a:p>
            <a:pPr lvl="1"/>
            <a:r>
              <a:rPr lang="en-GB" dirty="0"/>
              <a:t>Analysis</a:t>
            </a:r>
          </a:p>
          <a:p>
            <a:pPr lvl="1"/>
            <a:r>
              <a:rPr lang="en-GB" dirty="0"/>
              <a:t>Business Analytics</a:t>
            </a:r>
          </a:p>
          <a:p>
            <a:pPr lvl="1"/>
            <a:r>
              <a:rPr lang="en-GB" dirty="0"/>
              <a:t>Decision Support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extLst>
      <p:ext uri="{BB962C8B-B14F-4D97-AF65-F5344CB8AC3E}">
        <p14:creationId xmlns:p14="http://schemas.microsoft.com/office/powerpoint/2010/main" val="2403991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BI for Management and Control</a:t>
            </a:r>
          </a:p>
        </p:txBody>
      </p:sp>
      <p:sp>
        <p:nvSpPr>
          <p:cNvPr id="3" name="Content Placeholder 2"/>
          <p:cNvSpPr>
            <a:spLocks noGrp="1"/>
          </p:cNvSpPr>
          <p:nvPr>
            <p:ph idx="1"/>
          </p:nvPr>
        </p:nvSpPr>
        <p:spPr/>
        <p:txBody>
          <a:bodyPr>
            <a:normAutofit fontScale="92500" lnSpcReduction="20000"/>
          </a:bodyPr>
          <a:lstStyle/>
          <a:p>
            <a:r>
              <a:rPr lang="en-GB" dirty="0"/>
              <a:t>At its most basic, BI provides managers with information about what’s going on in the organisation</a:t>
            </a:r>
          </a:p>
          <a:p>
            <a:pPr lvl="1"/>
            <a:r>
              <a:rPr lang="en-GB" dirty="0"/>
              <a:t>Sales</a:t>
            </a:r>
          </a:p>
          <a:p>
            <a:pPr lvl="1"/>
            <a:r>
              <a:rPr lang="en-GB" dirty="0"/>
              <a:t>Expenses</a:t>
            </a:r>
          </a:p>
          <a:p>
            <a:pPr lvl="1"/>
            <a:r>
              <a:rPr lang="en-GB" dirty="0"/>
              <a:t>Stock levels</a:t>
            </a:r>
          </a:p>
          <a:p>
            <a:pPr lvl="1"/>
            <a:r>
              <a:rPr lang="en-GB" dirty="0"/>
              <a:t>...</a:t>
            </a:r>
          </a:p>
          <a:p>
            <a:endParaRPr lang="en-GB" dirty="0"/>
          </a:p>
          <a:p>
            <a:r>
              <a:rPr lang="en-GB" dirty="0"/>
              <a:t>When a particular metric is not where it is expected to be, BI allows managers to explore the reasons for this </a:t>
            </a:r>
          </a:p>
          <a:p>
            <a:endParaRPr lang="en-GB" dirty="0"/>
          </a:p>
          <a:p>
            <a:r>
              <a:rPr lang="en-GB" dirty="0"/>
              <a:t>Instead of having to wait for a monthly or quarterly report, managers can see up-to-date information</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617932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BI and Business Performance</a:t>
            </a:r>
          </a:p>
        </p:txBody>
      </p:sp>
      <p:sp>
        <p:nvSpPr>
          <p:cNvPr id="3" name="Content Placeholder 2"/>
          <p:cNvSpPr>
            <a:spLocks noGrp="1"/>
          </p:cNvSpPr>
          <p:nvPr>
            <p:ph idx="1"/>
          </p:nvPr>
        </p:nvSpPr>
        <p:spPr/>
        <p:txBody>
          <a:bodyPr>
            <a:normAutofit fontScale="92500" lnSpcReduction="10000"/>
          </a:bodyPr>
          <a:lstStyle/>
          <a:p>
            <a:r>
              <a:rPr lang="en-GB" dirty="0"/>
              <a:t>A key sign of successful BI is the degree to which it impacts on business performance</a:t>
            </a:r>
          </a:p>
          <a:p>
            <a:r>
              <a:rPr lang="en-GB" dirty="0"/>
              <a:t>Business performance can be measured using any combination of</a:t>
            </a:r>
          </a:p>
          <a:p>
            <a:pPr lvl="1"/>
            <a:r>
              <a:rPr lang="en-GB" dirty="0"/>
              <a:t>Revenue</a:t>
            </a:r>
          </a:p>
          <a:p>
            <a:pPr lvl="1"/>
            <a:r>
              <a:rPr lang="en-GB" dirty="0"/>
              <a:t>Margin</a:t>
            </a:r>
          </a:p>
          <a:p>
            <a:pPr lvl="1"/>
            <a:r>
              <a:rPr lang="en-GB" dirty="0"/>
              <a:t>Profitability</a:t>
            </a:r>
          </a:p>
          <a:p>
            <a:pPr lvl="1"/>
            <a:r>
              <a:rPr lang="en-GB" dirty="0"/>
              <a:t>Number of customers</a:t>
            </a:r>
          </a:p>
          <a:p>
            <a:pPr lvl="1"/>
            <a:r>
              <a:rPr lang="en-GB" dirty="0"/>
              <a:t>...</a:t>
            </a:r>
          </a:p>
          <a:p>
            <a:r>
              <a:rPr lang="en-GB" dirty="0"/>
              <a:t>To do any of these you must access some data, analyse it, determine what will improve performance, then take action upon those findings</a:t>
            </a:r>
          </a:p>
          <a:p>
            <a:r>
              <a:rPr lang="en-GB" dirty="0"/>
              <a:t>BI is useless unless you act upon it </a:t>
            </a:r>
            <a:r>
              <a:rPr lang="en-GB" dirty="0">
                <a:sym typeface="Wingdings" pitchFamily="2" charset="2"/>
              </a:rPr>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extLst>
      <p:ext uri="{BB962C8B-B14F-4D97-AF65-F5344CB8AC3E}">
        <p14:creationId xmlns:p14="http://schemas.microsoft.com/office/powerpoint/2010/main" val="2587537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Operational BI</a:t>
            </a:r>
          </a:p>
        </p:txBody>
      </p:sp>
      <p:sp>
        <p:nvSpPr>
          <p:cNvPr id="3" name="Content Placeholder 2"/>
          <p:cNvSpPr>
            <a:spLocks noGrp="1"/>
          </p:cNvSpPr>
          <p:nvPr>
            <p:ph idx="1"/>
          </p:nvPr>
        </p:nvSpPr>
        <p:spPr/>
        <p:txBody>
          <a:bodyPr>
            <a:normAutofit fontScale="92500"/>
          </a:bodyPr>
          <a:lstStyle/>
          <a:p>
            <a:r>
              <a:rPr lang="en-GB" dirty="0"/>
              <a:t>BI is not just used for strategic planning but is now used for day-to-day operations</a:t>
            </a:r>
          </a:p>
          <a:p>
            <a:r>
              <a:rPr lang="en-GB" dirty="0"/>
              <a:t>Operational BI normally works closer to real-time than BI for management</a:t>
            </a:r>
          </a:p>
          <a:p>
            <a:pPr lvl="1"/>
            <a:r>
              <a:rPr lang="en-GB" dirty="0"/>
              <a:t>Checking stock levels as part of the process of taking an order</a:t>
            </a:r>
          </a:p>
          <a:p>
            <a:pPr lvl="1"/>
            <a:r>
              <a:rPr lang="en-GB" dirty="0"/>
              <a:t>Monitoring flight delays in order to pro-actively accommodate passengers with connections</a:t>
            </a:r>
          </a:p>
          <a:p>
            <a:pPr lvl="1"/>
            <a:r>
              <a:rPr lang="en-GB" dirty="0"/>
              <a:t>Determine optimum staffing levels under different conditions</a:t>
            </a:r>
          </a:p>
          <a:p>
            <a:pPr lvl="1"/>
            <a:r>
              <a:rPr lang="en-GB" dirty="0"/>
              <a:t>Estimate the wait time for a restaurant table based upon the number of current diners and the average length it takes to dine</a:t>
            </a:r>
          </a:p>
          <a:p>
            <a:pPr lvl="1"/>
            <a:r>
              <a:rPr lang="en-GB" dirty="0"/>
              <a:t>Walt Disney World’s Magic Kingdom uses BI to monitor the length of queues for popular rides and work out how many Fast Pass priority tickets it can sell at different times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a:p>
        </p:txBody>
      </p:sp>
    </p:spTree>
    <p:extLst>
      <p:ext uri="{BB962C8B-B14F-4D97-AF65-F5344CB8AC3E}">
        <p14:creationId xmlns:p14="http://schemas.microsoft.com/office/powerpoint/2010/main" val="4214082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Other uses for BI</a:t>
            </a:r>
          </a:p>
        </p:txBody>
      </p:sp>
      <p:sp>
        <p:nvSpPr>
          <p:cNvPr id="3" name="Content Placeholder 2"/>
          <p:cNvSpPr>
            <a:spLocks noGrp="1"/>
          </p:cNvSpPr>
          <p:nvPr>
            <p:ph idx="1"/>
          </p:nvPr>
        </p:nvSpPr>
        <p:spPr/>
        <p:txBody>
          <a:bodyPr>
            <a:normAutofit lnSpcReduction="10000"/>
          </a:bodyPr>
          <a:lstStyle/>
          <a:p>
            <a:r>
              <a:rPr lang="en-GB" dirty="0"/>
              <a:t>Process improvement</a:t>
            </a:r>
          </a:p>
          <a:p>
            <a:pPr lvl="1"/>
            <a:r>
              <a:rPr lang="en-GB" dirty="0"/>
              <a:t>Norway Post monitors the number of letters and parcels sorted per hour, and if this changes it changes its processes to optimise the workflow</a:t>
            </a:r>
          </a:p>
          <a:p>
            <a:pPr lvl="1"/>
            <a:r>
              <a:rPr lang="en-GB" dirty="0"/>
              <a:t>A company with cash flow problems conducted a review of its procedures and discovered that it was delivering a product and then waiting a week to invoice it. Prompter invoicing solved the problem</a:t>
            </a:r>
          </a:p>
          <a:p>
            <a:r>
              <a:rPr lang="en-GB" dirty="0"/>
              <a:t>Improving customer service</a:t>
            </a:r>
          </a:p>
          <a:p>
            <a:pPr lvl="1"/>
            <a:r>
              <a:rPr lang="en-GB" dirty="0"/>
              <a:t>Continental Airlines monitors how full business class is and automatically upgrades valued customers to business class when space permits</a:t>
            </a:r>
          </a:p>
          <a:p>
            <a:pPr lvl="1"/>
            <a:r>
              <a:rPr lang="en-GB" dirty="0"/>
              <a:t>Whirlpool monitors its warranty programme to understand root causes for warranty problems and hence both improves customer satisfaction and cuts replacement costs to the company</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extLst>
      <p:ext uri="{BB962C8B-B14F-4D97-AF65-F5344CB8AC3E}">
        <p14:creationId xmlns:p14="http://schemas.microsoft.com/office/powerpoint/2010/main" val="339760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Mission Critical BI</a:t>
            </a:r>
          </a:p>
        </p:txBody>
      </p:sp>
      <p:sp>
        <p:nvSpPr>
          <p:cNvPr id="10" name="Slide Number Placeholder 9"/>
          <p:cNvSpPr>
            <a:spLocks noGrp="1"/>
          </p:cNvSpPr>
          <p:nvPr>
            <p:ph type="sldNum" sz="quarter" idx="12"/>
          </p:nvPr>
        </p:nvSpPr>
        <p:spPr/>
        <p:txBody>
          <a:bodyPr/>
          <a:lstStyle/>
          <a:p>
            <a:fld id="{B32D2D4F-B262-4018-8594-6B1FE2F875A5}" type="slidenum">
              <a:rPr lang="en-GB" smtClean="0"/>
              <a:pPr/>
              <a:t>15</a:t>
            </a:fld>
            <a:endParaRPr lang="en-GB"/>
          </a:p>
        </p:txBody>
      </p:sp>
      <p:sp>
        <p:nvSpPr>
          <p:cNvPr id="4" name="Oval 3"/>
          <p:cNvSpPr/>
          <p:nvPr/>
        </p:nvSpPr>
        <p:spPr>
          <a:xfrm rot="2515107">
            <a:off x="4209315" y="2253020"/>
            <a:ext cx="3710965" cy="26428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dirty="0"/>
          </a:p>
        </p:txBody>
      </p:sp>
      <p:sp>
        <p:nvSpPr>
          <p:cNvPr id="5" name="Left Arrow 4"/>
          <p:cNvSpPr/>
          <p:nvPr/>
        </p:nvSpPr>
        <p:spPr>
          <a:xfrm rot="18859187">
            <a:off x="6600973" y="1666664"/>
            <a:ext cx="3357586" cy="1622043"/>
          </a:xfrm>
          <a:prstGeom prst="lef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Technology Forces</a:t>
            </a:r>
          </a:p>
        </p:txBody>
      </p:sp>
      <p:sp>
        <p:nvSpPr>
          <p:cNvPr id="6" name="TextBox 5"/>
          <p:cNvSpPr txBox="1"/>
          <p:nvPr/>
        </p:nvSpPr>
        <p:spPr>
          <a:xfrm>
            <a:off x="7738254" y="3735097"/>
            <a:ext cx="2583592" cy="1631216"/>
          </a:xfrm>
          <a:prstGeom prst="rect">
            <a:avLst/>
          </a:prstGeom>
          <a:noFill/>
        </p:spPr>
        <p:txBody>
          <a:bodyPr wrap="none" rtlCol="0">
            <a:spAutoFit/>
          </a:bodyPr>
          <a:lstStyle/>
          <a:p>
            <a:r>
              <a:rPr lang="en-GB" sz="2000" dirty="0"/>
              <a:t>Lower computing costs</a:t>
            </a:r>
          </a:p>
          <a:p>
            <a:r>
              <a:rPr lang="en-GB" sz="2000" dirty="0"/>
              <a:t>Data explosion</a:t>
            </a:r>
          </a:p>
          <a:p>
            <a:r>
              <a:rPr lang="en-GB" sz="2000" dirty="0"/>
              <a:t>Speed</a:t>
            </a:r>
          </a:p>
          <a:p>
            <a:r>
              <a:rPr lang="en-GB" sz="2000" dirty="0"/>
              <a:t>Web-based BI</a:t>
            </a:r>
          </a:p>
          <a:p>
            <a:r>
              <a:rPr lang="en-GB" sz="2000" dirty="0"/>
              <a:t>BI suites</a:t>
            </a:r>
          </a:p>
        </p:txBody>
      </p:sp>
      <p:sp>
        <p:nvSpPr>
          <p:cNvPr id="7" name="Right Arrow 6"/>
          <p:cNvSpPr/>
          <p:nvPr/>
        </p:nvSpPr>
        <p:spPr>
          <a:xfrm rot="18891557">
            <a:off x="1754050" y="4043564"/>
            <a:ext cx="3429024" cy="1718177"/>
          </a:xfrm>
          <a:prstGeom prst="righ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Business Forces</a:t>
            </a:r>
          </a:p>
        </p:txBody>
      </p:sp>
      <p:sp>
        <p:nvSpPr>
          <p:cNvPr id="8" name="TextBox 7"/>
          <p:cNvSpPr txBox="1"/>
          <p:nvPr/>
        </p:nvSpPr>
        <p:spPr>
          <a:xfrm>
            <a:off x="4871865" y="2596874"/>
            <a:ext cx="2354175" cy="2092881"/>
          </a:xfrm>
          <a:prstGeom prst="rect">
            <a:avLst/>
          </a:prstGeom>
          <a:noFill/>
        </p:spPr>
        <p:txBody>
          <a:bodyPr wrap="square" rtlCol="0">
            <a:spAutoFit/>
          </a:bodyPr>
          <a:lstStyle/>
          <a:p>
            <a:pPr algn="ctr"/>
            <a:r>
              <a:rPr lang="en-GB" sz="2800" b="1" dirty="0">
                <a:solidFill>
                  <a:schemeClr val="bg1"/>
                </a:solidFill>
              </a:rPr>
              <a:t>Mission Critical Business Intelligence</a:t>
            </a:r>
          </a:p>
          <a:p>
            <a:pPr algn="ctr"/>
            <a:endParaRPr lang="en-GB" dirty="0"/>
          </a:p>
        </p:txBody>
      </p:sp>
      <p:sp>
        <p:nvSpPr>
          <p:cNvPr id="9" name="TextBox 8"/>
          <p:cNvSpPr txBox="1"/>
          <p:nvPr/>
        </p:nvSpPr>
        <p:spPr>
          <a:xfrm>
            <a:off x="1830498" y="1916832"/>
            <a:ext cx="2192652" cy="2000548"/>
          </a:xfrm>
          <a:prstGeom prst="rect">
            <a:avLst/>
          </a:prstGeom>
          <a:noFill/>
        </p:spPr>
        <p:txBody>
          <a:bodyPr wrap="none" rtlCol="0">
            <a:spAutoFit/>
          </a:bodyPr>
          <a:lstStyle/>
          <a:p>
            <a:r>
              <a:rPr lang="en-GB" sz="2000" dirty="0"/>
              <a:t>Tech-savvy workers</a:t>
            </a:r>
          </a:p>
          <a:p>
            <a:r>
              <a:rPr lang="en-GB" sz="2000" dirty="0"/>
              <a:t>Globalisation</a:t>
            </a:r>
          </a:p>
          <a:p>
            <a:r>
              <a:rPr lang="en-GB" sz="2000" dirty="0"/>
              <a:t>Innovation</a:t>
            </a:r>
          </a:p>
          <a:p>
            <a:r>
              <a:rPr lang="en-GB" sz="2000" dirty="0"/>
              <a:t>Competition</a:t>
            </a:r>
          </a:p>
          <a:p>
            <a:r>
              <a:rPr lang="en-GB" sz="2000" dirty="0"/>
              <a:t>Regulation</a:t>
            </a:r>
          </a:p>
          <a:p>
            <a:endParaRPr lang="en-GB" sz="2400" dirty="0"/>
          </a:p>
        </p:txBody>
      </p:sp>
    </p:spTree>
    <p:extLst>
      <p:ext uri="{BB962C8B-B14F-4D97-AF65-F5344CB8AC3E}">
        <p14:creationId xmlns:p14="http://schemas.microsoft.com/office/powerpoint/2010/main" val="40384217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Summary</a:t>
            </a:r>
          </a:p>
        </p:txBody>
      </p:sp>
      <p:sp>
        <p:nvSpPr>
          <p:cNvPr id="3" name="Content Placeholder 2"/>
          <p:cNvSpPr>
            <a:spLocks noGrp="1"/>
          </p:cNvSpPr>
          <p:nvPr>
            <p:ph idx="1"/>
          </p:nvPr>
        </p:nvSpPr>
        <p:spPr/>
        <p:txBody>
          <a:bodyPr>
            <a:normAutofit lnSpcReduction="10000"/>
          </a:bodyPr>
          <a:lstStyle/>
          <a:p>
            <a:r>
              <a:rPr lang="en-GB" dirty="0"/>
              <a:t>Business information systems provide a wide range of information for both strategic decision-making and day-to-day operations of an organisation</a:t>
            </a:r>
          </a:p>
          <a:p>
            <a:endParaRPr lang="en-GB" dirty="0"/>
          </a:p>
          <a:p>
            <a:r>
              <a:rPr lang="en-GB" dirty="0"/>
              <a:t>Data can be accessed, analysed and used to formulate new business plans and ideas...</a:t>
            </a:r>
          </a:p>
          <a:p>
            <a:r>
              <a:rPr lang="en-GB" dirty="0"/>
              <a:t>... But this is useless unless the plans are carried out</a:t>
            </a:r>
          </a:p>
          <a:p>
            <a:endParaRPr lang="en-GB" dirty="0"/>
          </a:p>
          <a:p>
            <a:r>
              <a:rPr lang="en-GB" dirty="0"/>
              <a:t>Business information systems sometimes include data warehouses but do not have include them</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spTree>
    <p:extLst>
      <p:ext uri="{BB962C8B-B14F-4D97-AF65-F5344CB8AC3E}">
        <p14:creationId xmlns:p14="http://schemas.microsoft.com/office/powerpoint/2010/main" val="40939853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Looking ahead</a:t>
            </a:r>
          </a:p>
        </p:txBody>
      </p:sp>
      <p:sp>
        <p:nvSpPr>
          <p:cNvPr id="3" name="Content Placeholder 2"/>
          <p:cNvSpPr>
            <a:spLocks noGrp="1"/>
          </p:cNvSpPr>
          <p:nvPr>
            <p:ph idx="1"/>
          </p:nvPr>
        </p:nvSpPr>
        <p:spPr/>
        <p:txBody>
          <a:bodyPr/>
          <a:lstStyle/>
          <a:p>
            <a:r>
              <a:rPr lang="en-GB"/>
              <a:t>Next lecture: </a:t>
            </a:r>
            <a:r>
              <a:rPr lang="en-GB" dirty="0"/>
              <a:t>Business </a:t>
            </a:r>
            <a:r>
              <a:rPr lang="en-GB"/>
              <a:t>Information Architecture</a:t>
            </a:r>
            <a:endParaRPr lang="en-GB" dirty="0"/>
          </a:p>
          <a:p>
            <a:endParaRPr lang="en-GB" dirty="0"/>
          </a:p>
          <a:p>
            <a:r>
              <a:rPr lang="en-GB" dirty="0"/>
              <a:t>Homework: Read the Wikipedia entry on “Business Information Systems”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a:p>
        </p:txBody>
      </p:sp>
    </p:spTree>
    <p:extLst>
      <p:ext uri="{BB962C8B-B14F-4D97-AF65-F5344CB8AC3E}">
        <p14:creationId xmlns:p14="http://schemas.microsoft.com/office/powerpoint/2010/main" val="934253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Self-assessment test</a:t>
            </a:r>
          </a:p>
        </p:txBody>
      </p:sp>
      <p:sp>
        <p:nvSpPr>
          <p:cNvPr id="3" name="Content Placeholder 2"/>
          <p:cNvSpPr>
            <a:spLocks noGrp="1"/>
          </p:cNvSpPr>
          <p:nvPr>
            <p:ph idx="1"/>
          </p:nvPr>
        </p:nvSpPr>
        <p:spPr/>
        <p:txBody>
          <a:bodyPr/>
          <a:lstStyle/>
          <a:p>
            <a:r>
              <a:rPr lang="en-GB" dirty="0"/>
              <a:t>Four problems on Moodle.  Connect to the SQL Server:</a:t>
            </a:r>
          </a:p>
          <a:p>
            <a:pPr lvl="1"/>
            <a:r>
              <a:rPr lang="en-GB" dirty="0"/>
              <a:t>IP: 172.16.4.127</a:t>
            </a:r>
          </a:p>
          <a:p>
            <a:pPr lvl="1"/>
            <a:r>
              <a:rPr lang="en-GB" dirty="0"/>
              <a:t>User: </a:t>
            </a:r>
            <a:r>
              <a:rPr lang="en-GB" dirty="0" err="1"/>
              <a:t>bigdata</a:t>
            </a:r>
            <a:endParaRPr lang="en-GB" dirty="0"/>
          </a:p>
          <a:p>
            <a:pPr lvl="1"/>
            <a:r>
              <a:rPr lang="en-GB" dirty="0"/>
              <a:t>Pass: </a:t>
            </a:r>
            <a:r>
              <a:rPr lang="en-GB"/>
              <a:t>bigdata</a:t>
            </a:r>
          </a:p>
          <a:p>
            <a:pPr lvl="1"/>
            <a:endParaRPr lang="en-GB" dirty="0"/>
          </a:p>
        </p:txBody>
      </p:sp>
    </p:spTree>
    <p:extLst>
      <p:ext uri="{BB962C8B-B14F-4D97-AF65-F5344CB8AC3E}">
        <p14:creationId xmlns:p14="http://schemas.microsoft.com/office/powerpoint/2010/main" val="5058432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8950</TotalTime>
  <Words>1016</Words>
  <Application>Microsoft Office PowerPoint</Application>
  <PresentationFormat>Widescreen</PresentationFormat>
  <Paragraphs>130</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Wingdings</vt:lpstr>
      <vt:lpstr>Office Theme</vt:lpstr>
      <vt:lpstr>Big Data M6X01087</vt:lpstr>
      <vt:lpstr>Module introduction</vt:lpstr>
      <vt:lpstr>Where?</vt:lpstr>
      <vt:lpstr>Where?</vt:lpstr>
      <vt:lpstr>How?</vt:lpstr>
      <vt:lpstr>Module outline</vt:lpstr>
      <vt:lpstr>Assessment</vt:lpstr>
      <vt:lpstr>Questions?</vt:lpstr>
      <vt:lpstr>So What Is  Business Intelligence?</vt:lpstr>
      <vt:lpstr>Definition</vt:lpstr>
      <vt:lpstr>BI for Management and Control</vt:lpstr>
      <vt:lpstr>BI and Business Performance</vt:lpstr>
      <vt:lpstr>Operational BI</vt:lpstr>
      <vt:lpstr>Other uses for BI</vt:lpstr>
      <vt:lpstr>Mission Critical BI</vt:lpstr>
      <vt:lpstr>Summary</vt:lpstr>
      <vt:lpstr>Looking ahead</vt:lpstr>
      <vt:lpstr>Self-assessment test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Big Data M6X01087</dc:title>
  <dc:creator>Tim Bashford</dc:creator>
  <cp:lastModifiedBy>Tim Bashford</cp:lastModifiedBy>
  <cp:revision>9</cp:revision>
  <dcterms:created xsi:type="dcterms:W3CDTF">2016-10-07T08:32:18Z</dcterms:created>
  <dcterms:modified xsi:type="dcterms:W3CDTF">2016-10-13T20:21:35Z</dcterms:modified>
</cp:coreProperties>
</file>