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320" r:id="rId5"/>
    <p:sldId id="324" r:id="rId6"/>
    <p:sldId id="308" r:id="rId7"/>
    <p:sldId id="283" r:id="rId8"/>
    <p:sldId id="331" r:id="rId9"/>
    <p:sldId id="294" r:id="rId10"/>
    <p:sldId id="321" r:id="rId11"/>
    <p:sldId id="323" r:id="rId12"/>
    <p:sldId id="292" r:id="rId13"/>
    <p:sldId id="332" r:id="rId14"/>
    <p:sldId id="345" r:id="rId15"/>
    <p:sldId id="346" r:id="rId16"/>
    <p:sldId id="351" r:id="rId17"/>
    <p:sldId id="350" r:id="rId18"/>
    <p:sldId id="349" r:id="rId19"/>
    <p:sldId id="348" r:id="rId20"/>
    <p:sldId id="347" r:id="rId21"/>
    <p:sldId id="353" r:id="rId22"/>
    <p:sldId id="354" r:id="rId23"/>
    <p:sldId id="352" r:id="rId24"/>
    <p:sldId id="355" r:id="rId25"/>
    <p:sldId id="290" r:id="rId26"/>
    <p:sldId id="327" r:id="rId27"/>
    <p:sldId id="326" r:id="rId28"/>
    <p:sldId id="328" r:id="rId29"/>
    <p:sldId id="330" r:id="rId30"/>
    <p:sldId id="325" r:id="rId31"/>
    <p:sldId id="289" r:id="rId32"/>
    <p:sldId id="32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707" autoAdjust="0"/>
  </p:normalViewPr>
  <p:slideViewPr>
    <p:cSldViewPr>
      <p:cViewPr varScale="1">
        <p:scale>
          <a:sx n="110" d="100"/>
          <a:sy n="110" d="100"/>
        </p:scale>
        <p:origin x="1644" y="108"/>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20/04/2016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C2A89-60BE-4F1E-AC6B-89943E8C837D}" type="datetimeFigureOut">
              <a:rPr lang="en-GB" smtClean="0"/>
              <a:pPr/>
              <a:t>20/04/2016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where we introduce the visual reflective activity – into groups (3 or 4).</a:t>
            </a:r>
            <a:r>
              <a:rPr lang="en-GB" baseline="0" dirty="0" smtClean="0"/>
              <a:t> Each team to visually record their learning to date with the strict ‘rules’ that no words are allowed to be used in the visual representation.</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a:t>
            </a:fld>
            <a:endParaRPr lang="en-GB"/>
          </a:p>
        </p:txBody>
      </p:sp>
    </p:spTree>
    <p:extLst>
      <p:ext uri="{BB962C8B-B14F-4D97-AF65-F5344CB8AC3E}">
        <p14:creationId xmlns:p14="http://schemas.microsoft.com/office/powerpoint/2010/main" val="2287069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p:spPr>
      </p:sp>
      <p:sp>
        <p:nvSpPr>
          <p:cNvPr id="7987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smtClean="0"/>
              <a:t>Honey and Mumford’s Learning Styles</a:t>
            </a:r>
          </a:p>
          <a:p>
            <a:r>
              <a:rPr lang="en-GB" smtClean="0"/>
              <a:t>Peter Honey and Alan Mumford have identified four main learning style preferences.</a:t>
            </a:r>
          </a:p>
          <a:p>
            <a:r>
              <a:rPr lang="en-GB" smtClean="0"/>
              <a:t>Activist</a:t>
            </a:r>
          </a:p>
          <a:p>
            <a:r>
              <a:rPr lang="en-GB" smtClean="0"/>
              <a:t>Reflector</a:t>
            </a:r>
          </a:p>
          <a:p>
            <a:r>
              <a:rPr lang="en-GB" smtClean="0"/>
              <a:t>Theorist</a:t>
            </a:r>
          </a:p>
          <a:p>
            <a:r>
              <a:rPr lang="en-GB" smtClean="0"/>
              <a:t>Pragmatist</a:t>
            </a:r>
            <a:endParaRPr lang="en-US" smtClean="0"/>
          </a:p>
        </p:txBody>
      </p:sp>
      <p:sp>
        <p:nvSpPr>
          <p:cNvPr id="4" name="Slide Number Placeholder 3"/>
          <p:cNvSpPr>
            <a:spLocks noGrp="1"/>
          </p:cNvSpPr>
          <p:nvPr>
            <p:ph type="sldNum" sz="quarter" idx="5"/>
          </p:nvPr>
        </p:nvSpPr>
        <p:spPr/>
        <p:txBody>
          <a:bodyPr/>
          <a:lstStyle/>
          <a:p>
            <a:pPr>
              <a:defRPr/>
            </a:pPr>
            <a:fld id="{6535C397-4A91-4ACB-ABE3-2356F52D6293}" type="slidenum">
              <a:rPr lang="en-US" smtClean="0"/>
              <a:pPr>
                <a:defRPr/>
              </a:pPr>
              <a:t>7</a:t>
            </a:fld>
            <a:endParaRPr lang="en-US"/>
          </a:p>
        </p:txBody>
      </p:sp>
    </p:spTree>
    <p:extLst>
      <p:ext uri="{BB962C8B-B14F-4D97-AF65-F5344CB8AC3E}">
        <p14:creationId xmlns:p14="http://schemas.microsoft.com/office/powerpoint/2010/main" val="3124621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Through Supervision sessions</a:t>
            </a:r>
            <a:endParaRPr lang="en-US" smtClean="0"/>
          </a:p>
        </p:txBody>
      </p:sp>
      <p:sp>
        <p:nvSpPr>
          <p:cNvPr id="4" name="Slide Number Placeholder 3"/>
          <p:cNvSpPr>
            <a:spLocks noGrp="1"/>
          </p:cNvSpPr>
          <p:nvPr>
            <p:ph type="sldNum" sz="quarter" idx="5"/>
          </p:nvPr>
        </p:nvSpPr>
        <p:spPr/>
        <p:txBody>
          <a:bodyPr/>
          <a:lstStyle/>
          <a:p>
            <a:pPr>
              <a:defRPr/>
            </a:pPr>
            <a:fld id="{C4F5DA30-4810-4C60-8177-86111F4F22F7}" type="slidenum">
              <a:rPr lang="en-US" smtClean="0"/>
              <a:pPr>
                <a:defRPr/>
              </a:pPr>
              <a:t>8</a:t>
            </a:fld>
            <a:endParaRPr lang="en-US"/>
          </a:p>
        </p:txBody>
      </p:sp>
    </p:spTree>
    <p:extLst>
      <p:ext uri="{BB962C8B-B14F-4D97-AF65-F5344CB8AC3E}">
        <p14:creationId xmlns:p14="http://schemas.microsoft.com/office/powerpoint/2010/main" val="3198857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can facilitate the achievement</a:t>
            </a:r>
            <a:r>
              <a:rPr lang="en-GB" baseline="0" dirty="0" smtClean="0"/>
              <a:t> of this by supporting individuals as they are completing this activity.</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22</a:t>
            </a:fld>
            <a:endParaRPr lang="en-GB"/>
          </a:p>
        </p:txBody>
      </p:sp>
    </p:spTree>
    <p:extLst>
      <p:ext uri="{BB962C8B-B14F-4D97-AF65-F5344CB8AC3E}">
        <p14:creationId xmlns:p14="http://schemas.microsoft.com/office/powerpoint/2010/main" val="33829781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20/04/2016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20/04/2016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20/04/2016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060848"/>
            <a:ext cx="7772400" cy="1470025"/>
          </a:xfrm>
        </p:spPr>
        <p:txBody>
          <a:bodyPr>
            <a:noAutofit/>
          </a:bodyPr>
          <a:lstStyle/>
          <a:p>
            <a:r>
              <a:rPr lang="en-GB" b="1" dirty="0" smtClean="0"/>
              <a:t>Reflection and </a:t>
            </a:r>
            <a:br>
              <a:rPr lang="en-GB" b="1" dirty="0" smtClean="0"/>
            </a:br>
            <a:r>
              <a:rPr lang="en-GB" b="1" dirty="0" smtClean="0"/>
              <a:t>Personal </a:t>
            </a:r>
            <a:r>
              <a:rPr lang="en-GB" b="1" dirty="0" smtClean="0"/>
              <a:t>Development Planning </a:t>
            </a:r>
            <a:endParaRPr lang="en-GB" b="1"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 of learning</a:t>
            </a:r>
            <a:endParaRPr lang="en-GB" dirty="0"/>
          </a:p>
        </p:txBody>
      </p:sp>
      <p:pic>
        <p:nvPicPr>
          <p:cNvPr id="55298" name="Picture 2" descr="https://www.asme.org/getmedia/500c146d-533c-44f8-a860-65760b59b997/Teaching-Teamwork-to-Engineers_hero.jpg.aspx"/>
          <p:cNvPicPr>
            <a:picLocks noGrp="1" noChangeAspect="1" noChangeArrowheads="1"/>
          </p:cNvPicPr>
          <p:nvPr>
            <p:ph idx="1"/>
          </p:nvPr>
        </p:nvPicPr>
        <p:blipFill>
          <a:blip r:embed="rId3" cstate="print"/>
          <a:srcRect/>
          <a:stretch>
            <a:fillRect/>
          </a:stretch>
        </p:blipFill>
        <p:spPr bwMode="auto">
          <a:xfrm>
            <a:off x="2381250" y="1843881"/>
            <a:ext cx="4381500" cy="3429000"/>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Reflective practice and theoretical models </a:t>
            </a:r>
            <a:endParaRPr lang="en-GB" dirty="0"/>
          </a:p>
        </p:txBody>
      </p:sp>
      <p:pic>
        <p:nvPicPr>
          <p:cNvPr id="12290" name="Picture 2" descr="http://prehospitalresearch.eu/wp-content/uploads/2014/03/gibbs.png"/>
          <p:cNvPicPr>
            <a:picLocks noGrp="1" noChangeAspect="1" noChangeArrowheads="1"/>
          </p:cNvPicPr>
          <p:nvPr>
            <p:ph idx="1"/>
          </p:nvPr>
        </p:nvPicPr>
        <p:blipFill>
          <a:blip r:embed="rId2" cstate="print"/>
          <a:srcRect/>
          <a:stretch>
            <a:fillRect/>
          </a:stretch>
        </p:blipFill>
        <p:spPr bwMode="auto">
          <a:xfrm>
            <a:off x="2123728" y="1381404"/>
            <a:ext cx="4732216" cy="4207836"/>
          </a:xfrm>
          <a:prstGeom prst="rect">
            <a:avLst/>
          </a:prstGeom>
          <a:noFill/>
        </p:spPr>
      </p:pic>
    </p:spTree>
    <p:extLst>
      <p:ext uri="{BB962C8B-B14F-4D97-AF65-F5344CB8AC3E}">
        <p14:creationId xmlns:p14="http://schemas.microsoft.com/office/powerpoint/2010/main" val="38740694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tic1.squarespace.com/static/513dd8ede4b0cc0702fce2ec/t/52fa8e18e4b0707a0cfad69c/1392152090916/ladder+of+inferenc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250" y="188913"/>
            <a:ext cx="6397625" cy="542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96401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4.bp.blogspot.com/-scSsaYEkBhI/VRQkk3idF8I/AAAAAAAABa4/ErbYbVsVX8o/s1600/Professional%2BDevelopment%2BPresentation16.png"/>
          <p:cNvPicPr>
            <a:picLocks noChangeAspect="1" noChangeArrowheads="1"/>
          </p:cNvPicPr>
          <p:nvPr/>
        </p:nvPicPr>
        <p:blipFill>
          <a:blip r:embed="rId2" cstate="print"/>
          <a:srcRect/>
          <a:stretch>
            <a:fillRect/>
          </a:stretch>
        </p:blipFill>
        <p:spPr bwMode="auto">
          <a:xfrm>
            <a:off x="0" y="0"/>
            <a:ext cx="9144000" cy="570247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5"/>
          <p:cNvSpPr txBox="1">
            <a:spLocks noChangeArrowheads="1"/>
          </p:cNvSpPr>
          <p:nvPr/>
        </p:nvSpPr>
        <p:spPr bwMode="auto">
          <a:xfrm>
            <a:off x="250824" y="404813"/>
            <a:ext cx="8713663" cy="707886"/>
          </a:xfrm>
          <a:prstGeom prst="rect">
            <a:avLst/>
          </a:prstGeom>
          <a:noFill/>
          <a:ln w="9525">
            <a:noFill/>
            <a:miter lim="800000"/>
            <a:headEnd/>
            <a:tailEnd/>
          </a:ln>
        </p:spPr>
        <p:txBody>
          <a:bodyPr wrap="square">
            <a:spAutoFit/>
          </a:bodyPr>
          <a:lstStyle/>
          <a:p>
            <a:r>
              <a:rPr lang="en-GB" sz="4000" b="1" dirty="0">
                <a:solidFill>
                  <a:schemeClr val="accent5">
                    <a:lumMod val="50000"/>
                  </a:schemeClr>
                </a:solidFill>
                <a:cs typeface="Arial" pitchFamily="34" charset="0"/>
              </a:rPr>
              <a:t>Kolb’s </a:t>
            </a:r>
            <a:r>
              <a:rPr lang="en-GB" sz="4000" b="1" dirty="0" smtClean="0">
                <a:solidFill>
                  <a:schemeClr val="accent5">
                    <a:lumMod val="50000"/>
                  </a:schemeClr>
                </a:solidFill>
                <a:cs typeface="Arial" pitchFamily="34" charset="0"/>
              </a:rPr>
              <a:t>Experiential </a:t>
            </a:r>
            <a:r>
              <a:rPr lang="en-GB" sz="4000" b="1" dirty="0">
                <a:solidFill>
                  <a:schemeClr val="accent5">
                    <a:lumMod val="50000"/>
                  </a:schemeClr>
                </a:solidFill>
                <a:cs typeface="Arial" pitchFamily="34" charset="0"/>
              </a:rPr>
              <a:t>Learning Cycle</a:t>
            </a:r>
          </a:p>
        </p:txBody>
      </p:sp>
      <p:sp>
        <p:nvSpPr>
          <p:cNvPr id="5" name="Text Box 8"/>
          <p:cNvSpPr txBox="1">
            <a:spLocks noChangeArrowheads="1"/>
          </p:cNvSpPr>
          <p:nvPr/>
        </p:nvSpPr>
        <p:spPr bwMode="auto">
          <a:xfrm>
            <a:off x="3635375" y="2143125"/>
            <a:ext cx="2232025" cy="523875"/>
          </a:xfrm>
          <a:prstGeom prst="rect">
            <a:avLst/>
          </a:prstGeom>
          <a:noFill/>
          <a:ln w="9525">
            <a:solidFill>
              <a:srgbClr val="002060"/>
            </a:solidFill>
            <a:miter lim="800000"/>
            <a:headEnd/>
            <a:tailEnd/>
          </a:ln>
        </p:spPr>
        <p:txBody>
          <a:bodyPr>
            <a:spAutoFit/>
          </a:bodyPr>
          <a:lstStyle/>
          <a:p>
            <a:pPr algn="ctr">
              <a:spcBef>
                <a:spcPct val="20000"/>
              </a:spcBef>
            </a:pPr>
            <a:r>
              <a:rPr lang="en-GB" sz="2800" b="1">
                <a:cs typeface="Arial" pitchFamily="34" charset="0"/>
              </a:rPr>
              <a:t>Experience</a:t>
            </a:r>
          </a:p>
        </p:txBody>
      </p:sp>
      <p:sp>
        <p:nvSpPr>
          <p:cNvPr id="6" name="Text Box 4"/>
          <p:cNvSpPr txBox="1">
            <a:spLocks noChangeArrowheads="1"/>
          </p:cNvSpPr>
          <p:nvPr/>
        </p:nvSpPr>
        <p:spPr bwMode="auto">
          <a:xfrm>
            <a:off x="6429375" y="3429000"/>
            <a:ext cx="1887538" cy="523875"/>
          </a:xfrm>
          <a:prstGeom prst="rect">
            <a:avLst/>
          </a:prstGeom>
          <a:noFill/>
          <a:ln w="12700">
            <a:solidFill>
              <a:srgbClr val="002060"/>
            </a:solidFill>
            <a:miter lim="800000"/>
            <a:headEnd/>
            <a:tailEnd/>
          </a:ln>
        </p:spPr>
        <p:txBody>
          <a:bodyPr>
            <a:spAutoFit/>
          </a:bodyPr>
          <a:lstStyle/>
          <a:p>
            <a:pPr>
              <a:spcBef>
                <a:spcPct val="50000"/>
              </a:spcBef>
            </a:pPr>
            <a:r>
              <a:rPr lang="en-GB" sz="2800" b="1">
                <a:latin typeface="Eurostile"/>
              </a:rPr>
              <a:t>  </a:t>
            </a:r>
            <a:r>
              <a:rPr lang="en-GB" sz="2800" b="1">
                <a:cs typeface="Arial" pitchFamily="34" charset="0"/>
              </a:rPr>
              <a:t>Reflect</a:t>
            </a:r>
            <a:endParaRPr lang="en-GB" sz="2800" b="1">
              <a:solidFill>
                <a:srgbClr val="00755C"/>
              </a:solidFill>
              <a:cs typeface="Arial" pitchFamily="34" charset="0"/>
            </a:endParaRPr>
          </a:p>
        </p:txBody>
      </p:sp>
      <p:sp>
        <p:nvSpPr>
          <p:cNvPr id="8" name="Text Box 5"/>
          <p:cNvSpPr txBox="1">
            <a:spLocks noChangeArrowheads="1"/>
          </p:cNvSpPr>
          <p:nvPr/>
        </p:nvSpPr>
        <p:spPr bwMode="auto">
          <a:xfrm>
            <a:off x="3786188" y="4786313"/>
            <a:ext cx="2016125" cy="523875"/>
          </a:xfrm>
          <a:prstGeom prst="rect">
            <a:avLst/>
          </a:prstGeom>
          <a:noFill/>
          <a:ln w="12700">
            <a:solidFill>
              <a:srgbClr val="002060"/>
            </a:solidFill>
            <a:miter lim="800000"/>
            <a:headEnd/>
            <a:tailEnd/>
          </a:ln>
        </p:spPr>
        <p:txBody>
          <a:bodyPr>
            <a:spAutoFit/>
          </a:bodyPr>
          <a:lstStyle/>
          <a:p>
            <a:pPr algn="ctr">
              <a:spcBef>
                <a:spcPct val="50000"/>
              </a:spcBef>
            </a:pPr>
            <a:r>
              <a:rPr lang="en-GB" sz="2800" b="1">
                <a:cs typeface="Arial" pitchFamily="34" charset="0"/>
              </a:rPr>
              <a:t>Conclude</a:t>
            </a:r>
          </a:p>
        </p:txBody>
      </p:sp>
      <p:sp>
        <p:nvSpPr>
          <p:cNvPr id="9" name="Text Box 7"/>
          <p:cNvSpPr txBox="1">
            <a:spLocks noChangeArrowheads="1"/>
          </p:cNvSpPr>
          <p:nvPr/>
        </p:nvSpPr>
        <p:spPr bwMode="auto">
          <a:xfrm>
            <a:off x="1692275" y="3429000"/>
            <a:ext cx="1511300" cy="523875"/>
          </a:xfrm>
          <a:prstGeom prst="rect">
            <a:avLst/>
          </a:prstGeom>
          <a:noFill/>
          <a:ln w="12700">
            <a:solidFill>
              <a:srgbClr val="002060"/>
            </a:solidFill>
            <a:miter lim="800000"/>
            <a:headEnd/>
            <a:tailEnd/>
          </a:ln>
        </p:spPr>
        <p:txBody>
          <a:bodyPr>
            <a:spAutoFit/>
          </a:bodyPr>
          <a:lstStyle/>
          <a:p>
            <a:pPr>
              <a:spcBef>
                <a:spcPct val="50000"/>
              </a:spcBef>
            </a:pPr>
            <a:r>
              <a:rPr lang="en-GB" sz="2400" b="1">
                <a:latin typeface="Calibri" pitchFamily="34" charset="0"/>
              </a:rPr>
              <a:t>   </a:t>
            </a:r>
            <a:r>
              <a:rPr lang="en-GB" sz="2800" b="1">
                <a:cs typeface="Arial" pitchFamily="34" charset="0"/>
              </a:rPr>
              <a:t>Plan</a:t>
            </a:r>
            <a:endParaRPr lang="en-GB" sz="2800" b="1">
              <a:solidFill>
                <a:srgbClr val="00755C"/>
              </a:solidFill>
              <a:cs typeface="Arial" pitchFamily="34" charset="0"/>
            </a:endParaRPr>
          </a:p>
        </p:txBody>
      </p:sp>
      <p:sp>
        <p:nvSpPr>
          <p:cNvPr id="10" name="AutoShape 10"/>
          <p:cNvSpPr>
            <a:spLocks noChangeArrowheads="1"/>
          </p:cNvSpPr>
          <p:nvPr/>
        </p:nvSpPr>
        <p:spPr bwMode="auto">
          <a:xfrm flipH="1" flipV="1">
            <a:off x="3500438" y="3000375"/>
            <a:ext cx="792162" cy="1223963"/>
          </a:xfrm>
          <a:prstGeom prst="curvedLeftArrow">
            <a:avLst>
              <a:gd name="adj1" fmla="val 30902"/>
              <a:gd name="adj2" fmla="val 61804"/>
              <a:gd name="adj3" fmla="val 33333"/>
            </a:avLst>
          </a:prstGeom>
          <a:solidFill>
            <a:schemeClr val="accent1"/>
          </a:solidFill>
          <a:ln w="9525">
            <a:solidFill>
              <a:schemeClr val="tx1"/>
            </a:solidFill>
            <a:miter lim="800000"/>
            <a:headEnd/>
            <a:tailEnd/>
          </a:ln>
        </p:spPr>
        <p:txBody>
          <a:bodyPr wrap="none" anchor="ctr"/>
          <a:lstStyle/>
          <a:p>
            <a:endParaRPr lang="en-US">
              <a:latin typeface="Calibri" pitchFamily="34" charset="0"/>
            </a:endParaRPr>
          </a:p>
        </p:txBody>
      </p:sp>
      <p:sp>
        <p:nvSpPr>
          <p:cNvPr id="11" name="AutoShape 9"/>
          <p:cNvSpPr>
            <a:spLocks noChangeArrowheads="1"/>
          </p:cNvSpPr>
          <p:nvPr/>
        </p:nvSpPr>
        <p:spPr bwMode="auto">
          <a:xfrm>
            <a:off x="5148263" y="3068638"/>
            <a:ext cx="733425" cy="1214437"/>
          </a:xfrm>
          <a:prstGeom prst="curvedLeftArrow">
            <a:avLst>
              <a:gd name="adj1" fmla="val 33117"/>
              <a:gd name="adj2" fmla="val 66234"/>
              <a:gd name="adj3" fmla="val 33333"/>
            </a:avLst>
          </a:prstGeom>
          <a:solidFill>
            <a:schemeClr val="accent1"/>
          </a:solidFill>
          <a:ln w="9525">
            <a:solidFill>
              <a:schemeClr val="tx1"/>
            </a:solidFill>
            <a:miter lim="800000"/>
            <a:headEnd/>
            <a:tailEnd/>
          </a:ln>
        </p:spPr>
        <p:txBody>
          <a:bodyPr wrap="none" anchor="ctr"/>
          <a:lstStyle/>
          <a:p>
            <a:endParaRPr lang="en-US">
              <a:latin typeface="Calibri" pitchFamily="34" charset="0"/>
            </a:endParaRPr>
          </a:p>
        </p:txBody>
      </p:sp>
    </p:spTree>
    <p:extLst>
      <p:ext uri="{BB962C8B-B14F-4D97-AF65-F5344CB8AC3E}">
        <p14:creationId xmlns:p14="http://schemas.microsoft.com/office/powerpoint/2010/main" val="38078065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Box 5"/>
          <p:cNvSpPr txBox="1">
            <a:spLocks noChangeArrowheads="1"/>
          </p:cNvSpPr>
          <p:nvPr/>
        </p:nvSpPr>
        <p:spPr bwMode="auto">
          <a:xfrm>
            <a:off x="179388" y="188913"/>
            <a:ext cx="8713092" cy="1446212"/>
          </a:xfrm>
          <a:prstGeom prst="rect">
            <a:avLst/>
          </a:prstGeom>
          <a:noFill/>
          <a:ln w="9525">
            <a:noFill/>
            <a:miter lim="800000"/>
            <a:headEnd/>
            <a:tailEnd/>
          </a:ln>
        </p:spPr>
        <p:txBody>
          <a:bodyPr wrap="square">
            <a:spAutoFit/>
          </a:bodyPr>
          <a:lstStyle/>
          <a:p>
            <a:r>
              <a:rPr lang="en-GB" sz="4400" b="1" dirty="0">
                <a:solidFill>
                  <a:schemeClr val="accent5">
                    <a:lumMod val="50000"/>
                  </a:schemeClr>
                </a:solidFill>
                <a:cs typeface="Arial" pitchFamily="34" charset="0"/>
              </a:rPr>
              <a:t>Honey and </a:t>
            </a:r>
            <a:r>
              <a:rPr lang="en-GB" sz="4400" b="1" dirty="0" smtClean="0">
                <a:solidFill>
                  <a:schemeClr val="accent5">
                    <a:lumMod val="50000"/>
                  </a:schemeClr>
                </a:solidFill>
                <a:cs typeface="Arial" pitchFamily="34" charset="0"/>
              </a:rPr>
              <a:t>Mumford’s Learning Styles &amp; Kolb’s model</a:t>
            </a:r>
            <a:endParaRPr lang="en-GB" sz="4400" b="1" dirty="0">
              <a:solidFill>
                <a:schemeClr val="accent5">
                  <a:lumMod val="50000"/>
                </a:schemeClr>
              </a:solidFill>
              <a:cs typeface="Arial" pitchFamily="34" charset="0"/>
            </a:endParaRPr>
          </a:p>
        </p:txBody>
      </p:sp>
      <p:pic>
        <p:nvPicPr>
          <p:cNvPr id="24579" name="Content Placeholder 3" descr="activist.gif"/>
          <p:cNvPicPr>
            <a:picLocks noChangeAspect="1"/>
          </p:cNvPicPr>
          <p:nvPr/>
        </p:nvPicPr>
        <p:blipFill>
          <a:blip r:embed="rId3" cstate="print"/>
          <a:srcRect/>
          <a:stretch>
            <a:fillRect/>
          </a:stretch>
        </p:blipFill>
        <p:spPr bwMode="auto">
          <a:xfrm>
            <a:off x="2555875" y="1628775"/>
            <a:ext cx="952500" cy="1500188"/>
          </a:xfrm>
          <a:prstGeom prst="rect">
            <a:avLst/>
          </a:prstGeom>
          <a:noFill/>
          <a:ln w="9525">
            <a:noFill/>
            <a:miter lim="800000"/>
            <a:headEnd/>
            <a:tailEnd/>
          </a:ln>
        </p:spPr>
      </p:pic>
      <p:pic>
        <p:nvPicPr>
          <p:cNvPr id="24580" name="Picture 10" descr="reflectors.gif"/>
          <p:cNvPicPr>
            <a:picLocks noChangeAspect="1"/>
          </p:cNvPicPr>
          <p:nvPr/>
        </p:nvPicPr>
        <p:blipFill>
          <a:blip r:embed="rId4" cstate="print"/>
          <a:srcRect/>
          <a:stretch>
            <a:fillRect/>
          </a:stretch>
        </p:blipFill>
        <p:spPr bwMode="auto">
          <a:xfrm>
            <a:off x="7740650" y="1916113"/>
            <a:ext cx="952500" cy="1457325"/>
          </a:xfrm>
          <a:prstGeom prst="rect">
            <a:avLst/>
          </a:prstGeom>
          <a:noFill/>
          <a:ln w="9525">
            <a:noFill/>
            <a:miter lim="800000"/>
            <a:headEnd/>
            <a:tailEnd/>
          </a:ln>
        </p:spPr>
      </p:pic>
      <p:pic>
        <p:nvPicPr>
          <p:cNvPr id="24581" name="Content Placeholder 8" descr="theorist.gif"/>
          <p:cNvPicPr>
            <a:picLocks noChangeAspect="1"/>
          </p:cNvPicPr>
          <p:nvPr/>
        </p:nvPicPr>
        <p:blipFill>
          <a:blip r:embed="rId5" cstate="print"/>
          <a:srcRect/>
          <a:stretch>
            <a:fillRect/>
          </a:stretch>
        </p:blipFill>
        <p:spPr bwMode="auto">
          <a:xfrm>
            <a:off x="5796136" y="4797152"/>
            <a:ext cx="952500" cy="942975"/>
          </a:xfrm>
          <a:prstGeom prst="rect">
            <a:avLst/>
          </a:prstGeom>
          <a:noFill/>
          <a:ln w="9525">
            <a:noFill/>
            <a:miter lim="800000"/>
            <a:headEnd/>
            <a:tailEnd/>
          </a:ln>
        </p:spPr>
      </p:pic>
      <p:pic>
        <p:nvPicPr>
          <p:cNvPr id="24582" name="Picture 13" descr="pragmatist.gif"/>
          <p:cNvPicPr>
            <a:picLocks noChangeAspect="1"/>
          </p:cNvPicPr>
          <p:nvPr/>
        </p:nvPicPr>
        <p:blipFill>
          <a:blip r:embed="rId6" cstate="print"/>
          <a:srcRect/>
          <a:stretch>
            <a:fillRect/>
          </a:stretch>
        </p:blipFill>
        <p:spPr bwMode="auto">
          <a:xfrm>
            <a:off x="323528" y="4509120"/>
            <a:ext cx="1357312" cy="1143000"/>
          </a:xfrm>
          <a:prstGeom prst="rect">
            <a:avLst/>
          </a:prstGeom>
          <a:noFill/>
          <a:ln w="9525">
            <a:noFill/>
            <a:miter lim="800000"/>
            <a:headEnd/>
            <a:tailEnd/>
          </a:ln>
        </p:spPr>
      </p:pic>
      <p:sp>
        <p:nvSpPr>
          <p:cNvPr id="24583" name="Text Box 8"/>
          <p:cNvSpPr txBox="1">
            <a:spLocks noChangeArrowheads="1"/>
          </p:cNvSpPr>
          <p:nvPr/>
        </p:nvSpPr>
        <p:spPr bwMode="auto">
          <a:xfrm>
            <a:off x="3635375" y="1844675"/>
            <a:ext cx="2160588" cy="1039813"/>
          </a:xfrm>
          <a:prstGeom prst="rect">
            <a:avLst/>
          </a:prstGeom>
          <a:noFill/>
          <a:ln w="9525">
            <a:solidFill>
              <a:srgbClr val="002060"/>
            </a:solidFill>
            <a:miter lim="800000"/>
            <a:headEnd/>
            <a:tailEnd/>
          </a:ln>
        </p:spPr>
        <p:txBody>
          <a:bodyPr>
            <a:spAutoFit/>
          </a:bodyPr>
          <a:lstStyle/>
          <a:p>
            <a:pPr algn="ctr">
              <a:spcBef>
                <a:spcPct val="20000"/>
              </a:spcBef>
            </a:pPr>
            <a:r>
              <a:rPr lang="en-GB" sz="2800" b="1">
                <a:cs typeface="Arial" pitchFamily="34" charset="0"/>
              </a:rPr>
              <a:t>Experience</a:t>
            </a:r>
          </a:p>
          <a:p>
            <a:pPr algn="ctr">
              <a:spcBef>
                <a:spcPct val="20000"/>
              </a:spcBef>
            </a:pPr>
            <a:r>
              <a:rPr lang="en-GB" sz="2800" b="1">
                <a:solidFill>
                  <a:srgbClr val="D60093"/>
                </a:solidFill>
                <a:cs typeface="Arial" pitchFamily="34" charset="0"/>
              </a:rPr>
              <a:t>Activist</a:t>
            </a:r>
          </a:p>
        </p:txBody>
      </p:sp>
      <p:sp>
        <p:nvSpPr>
          <p:cNvPr id="24584" name="Text Box 4"/>
          <p:cNvSpPr txBox="1">
            <a:spLocks noChangeArrowheads="1"/>
          </p:cNvSpPr>
          <p:nvPr/>
        </p:nvSpPr>
        <p:spPr bwMode="auto">
          <a:xfrm>
            <a:off x="6300788" y="3429000"/>
            <a:ext cx="1871662" cy="1169988"/>
          </a:xfrm>
          <a:prstGeom prst="rect">
            <a:avLst/>
          </a:prstGeom>
          <a:noFill/>
          <a:ln w="12700">
            <a:solidFill>
              <a:srgbClr val="002060"/>
            </a:solidFill>
            <a:miter lim="800000"/>
            <a:headEnd/>
            <a:tailEnd/>
          </a:ln>
        </p:spPr>
        <p:txBody>
          <a:bodyPr>
            <a:spAutoFit/>
          </a:bodyPr>
          <a:lstStyle/>
          <a:p>
            <a:pPr algn="ctr">
              <a:spcBef>
                <a:spcPct val="50000"/>
              </a:spcBef>
            </a:pPr>
            <a:r>
              <a:rPr lang="en-GB" sz="2800" b="1">
                <a:cs typeface="Arial" pitchFamily="34" charset="0"/>
              </a:rPr>
              <a:t>Reflect</a:t>
            </a:r>
          </a:p>
          <a:p>
            <a:pPr algn="ctr">
              <a:spcBef>
                <a:spcPct val="50000"/>
              </a:spcBef>
            </a:pPr>
            <a:r>
              <a:rPr lang="en-GB" sz="2800" b="1">
                <a:solidFill>
                  <a:srgbClr val="D60093"/>
                </a:solidFill>
                <a:cs typeface="Arial" pitchFamily="34" charset="0"/>
              </a:rPr>
              <a:t>Reflector</a:t>
            </a:r>
          </a:p>
        </p:txBody>
      </p:sp>
      <p:sp>
        <p:nvSpPr>
          <p:cNvPr id="24585" name="Text Box 5"/>
          <p:cNvSpPr txBox="1">
            <a:spLocks noChangeArrowheads="1"/>
          </p:cNvSpPr>
          <p:nvPr/>
        </p:nvSpPr>
        <p:spPr bwMode="auto">
          <a:xfrm>
            <a:off x="3708400" y="4508500"/>
            <a:ext cx="2016125" cy="1169988"/>
          </a:xfrm>
          <a:prstGeom prst="rect">
            <a:avLst/>
          </a:prstGeom>
          <a:noFill/>
          <a:ln w="12700">
            <a:solidFill>
              <a:srgbClr val="002060"/>
            </a:solidFill>
            <a:miter lim="800000"/>
            <a:headEnd/>
            <a:tailEnd/>
          </a:ln>
        </p:spPr>
        <p:txBody>
          <a:bodyPr>
            <a:spAutoFit/>
          </a:bodyPr>
          <a:lstStyle/>
          <a:p>
            <a:pPr algn="ctr">
              <a:spcBef>
                <a:spcPct val="50000"/>
              </a:spcBef>
            </a:pPr>
            <a:r>
              <a:rPr lang="en-GB" sz="2800" b="1">
                <a:cs typeface="Arial" pitchFamily="34" charset="0"/>
              </a:rPr>
              <a:t>Conclude</a:t>
            </a:r>
          </a:p>
          <a:p>
            <a:pPr algn="ctr">
              <a:spcBef>
                <a:spcPct val="50000"/>
              </a:spcBef>
            </a:pPr>
            <a:r>
              <a:rPr lang="en-GB" sz="2800" b="1">
                <a:solidFill>
                  <a:srgbClr val="D60093"/>
                </a:solidFill>
                <a:cs typeface="Arial" pitchFamily="34" charset="0"/>
              </a:rPr>
              <a:t>Theorist</a:t>
            </a:r>
          </a:p>
        </p:txBody>
      </p:sp>
      <p:sp>
        <p:nvSpPr>
          <p:cNvPr id="24586" name="Text Box 7"/>
          <p:cNvSpPr txBox="1">
            <a:spLocks noChangeArrowheads="1"/>
          </p:cNvSpPr>
          <p:nvPr/>
        </p:nvSpPr>
        <p:spPr bwMode="auto">
          <a:xfrm>
            <a:off x="1042988" y="3429000"/>
            <a:ext cx="2089150" cy="1169988"/>
          </a:xfrm>
          <a:prstGeom prst="rect">
            <a:avLst/>
          </a:prstGeom>
          <a:noFill/>
          <a:ln w="12700">
            <a:solidFill>
              <a:srgbClr val="002060"/>
            </a:solidFill>
            <a:miter lim="800000"/>
            <a:headEnd/>
            <a:tailEnd/>
          </a:ln>
        </p:spPr>
        <p:txBody>
          <a:bodyPr>
            <a:spAutoFit/>
          </a:bodyPr>
          <a:lstStyle/>
          <a:p>
            <a:pPr algn="ctr">
              <a:spcBef>
                <a:spcPct val="50000"/>
              </a:spcBef>
            </a:pPr>
            <a:r>
              <a:rPr lang="en-GB" sz="2800" b="1">
                <a:latin typeface="Calibri" pitchFamily="34" charset="0"/>
              </a:rPr>
              <a:t> </a:t>
            </a:r>
            <a:r>
              <a:rPr lang="en-GB" sz="2800" b="1">
                <a:cs typeface="Arial" pitchFamily="34" charset="0"/>
              </a:rPr>
              <a:t>Plan</a:t>
            </a:r>
          </a:p>
          <a:p>
            <a:pPr algn="ctr">
              <a:spcBef>
                <a:spcPct val="50000"/>
              </a:spcBef>
            </a:pPr>
            <a:r>
              <a:rPr lang="en-GB" sz="2800" b="1">
                <a:solidFill>
                  <a:srgbClr val="D60093"/>
                </a:solidFill>
                <a:cs typeface="Arial" pitchFamily="34" charset="0"/>
              </a:rPr>
              <a:t>Pragmatist</a:t>
            </a:r>
          </a:p>
        </p:txBody>
      </p:sp>
      <p:sp>
        <p:nvSpPr>
          <p:cNvPr id="24587" name="AutoShape 10"/>
          <p:cNvSpPr>
            <a:spLocks noChangeArrowheads="1"/>
          </p:cNvSpPr>
          <p:nvPr/>
        </p:nvSpPr>
        <p:spPr bwMode="auto">
          <a:xfrm flipH="1" flipV="1">
            <a:off x="3500438" y="3000375"/>
            <a:ext cx="792162" cy="1223963"/>
          </a:xfrm>
          <a:prstGeom prst="curvedLeftArrow">
            <a:avLst>
              <a:gd name="adj1" fmla="val 30902"/>
              <a:gd name="adj2" fmla="val 61804"/>
              <a:gd name="adj3" fmla="val 33333"/>
            </a:avLst>
          </a:prstGeom>
          <a:solidFill>
            <a:schemeClr val="accent1"/>
          </a:solidFill>
          <a:ln w="9525">
            <a:solidFill>
              <a:schemeClr val="tx1"/>
            </a:solidFill>
            <a:miter lim="800000"/>
            <a:headEnd/>
            <a:tailEnd/>
          </a:ln>
        </p:spPr>
        <p:txBody>
          <a:bodyPr wrap="none" anchor="ctr"/>
          <a:lstStyle/>
          <a:p>
            <a:endParaRPr lang="en-US">
              <a:latin typeface="Calibri" pitchFamily="34" charset="0"/>
            </a:endParaRPr>
          </a:p>
        </p:txBody>
      </p:sp>
      <p:sp>
        <p:nvSpPr>
          <p:cNvPr id="24588" name="AutoShape 9"/>
          <p:cNvSpPr>
            <a:spLocks noChangeArrowheads="1"/>
          </p:cNvSpPr>
          <p:nvPr/>
        </p:nvSpPr>
        <p:spPr bwMode="auto">
          <a:xfrm>
            <a:off x="5148263" y="3068638"/>
            <a:ext cx="733425" cy="1214437"/>
          </a:xfrm>
          <a:prstGeom prst="curvedLeftArrow">
            <a:avLst>
              <a:gd name="adj1" fmla="val 33117"/>
              <a:gd name="adj2" fmla="val 66234"/>
              <a:gd name="adj3" fmla="val 33333"/>
            </a:avLst>
          </a:prstGeom>
          <a:solidFill>
            <a:schemeClr val="accent1"/>
          </a:solidFill>
          <a:ln w="9525">
            <a:solidFill>
              <a:schemeClr val="tx1"/>
            </a:solidFill>
            <a:miter lim="800000"/>
            <a:headEnd/>
            <a:tailEnd/>
          </a:ln>
        </p:spPr>
        <p:txBody>
          <a:bodyPr wrap="none" anchor="ctr"/>
          <a:lstStyle/>
          <a:p>
            <a:endParaRPr lang="en-US">
              <a:latin typeface="Calibri"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323528" y="1700808"/>
            <a:ext cx="5040313" cy="1077913"/>
          </a:xfrm>
          <a:prstGeom prst="rect">
            <a:avLst/>
          </a:prstGeom>
          <a:noFill/>
          <a:ln w="9525">
            <a:noFill/>
            <a:miter lim="800000"/>
            <a:headEnd/>
            <a:tailEnd/>
          </a:ln>
        </p:spPr>
        <p:txBody>
          <a:bodyPr>
            <a:spAutoFit/>
          </a:bodyPr>
          <a:lstStyle/>
          <a:p>
            <a:r>
              <a:rPr lang="en-GB" sz="3200" b="1" dirty="0">
                <a:cs typeface="Arial" pitchFamily="34" charset="0"/>
              </a:rPr>
              <a:t>Alignment of objectives within organisations</a:t>
            </a:r>
          </a:p>
        </p:txBody>
      </p:sp>
      <p:sp>
        <p:nvSpPr>
          <p:cNvPr id="31747" name="AutoShape 5"/>
          <p:cNvSpPr>
            <a:spLocks noChangeArrowheads="1"/>
          </p:cNvSpPr>
          <p:nvPr/>
        </p:nvSpPr>
        <p:spPr bwMode="auto">
          <a:xfrm>
            <a:off x="285750" y="2276475"/>
            <a:ext cx="7526338" cy="3097213"/>
          </a:xfrm>
          <a:prstGeom prst="rightArrow">
            <a:avLst>
              <a:gd name="adj1" fmla="val 50000"/>
              <a:gd name="adj2" fmla="val 55790"/>
            </a:avLst>
          </a:prstGeom>
          <a:solidFill>
            <a:srgbClr val="EF8213"/>
          </a:solidFill>
          <a:ln w="38100">
            <a:solidFill>
              <a:schemeClr val="tx1"/>
            </a:solidFill>
            <a:miter lim="800000"/>
            <a:headEnd/>
            <a:tailEnd/>
          </a:ln>
        </p:spPr>
        <p:txBody>
          <a:bodyPr wrap="none" anchor="ctr"/>
          <a:lstStyle/>
          <a:p>
            <a:pPr eaLnBrk="0" hangingPunct="0"/>
            <a:endParaRPr lang="en-GB">
              <a:latin typeface="Calibri" pitchFamily="34" charset="0"/>
            </a:endParaRPr>
          </a:p>
        </p:txBody>
      </p:sp>
      <p:sp>
        <p:nvSpPr>
          <p:cNvPr id="9" name="Text Box 10"/>
          <p:cNvSpPr txBox="1">
            <a:spLocks noChangeArrowheads="1"/>
          </p:cNvSpPr>
          <p:nvPr/>
        </p:nvSpPr>
        <p:spPr bwMode="auto">
          <a:xfrm>
            <a:off x="468313" y="3357563"/>
            <a:ext cx="1438275" cy="708025"/>
          </a:xfrm>
          <a:prstGeom prst="rect">
            <a:avLst/>
          </a:prstGeom>
          <a:noFill/>
          <a:ln w="9525">
            <a:noFill/>
            <a:miter lim="800000"/>
            <a:headEnd/>
            <a:tailEnd/>
          </a:ln>
        </p:spPr>
        <p:txBody>
          <a:bodyPr wrap="none">
            <a:spAutoFit/>
          </a:bodyPr>
          <a:lstStyle/>
          <a:p>
            <a:pPr fontAlgn="auto">
              <a:spcBef>
                <a:spcPts val="0"/>
              </a:spcBef>
              <a:spcAft>
                <a:spcPts val="0"/>
              </a:spcAft>
              <a:defRPr/>
            </a:pPr>
            <a:r>
              <a:rPr lang="en-GB" sz="2000" b="1" dirty="0">
                <a:cs typeface="Arial" pitchFamily="34" charset="0"/>
              </a:rPr>
              <a:t>Business</a:t>
            </a:r>
          </a:p>
          <a:p>
            <a:pPr fontAlgn="auto">
              <a:spcBef>
                <a:spcPts val="0"/>
              </a:spcBef>
              <a:spcAft>
                <a:spcPts val="0"/>
              </a:spcAft>
              <a:defRPr/>
            </a:pPr>
            <a:r>
              <a:rPr lang="en-GB" sz="2000" b="1" dirty="0">
                <a:cs typeface="Arial" pitchFamily="34" charset="0"/>
              </a:rPr>
              <a:t>objectives</a:t>
            </a:r>
          </a:p>
        </p:txBody>
      </p:sp>
      <p:sp>
        <p:nvSpPr>
          <p:cNvPr id="31749" name="Line 6"/>
          <p:cNvSpPr>
            <a:spLocks noChangeShapeType="1"/>
          </p:cNvSpPr>
          <p:nvPr/>
        </p:nvSpPr>
        <p:spPr bwMode="auto">
          <a:xfrm>
            <a:off x="2124075" y="3068638"/>
            <a:ext cx="0" cy="1512887"/>
          </a:xfrm>
          <a:prstGeom prst="line">
            <a:avLst/>
          </a:prstGeom>
          <a:noFill/>
          <a:ln w="28575">
            <a:solidFill>
              <a:schemeClr val="tx1"/>
            </a:solidFill>
            <a:round/>
            <a:headEnd/>
            <a:tailEnd/>
          </a:ln>
        </p:spPr>
        <p:txBody>
          <a:bodyPr/>
          <a:lstStyle/>
          <a:p>
            <a:endParaRPr lang="en-GB"/>
          </a:p>
        </p:txBody>
      </p:sp>
      <p:sp>
        <p:nvSpPr>
          <p:cNvPr id="11" name="Text Box 11"/>
          <p:cNvSpPr txBox="1">
            <a:spLocks noChangeArrowheads="1"/>
          </p:cNvSpPr>
          <p:nvPr/>
        </p:nvSpPr>
        <p:spPr bwMode="auto">
          <a:xfrm>
            <a:off x="2051050" y="3357563"/>
            <a:ext cx="1438275" cy="708025"/>
          </a:xfrm>
          <a:prstGeom prst="rect">
            <a:avLst/>
          </a:prstGeom>
          <a:noFill/>
          <a:ln w="9525">
            <a:noFill/>
            <a:miter lim="800000"/>
            <a:headEnd/>
            <a:tailEnd/>
          </a:ln>
        </p:spPr>
        <p:txBody>
          <a:bodyPr wrap="none">
            <a:spAutoFit/>
          </a:bodyPr>
          <a:lstStyle/>
          <a:p>
            <a:pPr fontAlgn="auto">
              <a:spcBef>
                <a:spcPts val="0"/>
              </a:spcBef>
              <a:spcAft>
                <a:spcPts val="0"/>
              </a:spcAft>
              <a:defRPr/>
            </a:pPr>
            <a:r>
              <a:rPr lang="en-GB" sz="2000" b="1" dirty="0">
                <a:cs typeface="Arial" pitchFamily="34" charset="0"/>
              </a:rPr>
              <a:t>Team</a:t>
            </a:r>
          </a:p>
          <a:p>
            <a:pPr fontAlgn="auto">
              <a:spcBef>
                <a:spcPts val="0"/>
              </a:spcBef>
              <a:spcAft>
                <a:spcPts val="0"/>
              </a:spcAft>
              <a:defRPr/>
            </a:pPr>
            <a:r>
              <a:rPr lang="en-GB" sz="2000" b="1" dirty="0">
                <a:cs typeface="Arial" pitchFamily="34" charset="0"/>
              </a:rPr>
              <a:t>objectives</a:t>
            </a:r>
          </a:p>
        </p:txBody>
      </p:sp>
      <p:sp>
        <p:nvSpPr>
          <p:cNvPr id="31751" name="Line 7"/>
          <p:cNvSpPr>
            <a:spLocks noChangeShapeType="1"/>
          </p:cNvSpPr>
          <p:nvPr/>
        </p:nvSpPr>
        <p:spPr bwMode="auto">
          <a:xfrm>
            <a:off x="3419475" y="3068638"/>
            <a:ext cx="0" cy="1512887"/>
          </a:xfrm>
          <a:prstGeom prst="line">
            <a:avLst/>
          </a:prstGeom>
          <a:noFill/>
          <a:ln w="28575">
            <a:solidFill>
              <a:schemeClr val="tx1"/>
            </a:solidFill>
            <a:round/>
            <a:headEnd/>
            <a:tailEnd/>
          </a:ln>
        </p:spPr>
        <p:txBody>
          <a:bodyPr/>
          <a:lstStyle/>
          <a:p>
            <a:endParaRPr lang="en-GB"/>
          </a:p>
        </p:txBody>
      </p:sp>
      <p:sp>
        <p:nvSpPr>
          <p:cNvPr id="31752" name="AutoShape 8"/>
          <p:cNvSpPr>
            <a:spLocks noChangeArrowheads="1"/>
          </p:cNvSpPr>
          <p:nvPr/>
        </p:nvSpPr>
        <p:spPr bwMode="auto">
          <a:xfrm>
            <a:off x="3635375" y="2852738"/>
            <a:ext cx="3889375" cy="1871662"/>
          </a:xfrm>
          <a:prstGeom prst="rightArrow">
            <a:avLst>
              <a:gd name="adj1" fmla="val 50000"/>
              <a:gd name="adj2" fmla="val 51951"/>
            </a:avLst>
          </a:prstGeom>
          <a:noFill/>
          <a:ln w="28575">
            <a:solidFill>
              <a:schemeClr val="tx1"/>
            </a:solidFill>
            <a:miter lim="800000"/>
            <a:headEnd/>
            <a:tailEnd/>
          </a:ln>
        </p:spPr>
        <p:txBody>
          <a:bodyPr wrap="none" anchor="ctr"/>
          <a:lstStyle/>
          <a:p>
            <a:pPr eaLnBrk="0" hangingPunct="0"/>
            <a:endParaRPr lang="en-GB">
              <a:latin typeface="Calibri" pitchFamily="34" charset="0"/>
            </a:endParaRPr>
          </a:p>
        </p:txBody>
      </p:sp>
      <p:sp>
        <p:nvSpPr>
          <p:cNvPr id="14" name="Text Box 12"/>
          <p:cNvSpPr txBox="1">
            <a:spLocks noChangeArrowheads="1"/>
          </p:cNvSpPr>
          <p:nvPr/>
        </p:nvSpPr>
        <p:spPr bwMode="auto">
          <a:xfrm>
            <a:off x="4427538" y="3429000"/>
            <a:ext cx="1438275" cy="708025"/>
          </a:xfrm>
          <a:prstGeom prst="rect">
            <a:avLst/>
          </a:prstGeom>
          <a:noFill/>
          <a:ln w="9525">
            <a:noFill/>
            <a:miter lim="800000"/>
            <a:headEnd/>
            <a:tailEnd/>
          </a:ln>
        </p:spPr>
        <p:txBody>
          <a:bodyPr wrap="none">
            <a:spAutoFit/>
          </a:bodyPr>
          <a:lstStyle/>
          <a:p>
            <a:pPr fontAlgn="auto">
              <a:spcBef>
                <a:spcPts val="0"/>
              </a:spcBef>
              <a:spcAft>
                <a:spcPts val="0"/>
              </a:spcAft>
              <a:defRPr/>
            </a:pPr>
            <a:r>
              <a:rPr lang="en-GB" sz="2000" b="1" dirty="0">
                <a:cs typeface="Arial" pitchFamily="34" charset="0"/>
              </a:rPr>
              <a:t>Individual</a:t>
            </a:r>
          </a:p>
          <a:p>
            <a:pPr fontAlgn="auto">
              <a:spcBef>
                <a:spcPts val="0"/>
              </a:spcBef>
              <a:spcAft>
                <a:spcPts val="0"/>
              </a:spcAft>
              <a:defRPr/>
            </a:pPr>
            <a:r>
              <a:rPr lang="en-GB" sz="2000" b="1" dirty="0">
                <a:cs typeface="Arial" pitchFamily="34" charset="0"/>
              </a:rPr>
              <a:t>objectives</a:t>
            </a:r>
          </a:p>
        </p:txBody>
      </p:sp>
      <p:sp>
        <p:nvSpPr>
          <p:cNvPr id="15" name="Text Box 14"/>
          <p:cNvSpPr txBox="1">
            <a:spLocks noChangeArrowheads="1"/>
          </p:cNvSpPr>
          <p:nvPr/>
        </p:nvSpPr>
        <p:spPr bwMode="auto">
          <a:xfrm>
            <a:off x="7877175" y="3644900"/>
            <a:ext cx="1266825" cy="400050"/>
          </a:xfrm>
          <a:prstGeom prst="rect">
            <a:avLst/>
          </a:prstGeom>
          <a:noFill/>
          <a:ln w="9525">
            <a:noFill/>
            <a:miter lim="800000"/>
            <a:headEnd/>
            <a:tailEnd/>
          </a:ln>
        </p:spPr>
        <p:txBody>
          <a:bodyPr wrap="none">
            <a:spAutoFit/>
          </a:bodyPr>
          <a:lstStyle/>
          <a:p>
            <a:r>
              <a:rPr lang="en-GB" sz="2000" b="1" dirty="0">
                <a:cs typeface="Arial" pitchFamily="34" charset="0"/>
              </a:rPr>
              <a:t>MISSION</a:t>
            </a:r>
          </a:p>
        </p:txBody>
      </p:sp>
      <p:sp>
        <p:nvSpPr>
          <p:cNvPr id="31755" name="Text Box 15"/>
          <p:cNvSpPr txBox="1">
            <a:spLocks noChangeArrowheads="1"/>
          </p:cNvSpPr>
          <p:nvPr/>
        </p:nvSpPr>
        <p:spPr bwMode="auto">
          <a:xfrm>
            <a:off x="6877050" y="5373688"/>
            <a:ext cx="2262188" cy="369887"/>
          </a:xfrm>
          <a:prstGeom prst="rect">
            <a:avLst/>
          </a:prstGeom>
          <a:noFill/>
          <a:ln w="9525">
            <a:noFill/>
            <a:miter lim="800000"/>
            <a:headEnd/>
            <a:tailEnd/>
          </a:ln>
        </p:spPr>
        <p:txBody>
          <a:bodyPr wrap="none">
            <a:spAutoFit/>
          </a:bodyPr>
          <a:lstStyle/>
          <a:p>
            <a:r>
              <a:rPr lang="en-GB" dirty="0">
                <a:cs typeface="Arial" pitchFamily="34" charset="0"/>
              </a:rPr>
              <a:t>(Source: CMI, 2006)</a:t>
            </a:r>
          </a:p>
        </p:txBody>
      </p:sp>
      <p:sp>
        <p:nvSpPr>
          <p:cNvPr id="31756" name="Text Box 12"/>
          <p:cNvSpPr txBox="1">
            <a:spLocks noChangeArrowheads="1"/>
          </p:cNvSpPr>
          <p:nvPr/>
        </p:nvSpPr>
        <p:spPr bwMode="auto">
          <a:xfrm>
            <a:off x="250825" y="188913"/>
            <a:ext cx="8713663" cy="923330"/>
          </a:xfrm>
          <a:prstGeom prst="rect">
            <a:avLst/>
          </a:prstGeom>
          <a:noFill/>
          <a:ln w="9525">
            <a:noFill/>
            <a:miter lim="800000"/>
            <a:headEnd/>
            <a:tailEnd/>
          </a:ln>
        </p:spPr>
        <p:txBody>
          <a:bodyPr wrap="square">
            <a:spAutoFit/>
          </a:bodyPr>
          <a:lstStyle/>
          <a:p>
            <a:pPr eaLnBrk="0" hangingPunct="0"/>
            <a:r>
              <a:rPr lang="en-GB" sz="5400" b="1" dirty="0">
                <a:solidFill>
                  <a:schemeClr val="accent5">
                    <a:lumMod val="50000"/>
                  </a:schemeClr>
                </a:solidFill>
                <a:cs typeface="Arial" pitchFamily="34" charset="0"/>
              </a:rPr>
              <a:t>Personal Development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fontScale="90000"/>
          </a:bodyPr>
          <a:lstStyle/>
          <a:p>
            <a:r>
              <a:rPr lang="en-GB" b="1" dirty="0" smtClean="0">
                <a:solidFill>
                  <a:schemeClr val="accent5">
                    <a:lumMod val="50000"/>
                  </a:schemeClr>
                </a:solidFill>
              </a:rPr>
              <a:t>Personal Development Planning</a:t>
            </a:r>
            <a:endParaRPr lang="en-GB" b="1" dirty="0">
              <a:solidFill>
                <a:schemeClr val="accent5">
                  <a:lumMod val="50000"/>
                </a:schemeClr>
              </a:solidFill>
            </a:endParaRPr>
          </a:p>
        </p:txBody>
      </p:sp>
      <p:pic>
        <p:nvPicPr>
          <p:cNvPr id="8194" name="Picture 2" descr="http://insalesnow.com/wp-content/uploads/2015/04/SMART.jpg"/>
          <p:cNvPicPr>
            <a:picLocks noChangeAspect="1" noChangeArrowheads="1"/>
          </p:cNvPicPr>
          <p:nvPr/>
        </p:nvPicPr>
        <p:blipFill>
          <a:blip r:embed="rId2" cstate="print"/>
          <a:srcRect/>
          <a:stretch>
            <a:fillRect/>
          </a:stretch>
        </p:blipFill>
        <p:spPr bwMode="auto">
          <a:xfrm>
            <a:off x="0" y="1988840"/>
            <a:ext cx="9144000" cy="3672408"/>
          </a:xfrm>
          <a:prstGeom prst="rect">
            <a:avLst/>
          </a:prstGeom>
          <a:noFill/>
        </p:spPr>
      </p:pic>
      <p:sp>
        <p:nvSpPr>
          <p:cNvPr id="5" name="Rectangle 3"/>
          <p:cNvSpPr>
            <a:spLocks noChangeArrowheads="1"/>
          </p:cNvSpPr>
          <p:nvPr/>
        </p:nvSpPr>
        <p:spPr bwMode="auto">
          <a:xfrm>
            <a:off x="395536" y="908720"/>
            <a:ext cx="8496944" cy="1077218"/>
          </a:xfrm>
          <a:prstGeom prst="rect">
            <a:avLst/>
          </a:prstGeom>
          <a:noFill/>
          <a:ln w="9525">
            <a:noFill/>
            <a:miter lim="800000"/>
            <a:headEnd/>
            <a:tailEnd/>
          </a:ln>
        </p:spPr>
        <p:txBody>
          <a:bodyPr wrap="square">
            <a:spAutoFit/>
          </a:bodyPr>
          <a:lstStyle/>
          <a:p>
            <a:pPr>
              <a:buFont typeface="Monotype Sorts"/>
              <a:buNone/>
            </a:pPr>
            <a:r>
              <a:rPr lang="en-GB" sz="3200" dirty="0">
                <a:cs typeface="Arial" pitchFamily="34" charset="0"/>
              </a:rPr>
              <a:t>Objectives need to be meaningful not just for you but for the organisation</a:t>
            </a:r>
            <a:r>
              <a:rPr lang="en-GB" sz="3200" dirty="0" smtClean="0">
                <a:cs typeface="Arial" pitchFamily="34" charset="0"/>
              </a:rPr>
              <a:t>.</a:t>
            </a:r>
          </a:p>
        </p:txBody>
      </p:sp>
    </p:spTree>
    <p:extLst>
      <p:ext uri="{BB962C8B-B14F-4D97-AF65-F5344CB8AC3E}">
        <p14:creationId xmlns:p14="http://schemas.microsoft.com/office/powerpoint/2010/main" val="7703880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67544" y="188640"/>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Setting goals and SMART objectives</a:t>
            </a:r>
            <a:endParaRPr lang="en-GB" b="1" dirty="0">
              <a:solidFill>
                <a:schemeClr val="accent5">
                  <a:lumMod val="50000"/>
                </a:schemeClr>
              </a:solidFill>
            </a:endParaRPr>
          </a:p>
        </p:txBody>
      </p:sp>
      <p:pic>
        <p:nvPicPr>
          <p:cNvPr id="6" name="Picture 5"/>
          <p:cNvPicPr>
            <a:picLocks noChangeAspect="1"/>
          </p:cNvPicPr>
          <p:nvPr/>
        </p:nvPicPr>
        <p:blipFill>
          <a:blip r:embed="rId2"/>
          <a:stretch>
            <a:fillRect/>
          </a:stretch>
        </p:blipFill>
        <p:spPr>
          <a:xfrm>
            <a:off x="4283968" y="2839968"/>
            <a:ext cx="5184576" cy="2835424"/>
          </a:xfrm>
          <a:prstGeom prst="rect">
            <a:avLst/>
          </a:prstGeom>
        </p:spPr>
      </p:pic>
      <p:sp>
        <p:nvSpPr>
          <p:cNvPr id="5" name="Rectangle 3"/>
          <p:cNvSpPr txBox="1">
            <a:spLocks noChangeArrowheads="1"/>
          </p:cNvSpPr>
          <p:nvPr/>
        </p:nvSpPr>
        <p:spPr bwMode="auto">
          <a:xfrm>
            <a:off x="179512" y="1255792"/>
            <a:ext cx="7848872" cy="4419600"/>
          </a:xfrm>
          <a:prstGeom prst="rect">
            <a:avLst/>
          </a:prstGeom>
          <a:noFill/>
          <a:ln w="9525">
            <a:noFill/>
            <a:miter lim="800000"/>
            <a:headEnd/>
            <a:tailEnd/>
          </a:ln>
        </p:spPr>
        <p:txBody>
          <a:bodyPr/>
          <a:lstStyle/>
          <a:p>
            <a:pPr marL="342900" indent="-342900" fontAlgn="base">
              <a:spcBef>
                <a:spcPct val="20000"/>
              </a:spcBef>
              <a:spcAft>
                <a:spcPct val="0"/>
              </a:spcAft>
              <a:buFontTx/>
              <a:buChar char="•"/>
              <a:defRPr/>
            </a:pPr>
            <a:endParaRPr lang="en-US" sz="2400" kern="0" dirty="0" smtClean="0">
              <a:latin typeface="Verdana"/>
              <a:ea typeface="ＭＳ Ｐゴシック"/>
              <a:cs typeface="ＭＳ Ｐゴシック"/>
            </a:endParaRPr>
          </a:p>
          <a:p>
            <a:pPr marL="342900" indent="-342900" fontAlgn="base">
              <a:spcBef>
                <a:spcPct val="20000"/>
              </a:spcBef>
              <a:spcAft>
                <a:spcPct val="0"/>
              </a:spcAft>
              <a:buFontTx/>
              <a:buChar char="•"/>
              <a:defRPr/>
            </a:pPr>
            <a:r>
              <a:rPr lang="en-US" sz="2400" kern="0" dirty="0" smtClean="0">
                <a:latin typeface="Verdana"/>
                <a:ea typeface="ＭＳ Ｐゴシック"/>
                <a:cs typeface="ＭＳ Ｐゴシック"/>
              </a:rPr>
              <a:t>Goals </a:t>
            </a:r>
            <a:r>
              <a:rPr lang="en-US" sz="2400" kern="0" dirty="0">
                <a:latin typeface="Verdana"/>
                <a:ea typeface="ＭＳ Ｐゴシック"/>
                <a:cs typeface="ＭＳ Ｐゴシック"/>
              </a:rPr>
              <a:t>are forward-facing and provide the company with the direction in which it will move.</a:t>
            </a:r>
          </a:p>
          <a:p>
            <a:pPr marL="342900" indent="-342900" fontAlgn="base">
              <a:spcBef>
                <a:spcPct val="20000"/>
              </a:spcBef>
              <a:spcAft>
                <a:spcPct val="0"/>
              </a:spcAft>
              <a:buFontTx/>
              <a:buChar char="•"/>
              <a:defRPr/>
            </a:pPr>
            <a:r>
              <a:rPr lang="en-US" sz="2400" kern="0" dirty="0" smtClean="0">
                <a:latin typeface="Verdana"/>
                <a:ea typeface="ＭＳ Ｐゴシック"/>
                <a:cs typeface="ＭＳ Ｐゴシック"/>
              </a:rPr>
              <a:t>Objectives </a:t>
            </a:r>
            <a:r>
              <a:rPr lang="en-US" sz="2400" kern="0" dirty="0">
                <a:latin typeface="Verdana"/>
                <a:ea typeface="ＭＳ Ｐゴシック"/>
                <a:cs typeface="ＭＳ Ｐゴシック"/>
              </a:rPr>
              <a:t>can be mile markers along the road indicating progress and maintaining motivation. </a:t>
            </a:r>
          </a:p>
        </p:txBody>
      </p:sp>
    </p:spTree>
    <p:extLst>
      <p:ext uri="{BB962C8B-B14F-4D97-AF65-F5344CB8AC3E}">
        <p14:creationId xmlns:p14="http://schemas.microsoft.com/office/powerpoint/2010/main" val="2630505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67544" y="188640"/>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Setting goals and SMART objectives</a:t>
            </a:r>
            <a:endParaRPr lang="en-GB" b="1" dirty="0">
              <a:solidFill>
                <a:schemeClr val="accent5">
                  <a:lumMod val="50000"/>
                </a:schemeClr>
              </a:solidFill>
            </a:endParaRPr>
          </a:p>
        </p:txBody>
      </p:sp>
      <p:sp>
        <p:nvSpPr>
          <p:cNvPr id="5" name="Rectangle 3"/>
          <p:cNvSpPr txBox="1">
            <a:spLocks noChangeArrowheads="1"/>
          </p:cNvSpPr>
          <p:nvPr/>
        </p:nvSpPr>
        <p:spPr bwMode="auto">
          <a:xfrm>
            <a:off x="900112" y="1412875"/>
            <a:ext cx="6912247"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2400" kern="0" dirty="0">
                <a:latin typeface="Verdana"/>
                <a:ea typeface="ＭＳ Ｐゴシック"/>
                <a:cs typeface="ＭＳ Ｐゴシック"/>
              </a:rPr>
              <a:t>At [Company Name], we set </a:t>
            </a:r>
            <a:r>
              <a:rPr lang="en-US" sz="2400" b="1" kern="0" dirty="0">
                <a:latin typeface="Verdana"/>
                <a:ea typeface="ＭＳ Ｐゴシック"/>
                <a:cs typeface="ＭＳ Ｐゴシック"/>
              </a:rPr>
              <a:t>SMART</a:t>
            </a:r>
            <a:r>
              <a:rPr lang="en-US" sz="2400" kern="0" dirty="0">
                <a:latin typeface="Verdana"/>
                <a:ea typeface="ＭＳ Ｐゴシック"/>
                <a:cs typeface="ＭＳ Ｐゴシック"/>
              </a:rPr>
              <a:t> </a:t>
            </a:r>
            <a:r>
              <a:rPr lang="en-US" sz="2400" kern="0" dirty="0" smtClean="0">
                <a:latin typeface="Verdana"/>
                <a:ea typeface="ＭＳ Ｐゴシック"/>
                <a:cs typeface="ＭＳ Ｐゴシック"/>
              </a:rPr>
              <a:t>objectives</a:t>
            </a:r>
            <a:r>
              <a:rPr lang="en-US" sz="2400" kern="0" dirty="0">
                <a:latin typeface="Verdana"/>
                <a:ea typeface="ＭＳ Ｐゴシック"/>
                <a:cs typeface="ＭＳ Ｐゴシック"/>
              </a:rPr>
              <a:t>:</a:t>
            </a:r>
          </a:p>
          <a:p>
            <a:pPr marL="342900" indent="-342900" fontAlgn="base">
              <a:spcBef>
                <a:spcPct val="20000"/>
              </a:spcBef>
              <a:spcAft>
                <a:spcPct val="0"/>
              </a:spcAft>
              <a:defRPr/>
            </a:pPr>
            <a:endParaRPr lang="en-US" sz="2400" kern="0" dirty="0">
              <a:latin typeface="Verdana"/>
              <a:ea typeface="ＭＳ Ｐゴシック"/>
              <a:cs typeface="ＭＳ Ｐゴシック"/>
            </a:endParaRPr>
          </a:p>
          <a:p>
            <a:pPr marL="1600200" lvl="3" indent="-228600" fontAlgn="base">
              <a:spcBef>
                <a:spcPct val="20000"/>
              </a:spcBef>
              <a:spcAft>
                <a:spcPct val="0"/>
              </a:spcAft>
              <a:defRPr/>
            </a:pPr>
            <a:r>
              <a:rPr lang="en-US" sz="2400" b="1" i="1" kern="0" dirty="0">
                <a:latin typeface="Verdana"/>
                <a:ea typeface="ＭＳ Ｐゴシック"/>
                <a:cs typeface="ＭＳ Ｐゴシック"/>
              </a:rPr>
              <a:t>S 	</a:t>
            </a:r>
            <a:r>
              <a:rPr lang="en-US" sz="2400" b="1" kern="0" dirty="0">
                <a:latin typeface="Verdana"/>
                <a:ea typeface="ＭＳ Ｐゴシック"/>
                <a:cs typeface="ＭＳ Ｐゴシック"/>
              </a:rPr>
              <a:t>Specific</a:t>
            </a:r>
          </a:p>
          <a:p>
            <a:pPr marL="1600200" lvl="3" indent="-228600" fontAlgn="base">
              <a:spcBef>
                <a:spcPct val="20000"/>
              </a:spcBef>
              <a:spcAft>
                <a:spcPct val="0"/>
              </a:spcAft>
              <a:defRPr/>
            </a:pPr>
            <a:r>
              <a:rPr lang="en-US" sz="2400" b="1" i="1" kern="0" dirty="0">
                <a:latin typeface="Verdana"/>
                <a:ea typeface="ＭＳ Ｐゴシック"/>
                <a:cs typeface="ＭＳ Ｐゴシック"/>
              </a:rPr>
              <a:t>M</a:t>
            </a:r>
            <a:r>
              <a:rPr lang="en-US" sz="2400" b="1" kern="0" dirty="0">
                <a:latin typeface="Verdana"/>
                <a:ea typeface="ＭＳ Ｐゴシック"/>
                <a:cs typeface="ＭＳ Ｐゴシック"/>
              </a:rPr>
              <a:t> 	Measurable</a:t>
            </a:r>
          </a:p>
          <a:p>
            <a:pPr marL="1600200" lvl="3" indent="-228600" fontAlgn="base">
              <a:spcBef>
                <a:spcPct val="20000"/>
              </a:spcBef>
              <a:spcAft>
                <a:spcPct val="0"/>
              </a:spcAft>
              <a:defRPr/>
            </a:pPr>
            <a:r>
              <a:rPr lang="en-US" sz="2400" b="1" i="1" kern="0" dirty="0">
                <a:latin typeface="Verdana"/>
                <a:ea typeface="ＭＳ Ｐゴシック"/>
                <a:cs typeface="ＭＳ Ｐゴシック"/>
              </a:rPr>
              <a:t>A </a:t>
            </a:r>
            <a:r>
              <a:rPr lang="en-US" sz="2400" b="1" kern="0" dirty="0">
                <a:latin typeface="Verdana"/>
                <a:ea typeface="ＭＳ Ｐゴシック"/>
                <a:cs typeface="ＭＳ Ｐゴシック"/>
              </a:rPr>
              <a:t>	Achievable</a:t>
            </a:r>
          </a:p>
          <a:p>
            <a:pPr marL="1600200" lvl="3" indent="-228600" fontAlgn="base">
              <a:spcBef>
                <a:spcPct val="20000"/>
              </a:spcBef>
              <a:spcAft>
                <a:spcPct val="0"/>
              </a:spcAft>
              <a:defRPr/>
            </a:pPr>
            <a:r>
              <a:rPr lang="en-US" sz="2400" b="1" i="1" kern="0" dirty="0">
                <a:latin typeface="Verdana"/>
                <a:ea typeface="ＭＳ Ｐゴシック"/>
                <a:cs typeface="ＭＳ Ｐゴシック"/>
              </a:rPr>
              <a:t>R</a:t>
            </a:r>
            <a:r>
              <a:rPr lang="en-US" sz="2400" b="1" kern="0" dirty="0">
                <a:latin typeface="Verdana"/>
                <a:ea typeface="ＭＳ Ｐゴシック"/>
                <a:cs typeface="ＭＳ Ｐゴシック"/>
              </a:rPr>
              <a:t>  </a:t>
            </a:r>
            <a:r>
              <a:rPr lang="en-US" sz="2400" b="1" kern="0" dirty="0" smtClean="0">
                <a:latin typeface="Verdana"/>
                <a:ea typeface="ＭＳ Ｐゴシック"/>
                <a:cs typeface="ＭＳ Ｐゴシック"/>
              </a:rPr>
              <a:t>Realistic/relevant</a:t>
            </a:r>
            <a:endParaRPr lang="en-US" sz="2400" b="1" kern="0" dirty="0">
              <a:latin typeface="Verdana"/>
              <a:ea typeface="ＭＳ Ｐゴシック"/>
              <a:cs typeface="ＭＳ Ｐゴシック"/>
            </a:endParaRPr>
          </a:p>
          <a:p>
            <a:pPr marL="1600200" lvl="3" indent="-228600" fontAlgn="base">
              <a:spcBef>
                <a:spcPct val="20000"/>
              </a:spcBef>
              <a:spcAft>
                <a:spcPct val="0"/>
              </a:spcAft>
              <a:defRPr/>
            </a:pPr>
            <a:r>
              <a:rPr lang="en-US" sz="2400" b="1" i="1" kern="0" dirty="0">
                <a:latin typeface="Verdana"/>
                <a:ea typeface="ＭＳ Ｐゴシック"/>
                <a:cs typeface="ＭＳ Ｐゴシック"/>
              </a:rPr>
              <a:t>T</a:t>
            </a:r>
            <a:r>
              <a:rPr lang="en-US" sz="2400" b="1" kern="0" dirty="0">
                <a:latin typeface="Verdana"/>
                <a:ea typeface="ＭＳ Ｐゴシック"/>
                <a:cs typeface="ＭＳ Ｐゴシック"/>
              </a:rPr>
              <a:t> 	</a:t>
            </a:r>
            <a:r>
              <a:rPr lang="en-US" sz="2400" b="1" kern="0" dirty="0" smtClean="0">
                <a:latin typeface="Verdana"/>
                <a:ea typeface="ＭＳ Ｐゴシック"/>
                <a:cs typeface="ＭＳ Ｐゴシック"/>
              </a:rPr>
              <a:t>Time-bound</a:t>
            </a:r>
            <a:endParaRPr lang="en-US" sz="2400" b="1" kern="0" dirty="0">
              <a:latin typeface="Verdana"/>
              <a:ea typeface="ＭＳ Ｐゴシック"/>
              <a:cs typeface="ＭＳ Ｐゴシック"/>
            </a:endParaRPr>
          </a:p>
        </p:txBody>
      </p:sp>
    </p:spTree>
    <p:extLst>
      <p:ext uri="{BB962C8B-B14F-4D97-AF65-F5344CB8AC3E}">
        <p14:creationId xmlns:p14="http://schemas.microsoft.com/office/powerpoint/2010/main" val="2268142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67544" y="188640"/>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Setting goals and SMART objectives</a:t>
            </a:r>
            <a:endParaRPr lang="en-GB" b="1" dirty="0">
              <a:solidFill>
                <a:schemeClr val="accent5">
                  <a:lumMod val="50000"/>
                </a:schemeClr>
              </a:solidFill>
            </a:endParaRPr>
          </a:p>
        </p:txBody>
      </p:sp>
      <p:sp>
        <p:nvSpPr>
          <p:cNvPr id="5" name="Rectangle 3"/>
          <p:cNvSpPr txBox="1">
            <a:spLocks noChangeArrowheads="1"/>
          </p:cNvSpPr>
          <p:nvPr/>
        </p:nvSpPr>
        <p:spPr bwMode="auto">
          <a:xfrm>
            <a:off x="683568" y="1352735"/>
            <a:ext cx="7128792"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3200" b="1" u="sng" kern="0" dirty="0">
                <a:cs typeface="ＭＳ Ｐゴシック"/>
              </a:rPr>
              <a:t>Specific</a:t>
            </a:r>
            <a:r>
              <a:rPr lang="en-US" sz="3200" b="1" kern="0" dirty="0">
                <a:cs typeface="ＭＳ Ｐゴシック"/>
              </a:rPr>
              <a:t> objectives are:</a:t>
            </a:r>
          </a:p>
          <a:p>
            <a:pPr marL="342900" indent="-342900" fontAlgn="base">
              <a:spcBef>
                <a:spcPct val="20000"/>
              </a:spcBef>
              <a:spcAft>
                <a:spcPct val="0"/>
              </a:spcAft>
              <a:defRPr/>
            </a:pPr>
            <a:endParaRPr lang="en-US" sz="3200" b="1" kern="0" dirty="0">
              <a:cs typeface="ＭＳ Ｐゴシック"/>
            </a:endParaRPr>
          </a:p>
          <a:p>
            <a:pPr marL="342900" indent="-342900" fontAlgn="base">
              <a:spcBef>
                <a:spcPct val="20000"/>
              </a:spcBef>
              <a:spcAft>
                <a:spcPct val="0"/>
              </a:spcAft>
              <a:buFontTx/>
              <a:buChar char="•"/>
              <a:defRPr/>
            </a:pPr>
            <a:r>
              <a:rPr lang="en-US" sz="2400" kern="0" dirty="0">
                <a:cs typeface="ＭＳ Ｐゴシック"/>
              </a:rPr>
              <a:t>Concrete</a:t>
            </a:r>
          </a:p>
          <a:p>
            <a:pPr marL="342900" indent="-342900" fontAlgn="base">
              <a:spcBef>
                <a:spcPct val="20000"/>
              </a:spcBef>
              <a:spcAft>
                <a:spcPct val="0"/>
              </a:spcAft>
              <a:buFontTx/>
              <a:buChar char="•"/>
              <a:defRPr/>
            </a:pPr>
            <a:r>
              <a:rPr lang="en-US" sz="2400" kern="0" dirty="0">
                <a:cs typeface="ＭＳ Ｐゴシック"/>
              </a:rPr>
              <a:t>Detailed</a:t>
            </a:r>
          </a:p>
          <a:p>
            <a:pPr marL="342900" indent="-342900" fontAlgn="base">
              <a:spcBef>
                <a:spcPct val="20000"/>
              </a:spcBef>
              <a:spcAft>
                <a:spcPct val="0"/>
              </a:spcAft>
              <a:buFontTx/>
              <a:buChar char="•"/>
              <a:defRPr/>
            </a:pPr>
            <a:r>
              <a:rPr lang="en-US" sz="2400" kern="0" dirty="0">
                <a:cs typeface="ＭＳ Ｐゴシック"/>
              </a:rPr>
              <a:t>Focused</a:t>
            </a:r>
          </a:p>
          <a:p>
            <a:pPr marL="342900" indent="-342900" fontAlgn="base">
              <a:spcBef>
                <a:spcPct val="20000"/>
              </a:spcBef>
              <a:spcAft>
                <a:spcPct val="0"/>
              </a:spcAft>
              <a:buFontTx/>
              <a:buChar char="•"/>
              <a:defRPr/>
            </a:pPr>
            <a:r>
              <a:rPr lang="en-US" sz="2400" kern="0" dirty="0">
                <a:cs typeface="ＭＳ Ｐゴシック"/>
              </a:rPr>
              <a:t>Well-defined</a:t>
            </a:r>
          </a:p>
          <a:p>
            <a:pPr marL="342900" indent="-342900" fontAlgn="base">
              <a:spcBef>
                <a:spcPct val="20000"/>
              </a:spcBef>
              <a:spcAft>
                <a:spcPct val="0"/>
              </a:spcAft>
              <a:buFontTx/>
              <a:buChar char="•"/>
              <a:defRPr/>
            </a:pPr>
            <a:r>
              <a:rPr lang="en-US" sz="2400" kern="0" dirty="0">
                <a:cs typeface="ＭＳ Ｐゴシック"/>
              </a:rPr>
              <a:t>Straightforward</a:t>
            </a:r>
          </a:p>
          <a:p>
            <a:pPr marL="342900" indent="-342900" fontAlgn="base">
              <a:spcBef>
                <a:spcPct val="20000"/>
              </a:spcBef>
              <a:spcAft>
                <a:spcPct val="0"/>
              </a:spcAft>
              <a:buFontTx/>
              <a:buChar char="•"/>
              <a:defRPr/>
            </a:pPr>
            <a:r>
              <a:rPr lang="en-US" sz="2400" kern="0" dirty="0">
                <a:cs typeface="ＭＳ Ｐゴシック"/>
              </a:rPr>
              <a:t>Action-oriented</a:t>
            </a:r>
          </a:p>
        </p:txBody>
      </p:sp>
    </p:spTree>
    <p:extLst>
      <p:ext uri="{BB962C8B-B14F-4D97-AF65-F5344CB8AC3E}">
        <p14:creationId xmlns:p14="http://schemas.microsoft.com/office/powerpoint/2010/main" val="2617808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107504" y="1318121"/>
            <a:ext cx="8856984" cy="4419600"/>
          </a:xfrm>
          <a:prstGeom prst="rect">
            <a:avLst/>
          </a:prstGeom>
          <a:noFill/>
          <a:ln w="9525">
            <a:noFill/>
            <a:miter lim="800000"/>
            <a:headEnd/>
            <a:tailEnd/>
          </a:ln>
        </p:spPr>
        <p:txBody>
          <a:bodyPr/>
          <a:lstStyle/>
          <a:p>
            <a:pPr marL="342900" indent="-342900" fontAlgn="base">
              <a:lnSpc>
                <a:spcPct val="90000"/>
              </a:lnSpc>
              <a:spcBef>
                <a:spcPct val="20000"/>
              </a:spcBef>
              <a:spcAft>
                <a:spcPct val="0"/>
              </a:spcAft>
              <a:defRPr/>
            </a:pPr>
            <a:r>
              <a:rPr lang="en-US" sz="3200" b="1" kern="0" dirty="0">
                <a:solidFill>
                  <a:schemeClr val="accent5">
                    <a:lumMod val="50000"/>
                  </a:schemeClr>
                </a:solidFill>
                <a:cs typeface="ＭＳ Ｐゴシック"/>
              </a:rPr>
              <a:t>When setting objectives that </a:t>
            </a:r>
            <a:r>
              <a:rPr lang="en-US" sz="3200" b="1" kern="0" dirty="0" smtClean="0">
                <a:solidFill>
                  <a:schemeClr val="accent5">
                    <a:lumMod val="50000"/>
                  </a:schemeClr>
                </a:solidFill>
                <a:cs typeface="ＭＳ Ｐゴシック"/>
              </a:rPr>
              <a:t>are specific, ask </a:t>
            </a:r>
            <a:r>
              <a:rPr lang="en-US" sz="3200" b="1" kern="0" dirty="0">
                <a:solidFill>
                  <a:schemeClr val="accent5">
                    <a:lumMod val="50000"/>
                  </a:schemeClr>
                </a:solidFill>
                <a:cs typeface="ＭＳ Ｐゴシック"/>
              </a:rPr>
              <a:t>the following </a:t>
            </a:r>
            <a:r>
              <a:rPr lang="en-US" sz="3200" b="1" kern="0" dirty="0" smtClean="0">
                <a:solidFill>
                  <a:schemeClr val="accent5">
                    <a:lumMod val="50000"/>
                  </a:schemeClr>
                </a:solidFill>
                <a:cs typeface="ＭＳ Ｐゴシック"/>
              </a:rPr>
              <a:t>questions</a:t>
            </a:r>
            <a:r>
              <a:rPr lang="en-US" sz="3200" b="1" kern="0" dirty="0">
                <a:solidFill>
                  <a:schemeClr val="accent5">
                    <a:lumMod val="50000"/>
                  </a:schemeClr>
                </a:solidFill>
                <a:cs typeface="ＭＳ Ｐゴシック"/>
              </a:rPr>
              <a:t>:</a:t>
            </a:r>
          </a:p>
          <a:p>
            <a:pPr marL="342900" indent="-342900" fontAlgn="base">
              <a:lnSpc>
                <a:spcPct val="90000"/>
              </a:lnSpc>
              <a:spcBef>
                <a:spcPct val="20000"/>
              </a:spcBef>
              <a:spcAft>
                <a:spcPct val="0"/>
              </a:spcAft>
              <a:buFontTx/>
              <a:buChar char="•"/>
              <a:defRPr/>
            </a:pPr>
            <a:r>
              <a:rPr lang="en-US" sz="2800" kern="0" dirty="0" smtClean="0">
                <a:cs typeface="ＭＳ Ｐゴシック"/>
              </a:rPr>
              <a:t>What </a:t>
            </a:r>
            <a:r>
              <a:rPr lang="en-US" sz="2800" kern="0" dirty="0">
                <a:cs typeface="ＭＳ Ｐゴシック"/>
              </a:rPr>
              <a:t>am I going to do? </a:t>
            </a:r>
            <a:endParaRPr lang="en-US" sz="2800" kern="0" dirty="0" smtClean="0">
              <a:cs typeface="ＭＳ Ｐゴシック"/>
            </a:endParaRPr>
          </a:p>
          <a:p>
            <a:pPr marL="914400" lvl="1" indent="-457200" fontAlgn="base">
              <a:lnSpc>
                <a:spcPct val="90000"/>
              </a:lnSpc>
              <a:spcBef>
                <a:spcPct val="20000"/>
              </a:spcBef>
              <a:spcAft>
                <a:spcPct val="0"/>
              </a:spcAft>
              <a:buFont typeface="Courier New" panose="02070309020205020404" pitchFamily="49" charset="0"/>
              <a:buChar char="o"/>
              <a:defRPr/>
            </a:pPr>
            <a:r>
              <a:rPr lang="en-US" sz="2800" kern="0" dirty="0" smtClean="0">
                <a:cs typeface="ＭＳ Ｐゴシック"/>
              </a:rPr>
              <a:t>Use </a:t>
            </a:r>
            <a:r>
              <a:rPr lang="en-US" sz="2800" kern="0" dirty="0">
                <a:cs typeface="ＭＳ Ｐゴシック"/>
              </a:rPr>
              <a:t>action verbs such as </a:t>
            </a:r>
            <a:r>
              <a:rPr lang="en-US" sz="2800" i="1" kern="0" dirty="0">
                <a:cs typeface="ＭＳ Ｐゴシック"/>
              </a:rPr>
              <a:t>develop, execute, conduct, build.</a:t>
            </a:r>
          </a:p>
          <a:p>
            <a:pPr marL="342900" indent="-342900" fontAlgn="base">
              <a:lnSpc>
                <a:spcPct val="90000"/>
              </a:lnSpc>
              <a:spcBef>
                <a:spcPct val="20000"/>
              </a:spcBef>
              <a:spcAft>
                <a:spcPct val="0"/>
              </a:spcAft>
              <a:buFontTx/>
              <a:buChar char="•"/>
              <a:defRPr/>
            </a:pPr>
            <a:r>
              <a:rPr lang="en-US" sz="2800" kern="0" dirty="0">
                <a:cs typeface="ＭＳ Ｐゴシック"/>
              </a:rPr>
              <a:t>Why is it important to do this task?</a:t>
            </a:r>
          </a:p>
          <a:p>
            <a:pPr marL="342900" indent="-342900" fontAlgn="base">
              <a:lnSpc>
                <a:spcPct val="90000"/>
              </a:lnSpc>
              <a:spcBef>
                <a:spcPct val="20000"/>
              </a:spcBef>
              <a:spcAft>
                <a:spcPct val="0"/>
              </a:spcAft>
              <a:buFontTx/>
              <a:buChar char="•"/>
              <a:defRPr/>
            </a:pPr>
            <a:r>
              <a:rPr lang="en-US" sz="2800" kern="0" dirty="0">
                <a:cs typeface="ＭＳ Ｐゴシック"/>
              </a:rPr>
              <a:t>Who is going to be involved?</a:t>
            </a:r>
          </a:p>
          <a:p>
            <a:pPr marL="342900" indent="-342900" fontAlgn="base">
              <a:lnSpc>
                <a:spcPct val="90000"/>
              </a:lnSpc>
              <a:spcBef>
                <a:spcPct val="20000"/>
              </a:spcBef>
              <a:spcAft>
                <a:spcPct val="0"/>
              </a:spcAft>
              <a:buFontTx/>
              <a:buChar char="•"/>
              <a:defRPr/>
            </a:pPr>
            <a:r>
              <a:rPr lang="en-US" sz="2800" kern="0" dirty="0">
                <a:cs typeface="ＭＳ Ｐゴシック"/>
              </a:rPr>
              <a:t>When do I want this task to be completed?</a:t>
            </a:r>
          </a:p>
          <a:p>
            <a:pPr marL="342900" indent="-342900" fontAlgn="base">
              <a:lnSpc>
                <a:spcPct val="90000"/>
              </a:lnSpc>
              <a:spcBef>
                <a:spcPct val="20000"/>
              </a:spcBef>
              <a:spcAft>
                <a:spcPct val="0"/>
              </a:spcAft>
              <a:buFontTx/>
              <a:buChar char="•"/>
              <a:defRPr/>
            </a:pPr>
            <a:r>
              <a:rPr lang="en-US" sz="2800" kern="0" dirty="0">
                <a:cs typeface="ＭＳ Ｐゴシック"/>
              </a:rPr>
              <a:t>How am I going to do this task?</a:t>
            </a:r>
          </a:p>
          <a:p>
            <a:pPr marL="342900" indent="-342900" fontAlgn="base">
              <a:lnSpc>
                <a:spcPct val="90000"/>
              </a:lnSpc>
              <a:spcBef>
                <a:spcPct val="20000"/>
              </a:spcBef>
              <a:spcAft>
                <a:spcPct val="0"/>
              </a:spcAft>
              <a:defRPr/>
            </a:pPr>
            <a:endParaRPr lang="en-US" sz="1600" kern="0" dirty="0">
              <a:solidFill>
                <a:srgbClr val="004C99"/>
              </a:solidFill>
              <a:cs typeface="ＭＳ Ｐゴシック"/>
            </a:endParaRPr>
          </a:p>
        </p:txBody>
      </p:sp>
      <p:sp>
        <p:nvSpPr>
          <p:cNvPr id="6" name="TextBox 5"/>
          <p:cNvSpPr txBox="1"/>
          <p:nvPr/>
        </p:nvSpPr>
        <p:spPr>
          <a:xfrm>
            <a:off x="1259148" y="188640"/>
            <a:ext cx="5832648" cy="769441"/>
          </a:xfrm>
          <a:prstGeom prst="rect">
            <a:avLst/>
          </a:prstGeom>
          <a:noFill/>
        </p:spPr>
        <p:txBody>
          <a:bodyPr wrap="square" rtlCol="0">
            <a:spAutoFit/>
          </a:bodyPr>
          <a:lstStyle/>
          <a:p>
            <a:r>
              <a:rPr lang="en-GB" sz="4400" b="1" dirty="0" smtClean="0">
                <a:solidFill>
                  <a:schemeClr val="accent5">
                    <a:lumMod val="50000"/>
                  </a:schemeClr>
                </a:solidFill>
              </a:rPr>
              <a:t>Objectives - Specific</a:t>
            </a:r>
            <a:endParaRPr lang="en-GB" sz="4400" b="1" dirty="0">
              <a:solidFill>
                <a:schemeClr val="accent5">
                  <a:lumMod val="50000"/>
                </a:schemeClr>
              </a:solidFill>
            </a:endParaRPr>
          </a:p>
        </p:txBody>
      </p:sp>
    </p:spTree>
    <p:extLst>
      <p:ext uri="{BB962C8B-B14F-4D97-AF65-F5344CB8AC3E}">
        <p14:creationId xmlns:p14="http://schemas.microsoft.com/office/powerpoint/2010/main" val="3643754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413"/>
            <a:ext cx="8229600" cy="1143000"/>
          </a:xfrm>
        </p:spPr>
        <p:txBody>
          <a:bodyPr/>
          <a:lstStyle/>
          <a:p>
            <a:r>
              <a:rPr lang="en-GB" b="1" dirty="0" smtClean="0">
                <a:solidFill>
                  <a:schemeClr val="accent5">
                    <a:lumMod val="50000"/>
                  </a:schemeClr>
                </a:solidFill>
              </a:rPr>
              <a:t>Objectives - Measurable</a:t>
            </a:r>
            <a:endParaRPr lang="en-GB" b="1" dirty="0">
              <a:solidFill>
                <a:schemeClr val="accent5">
                  <a:lumMod val="50000"/>
                </a:schemeClr>
              </a:solidFill>
            </a:endParaRPr>
          </a:p>
        </p:txBody>
      </p:sp>
      <p:pic>
        <p:nvPicPr>
          <p:cNvPr id="5" name="Picture 4"/>
          <p:cNvPicPr>
            <a:picLocks noChangeAspect="1"/>
          </p:cNvPicPr>
          <p:nvPr/>
        </p:nvPicPr>
        <p:blipFill>
          <a:blip r:embed="rId2"/>
          <a:stretch>
            <a:fillRect/>
          </a:stretch>
        </p:blipFill>
        <p:spPr>
          <a:xfrm>
            <a:off x="6156176" y="3789040"/>
            <a:ext cx="2857500" cy="1905000"/>
          </a:xfrm>
          <a:prstGeom prst="rect">
            <a:avLst/>
          </a:prstGeom>
        </p:spPr>
      </p:pic>
      <p:sp>
        <p:nvSpPr>
          <p:cNvPr id="4" name="Rectangle 3"/>
          <p:cNvSpPr txBox="1">
            <a:spLocks noChangeArrowheads="1"/>
          </p:cNvSpPr>
          <p:nvPr/>
        </p:nvSpPr>
        <p:spPr bwMode="auto">
          <a:xfrm>
            <a:off x="117848" y="1016334"/>
            <a:ext cx="8568952" cy="4419600"/>
          </a:xfrm>
          <a:prstGeom prst="rect">
            <a:avLst/>
          </a:prstGeom>
          <a:noFill/>
          <a:ln w="9525">
            <a:noFill/>
            <a:miter lim="800000"/>
            <a:headEnd/>
            <a:tailEnd/>
          </a:ln>
        </p:spPr>
        <p:txBody>
          <a:bodyPr/>
          <a:lstStyle/>
          <a:p>
            <a:pPr marL="342900" indent="-342900" fontAlgn="base">
              <a:spcBef>
                <a:spcPct val="20000"/>
              </a:spcBef>
              <a:spcAft>
                <a:spcPct val="0"/>
              </a:spcAft>
              <a:buFontTx/>
              <a:buChar char="•"/>
              <a:defRPr/>
            </a:pPr>
            <a:r>
              <a:rPr lang="en-US" sz="2800" kern="0" dirty="0">
                <a:cs typeface="ＭＳ Ｐゴシック"/>
              </a:rPr>
              <a:t>Measurements for objectives help you know you are making progress toward completing the objectives.</a:t>
            </a:r>
          </a:p>
          <a:p>
            <a:pPr marL="342900" indent="-342900" fontAlgn="base">
              <a:spcBef>
                <a:spcPct val="20000"/>
              </a:spcBef>
              <a:spcAft>
                <a:spcPct val="0"/>
              </a:spcAft>
              <a:buFontTx/>
              <a:buChar char="•"/>
              <a:defRPr/>
            </a:pPr>
            <a:r>
              <a:rPr lang="en-US" sz="2800" kern="0" dirty="0" smtClean="0">
                <a:cs typeface="ＭＳ Ｐゴシック"/>
              </a:rPr>
              <a:t>Progress </a:t>
            </a:r>
            <a:r>
              <a:rPr lang="en-US" sz="2800" kern="0" dirty="0">
                <a:cs typeface="ＭＳ Ｐゴシック"/>
              </a:rPr>
              <a:t>measurements also allow for course corrections along the way for both direction and pace.</a:t>
            </a:r>
          </a:p>
          <a:p>
            <a:pPr marL="342900" indent="-342900" fontAlgn="base">
              <a:spcBef>
                <a:spcPct val="20000"/>
              </a:spcBef>
              <a:spcAft>
                <a:spcPct val="0"/>
              </a:spcAft>
              <a:buFontTx/>
              <a:buChar char="•"/>
              <a:defRPr/>
            </a:pPr>
            <a:r>
              <a:rPr lang="en-US" sz="2800" kern="0" dirty="0" smtClean="0">
                <a:cs typeface="ＭＳ Ｐゴシック"/>
              </a:rPr>
              <a:t>If </a:t>
            </a:r>
            <a:r>
              <a:rPr lang="en-US" sz="2800" kern="0" dirty="0">
                <a:cs typeface="ＭＳ Ｐゴシック"/>
              </a:rPr>
              <a:t>you set an objective that is measurable, you </a:t>
            </a:r>
            <a:r>
              <a:rPr lang="en-US" sz="2800" kern="0" dirty="0" smtClean="0">
                <a:cs typeface="ＭＳ Ｐゴシック"/>
              </a:rPr>
              <a:t>   will </a:t>
            </a:r>
            <a:r>
              <a:rPr lang="en-US" sz="2800" kern="0" dirty="0">
                <a:cs typeface="ＭＳ Ｐゴシック"/>
              </a:rPr>
              <a:t>have tangible evidence of completion </a:t>
            </a:r>
            <a:r>
              <a:rPr lang="en-US" sz="2800" kern="0" dirty="0" smtClean="0">
                <a:cs typeface="ＭＳ Ｐゴシック"/>
              </a:rPr>
              <a:t>             of </a:t>
            </a:r>
            <a:r>
              <a:rPr lang="en-US" sz="2800" kern="0" dirty="0">
                <a:cs typeface="ＭＳ Ｐゴシック"/>
              </a:rPr>
              <a:t>the objective. </a:t>
            </a:r>
          </a:p>
        </p:txBody>
      </p:sp>
    </p:spTree>
    <p:extLst>
      <p:ext uri="{BB962C8B-B14F-4D97-AF65-F5344CB8AC3E}">
        <p14:creationId xmlns:p14="http://schemas.microsoft.com/office/powerpoint/2010/main" val="2949743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Objectives - Measurable</a:t>
            </a:r>
            <a:endParaRPr lang="en-GB" b="1" dirty="0">
              <a:solidFill>
                <a:schemeClr val="accent5">
                  <a:lumMod val="50000"/>
                </a:schemeClr>
              </a:solidFill>
            </a:endParaRPr>
          </a:p>
        </p:txBody>
      </p:sp>
      <p:sp>
        <p:nvSpPr>
          <p:cNvPr id="5" name="Rectangle 3"/>
          <p:cNvSpPr txBox="1">
            <a:spLocks noChangeArrowheads="1"/>
          </p:cNvSpPr>
          <p:nvPr/>
        </p:nvSpPr>
        <p:spPr bwMode="auto">
          <a:xfrm>
            <a:off x="457201" y="1268413"/>
            <a:ext cx="8579296"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3200" b="1" kern="0" dirty="0">
                <a:solidFill>
                  <a:schemeClr val="accent5">
                    <a:lumMod val="50000"/>
                  </a:schemeClr>
                </a:solidFill>
                <a:cs typeface="ＭＳ Ｐゴシック"/>
              </a:rPr>
              <a:t>When setting objectives that </a:t>
            </a:r>
            <a:r>
              <a:rPr lang="en-US" sz="3200" b="1" kern="0" dirty="0" smtClean="0">
                <a:solidFill>
                  <a:schemeClr val="accent5">
                    <a:lumMod val="50000"/>
                  </a:schemeClr>
                </a:solidFill>
                <a:cs typeface="ＭＳ Ｐゴシック"/>
              </a:rPr>
              <a:t>are </a:t>
            </a:r>
            <a:r>
              <a:rPr lang="en-US" sz="3200" b="1" kern="0" dirty="0">
                <a:solidFill>
                  <a:schemeClr val="accent5">
                    <a:lumMod val="50000"/>
                  </a:schemeClr>
                </a:solidFill>
                <a:cs typeface="ＭＳ Ｐゴシック"/>
              </a:rPr>
              <a:t>measurable, ask the </a:t>
            </a:r>
            <a:r>
              <a:rPr lang="en-US" sz="3200" b="1" kern="0" dirty="0" smtClean="0">
                <a:solidFill>
                  <a:schemeClr val="accent5">
                    <a:lumMod val="50000"/>
                  </a:schemeClr>
                </a:solidFill>
                <a:cs typeface="ＭＳ Ｐゴシック"/>
              </a:rPr>
              <a:t>following questions</a:t>
            </a:r>
            <a:r>
              <a:rPr lang="en-US" sz="3200" b="1" kern="0" dirty="0">
                <a:solidFill>
                  <a:schemeClr val="accent5">
                    <a:lumMod val="50000"/>
                  </a:schemeClr>
                </a:solidFill>
                <a:cs typeface="ＭＳ Ｐゴシック"/>
              </a:rPr>
              <a:t>:</a:t>
            </a:r>
          </a:p>
          <a:p>
            <a:pPr marL="342900" indent="-342900" fontAlgn="base">
              <a:spcBef>
                <a:spcPct val="20000"/>
              </a:spcBef>
              <a:spcAft>
                <a:spcPct val="0"/>
              </a:spcAft>
              <a:defRPr/>
            </a:pPr>
            <a:endParaRPr lang="en-US" sz="3200" kern="0" dirty="0">
              <a:solidFill>
                <a:schemeClr val="accent5">
                  <a:lumMod val="50000"/>
                </a:schemeClr>
              </a:solidFill>
              <a:cs typeface="ＭＳ Ｐゴシック"/>
            </a:endParaRPr>
          </a:p>
          <a:p>
            <a:pPr marL="342900" indent="-342900" fontAlgn="base">
              <a:spcBef>
                <a:spcPct val="20000"/>
              </a:spcBef>
              <a:spcAft>
                <a:spcPct val="0"/>
              </a:spcAft>
              <a:buFontTx/>
              <a:buChar char="•"/>
              <a:defRPr/>
            </a:pPr>
            <a:r>
              <a:rPr lang="en-US" sz="2400" kern="0" dirty="0">
                <a:cs typeface="ＭＳ Ｐゴシック"/>
              </a:rPr>
              <a:t>How will I know when this objective has been achieved?</a:t>
            </a:r>
          </a:p>
          <a:p>
            <a:pPr marL="342900" indent="-342900" fontAlgn="base">
              <a:spcBef>
                <a:spcPct val="20000"/>
              </a:spcBef>
              <a:spcAft>
                <a:spcPct val="0"/>
              </a:spcAft>
              <a:buFontTx/>
              <a:buChar char="•"/>
              <a:defRPr/>
            </a:pPr>
            <a:r>
              <a:rPr lang="en-US" sz="2400" kern="0" dirty="0" smtClean="0">
                <a:cs typeface="ＭＳ Ｐゴシック"/>
              </a:rPr>
              <a:t>What </a:t>
            </a:r>
            <a:r>
              <a:rPr lang="en-US" sz="2400" kern="0" dirty="0">
                <a:cs typeface="ＭＳ Ｐゴシック"/>
              </a:rPr>
              <a:t>measurements can I use?</a:t>
            </a:r>
          </a:p>
          <a:p>
            <a:pPr marL="342900" indent="-342900" fontAlgn="base">
              <a:spcBef>
                <a:spcPct val="20000"/>
              </a:spcBef>
              <a:spcAft>
                <a:spcPct val="0"/>
              </a:spcAft>
              <a:buFontTx/>
              <a:buChar char="•"/>
              <a:defRPr/>
            </a:pPr>
            <a:r>
              <a:rPr lang="en-US" sz="2400" kern="0" dirty="0" smtClean="0">
                <a:cs typeface="ＭＳ Ｐゴシック"/>
              </a:rPr>
              <a:t>What </a:t>
            </a:r>
            <a:r>
              <a:rPr lang="en-US" sz="2400" kern="0" dirty="0">
                <a:cs typeface="ＭＳ Ｐゴシック"/>
              </a:rPr>
              <a:t>milestones can I use to track progress toward completion?</a:t>
            </a:r>
          </a:p>
        </p:txBody>
      </p:sp>
    </p:spTree>
    <p:extLst>
      <p:ext uri="{BB962C8B-B14F-4D97-AF65-F5344CB8AC3E}">
        <p14:creationId xmlns:p14="http://schemas.microsoft.com/office/powerpoint/2010/main" val="3730162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Objectives - Achievable</a:t>
            </a:r>
            <a:endParaRPr lang="en-GB" b="1" dirty="0">
              <a:solidFill>
                <a:schemeClr val="accent5">
                  <a:lumMod val="50000"/>
                </a:schemeClr>
              </a:solidFill>
            </a:endParaRPr>
          </a:p>
        </p:txBody>
      </p:sp>
      <p:sp>
        <p:nvSpPr>
          <p:cNvPr id="5" name="Rectangle 3"/>
          <p:cNvSpPr txBox="1">
            <a:spLocks noChangeArrowheads="1"/>
          </p:cNvSpPr>
          <p:nvPr/>
        </p:nvSpPr>
        <p:spPr bwMode="auto">
          <a:xfrm>
            <a:off x="457200" y="1196752"/>
            <a:ext cx="7776219" cy="4419600"/>
          </a:xfrm>
          <a:prstGeom prst="rect">
            <a:avLst/>
          </a:prstGeom>
          <a:noFill/>
          <a:ln w="9525">
            <a:noFill/>
            <a:miter lim="800000"/>
            <a:headEnd/>
            <a:tailEnd/>
          </a:ln>
        </p:spPr>
        <p:txBody>
          <a:bodyPr/>
          <a:lstStyle/>
          <a:p>
            <a:pPr marL="342900" indent="-342900" fontAlgn="base">
              <a:spcBef>
                <a:spcPct val="20000"/>
              </a:spcBef>
              <a:spcAft>
                <a:spcPct val="0"/>
              </a:spcAft>
              <a:buFontTx/>
              <a:buChar char="•"/>
              <a:defRPr/>
            </a:pPr>
            <a:r>
              <a:rPr lang="en-US" sz="2400" kern="0" dirty="0">
                <a:cs typeface="ＭＳ Ｐゴシック"/>
              </a:rPr>
              <a:t>Achievable objectives are those that you can actually accomplish (something you can realistically do within the </a:t>
            </a:r>
            <a:r>
              <a:rPr lang="en-US" sz="2400" kern="0" dirty="0" smtClean="0">
                <a:cs typeface="ＭＳ Ｐゴシック"/>
              </a:rPr>
              <a:t>timeframe </a:t>
            </a:r>
            <a:r>
              <a:rPr lang="en-US" sz="2400" kern="0" dirty="0">
                <a:cs typeface="ＭＳ Ｐゴシック"/>
              </a:rPr>
              <a:t>set</a:t>
            </a:r>
            <a:r>
              <a:rPr lang="en-US" sz="2400" kern="0" dirty="0" smtClean="0">
                <a:cs typeface="ＭＳ Ｐゴシック"/>
              </a:rPr>
              <a:t>) - not </a:t>
            </a:r>
            <a:r>
              <a:rPr lang="en-US" sz="2400" kern="0" dirty="0">
                <a:cs typeface="ＭＳ Ｐゴシック"/>
              </a:rPr>
              <a:t>an aspiration or vision.</a:t>
            </a:r>
          </a:p>
          <a:p>
            <a:pPr marL="342900" indent="-342900" fontAlgn="base">
              <a:spcBef>
                <a:spcPct val="20000"/>
              </a:spcBef>
              <a:spcAft>
                <a:spcPct val="0"/>
              </a:spcAft>
              <a:buFontTx/>
              <a:buChar char="•"/>
              <a:defRPr/>
            </a:pPr>
            <a:endParaRPr lang="en-US" sz="2400" kern="0" dirty="0">
              <a:cs typeface="ＭＳ Ｐゴシック"/>
            </a:endParaRPr>
          </a:p>
          <a:p>
            <a:pPr marL="342900" indent="-342900" fontAlgn="base">
              <a:spcBef>
                <a:spcPct val="20000"/>
              </a:spcBef>
              <a:spcAft>
                <a:spcPct val="0"/>
              </a:spcAft>
              <a:buFontTx/>
              <a:buChar char="•"/>
              <a:defRPr/>
            </a:pPr>
            <a:r>
              <a:rPr lang="en-US" sz="2400" kern="0" dirty="0">
                <a:cs typeface="ＭＳ Ｐゴシック"/>
              </a:rPr>
              <a:t>Achievable objectives need to challenge you but not so much so as to be unattainable or to cause frustration in being unable to complete them.</a:t>
            </a:r>
          </a:p>
          <a:p>
            <a:pPr marL="342900" indent="-342900" fontAlgn="base">
              <a:spcBef>
                <a:spcPct val="20000"/>
              </a:spcBef>
              <a:spcAft>
                <a:spcPct val="0"/>
              </a:spcAft>
              <a:buFontTx/>
              <a:buChar char="•"/>
              <a:defRPr/>
            </a:pPr>
            <a:endParaRPr lang="en-US" sz="2400" kern="0" dirty="0">
              <a:cs typeface="ＭＳ Ｐゴシック"/>
            </a:endParaRPr>
          </a:p>
          <a:p>
            <a:pPr marL="342900" indent="-342900" fontAlgn="base">
              <a:spcBef>
                <a:spcPct val="20000"/>
              </a:spcBef>
              <a:spcAft>
                <a:spcPct val="0"/>
              </a:spcAft>
              <a:buFontTx/>
              <a:buChar char="•"/>
              <a:defRPr/>
            </a:pPr>
            <a:r>
              <a:rPr lang="en-US" sz="2400" kern="0" dirty="0">
                <a:cs typeface="ＭＳ Ｐゴシック"/>
              </a:rPr>
              <a:t>You need to fully commit to achieving the objectives. </a:t>
            </a:r>
          </a:p>
        </p:txBody>
      </p:sp>
    </p:spTree>
    <p:extLst>
      <p:ext uri="{BB962C8B-B14F-4D97-AF65-F5344CB8AC3E}">
        <p14:creationId xmlns:p14="http://schemas.microsoft.com/office/powerpoint/2010/main" val="1272796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125413"/>
            <a:ext cx="8229600" cy="1143000"/>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Objectives – Realistic/Relevant</a:t>
            </a:r>
            <a:endParaRPr lang="en-GB" b="1" dirty="0">
              <a:solidFill>
                <a:schemeClr val="accent5">
                  <a:lumMod val="50000"/>
                </a:schemeClr>
              </a:solidFill>
            </a:endParaRPr>
          </a:p>
        </p:txBody>
      </p:sp>
      <p:pic>
        <p:nvPicPr>
          <p:cNvPr id="6" name="Picture 5"/>
          <p:cNvPicPr>
            <a:picLocks noChangeAspect="1"/>
          </p:cNvPicPr>
          <p:nvPr/>
        </p:nvPicPr>
        <p:blipFill>
          <a:blip r:embed="rId2"/>
          <a:stretch>
            <a:fillRect/>
          </a:stretch>
        </p:blipFill>
        <p:spPr>
          <a:xfrm>
            <a:off x="3885642" y="2158817"/>
            <a:ext cx="5258358" cy="3505572"/>
          </a:xfrm>
          <a:prstGeom prst="rect">
            <a:avLst/>
          </a:prstGeom>
        </p:spPr>
      </p:pic>
      <p:sp>
        <p:nvSpPr>
          <p:cNvPr id="5" name="Rectangle 3"/>
          <p:cNvSpPr txBox="1">
            <a:spLocks noChangeArrowheads="1"/>
          </p:cNvSpPr>
          <p:nvPr/>
        </p:nvSpPr>
        <p:spPr bwMode="auto">
          <a:xfrm>
            <a:off x="287685" y="1274083"/>
            <a:ext cx="8568630"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3200" kern="0" dirty="0">
                <a:cs typeface="ＭＳ Ｐゴシック"/>
              </a:rPr>
              <a:t>	</a:t>
            </a:r>
            <a:r>
              <a:rPr lang="en-US" sz="2800" kern="0" dirty="0" smtClean="0">
                <a:cs typeface="ＭＳ Ｐゴシック"/>
              </a:rPr>
              <a:t>Realistic/relevant objectives </a:t>
            </a:r>
            <a:r>
              <a:rPr lang="en-US" sz="2800" kern="0" dirty="0">
                <a:cs typeface="ＭＳ Ｐゴシック"/>
              </a:rPr>
              <a:t>are those that you have the resources to accomplish, including</a:t>
            </a:r>
            <a:r>
              <a:rPr lang="en-US" sz="3200" kern="0" dirty="0" smtClean="0">
                <a:cs typeface="ＭＳ Ｐゴシック"/>
              </a:rPr>
              <a:t>:</a:t>
            </a:r>
            <a:endParaRPr lang="en-US" sz="2400" kern="0" dirty="0">
              <a:cs typeface="ＭＳ Ｐゴシック"/>
            </a:endParaRPr>
          </a:p>
          <a:p>
            <a:pPr marL="742950" lvl="1" indent="-285750" fontAlgn="base">
              <a:spcBef>
                <a:spcPct val="20000"/>
              </a:spcBef>
              <a:spcAft>
                <a:spcPct val="0"/>
              </a:spcAft>
              <a:buFontTx/>
              <a:buChar char="–"/>
              <a:defRPr/>
            </a:pPr>
            <a:r>
              <a:rPr lang="en-US" sz="2800" i="1" kern="0" dirty="0">
                <a:cs typeface="ＭＳ Ｐゴシック"/>
              </a:rPr>
              <a:t>Skills</a:t>
            </a:r>
          </a:p>
          <a:p>
            <a:pPr marL="742950" lvl="1" indent="-285750" fontAlgn="base">
              <a:spcBef>
                <a:spcPct val="20000"/>
              </a:spcBef>
              <a:spcAft>
                <a:spcPct val="0"/>
              </a:spcAft>
              <a:buFontTx/>
              <a:buChar char="–"/>
              <a:defRPr/>
            </a:pPr>
            <a:r>
              <a:rPr lang="en-US" sz="2800" i="1" kern="0" dirty="0">
                <a:cs typeface="ＭＳ Ｐゴシック"/>
              </a:rPr>
              <a:t>Funding</a:t>
            </a:r>
          </a:p>
          <a:p>
            <a:pPr marL="742950" lvl="1" indent="-285750" fontAlgn="base">
              <a:spcBef>
                <a:spcPct val="20000"/>
              </a:spcBef>
              <a:spcAft>
                <a:spcPct val="0"/>
              </a:spcAft>
              <a:buFontTx/>
              <a:buChar char="–"/>
              <a:defRPr/>
            </a:pPr>
            <a:r>
              <a:rPr lang="en-US" sz="2800" i="1" kern="0" dirty="0">
                <a:cs typeface="ＭＳ Ｐゴシック"/>
              </a:rPr>
              <a:t>Equipment</a:t>
            </a:r>
          </a:p>
          <a:p>
            <a:pPr marL="742950" lvl="1" indent="-285750" fontAlgn="base">
              <a:spcBef>
                <a:spcPct val="20000"/>
              </a:spcBef>
              <a:spcAft>
                <a:spcPct val="0"/>
              </a:spcAft>
              <a:buFontTx/>
              <a:buChar char="–"/>
              <a:defRPr/>
            </a:pPr>
            <a:r>
              <a:rPr lang="en-US" sz="2800" i="1" kern="0" dirty="0">
                <a:cs typeface="ＭＳ Ｐゴシック"/>
              </a:rPr>
              <a:t>Time</a:t>
            </a:r>
          </a:p>
          <a:p>
            <a:pPr marL="742950" lvl="1" indent="-285750" fontAlgn="base">
              <a:spcBef>
                <a:spcPct val="20000"/>
              </a:spcBef>
              <a:spcAft>
                <a:spcPct val="0"/>
              </a:spcAft>
              <a:buFontTx/>
              <a:buChar char="–"/>
              <a:defRPr/>
            </a:pPr>
            <a:r>
              <a:rPr lang="en-US" sz="2800" i="1" kern="0" dirty="0" smtClean="0">
                <a:cs typeface="ＭＳ Ｐゴシック"/>
              </a:rPr>
              <a:t>Staff</a:t>
            </a:r>
          </a:p>
          <a:p>
            <a:pPr marL="742950" lvl="1" indent="-285750" fontAlgn="base">
              <a:spcBef>
                <a:spcPct val="20000"/>
              </a:spcBef>
              <a:spcAft>
                <a:spcPct val="0"/>
              </a:spcAft>
              <a:buFontTx/>
              <a:buChar char="–"/>
              <a:defRPr/>
            </a:pPr>
            <a:r>
              <a:rPr lang="en-US" sz="2800" i="1" kern="0" dirty="0" smtClean="0">
                <a:cs typeface="ＭＳ Ｐゴシック"/>
              </a:rPr>
              <a:t>Materials</a:t>
            </a:r>
            <a:endParaRPr lang="en-US" sz="2800" i="1" kern="0" dirty="0">
              <a:cs typeface="ＭＳ Ｐゴシック"/>
            </a:endParaRPr>
          </a:p>
          <a:p>
            <a:pPr marL="342900" indent="-342900" fontAlgn="base">
              <a:spcBef>
                <a:spcPct val="20000"/>
              </a:spcBef>
              <a:spcAft>
                <a:spcPct val="0"/>
              </a:spcAft>
              <a:defRPr/>
            </a:pPr>
            <a:endParaRPr lang="en-US" sz="1600" i="1" kern="0" dirty="0">
              <a:cs typeface="ＭＳ Ｐゴシック"/>
            </a:endParaRPr>
          </a:p>
        </p:txBody>
      </p:sp>
    </p:spTree>
    <p:extLst>
      <p:ext uri="{BB962C8B-B14F-4D97-AF65-F5344CB8AC3E}">
        <p14:creationId xmlns:p14="http://schemas.microsoft.com/office/powerpoint/2010/main" val="868519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125413"/>
            <a:ext cx="8229600" cy="1143000"/>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Objectives – Realistic/Relevant</a:t>
            </a:r>
            <a:endParaRPr lang="en-GB" b="1" dirty="0">
              <a:solidFill>
                <a:schemeClr val="accent5">
                  <a:lumMod val="50000"/>
                </a:schemeClr>
              </a:solidFill>
            </a:endParaRPr>
          </a:p>
        </p:txBody>
      </p:sp>
      <p:sp>
        <p:nvSpPr>
          <p:cNvPr id="5" name="Rectangle 3"/>
          <p:cNvSpPr txBox="1">
            <a:spLocks noChangeArrowheads="1"/>
          </p:cNvSpPr>
          <p:nvPr/>
        </p:nvSpPr>
        <p:spPr bwMode="auto">
          <a:xfrm>
            <a:off x="107504" y="1052736"/>
            <a:ext cx="8424738"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2000" b="1" kern="0" dirty="0">
                <a:solidFill>
                  <a:srgbClr val="004C99"/>
                </a:solidFill>
                <a:cs typeface="ＭＳ Ｐゴシック"/>
              </a:rPr>
              <a:t>	</a:t>
            </a:r>
            <a:r>
              <a:rPr lang="en-US" sz="2800" b="1" kern="0" dirty="0">
                <a:solidFill>
                  <a:schemeClr val="accent5">
                    <a:lumMod val="50000"/>
                  </a:schemeClr>
                </a:solidFill>
                <a:cs typeface="ＭＳ Ｐゴシック"/>
              </a:rPr>
              <a:t>When setting objectives that are </a:t>
            </a:r>
            <a:r>
              <a:rPr lang="en-US" sz="2800" b="1" kern="0" dirty="0" smtClean="0">
                <a:solidFill>
                  <a:schemeClr val="accent5">
                    <a:lumMod val="50000"/>
                  </a:schemeClr>
                </a:solidFill>
                <a:cs typeface="ＭＳ Ｐゴシック"/>
              </a:rPr>
              <a:t>realistic/relevant, </a:t>
            </a:r>
            <a:r>
              <a:rPr lang="en-US" sz="2800" b="1" kern="0" dirty="0">
                <a:solidFill>
                  <a:schemeClr val="accent5">
                    <a:lumMod val="50000"/>
                  </a:schemeClr>
                </a:solidFill>
                <a:cs typeface="ＭＳ Ｐゴシック"/>
              </a:rPr>
              <a:t>ask the following questions</a:t>
            </a:r>
            <a:r>
              <a:rPr lang="en-US" sz="2800" b="1" kern="0" dirty="0" smtClean="0">
                <a:solidFill>
                  <a:schemeClr val="accent5">
                    <a:lumMod val="50000"/>
                  </a:schemeClr>
                </a:solidFill>
                <a:cs typeface="ＭＳ Ｐゴシック"/>
              </a:rPr>
              <a:t>:</a:t>
            </a:r>
          </a:p>
          <a:p>
            <a:pPr marL="342900" indent="-342900" fontAlgn="base">
              <a:spcBef>
                <a:spcPct val="20000"/>
              </a:spcBef>
              <a:spcAft>
                <a:spcPct val="0"/>
              </a:spcAft>
              <a:defRPr/>
            </a:pPr>
            <a:endParaRPr lang="en-US" sz="2800" b="1" kern="0" dirty="0">
              <a:solidFill>
                <a:schemeClr val="accent5">
                  <a:lumMod val="50000"/>
                </a:schemeClr>
              </a:solidFill>
              <a:cs typeface="ＭＳ Ｐゴシック"/>
            </a:endParaRPr>
          </a:p>
          <a:p>
            <a:pPr marL="742950" lvl="1" indent="-285750" fontAlgn="base">
              <a:spcBef>
                <a:spcPct val="20000"/>
              </a:spcBef>
              <a:spcAft>
                <a:spcPct val="0"/>
              </a:spcAft>
              <a:buFontTx/>
              <a:buChar char="–"/>
              <a:defRPr/>
            </a:pPr>
            <a:r>
              <a:rPr lang="en-US" sz="2400" kern="0" dirty="0">
                <a:cs typeface="ＭＳ Ｐゴシック"/>
              </a:rPr>
              <a:t>Do I have the resources to accomplish this objective?</a:t>
            </a:r>
          </a:p>
          <a:p>
            <a:pPr marL="742950" lvl="1" indent="-285750" fontAlgn="base">
              <a:spcBef>
                <a:spcPct val="20000"/>
              </a:spcBef>
              <a:spcAft>
                <a:spcPct val="0"/>
              </a:spcAft>
              <a:buFontTx/>
              <a:buChar char="–"/>
              <a:defRPr/>
            </a:pPr>
            <a:r>
              <a:rPr lang="en-US" sz="2400" kern="0" dirty="0" smtClean="0">
                <a:cs typeface="ＭＳ Ｐゴシック"/>
              </a:rPr>
              <a:t>Do </a:t>
            </a:r>
            <a:r>
              <a:rPr lang="en-US" sz="2400" kern="0" dirty="0">
                <a:cs typeface="ＭＳ Ｐゴシック"/>
              </a:rPr>
              <a:t>I need to rearrange my priorities to accomplish this objective?</a:t>
            </a:r>
          </a:p>
          <a:p>
            <a:pPr marL="742950" lvl="1" indent="-285750" fontAlgn="base">
              <a:spcBef>
                <a:spcPct val="20000"/>
              </a:spcBef>
              <a:spcAft>
                <a:spcPct val="0"/>
              </a:spcAft>
              <a:buFontTx/>
              <a:buChar char="–"/>
              <a:defRPr/>
            </a:pPr>
            <a:r>
              <a:rPr lang="en-US" sz="2400" kern="0" dirty="0" smtClean="0">
                <a:cs typeface="ＭＳ Ｐゴシック"/>
              </a:rPr>
              <a:t>Is </a:t>
            </a:r>
            <a:r>
              <a:rPr lang="en-US" sz="2400" kern="0" dirty="0">
                <a:cs typeface="ＭＳ Ｐゴシック"/>
              </a:rPr>
              <a:t>it possible to complete this objective?</a:t>
            </a:r>
          </a:p>
          <a:p>
            <a:pPr marL="742950" lvl="1" indent="-285750" fontAlgn="base">
              <a:spcBef>
                <a:spcPct val="20000"/>
              </a:spcBef>
              <a:spcAft>
                <a:spcPct val="0"/>
              </a:spcAft>
              <a:buFontTx/>
              <a:buChar char="–"/>
              <a:defRPr/>
            </a:pPr>
            <a:r>
              <a:rPr lang="en-US" sz="2400" kern="0" dirty="0" smtClean="0">
                <a:cs typeface="ＭＳ Ｐゴシック"/>
              </a:rPr>
              <a:t>How </a:t>
            </a:r>
            <a:r>
              <a:rPr lang="en-US" sz="2400" kern="0" dirty="0">
                <a:cs typeface="ＭＳ Ｐゴシック"/>
              </a:rPr>
              <a:t>will pursuing this objective affect other performance objectives?</a:t>
            </a:r>
          </a:p>
        </p:txBody>
      </p:sp>
    </p:spTree>
    <p:extLst>
      <p:ext uri="{BB962C8B-B14F-4D97-AF65-F5344CB8AC3E}">
        <p14:creationId xmlns:p14="http://schemas.microsoft.com/office/powerpoint/2010/main" val="22209985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Objectives – Time-bound</a:t>
            </a:r>
            <a:endParaRPr lang="en-GB" b="1" dirty="0">
              <a:solidFill>
                <a:schemeClr val="accent5">
                  <a:lumMod val="50000"/>
                </a:schemeClr>
              </a:solidFill>
            </a:endParaRPr>
          </a:p>
        </p:txBody>
      </p:sp>
      <p:sp>
        <p:nvSpPr>
          <p:cNvPr id="5" name="Rectangle 2"/>
          <p:cNvSpPr txBox="1">
            <a:spLocks noChangeArrowheads="1"/>
          </p:cNvSpPr>
          <p:nvPr/>
        </p:nvSpPr>
        <p:spPr bwMode="auto">
          <a:xfrm>
            <a:off x="323850" y="1052513"/>
            <a:ext cx="8640638"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3200" b="1" kern="0" dirty="0">
                <a:solidFill>
                  <a:srgbClr val="004C99"/>
                </a:solidFill>
                <a:cs typeface="ＭＳ Ｐゴシック"/>
              </a:rPr>
              <a:t>	</a:t>
            </a:r>
            <a:r>
              <a:rPr lang="en-US" sz="2800" b="1" kern="0" dirty="0">
                <a:solidFill>
                  <a:schemeClr val="accent5">
                    <a:lumMod val="50000"/>
                  </a:schemeClr>
                </a:solidFill>
                <a:cs typeface="ＭＳ Ｐゴシック"/>
              </a:rPr>
              <a:t>When setting objectives that are time-oriented, ask the following questions:</a:t>
            </a:r>
          </a:p>
          <a:p>
            <a:pPr marL="742950" lvl="1" indent="-285750" fontAlgn="base">
              <a:spcBef>
                <a:spcPct val="20000"/>
              </a:spcBef>
              <a:spcAft>
                <a:spcPct val="0"/>
              </a:spcAft>
              <a:buFontTx/>
              <a:buChar char="–"/>
              <a:defRPr/>
            </a:pPr>
            <a:r>
              <a:rPr lang="en-US" sz="2800" kern="0" dirty="0">
                <a:cs typeface="ＭＳ Ｐゴシック"/>
              </a:rPr>
              <a:t>What is the earliest—yet achievable and realistic—date for this objective to be started and to be completed?</a:t>
            </a:r>
          </a:p>
          <a:p>
            <a:pPr marL="742950" lvl="1" indent="-285750" fontAlgn="base">
              <a:spcBef>
                <a:spcPct val="20000"/>
              </a:spcBef>
              <a:spcAft>
                <a:spcPct val="0"/>
              </a:spcAft>
              <a:buFontTx/>
              <a:buChar char="–"/>
              <a:defRPr/>
            </a:pPr>
            <a:r>
              <a:rPr lang="en-US" sz="2800" kern="0" dirty="0" smtClean="0">
                <a:cs typeface="ＭＳ Ｐゴシック"/>
              </a:rPr>
              <a:t>Have </a:t>
            </a:r>
            <a:r>
              <a:rPr lang="en-US" sz="2800" kern="0" dirty="0">
                <a:cs typeface="ＭＳ Ｐゴシック"/>
              </a:rPr>
              <a:t>I included these dates in the statement of the objective? </a:t>
            </a:r>
          </a:p>
          <a:p>
            <a:pPr marL="742950" lvl="1" indent="-285750" fontAlgn="base">
              <a:spcBef>
                <a:spcPct val="20000"/>
              </a:spcBef>
              <a:spcAft>
                <a:spcPct val="0"/>
              </a:spcAft>
              <a:buFontTx/>
              <a:buChar char="–"/>
              <a:defRPr/>
            </a:pPr>
            <a:r>
              <a:rPr lang="en-US" sz="2800" kern="0" dirty="0" smtClean="0">
                <a:cs typeface="ＭＳ Ｐゴシック"/>
              </a:rPr>
              <a:t>Are </a:t>
            </a:r>
            <a:r>
              <a:rPr lang="en-US" sz="2800" kern="0" dirty="0">
                <a:cs typeface="ＭＳ Ｐゴシック"/>
              </a:rPr>
              <a:t>there other projects/objectives that must be completed first, or are there others that are reliant upon the completion of this objective?</a:t>
            </a:r>
          </a:p>
        </p:txBody>
      </p:sp>
    </p:spTree>
    <p:extLst>
      <p:ext uri="{BB962C8B-B14F-4D97-AF65-F5344CB8AC3E}">
        <p14:creationId xmlns:p14="http://schemas.microsoft.com/office/powerpoint/2010/main" val="298300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SMART Objectives - Summary</a:t>
            </a:r>
            <a:endParaRPr lang="en-GB" b="1" dirty="0">
              <a:solidFill>
                <a:schemeClr val="accent5">
                  <a:lumMod val="50000"/>
                </a:schemeClr>
              </a:solidFill>
            </a:endParaRPr>
          </a:p>
        </p:txBody>
      </p:sp>
      <p:sp>
        <p:nvSpPr>
          <p:cNvPr id="4" name="Rectangle 3"/>
          <p:cNvSpPr txBox="1">
            <a:spLocks noChangeArrowheads="1"/>
          </p:cNvSpPr>
          <p:nvPr/>
        </p:nvSpPr>
        <p:spPr bwMode="auto">
          <a:xfrm>
            <a:off x="179512" y="1417638"/>
            <a:ext cx="8640960" cy="4419600"/>
          </a:xfrm>
          <a:prstGeom prst="rect">
            <a:avLst/>
          </a:prstGeom>
          <a:noFill/>
          <a:ln w="9525">
            <a:noFill/>
            <a:miter lim="800000"/>
            <a:headEnd/>
            <a:tailEnd/>
          </a:ln>
        </p:spPr>
        <p:txBody>
          <a:bodyPr/>
          <a:lstStyle/>
          <a:p>
            <a:pPr marL="342900" indent="-342900" fontAlgn="base">
              <a:spcBef>
                <a:spcPct val="20000"/>
              </a:spcBef>
              <a:spcAft>
                <a:spcPct val="0"/>
              </a:spcAft>
              <a:defRPr/>
            </a:pPr>
            <a:r>
              <a:rPr lang="en-US" sz="2800" b="1" kern="0" dirty="0">
                <a:solidFill>
                  <a:srgbClr val="004C99"/>
                </a:solidFill>
                <a:cs typeface="ＭＳ Ｐゴシック"/>
              </a:rPr>
              <a:t>	</a:t>
            </a:r>
            <a:r>
              <a:rPr lang="en-US" sz="2800" b="1" kern="0" dirty="0">
                <a:solidFill>
                  <a:schemeClr val="accent5">
                    <a:lumMod val="50000"/>
                  </a:schemeClr>
                </a:solidFill>
                <a:cs typeface="ＭＳ Ｐゴシック"/>
              </a:rPr>
              <a:t>Although the terms </a:t>
            </a:r>
            <a:r>
              <a:rPr lang="en-US" sz="2800" b="1" i="1" kern="0" dirty="0" smtClean="0">
                <a:solidFill>
                  <a:schemeClr val="accent5">
                    <a:lumMod val="50000"/>
                  </a:schemeClr>
                </a:solidFill>
                <a:cs typeface="ＭＳ Ｐゴシック"/>
              </a:rPr>
              <a:t>goals</a:t>
            </a:r>
            <a:r>
              <a:rPr lang="en-US" sz="2800" b="1" kern="0" dirty="0" smtClean="0">
                <a:solidFill>
                  <a:schemeClr val="accent5">
                    <a:lumMod val="50000"/>
                  </a:schemeClr>
                </a:solidFill>
                <a:cs typeface="ＭＳ Ｐゴシック"/>
              </a:rPr>
              <a:t> </a:t>
            </a:r>
            <a:r>
              <a:rPr lang="en-US" sz="2800" b="1" kern="0" dirty="0">
                <a:solidFill>
                  <a:schemeClr val="accent5">
                    <a:lumMod val="50000"/>
                  </a:schemeClr>
                </a:solidFill>
                <a:cs typeface="ＭＳ Ｐゴシック"/>
              </a:rPr>
              <a:t>and </a:t>
            </a:r>
            <a:r>
              <a:rPr lang="en-US" sz="2800" b="1" i="1" kern="0" dirty="0" smtClean="0">
                <a:solidFill>
                  <a:schemeClr val="accent5">
                    <a:lumMod val="50000"/>
                  </a:schemeClr>
                </a:solidFill>
                <a:cs typeface="ＭＳ Ｐゴシック"/>
              </a:rPr>
              <a:t>objectives</a:t>
            </a:r>
            <a:r>
              <a:rPr lang="en-US" sz="2800" b="1" kern="0" dirty="0" smtClean="0">
                <a:solidFill>
                  <a:schemeClr val="accent5">
                    <a:lumMod val="50000"/>
                  </a:schemeClr>
                </a:solidFill>
                <a:cs typeface="ＭＳ Ｐゴシック"/>
              </a:rPr>
              <a:t> </a:t>
            </a:r>
            <a:r>
              <a:rPr lang="en-US" sz="2800" b="1" kern="0" dirty="0">
                <a:solidFill>
                  <a:schemeClr val="accent5">
                    <a:lumMod val="50000"/>
                  </a:schemeClr>
                </a:solidFill>
                <a:cs typeface="ＭＳ Ｐゴシック"/>
              </a:rPr>
              <a:t>are often used interchangeably, there are significant differences</a:t>
            </a:r>
            <a:r>
              <a:rPr lang="en-US" sz="2800" b="1" kern="0" dirty="0" smtClean="0">
                <a:solidFill>
                  <a:schemeClr val="accent5">
                    <a:lumMod val="50000"/>
                  </a:schemeClr>
                </a:solidFill>
                <a:cs typeface="ＭＳ Ｐゴシック"/>
              </a:rPr>
              <a:t>:</a:t>
            </a:r>
            <a:endParaRPr lang="en-US" sz="2800" b="1" kern="0" dirty="0">
              <a:solidFill>
                <a:schemeClr val="accent5">
                  <a:lumMod val="50000"/>
                </a:schemeClr>
              </a:solidFill>
              <a:cs typeface="ＭＳ Ｐゴシック"/>
            </a:endParaRPr>
          </a:p>
          <a:p>
            <a:pPr marL="742950" lvl="1" indent="-285750" fontAlgn="base">
              <a:spcBef>
                <a:spcPct val="20000"/>
              </a:spcBef>
              <a:spcAft>
                <a:spcPct val="0"/>
              </a:spcAft>
              <a:buFontTx/>
              <a:buChar char="–"/>
              <a:defRPr/>
            </a:pPr>
            <a:r>
              <a:rPr lang="en-US" sz="2800" b="1" kern="0" dirty="0">
                <a:cs typeface="ＭＳ Ｐゴシック"/>
              </a:rPr>
              <a:t>Goals</a:t>
            </a:r>
            <a:r>
              <a:rPr lang="en-US" sz="2800" kern="0" dirty="0">
                <a:cs typeface="ＭＳ Ｐゴシック"/>
              </a:rPr>
              <a:t> are general, intangible, broad, abstract and long-range directions generally set by senior leaders</a:t>
            </a:r>
            <a:r>
              <a:rPr lang="en-US" sz="2800" kern="0" dirty="0" smtClean="0">
                <a:cs typeface="ＭＳ Ｐゴシック"/>
              </a:rPr>
              <a:t>.</a:t>
            </a:r>
            <a:endParaRPr lang="en-US" sz="2800" kern="0" dirty="0">
              <a:cs typeface="ＭＳ Ｐゴシック"/>
            </a:endParaRPr>
          </a:p>
          <a:p>
            <a:pPr marL="742950" lvl="1" indent="-285750" fontAlgn="base">
              <a:spcBef>
                <a:spcPct val="20000"/>
              </a:spcBef>
              <a:spcAft>
                <a:spcPct val="0"/>
              </a:spcAft>
              <a:buFontTx/>
              <a:buChar char="–"/>
              <a:defRPr/>
            </a:pPr>
            <a:r>
              <a:rPr lang="en-US" sz="2800" b="1" kern="0" dirty="0">
                <a:cs typeface="ＭＳ Ｐゴシック"/>
              </a:rPr>
              <a:t>Objectives</a:t>
            </a:r>
            <a:r>
              <a:rPr lang="en-US" sz="2800" kern="0" dirty="0">
                <a:cs typeface="ＭＳ Ｐゴシック"/>
              </a:rPr>
              <a:t> are specific, measurable, narrow and concrete. They are short-range plans generally set by managers to accomplish goals. </a:t>
            </a:r>
          </a:p>
        </p:txBody>
      </p:sp>
    </p:spTree>
    <p:extLst>
      <p:ext uri="{BB962C8B-B14F-4D97-AF65-F5344CB8AC3E}">
        <p14:creationId xmlns:p14="http://schemas.microsoft.com/office/powerpoint/2010/main" val="19366580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09600"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SMART Objectives - Summary</a:t>
            </a:r>
            <a:endParaRPr lang="en-GB" b="1" dirty="0">
              <a:solidFill>
                <a:schemeClr val="accent5">
                  <a:lumMod val="50000"/>
                </a:schemeClr>
              </a:solidFill>
            </a:endParaRPr>
          </a:p>
        </p:txBody>
      </p:sp>
      <p:sp>
        <p:nvSpPr>
          <p:cNvPr id="5" name="Rectangle 3"/>
          <p:cNvSpPr txBox="1">
            <a:spLocks noChangeArrowheads="1"/>
          </p:cNvSpPr>
          <p:nvPr/>
        </p:nvSpPr>
        <p:spPr bwMode="auto">
          <a:xfrm>
            <a:off x="609600" y="1340768"/>
            <a:ext cx="8066856" cy="4419600"/>
          </a:xfrm>
          <a:prstGeom prst="rect">
            <a:avLst/>
          </a:prstGeom>
          <a:noFill/>
          <a:ln w="9525">
            <a:noFill/>
            <a:miter lim="800000"/>
            <a:headEnd/>
            <a:tailEnd/>
          </a:ln>
        </p:spPr>
        <p:txBody>
          <a:bodyPr/>
          <a:lstStyle/>
          <a:p>
            <a:pPr marL="342900" indent="-342900" fontAlgn="base">
              <a:spcBef>
                <a:spcPct val="20000"/>
              </a:spcBef>
              <a:spcAft>
                <a:spcPct val="0"/>
              </a:spcAft>
              <a:buFontTx/>
              <a:buChar char="•"/>
              <a:defRPr/>
            </a:pPr>
            <a:r>
              <a:rPr lang="en-US" sz="2800" kern="0" dirty="0">
                <a:cs typeface="ＭＳ Ｐゴシック"/>
              </a:rPr>
              <a:t>Setting goals and objectives is important because it is the first and most critical step in the planning process.</a:t>
            </a:r>
          </a:p>
          <a:p>
            <a:pPr marL="342900" indent="-342900" fontAlgn="base">
              <a:spcBef>
                <a:spcPct val="20000"/>
              </a:spcBef>
              <a:spcAft>
                <a:spcPct val="0"/>
              </a:spcAft>
              <a:buFontTx/>
              <a:buChar char="•"/>
              <a:defRPr/>
            </a:pPr>
            <a:r>
              <a:rPr lang="en-US" sz="2800" kern="0" dirty="0" smtClean="0">
                <a:cs typeface="ＭＳ Ｐゴシック"/>
              </a:rPr>
              <a:t>Senior </a:t>
            </a:r>
            <a:r>
              <a:rPr lang="en-US" sz="2800" kern="0" dirty="0">
                <a:cs typeface="ＭＳ Ｐゴシック"/>
              </a:rPr>
              <a:t>management sets our corporate goals. Individual managers then use these goals to set their departmental objectives and their own objectives, and to collaborate with employees to help develop employees’ individual objectives.</a:t>
            </a:r>
          </a:p>
        </p:txBody>
      </p:sp>
    </p:spTree>
    <p:extLst>
      <p:ext uri="{BB962C8B-B14F-4D97-AF65-F5344CB8AC3E}">
        <p14:creationId xmlns:p14="http://schemas.microsoft.com/office/powerpoint/2010/main" val="56660833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b="1" dirty="0" smtClean="0">
                <a:solidFill>
                  <a:schemeClr val="accent5">
                    <a:lumMod val="50000"/>
                  </a:schemeClr>
                </a:solidFill>
              </a:rPr>
              <a:t>SMART Objectives</a:t>
            </a:r>
            <a:endParaRPr lang="en-GB" b="1" dirty="0">
              <a:solidFill>
                <a:schemeClr val="accent5">
                  <a:lumMod val="50000"/>
                </a:schemeClr>
              </a:solidFill>
            </a:endParaRPr>
          </a:p>
        </p:txBody>
      </p:sp>
      <p:pic>
        <p:nvPicPr>
          <p:cNvPr id="4" name="Picture 3"/>
          <p:cNvPicPr>
            <a:picLocks noChangeAspect="1"/>
          </p:cNvPicPr>
          <p:nvPr/>
        </p:nvPicPr>
        <p:blipFill>
          <a:blip r:embed="rId3"/>
          <a:stretch>
            <a:fillRect/>
          </a:stretch>
        </p:blipFill>
        <p:spPr>
          <a:xfrm>
            <a:off x="7339933" y="1916832"/>
            <a:ext cx="2714421" cy="3619228"/>
          </a:xfrm>
          <a:prstGeom prst="rect">
            <a:avLst/>
          </a:prstGeom>
        </p:spPr>
      </p:pic>
      <p:sp>
        <p:nvSpPr>
          <p:cNvPr id="3" name="Content Placeholder 2"/>
          <p:cNvSpPr>
            <a:spLocks noGrp="1"/>
          </p:cNvSpPr>
          <p:nvPr>
            <p:ph idx="1"/>
          </p:nvPr>
        </p:nvSpPr>
        <p:spPr>
          <a:xfrm>
            <a:off x="179512" y="1124744"/>
            <a:ext cx="8784976" cy="4104456"/>
          </a:xfrm>
        </p:spPr>
        <p:txBody>
          <a:bodyPr>
            <a:noAutofit/>
          </a:bodyPr>
          <a:lstStyle/>
          <a:p>
            <a:pPr>
              <a:buNone/>
            </a:pPr>
            <a:r>
              <a:rPr lang="en-GB" b="1" dirty="0" smtClean="0">
                <a:solidFill>
                  <a:schemeClr val="accent5">
                    <a:lumMod val="50000"/>
                  </a:schemeClr>
                </a:solidFill>
              </a:rPr>
              <a:t>Individual activity:</a:t>
            </a:r>
          </a:p>
          <a:p>
            <a:pPr>
              <a:buNone/>
            </a:pPr>
            <a:r>
              <a:rPr lang="en-GB" dirty="0" smtClean="0"/>
              <a:t>Reflect upon your learning to date and the results of assessment instruments used (Insights, Honey and Mumford, leadership styles questionnaires, for example).</a:t>
            </a:r>
          </a:p>
          <a:p>
            <a:pPr>
              <a:buNone/>
            </a:pPr>
            <a:r>
              <a:rPr lang="en-GB" dirty="0" smtClean="0"/>
              <a:t>With the aim of completing your first assignment, write SMART objectives and plan how you intend to achieve your goal.</a:t>
            </a:r>
            <a:endParaRPr lang="en-GB" dirty="0"/>
          </a:p>
        </p:txBody>
      </p:sp>
    </p:spTree>
    <p:extLst>
      <p:ext uri="{BB962C8B-B14F-4D97-AF65-F5344CB8AC3E}">
        <p14:creationId xmlns:p14="http://schemas.microsoft.com/office/powerpoint/2010/main" val="34971763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Box 5"/>
          <p:cNvSpPr txBox="1">
            <a:spLocks noChangeArrowheads="1"/>
          </p:cNvSpPr>
          <p:nvPr/>
        </p:nvSpPr>
        <p:spPr bwMode="auto">
          <a:xfrm>
            <a:off x="250825" y="333375"/>
            <a:ext cx="5976938" cy="830997"/>
          </a:xfrm>
          <a:prstGeom prst="rect">
            <a:avLst/>
          </a:prstGeom>
          <a:noFill/>
          <a:ln w="9525">
            <a:noFill/>
            <a:miter lim="800000"/>
            <a:headEnd/>
            <a:tailEnd/>
          </a:ln>
        </p:spPr>
        <p:txBody>
          <a:bodyPr>
            <a:spAutoFit/>
          </a:bodyPr>
          <a:lstStyle/>
          <a:p>
            <a:r>
              <a:rPr lang="en-GB" sz="4800" b="1" dirty="0">
                <a:solidFill>
                  <a:schemeClr val="accent5">
                    <a:lumMod val="50000"/>
                  </a:schemeClr>
                </a:solidFill>
                <a:cs typeface="Arial" pitchFamily="34" charset="0"/>
              </a:rPr>
              <a:t>SWOT</a:t>
            </a:r>
            <a:r>
              <a:rPr lang="en-GB" sz="4800" dirty="0">
                <a:solidFill>
                  <a:schemeClr val="accent5">
                    <a:lumMod val="50000"/>
                  </a:schemeClr>
                </a:solidFill>
                <a:cs typeface="Arial" pitchFamily="34" charset="0"/>
              </a:rPr>
              <a:t> </a:t>
            </a:r>
            <a:r>
              <a:rPr lang="en-GB" sz="4800" b="1" dirty="0">
                <a:solidFill>
                  <a:schemeClr val="accent5">
                    <a:lumMod val="50000"/>
                  </a:schemeClr>
                </a:solidFill>
                <a:cs typeface="Arial" pitchFamily="34" charset="0"/>
              </a:rPr>
              <a:t>Analysis</a:t>
            </a:r>
          </a:p>
        </p:txBody>
      </p:sp>
      <p:sp>
        <p:nvSpPr>
          <p:cNvPr id="36867" name="Rectangle 3"/>
          <p:cNvSpPr>
            <a:spLocks noChangeArrowheads="1"/>
          </p:cNvSpPr>
          <p:nvPr/>
        </p:nvSpPr>
        <p:spPr bwMode="auto">
          <a:xfrm>
            <a:off x="251520" y="1268760"/>
            <a:ext cx="8496300" cy="3970318"/>
          </a:xfrm>
          <a:prstGeom prst="rect">
            <a:avLst/>
          </a:prstGeom>
          <a:noFill/>
          <a:ln w="9525">
            <a:noFill/>
            <a:miter lim="800000"/>
            <a:headEnd/>
            <a:tailEnd/>
          </a:ln>
        </p:spPr>
        <p:txBody>
          <a:bodyPr>
            <a:spAutoFit/>
          </a:bodyPr>
          <a:lstStyle/>
          <a:p>
            <a:pPr>
              <a:buFont typeface="Monotype Sorts"/>
              <a:buNone/>
            </a:pPr>
            <a:r>
              <a:rPr lang="en-GB" sz="2800" dirty="0">
                <a:cs typeface="Arial" pitchFamily="34" charset="0"/>
              </a:rPr>
              <a:t>Objectives may well be selected for you by </a:t>
            </a:r>
          </a:p>
          <a:p>
            <a:pPr>
              <a:buFont typeface="Monotype Sorts"/>
              <a:buNone/>
            </a:pPr>
            <a:r>
              <a:rPr lang="en-GB" sz="2800" dirty="0">
                <a:cs typeface="Arial" pitchFamily="34" charset="0"/>
              </a:rPr>
              <a:t>either your manager or the organisation itself from your post outline at some point; these are generally during appraisals and review sessions.</a:t>
            </a:r>
          </a:p>
          <a:p>
            <a:pPr>
              <a:buFont typeface="Monotype Sorts"/>
              <a:buNone/>
            </a:pPr>
            <a:endParaRPr lang="en-GB" sz="2800" dirty="0">
              <a:cs typeface="Arial" pitchFamily="34" charset="0"/>
            </a:endParaRPr>
          </a:p>
          <a:p>
            <a:pPr>
              <a:buFont typeface="Monotype Sorts"/>
              <a:buNone/>
            </a:pPr>
            <a:r>
              <a:rPr lang="en-GB" sz="2800" dirty="0">
                <a:cs typeface="Arial" pitchFamily="34" charset="0"/>
              </a:rPr>
              <a:t>You need to show a proactive outlook on this process by identifying which areas you believe you need development in order for you to maximise yourself and your role: how can we do this? </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SWOT analysis framework facilitates the assessment of internal capabilities and resources which are under the control of the organisation and of external factors which are beyond organisational control.</a:t>
            </a:r>
            <a:endParaRPr lang="en-GB" dirty="0"/>
          </a:p>
        </p:txBody>
      </p:sp>
      <p:sp>
        <p:nvSpPr>
          <p:cNvPr id="4" name="TextBox 5"/>
          <p:cNvSpPr txBox="1">
            <a:spLocks noChangeArrowheads="1"/>
          </p:cNvSpPr>
          <p:nvPr/>
        </p:nvSpPr>
        <p:spPr bwMode="auto">
          <a:xfrm>
            <a:off x="250825" y="333375"/>
            <a:ext cx="5976938" cy="830997"/>
          </a:xfrm>
          <a:prstGeom prst="rect">
            <a:avLst/>
          </a:prstGeom>
          <a:noFill/>
          <a:ln w="9525">
            <a:noFill/>
            <a:miter lim="800000"/>
            <a:headEnd/>
            <a:tailEnd/>
          </a:ln>
        </p:spPr>
        <p:txBody>
          <a:bodyPr>
            <a:spAutoFit/>
          </a:bodyPr>
          <a:lstStyle/>
          <a:p>
            <a:r>
              <a:rPr lang="en-GB" sz="4800" b="1" dirty="0">
                <a:solidFill>
                  <a:schemeClr val="accent5">
                    <a:lumMod val="50000"/>
                  </a:schemeClr>
                </a:solidFill>
                <a:cs typeface="Arial" pitchFamily="34" charset="0"/>
              </a:rPr>
              <a:t>SWOT</a:t>
            </a:r>
            <a:r>
              <a:rPr lang="en-GB" sz="4800" dirty="0">
                <a:solidFill>
                  <a:schemeClr val="accent5">
                    <a:lumMod val="50000"/>
                  </a:schemeClr>
                </a:solidFill>
                <a:cs typeface="Arial" pitchFamily="34" charset="0"/>
              </a:rPr>
              <a:t> </a:t>
            </a:r>
            <a:r>
              <a:rPr lang="en-GB" sz="4800" b="1" dirty="0">
                <a:solidFill>
                  <a:schemeClr val="accent5">
                    <a:lumMod val="50000"/>
                  </a:schemeClr>
                </a:solidFill>
                <a:cs typeface="Arial" pitchFamily="34" charset="0"/>
              </a:rPr>
              <a:t>Analysis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inmygroup.com/wp-content/uploads/2015/02/swot_analysis1.jpg"/>
          <p:cNvPicPr>
            <a:picLocks noChangeAspect="1" noChangeArrowheads="1"/>
          </p:cNvPicPr>
          <p:nvPr/>
        </p:nvPicPr>
        <p:blipFill>
          <a:blip r:embed="rId2" cstate="print"/>
          <a:srcRect/>
          <a:stretch>
            <a:fillRect/>
          </a:stretch>
        </p:blipFill>
        <p:spPr bwMode="auto">
          <a:xfrm>
            <a:off x="1619672" y="-7228184"/>
            <a:ext cx="4806772" cy="3600000"/>
          </a:xfrm>
          <a:prstGeom prst="rect">
            <a:avLst/>
          </a:prstGeom>
          <a:noFill/>
        </p:spPr>
      </p:pic>
      <p:pic>
        <p:nvPicPr>
          <p:cNvPr id="61444" name="Picture 4" descr="http://inmygroup.com/wp-content/uploads/2015/02/swot_analysis1.jpg"/>
          <p:cNvPicPr>
            <a:picLocks noChangeAspect="1" noChangeArrowheads="1"/>
          </p:cNvPicPr>
          <p:nvPr/>
        </p:nvPicPr>
        <p:blipFill>
          <a:blip r:embed="rId3" cstate="print"/>
          <a:srcRect/>
          <a:stretch>
            <a:fillRect/>
          </a:stretch>
        </p:blipFill>
        <p:spPr bwMode="auto">
          <a:xfrm>
            <a:off x="1763688" y="925886"/>
            <a:ext cx="6264696" cy="4691902"/>
          </a:xfrm>
          <a:prstGeom prst="rect">
            <a:avLst/>
          </a:prstGeom>
          <a:noFill/>
        </p:spPr>
      </p:pic>
      <p:sp>
        <p:nvSpPr>
          <p:cNvPr id="6" name="TextBox 5"/>
          <p:cNvSpPr txBox="1">
            <a:spLocks noChangeArrowheads="1"/>
          </p:cNvSpPr>
          <p:nvPr/>
        </p:nvSpPr>
        <p:spPr bwMode="auto">
          <a:xfrm>
            <a:off x="1763688" y="0"/>
            <a:ext cx="5976938" cy="830997"/>
          </a:xfrm>
          <a:prstGeom prst="rect">
            <a:avLst/>
          </a:prstGeom>
          <a:noFill/>
          <a:ln w="9525">
            <a:noFill/>
            <a:miter lim="800000"/>
            <a:headEnd/>
            <a:tailEnd/>
          </a:ln>
        </p:spPr>
        <p:txBody>
          <a:bodyPr>
            <a:spAutoFit/>
          </a:bodyPr>
          <a:lstStyle/>
          <a:p>
            <a:pPr algn="ctr"/>
            <a:r>
              <a:rPr lang="en-GB" sz="4800" b="1" dirty="0">
                <a:solidFill>
                  <a:schemeClr val="accent5">
                    <a:lumMod val="50000"/>
                  </a:schemeClr>
                </a:solidFill>
                <a:cs typeface="Arial" pitchFamily="34" charset="0"/>
              </a:rPr>
              <a:t>SWOT</a:t>
            </a:r>
            <a:r>
              <a:rPr lang="en-GB" sz="4800" dirty="0">
                <a:solidFill>
                  <a:schemeClr val="accent5">
                    <a:lumMod val="50000"/>
                  </a:schemeClr>
                </a:solidFill>
                <a:cs typeface="Arial" pitchFamily="34" charset="0"/>
              </a:rPr>
              <a:t> </a:t>
            </a:r>
            <a:r>
              <a:rPr lang="en-GB" sz="4800" b="1" dirty="0">
                <a:solidFill>
                  <a:schemeClr val="accent5">
                    <a:lumMod val="50000"/>
                  </a:schemeClr>
                </a:solidFill>
                <a:cs typeface="Arial" pitchFamily="34" charset="0"/>
              </a:rPr>
              <a:t>Analysis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PEST Analysis</a:t>
            </a:r>
            <a:endParaRPr lang="en-GB" b="1" dirty="0">
              <a:solidFill>
                <a:schemeClr val="accent5">
                  <a:lumMod val="50000"/>
                </a:schemeClr>
              </a:solidFill>
            </a:endParaRPr>
          </a:p>
        </p:txBody>
      </p:sp>
      <p:sp>
        <p:nvSpPr>
          <p:cNvPr id="3" name="Content Placeholder 2"/>
          <p:cNvSpPr>
            <a:spLocks noGrp="1"/>
          </p:cNvSpPr>
          <p:nvPr>
            <p:ph idx="1"/>
          </p:nvPr>
        </p:nvSpPr>
        <p:spPr/>
        <p:txBody>
          <a:bodyPr/>
          <a:lstStyle/>
          <a:p>
            <a:pPr>
              <a:buNone/>
            </a:pPr>
            <a:r>
              <a:rPr lang="en-GB" dirty="0" smtClean="0"/>
              <a:t>PEST analysis is a technique used to identify, assess and evaluate external factors affecting the performance of an organisation with the aim of gathering information to guide strategic decision-making.</a:t>
            </a:r>
          </a:p>
          <a:p>
            <a:pPr>
              <a:buNone/>
            </a:pPr>
            <a:r>
              <a:rPr lang="en-GB" sz="2400" i="1" dirty="0" smtClean="0"/>
              <a:t>Chartered Management Institute, 2013</a:t>
            </a:r>
            <a:endParaRPr lang="en-GB" sz="2400" i="1"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http://static3.creately.com/blog/wp-content/uploads/2012/03/SWOT-Analysis-vs-PEST-Analysis.png"/>
          <p:cNvPicPr>
            <a:picLocks noChangeAspect="1" noChangeArrowheads="1"/>
          </p:cNvPicPr>
          <p:nvPr/>
        </p:nvPicPr>
        <p:blipFill>
          <a:blip r:embed="rId2" cstate="print"/>
          <a:srcRect/>
          <a:stretch>
            <a:fillRect/>
          </a:stretch>
        </p:blipFill>
        <p:spPr bwMode="auto">
          <a:xfrm>
            <a:off x="827584" y="245217"/>
            <a:ext cx="7776864" cy="5277160"/>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892480" cy="1143000"/>
          </a:xfrm>
        </p:spPr>
        <p:txBody>
          <a:bodyPr>
            <a:normAutofit fontScale="90000"/>
          </a:bodyPr>
          <a:lstStyle/>
          <a:p>
            <a:pPr algn="l"/>
            <a:r>
              <a:rPr lang="en-GB" b="1" dirty="0" smtClean="0">
                <a:solidFill>
                  <a:schemeClr val="accent5">
                    <a:lumMod val="50000"/>
                  </a:schemeClr>
                </a:solidFill>
              </a:rPr>
              <a:t>Activity – </a:t>
            </a:r>
            <a:r>
              <a:rPr lang="en-GB" b="1" u="sng" dirty="0" smtClean="0">
                <a:solidFill>
                  <a:schemeClr val="accent5">
                    <a:lumMod val="50000"/>
                  </a:schemeClr>
                </a:solidFill>
              </a:rPr>
              <a:t>PEST</a:t>
            </a:r>
            <a:r>
              <a:rPr lang="en-GB" b="1" dirty="0" smtClean="0">
                <a:solidFill>
                  <a:schemeClr val="accent5">
                    <a:lumMod val="50000"/>
                  </a:schemeClr>
                </a:solidFill>
              </a:rPr>
              <a:t> and SWOT Analysis </a:t>
            </a:r>
            <a:endParaRPr lang="en-GB" b="1" dirty="0">
              <a:solidFill>
                <a:schemeClr val="accent5">
                  <a:lumMod val="50000"/>
                </a:schemeClr>
              </a:solidFill>
            </a:endParaRPr>
          </a:p>
        </p:txBody>
      </p:sp>
      <p:pic>
        <p:nvPicPr>
          <p:cNvPr id="4" name="Picture 2" descr="http://d2i452a4he71ss.cloudfront.net/5/4/3/543d27855c8ab/w:500/h:316/flip-chart-printing.jpg"/>
          <p:cNvPicPr>
            <a:picLocks noChangeAspect="1" noChangeArrowheads="1"/>
          </p:cNvPicPr>
          <p:nvPr/>
        </p:nvPicPr>
        <p:blipFill>
          <a:blip r:embed="rId2" cstate="print"/>
          <a:srcRect/>
          <a:stretch>
            <a:fillRect/>
          </a:stretch>
        </p:blipFill>
        <p:spPr bwMode="auto">
          <a:xfrm>
            <a:off x="5508104" y="2060848"/>
            <a:ext cx="5013214" cy="3168352"/>
          </a:xfrm>
          <a:prstGeom prst="rect">
            <a:avLst/>
          </a:prstGeom>
          <a:noFill/>
        </p:spPr>
      </p:pic>
      <p:sp>
        <p:nvSpPr>
          <p:cNvPr id="3" name="Content Placeholder 2"/>
          <p:cNvSpPr>
            <a:spLocks noGrp="1"/>
          </p:cNvSpPr>
          <p:nvPr>
            <p:ph idx="1"/>
          </p:nvPr>
        </p:nvSpPr>
        <p:spPr>
          <a:xfrm>
            <a:off x="467544" y="1268760"/>
            <a:ext cx="8496944" cy="3917032"/>
          </a:xfrm>
        </p:spPr>
        <p:txBody>
          <a:bodyPr>
            <a:normAutofit fontScale="85000" lnSpcReduction="20000"/>
          </a:bodyPr>
          <a:lstStyle/>
          <a:p>
            <a:pPr>
              <a:buNone/>
            </a:pPr>
            <a:r>
              <a:rPr lang="en-GB" dirty="0" smtClean="0"/>
              <a:t>Group activity – discuss, agree and record the external (macro) environmental factors in terms of the following:</a:t>
            </a:r>
          </a:p>
          <a:p>
            <a:r>
              <a:rPr lang="en-GB" b="1" dirty="0" smtClean="0"/>
              <a:t>Political</a:t>
            </a:r>
          </a:p>
          <a:p>
            <a:r>
              <a:rPr lang="en-GB" b="1" dirty="0" smtClean="0"/>
              <a:t>Economic</a:t>
            </a:r>
          </a:p>
          <a:p>
            <a:r>
              <a:rPr lang="en-GB" b="1" dirty="0" smtClean="0"/>
              <a:t>Social</a:t>
            </a:r>
          </a:p>
          <a:p>
            <a:r>
              <a:rPr lang="en-GB" b="1" dirty="0" smtClean="0"/>
              <a:t>Technological</a:t>
            </a:r>
          </a:p>
          <a:p>
            <a:pPr>
              <a:buNone/>
            </a:pPr>
            <a:endParaRPr lang="en-GB" b="1" dirty="0" smtClean="0"/>
          </a:p>
          <a:p>
            <a:pPr>
              <a:buNone/>
            </a:pPr>
            <a:r>
              <a:rPr lang="en-GB" dirty="0" smtClean="0"/>
              <a:t>Then discuss, agree and record the internal (micro) environment and its influencing factors</a:t>
            </a:r>
          </a:p>
          <a:p>
            <a:pPr>
              <a:buNone/>
            </a:pPr>
            <a:endParaRPr lang="en-GB" dirty="0"/>
          </a:p>
        </p:txBody>
      </p:sp>
    </p:spTree>
    <p:extLst>
      <p:ext uri="{BB962C8B-B14F-4D97-AF65-F5344CB8AC3E}">
        <p14:creationId xmlns:p14="http://schemas.microsoft.com/office/powerpoint/2010/main" val="47871844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51520" y="260648"/>
            <a:ext cx="8892480" cy="1143000"/>
          </a:xfrm>
          <a:prstGeom prst="rect">
            <a:avLst/>
          </a:prstGeom>
        </p:spPr>
        <p:txBody>
          <a:bodyPr vert="horz" lIns="91440" tIns="45720" rIns="91440" bIns="45720" rtlCol="0" anchor="ctr">
            <a:normAutofit fontScale="9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schemeClr val="accent5">
                    <a:lumMod val="50000"/>
                  </a:schemeClr>
                </a:solidFill>
                <a:effectLst/>
                <a:uLnTx/>
                <a:uFillTx/>
                <a:latin typeface="+mj-lt"/>
                <a:ea typeface="+mj-ea"/>
                <a:cs typeface="+mj-cs"/>
              </a:rPr>
              <a:t>Activity – PEST and </a:t>
            </a:r>
            <a:r>
              <a:rPr kumimoji="0" lang="en-GB" sz="4400" b="1" i="0" u="sng" strike="noStrike" kern="1200" cap="none" spc="0" normalizeH="0" baseline="0" noProof="0" dirty="0" smtClean="0">
                <a:ln>
                  <a:noFill/>
                </a:ln>
                <a:solidFill>
                  <a:schemeClr val="accent5">
                    <a:lumMod val="50000"/>
                  </a:schemeClr>
                </a:solidFill>
                <a:effectLst/>
                <a:uLnTx/>
                <a:uFillTx/>
                <a:latin typeface="+mj-lt"/>
                <a:ea typeface="+mj-ea"/>
                <a:cs typeface="+mj-cs"/>
              </a:rPr>
              <a:t>SWOT</a:t>
            </a:r>
            <a:r>
              <a:rPr kumimoji="0" lang="en-GB" sz="4400" b="1" i="0" u="none" strike="noStrike" kern="1200" cap="none" spc="0" normalizeH="0" baseline="0" noProof="0" dirty="0" smtClean="0">
                <a:ln>
                  <a:noFill/>
                </a:ln>
                <a:solidFill>
                  <a:schemeClr val="accent5">
                    <a:lumMod val="50000"/>
                  </a:schemeClr>
                </a:solidFill>
                <a:effectLst/>
                <a:uLnTx/>
                <a:uFillTx/>
                <a:latin typeface="+mj-lt"/>
                <a:ea typeface="+mj-ea"/>
                <a:cs typeface="+mj-cs"/>
              </a:rPr>
              <a:t> Analysis </a:t>
            </a:r>
            <a:endParaRPr kumimoji="0" lang="en-GB" sz="4400" b="1" i="0" u="none" strike="noStrike" kern="1200" cap="none" spc="0" normalizeH="0" baseline="0" noProof="0" dirty="0">
              <a:ln>
                <a:noFill/>
              </a:ln>
              <a:solidFill>
                <a:schemeClr val="accent5">
                  <a:lumMod val="50000"/>
                </a:schemeClr>
              </a:solidFill>
              <a:effectLst/>
              <a:uLnTx/>
              <a:uFillTx/>
              <a:latin typeface="+mj-lt"/>
              <a:ea typeface="+mj-ea"/>
              <a:cs typeface="+mj-cs"/>
            </a:endParaRPr>
          </a:p>
        </p:txBody>
      </p:sp>
      <p:pic>
        <p:nvPicPr>
          <p:cNvPr id="63492" name="Picture 4" descr="http://porscheiskey.com/uploads/3/6/2/0/3620420/5809358_orig.gif"/>
          <p:cNvPicPr>
            <a:picLocks noChangeAspect="1" noChangeArrowheads="1"/>
          </p:cNvPicPr>
          <p:nvPr/>
        </p:nvPicPr>
        <p:blipFill>
          <a:blip r:embed="rId2" cstate="print"/>
          <a:srcRect/>
          <a:stretch>
            <a:fillRect/>
          </a:stretch>
        </p:blipFill>
        <p:spPr bwMode="auto">
          <a:xfrm>
            <a:off x="5457190" y="2276872"/>
            <a:ext cx="3686810" cy="2304256"/>
          </a:xfrm>
          <a:prstGeom prst="rect">
            <a:avLst/>
          </a:prstGeom>
          <a:noFill/>
        </p:spPr>
      </p:pic>
      <p:sp>
        <p:nvSpPr>
          <p:cNvPr id="3" name="Content Placeholder 2"/>
          <p:cNvSpPr>
            <a:spLocks noGrp="1"/>
          </p:cNvSpPr>
          <p:nvPr>
            <p:ph idx="1"/>
          </p:nvPr>
        </p:nvSpPr>
        <p:spPr>
          <a:xfrm>
            <a:off x="457200" y="1600201"/>
            <a:ext cx="5482952" cy="3917032"/>
          </a:xfrm>
        </p:spPr>
        <p:txBody>
          <a:bodyPr/>
          <a:lstStyle/>
          <a:p>
            <a:pPr>
              <a:buNone/>
            </a:pPr>
            <a:r>
              <a:rPr lang="en-GB" dirty="0" smtClean="0"/>
              <a:t>Individual activity:</a:t>
            </a:r>
          </a:p>
          <a:p>
            <a:pPr>
              <a:buNone/>
            </a:pPr>
            <a:endParaRPr lang="en-GB" dirty="0" smtClean="0"/>
          </a:p>
          <a:p>
            <a:r>
              <a:rPr lang="en-GB" dirty="0" smtClean="0"/>
              <a:t>Bearing in mind the factors identified in your PEST analysis, individually complete your own personal SWOT analysis</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purl.org/dc/dcmitype/"/>
    <ds:schemaRef ds:uri="http://schemas.microsoft.com/office/2006/metadata/properties"/>
    <ds:schemaRef ds:uri="http://www.w3.org/XML/1998/namespace"/>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807</TotalTime>
  <Words>808</Words>
  <Application>Microsoft Office PowerPoint</Application>
  <PresentationFormat>On-screen Show (4:3)</PresentationFormat>
  <Paragraphs>141</Paragraphs>
  <Slides>29</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ＭＳ Ｐゴシック</vt:lpstr>
      <vt:lpstr>Arial</vt:lpstr>
      <vt:lpstr>Calibri</vt:lpstr>
      <vt:lpstr>Courier New</vt:lpstr>
      <vt:lpstr>Eurostile</vt:lpstr>
      <vt:lpstr>Monotype Sorts</vt:lpstr>
      <vt:lpstr>Myriad Pro</vt:lpstr>
      <vt:lpstr>Verdana</vt:lpstr>
      <vt:lpstr>20140311PresentationUWTSDTemplate</vt:lpstr>
      <vt:lpstr>Reflection and  Personal Development Planning </vt:lpstr>
      <vt:lpstr>Reflection of learning</vt:lpstr>
      <vt:lpstr>Reflective practice and theoretical models </vt:lpstr>
      <vt:lpstr>PowerPoint Presentation</vt:lpstr>
      <vt:lpstr>PowerPoint Presentation</vt:lpstr>
      <vt:lpstr>PowerPoint Presentation</vt:lpstr>
      <vt:lpstr>PowerPoint Presentation</vt:lpstr>
      <vt:lpstr>PowerPoint Presentation</vt:lpstr>
      <vt:lpstr>Personal Development Planning</vt:lpstr>
      <vt:lpstr>PowerPoint Presentation</vt:lpstr>
      <vt:lpstr>PowerPoint Presentation</vt:lpstr>
      <vt:lpstr>PowerPoint Presentation</vt:lpstr>
      <vt:lpstr>PowerPoint Presentation</vt:lpstr>
      <vt:lpstr>Objectives - Measurable</vt:lpstr>
      <vt:lpstr>PowerPoint Presentation</vt:lpstr>
      <vt:lpstr>PowerPoint Presentation</vt:lpstr>
      <vt:lpstr>PowerPoint Presentation</vt:lpstr>
      <vt:lpstr>PowerPoint Presentation</vt:lpstr>
      <vt:lpstr>PowerPoint Presentation</vt:lpstr>
      <vt:lpstr>SMART Objectives - Summary</vt:lpstr>
      <vt:lpstr>PowerPoint Presentation</vt:lpstr>
      <vt:lpstr>SMART Objectives</vt:lpstr>
      <vt:lpstr>PowerPoint Presentation</vt:lpstr>
      <vt:lpstr>PowerPoint Presentation</vt:lpstr>
      <vt:lpstr>PowerPoint Presentation</vt:lpstr>
      <vt:lpstr>PEST Analysis</vt:lpstr>
      <vt:lpstr>PowerPoint Presentation</vt:lpstr>
      <vt:lpstr>Activity – PEST and SWOT Analysis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130</cp:revision>
  <dcterms:created xsi:type="dcterms:W3CDTF">2015-04-14T15:21:28Z</dcterms:created>
  <dcterms:modified xsi:type="dcterms:W3CDTF">2016-04-20T09:39:54Z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