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1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0E9EF-0ECB-49BE-989A-C4CA33DD106E}" v="24" dt="2026-02-27T13:16:17.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4CF7E1-1C9E-434C-B1CB-FD0C6213E7B5}" type="datetimeFigureOut">
              <a:rPr lang="en-IN" smtClean="0"/>
              <a:t>08-03-2026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AEA64-D1B1-412C-9E8F-A4CE41D68283}" type="slidenum">
              <a:rPr lang="en-IN" smtClean="0"/>
              <a:t>‹#›</a:t>
            </a:fld>
            <a:endParaRPr lang="en-IN"/>
          </a:p>
        </p:txBody>
      </p:sp>
    </p:spTree>
    <p:extLst>
      <p:ext uri="{BB962C8B-B14F-4D97-AF65-F5344CB8AC3E}">
        <p14:creationId xmlns:p14="http://schemas.microsoft.com/office/powerpoint/2010/main" val="1089266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D7AEA64-D1B1-412C-9E8F-A4CE41D68283}" type="slidenum">
              <a:rPr lang="en-IN" smtClean="0"/>
              <a:t>1</a:t>
            </a:fld>
            <a:endParaRPr lang="en-IN"/>
          </a:p>
        </p:txBody>
      </p:sp>
    </p:spTree>
    <p:extLst>
      <p:ext uri="{BB962C8B-B14F-4D97-AF65-F5344CB8AC3E}">
        <p14:creationId xmlns:p14="http://schemas.microsoft.com/office/powerpoint/2010/main" val="207824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198E51-5419-482C-87AA-7AAA695161EC}"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2007896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198E51-5419-482C-87AA-7AAA695161EC}"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906089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198E51-5419-482C-87AA-7AAA695161EC}"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1711733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198E51-5419-482C-87AA-7AAA695161EC}"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2504417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198E51-5419-482C-87AA-7AAA695161EC}" type="datetimeFigureOut">
              <a:rPr lang="en-IN" smtClean="0"/>
              <a:t>08-03-2026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2239391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198E51-5419-482C-87AA-7AAA695161EC}" type="datetimeFigureOut">
              <a:rPr lang="en-IN" smtClean="0"/>
              <a:t>08-03-2026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6023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198E51-5419-482C-87AA-7AAA695161EC}" type="datetimeFigureOut">
              <a:rPr lang="en-IN" smtClean="0"/>
              <a:t>08-03-2026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4081630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198E51-5419-482C-87AA-7AAA695161EC}"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1189626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198E51-5419-482C-87AA-7AAA695161EC}"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1174972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198E51-5419-482C-87AA-7AAA695161EC}"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3809114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198E51-5419-482C-87AA-7AAA695161EC}"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E10B4BA-14A4-47C8-9508-4834178098B4}" type="slidenum">
              <a:rPr lang="en-IN" smtClean="0"/>
              <a:t>‹#›</a:t>
            </a:fld>
            <a:endParaRPr lang="en-IN"/>
          </a:p>
        </p:txBody>
      </p:sp>
    </p:spTree>
    <p:extLst>
      <p:ext uri="{BB962C8B-B14F-4D97-AF65-F5344CB8AC3E}">
        <p14:creationId xmlns:p14="http://schemas.microsoft.com/office/powerpoint/2010/main" val="2116785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198E51-5419-482C-87AA-7AAA695161EC}" type="datetimeFigureOut">
              <a:rPr lang="en-IN" smtClean="0"/>
              <a:t>08-03-2026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10B4BA-14A4-47C8-9508-4834178098B4}" type="slidenum">
              <a:rPr lang="en-IN" smtClean="0"/>
              <a:t>‹#›</a:t>
            </a:fld>
            <a:endParaRPr lang="en-IN"/>
          </a:p>
        </p:txBody>
      </p:sp>
    </p:spTree>
    <p:extLst>
      <p:ext uri="{BB962C8B-B14F-4D97-AF65-F5344CB8AC3E}">
        <p14:creationId xmlns:p14="http://schemas.microsoft.com/office/powerpoint/2010/main" val="1139895630"/>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mailto:2430629@studen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32D01-1211-6FC1-E316-AFC533CDC70A}"/>
              </a:ext>
            </a:extLst>
          </p:cNvPr>
          <p:cNvSpPr>
            <a:spLocks noGrp="1"/>
          </p:cNvSpPr>
          <p:nvPr>
            <p:ph type="ctrTitle"/>
          </p:nvPr>
        </p:nvSpPr>
        <p:spPr>
          <a:xfrm>
            <a:off x="89174" y="-29468"/>
            <a:ext cx="12102825" cy="1808887"/>
          </a:xfrm>
        </p:spPr>
        <p:txBody>
          <a:bodyPr>
            <a:normAutofit fontScale="90000"/>
          </a:bodyPr>
          <a:lstStyle/>
          <a:p>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r>
              <a:rPr lang="en-US" sz="1600" b="1" u="sng" dirty="0">
                <a:latin typeface="Arial" panose="020B0604020202020204" pitchFamily="34" charset="0"/>
                <a:cs typeface="Arial" panose="020B0604020202020204" pitchFamily="34" charset="0"/>
              </a:rPr>
              <a:t>A C</a:t>
            </a: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r>
              <a:rPr lang="en-US" sz="1600" b="1" u="sng" dirty="0">
                <a:latin typeface="Arial" panose="020B0604020202020204" pitchFamily="34" charset="0"/>
                <a:cs typeface="Arial" panose="020B0604020202020204" pitchFamily="34" charset="0"/>
              </a:rPr>
              <a:t>CRITICAL EVALUATION OF THE EFFECTIVENESS OF SCHOOL-BASED SEX EDUCATION IN IMPROVING SEXUAL HEALTH OUTCOMES    AMONG ADOLESCENTS IN ENGLAND: A SYSTEMATIC REVIEW</a:t>
            </a:r>
            <a:br>
              <a:rPr lang="en-US" sz="1600" b="1" u="sng"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IRENE ANNA PRADEESH, ID- 2430629, email: </a:t>
            </a:r>
            <a:r>
              <a:rPr lang="en-US" sz="1200" b="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2430629@student.uwtsd.ac.uk</a:t>
            </a:r>
            <a:r>
              <a:rPr lang="en-US" sz="1200" b="1" dirty="0">
                <a:latin typeface="Arial" panose="020B0604020202020204" pitchFamily="34" charset="0"/>
                <a:cs typeface="Arial" panose="020B0604020202020204" pitchFamily="34" charset="0"/>
              </a:rPr>
              <a:t>, Department: MSc Public Health and Social Care in Practice, Supervisor- SHAILA HUSSAIN</a:t>
            </a:r>
            <a:br>
              <a:rPr lang="en-US" sz="1200" b="1" u="sng" dirty="0">
                <a:latin typeface="Arial" panose="020B0604020202020204" pitchFamily="34" charset="0"/>
                <a:cs typeface="Arial" panose="020B0604020202020204" pitchFamily="34" charset="0"/>
              </a:rPr>
            </a:br>
            <a:br>
              <a:rPr lang="en-US" sz="1200" b="1" u="sng" dirty="0">
                <a:latin typeface="Arial" panose="020B0604020202020204" pitchFamily="34" charset="0"/>
                <a:cs typeface="Arial" panose="020B0604020202020204" pitchFamily="34" charset="0"/>
              </a:rPr>
            </a:br>
            <a:br>
              <a:rPr lang="en-IN" sz="1600" dirty="0">
                <a:latin typeface="Arial" panose="020B0604020202020204" pitchFamily="34" charset="0"/>
                <a:cs typeface="Arial" panose="020B0604020202020204" pitchFamily="34" charset="0"/>
              </a:rPr>
            </a:br>
            <a:br>
              <a:rPr lang="en-IN" sz="1600" dirty="0">
                <a:latin typeface="Arial" panose="020B0604020202020204" pitchFamily="34" charset="0"/>
                <a:cs typeface="Arial" panose="020B0604020202020204" pitchFamily="34" charset="0"/>
              </a:rPr>
            </a:br>
            <a:br>
              <a:rPr lang="en-US" sz="1600" b="1" u="sng" dirty="0">
                <a:latin typeface="Arial" panose="020B0604020202020204" pitchFamily="34" charset="0"/>
                <a:cs typeface="Arial" panose="020B0604020202020204" pitchFamily="34" charset="0"/>
              </a:rPr>
            </a:br>
            <a:endParaRPr lang="en-IN"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88D8AE2-1472-2BB0-5618-98E8B6D4254C}"/>
              </a:ext>
            </a:extLst>
          </p:cNvPr>
          <p:cNvSpPr txBox="1"/>
          <p:nvPr/>
        </p:nvSpPr>
        <p:spPr>
          <a:xfrm>
            <a:off x="97972" y="1156280"/>
            <a:ext cx="4129168" cy="2808000"/>
          </a:xfrm>
          <a:prstGeom prst="rect">
            <a:avLst/>
          </a:prstGeom>
          <a:noFill/>
          <a:ln w="41275">
            <a:solidFill>
              <a:srgbClr val="00B0F0"/>
            </a:solidFill>
          </a:ln>
        </p:spPr>
        <p:txBody>
          <a:bodyPr wrap="square" rtlCol="0">
            <a:spAutoFit/>
          </a:bodyPr>
          <a:lstStyle/>
          <a:p>
            <a:endParaRPr lang="en-US" sz="900" b="1" u="sng" dirty="0">
              <a:latin typeface="Arial" panose="020B0604020202020204" pitchFamily="34" charset="0"/>
              <a:cs typeface="Arial" panose="020B0604020202020204" pitchFamily="34" charset="0"/>
            </a:endParaRPr>
          </a:p>
          <a:p>
            <a:r>
              <a:rPr lang="en-US" sz="900" b="1" u="sng" dirty="0">
                <a:latin typeface="Arial" panose="020B0604020202020204" pitchFamily="34" charset="0"/>
                <a:cs typeface="Arial" panose="020B0604020202020204" pitchFamily="34" charset="0"/>
              </a:rPr>
              <a:t>INTRODUCTION/RATIONALE</a:t>
            </a:r>
          </a:p>
          <a:p>
            <a:pPr marL="171450" indent="-171450">
              <a:buFont typeface="Wingdings" panose="05000000000000000000" pitchFamily="2" charset="2"/>
              <a:buChar char="v"/>
            </a:pPr>
            <a:endParaRPr lang="en-US" sz="900" u="sng"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US" sz="900" u="sng" dirty="0">
                <a:latin typeface="Arial" panose="020B0604020202020204" pitchFamily="34" charset="0"/>
                <a:cs typeface="Arial" panose="020B0604020202020204" pitchFamily="34" charset="0"/>
              </a:rPr>
              <a:t>(</a:t>
            </a:r>
            <a:r>
              <a:rPr lang="en-US" sz="900" dirty="0">
                <a:latin typeface="Arial" panose="020B0604020202020204" pitchFamily="34" charset="0"/>
                <a:cs typeface="Arial" panose="020B0604020202020204" pitchFamily="34" charset="0"/>
              </a:rPr>
              <a:t>Department for Education (DfE), 2019). RSE aims to address adolescent sexual health, which is an issue of utmost concern for the population of England. Youth aged 15-24 years account for a large share of new STIs.</a:t>
            </a:r>
          </a:p>
          <a:p>
            <a:pPr marL="171450" indent="-171450">
              <a:buFont typeface="Wingdings" panose="05000000000000000000" pitchFamily="2" charset="2"/>
              <a:buChar char="v"/>
            </a:pPr>
            <a:r>
              <a:rPr lang="en-US" sz="900" dirty="0">
                <a:latin typeface="Arial" panose="020B0604020202020204" pitchFamily="34" charset="0"/>
                <a:cs typeface="Arial" panose="020B0604020202020204" pitchFamily="34" charset="0"/>
              </a:rPr>
              <a:t> In the year 2023, the total number of new STIs diagnosed in England was over 401,000. The new cases have been rising since the disruption of services owing to the COVID-19 pandemic (UK Health Security Agency (UKHSA), 2023).</a:t>
            </a:r>
          </a:p>
          <a:p>
            <a:pPr marL="171450" indent="-171450">
              <a:buFont typeface="Wingdings" panose="05000000000000000000" pitchFamily="2" charset="2"/>
              <a:buChar char="v"/>
            </a:pPr>
            <a:r>
              <a:rPr lang="en-US" sz="900" dirty="0">
                <a:latin typeface="Arial" panose="020B0604020202020204" pitchFamily="34" charset="0"/>
                <a:cs typeface="Arial" panose="020B0604020202020204" pitchFamily="34" charset="0"/>
              </a:rPr>
              <a:t>The rate of teenage conception has been falling over the last ten years. However, inequalities persist, particularly in disadvantaged areas (Office for National Statistics (ONS), 2023). Disadvantaged areas are significantly associated with the high risk of acquiring STIs and the lack of access to preventive care (Marmot et al., 2020).</a:t>
            </a:r>
          </a:p>
          <a:p>
            <a:pPr marL="171450" indent="-171450">
              <a:buFont typeface="Wingdings" panose="05000000000000000000" pitchFamily="2" charset="2"/>
              <a:buChar char="v"/>
            </a:pPr>
            <a:r>
              <a:rPr lang="en-US" sz="900" dirty="0">
                <a:latin typeface="Arial" panose="020B0604020202020204" pitchFamily="34" charset="0"/>
                <a:cs typeface="Arial" panose="020B0604020202020204" pitchFamily="34" charset="0"/>
              </a:rPr>
              <a:t>Relationships and Sex Education (RSE) has been made compulsory in the curriculum in England since 2020 to improve knowledge about the prevention of STIs, among other issues. However, the evidence base for the effect of RSE on sexual health outcomes is weak (Pound et al., 2017; UNESCO, 2023).</a:t>
            </a:r>
            <a:endParaRPr lang="en-IN" sz="900" dirty="0">
              <a:latin typeface="Arial" panose="020B0604020202020204" pitchFamily="34" charset="0"/>
              <a:cs typeface="Arial" panose="020B0604020202020204" pitchFamily="34" charset="0"/>
            </a:endParaRPr>
          </a:p>
          <a:p>
            <a:endParaRPr lang="en-IN" sz="105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B4D6384-2C56-6144-0244-3F7F9EFA95FB}"/>
              </a:ext>
            </a:extLst>
          </p:cNvPr>
          <p:cNvSpPr txBox="1"/>
          <p:nvPr/>
        </p:nvSpPr>
        <p:spPr>
          <a:xfrm>
            <a:off x="4308022" y="2010047"/>
            <a:ext cx="3407558" cy="2308324"/>
          </a:xfrm>
          <a:prstGeom prst="rect">
            <a:avLst/>
          </a:prstGeom>
          <a:noFill/>
          <a:ln w="44450">
            <a:solidFill>
              <a:srgbClr val="FF0000">
                <a:alpha val="88000"/>
              </a:srgbClr>
            </a:solidFill>
          </a:ln>
        </p:spPr>
        <p:txBody>
          <a:bodyPr wrap="square" rtlCol="0">
            <a:spAutoFit/>
          </a:bodyPr>
          <a:lstStyle/>
          <a:p>
            <a:r>
              <a:rPr lang="en-US" sz="900" b="1" u="sng" dirty="0">
                <a:latin typeface="Arial" panose="020B0604020202020204" pitchFamily="34" charset="0"/>
                <a:cs typeface="Arial" panose="020B0604020202020204" pitchFamily="34" charset="0"/>
              </a:rPr>
              <a:t>PREVALENCE</a:t>
            </a:r>
          </a:p>
          <a:p>
            <a:r>
              <a:rPr lang="en-US" sz="900" dirty="0">
                <a:latin typeface="Arial" panose="020B0604020202020204" pitchFamily="34" charset="0"/>
                <a:cs typeface="Arial" panose="020B0604020202020204" pitchFamily="34" charset="0"/>
              </a:rPr>
              <a:t>Sexual health in adolescents is still a major public health issue in England.</a:t>
            </a:r>
          </a:p>
          <a:p>
            <a:r>
              <a:rPr lang="en-US" sz="900" dirty="0">
                <a:latin typeface="Arial" panose="020B0604020202020204" pitchFamily="34" charset="0"/>
                <a:cs typeface="Arial" panose="020B0604020202020204" pitchFamily="34" charset="0"/>
              </a:rPr>
              <a:t>• Young people aged 15-24 years make up a substantial number of new diagnoses of sexually transmitted infections (UK Health Security Agency, 2023).</a:t>
            </a:r>
          </a:p>
          <a:p>
            <a:r>
              <a:rPr lang="en-US" sz="900" dirty="0">
                <a:latin typeface="Arial" panose="020B0604020202020204" pitchFamily="34" charset="0"/>
                <a:cs typeface="Arial" panose="020B0604020202020204" pitchFamily="34" charset="0"/>
              </a:rPr>
              <a:t>• In 2023, there was a rise in the number of STI diagnoses compared to 2021 due to service disruptions during the</a:t>
            </a:r>
          </a:p>
          <a:p>
            <a:r>
              <a:rPr lang="en-US" sz="900" dirty="0">
                <a:latin typeface="Arial" panose="020B0604020202020204" pitchFamily="34" charset="0"/>
                <a:cs typeface="Arial" panose="020B0604020202020204" pitchFamily="34" charset="0"/>
              </a:rPr>
              <a:t> COVID-19 pandemic.</a:t>
            </a:r>
          </a:p>
          <a:p>
            <a:r>
              <a:rPr lang="en-US" sz="900" dirty="0">
                <a:latin typeface="Arial" panose="020B0604020202020204" pitchFamily="34" charset="0"/>
                <a:cs typeface="Arial" panose="020B0604020202020204" pitchFamily="34" charset="0"/>
              </a:rPr>
              <a:t>• Although the rate of teenage conception has fallen since 2010, inequalities still exist in disadvantaged areas (Office for National Statistics, 2023).</a:t>
            </a:r>
          </a:p>
          <a:p>
            <a:r>
              <a:rPr lang="en-US" sz="900" dirty="0">
                <a:latin typeface="Arial" panose="020B0604020202020204" pitchFamily="34" charset="0"/>
                <a:cs typeface="Arial" panose="020B0604020202020204" pitchFamily="34" charset="0"/>
              </a:rPr>
              <a:t>• There is a link between socioeconomic disadvantage and increased teenage pregnancy rates and decreased service use</a:t>
            </a:r>
            <a:r>
              <a:rPr lang="en-US" sz="900" u="sng" dirty="0">
                <a:latin typeface="Arial" panose="020B0604020202020204" pitchFamily="34" charset="0"/>
                <a:cs typeface="Arial" panose="020B0604020202020204" pitchFamily="34" charset="0"/>
              </a:rPr>
              <a:t>.</a:t>
            </a:r>
            <a:endParaRPr lang="en-IN" sz="9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Teenage conception rates remain higher in the most deprived communities (ONS, 2023).</a:t>
            </a:r>
          </a:p>
        </p:txBody>
      </p:sp>
      <p:sp>
        <p:nvSpPr>
          <p:cNvPr id="7" name="TextBox 6">
            <a:extLst>
              <a:ext uri="{FF2B5EF4-FFF2-40B4-BE49-F238E27FC236}">
                <a16:creationId xmlns:a16="http://schemas.microsoft.com/office/drawing/2014/main" id="{80E1A29B-65FC-9829-027A-2F5B70710C05}"/>
              </a:ext>
            </a:extLst>
          </p:cNvPr>
          <p:cNvSpPr txBox="1"/>
          <p:nvPr/>
        </p:nvSpPr>
        <p:spPr>
          <a:xfrm>
            <a:off x="7826423" y="3374867"/>
            <a:ext cx="4297567" cy="1046440"/>
          </a:xfrm>
          <a:prstGeom prst="rect">
            <a:avLst/>
          </a:prstGeom>
          <a:noFill/>
          <a:ln w="41275">
            <a:solidFill>
              <a:srgbClr val="002060">
                <a:alpha val="99000"/>
              </a:srgbClr>
            </a:solidFill>
          </a:ln>
        </p:spPr>
        <p:txBody>
          <a:bodyPr wrap="square" rtlCol="0">
            <a:spAutoFit/>
          </a:bodyPr>
          <a:lstStyle/>
          <a:p>
            <a:r>
              <a:rPr lang="en-US" sz="900" b="1" u="sng" dirty="0">
                <a:latin typeface="Arial" panose="020B0604020202020204" pitchFamily="34" charset="0"/>
                <a:cs typeface="Arial" panose="020B0604020202020204" pitchFamily="34" charset="0"/>
              </a:rPr>
              <a:t>RESEARCH IMPACT</a:t>
            </a:r>
          </a:p>
          <a:p>
            <a:r>
              <a:rPr lang="en-US" sz="900" dirty="0">
                <a:latin typeface="Arial" panose="020B0604020202020204" pitchFamily="34" charset="0"/>
                <a:cs typeface="Arial" panose="020B0604020202020204" pitchFamily="34" charset="0"/>
              </a:rPr>
              <a:t>This research will:</a:t>
            </a:r>
          </a:p>
          <a:p>
            <a:r>
              <a:rPr lang="en-IN" sz="900" dirty="0">
                <a:latin typeface="Arial" panose="020B0604020202020204" pitchFamily="34" charset="0"/>
                <a:cs typeface="Arial" panose="020B0604020202020204" pitchFamily="34" charset="0"/>
              </a:rPr>
              <a:t>• Inform RSE curriculum development</a:t>
            </a:r>
          </a:p>
          <a:p>
            <a:r>
              <a:rPr lang="en-IN" sz="900" dirty="0">
                <a:latin typeface="Arial" panose="020B0604020202020204" pitchFamily="34" charset="0"/>
                <a:cs typeface="Arial" panose="020B0604020202020204" pitchFamily="34" charset="0"/>
              </a:rPr>
              <a:t>• Support evidence-based public health policy</a:t>
            </a:r>
          </a:p>
          <a:p>
            <a:r>
              <a:rPr lang="en-IN" sz="900" dirty="0">
                <a:latin typeface="Arial" panose="020B0604020202020204" pitchFamily="34" charset="0"/>
                <a:cs typeface="Arial" panose="020B0604020202020204" pitchFamily="34" charset="0"/>
              </a:rPr>
              <a:t>• Contribute to reducing sexual health inequalities</a:t>
            </a:r>
          </a:p>
          <a:p>
            <a:r>
              <a:rPr lang="en-IN" sz="900" dirty="0">
                <a:latin typeface="Arial" panose="020B0604020202020204" pitchFamily="34" charset="0"/>
                <a:cs typeface="Arial" panose="020B0604020202020204" pitchFamily="34" charset="0"/>
              </a:rPr>
              <a:t>• Provide recommendations for education and health professionals</a:t>
            </a:r>
          </a:p>
          <a:p>
            <a:endParaRPr lang="en-IN" sz="8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69E50E7-2B4E-6F32-189D-6A34C564AB25}"/>
              </a:ext>
            </a:extLst>
          </p:cNvPr>
          <p:cNvSpPr txBox="1"/>
          <p:nvPr/>
        </p:nvSpPr>
        <p:spPr>
          <a:xfrm>
            <a:off x="97973" y="4056686"/>
            <a:ext cx="4154628" cy="2700000"/>
          </a:xfrm>
          <a:prstGeom prst="rect">
            <a:avLst/>
          </a:prstGeom>
          <a:noFill/>
          <a:ln w="44450">
            <a:solidFill>
              <a:srgbClr val="7030A0"/>
            </a:solidFill>
          </a:ln>
        </p:spPr>
        <p:txBody>
          <a:bodyPr wrap="square" rtlCol="0">
            <a:spAutoFit/>
          </a:bodyPr>
          <a:lstStyle/>
          <a:p>
            <a:pPr marL="228600" indent="-228600">
              <a:buFont typeface="+mj-lt"/>
              <a:buAutoNum type="arabicPeriod"/>
            </a:pPr>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UK Health Security Agency (2023)</a:t>
            </a:r>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endParaRPr lang="en-IN" sz="800" dirty="0"/>
          </a:p>
        </p:txBody>
      </p:sp>
      <p:sp>
        <p:nvSpPr>
          <p:cNvPr id="11" name="TextBox 10">
            <a:extLst>
              <a:ext uri="{FF2B5EF4-FFF2-40B4-BE49-F238E27FC236}">
                <a16:creationId xmlns:a16="http://schemas.microsoft.com/office/drawing/2014/main" id="{A76C8303-6C43-F657-D4A0-57A18EC65B94}"/>
              </a:ext>
            </a:extLst>
          </p:cNvPr>
          <p:cNvSpPr txBox="1"/>
          <p:nvPr/>
        </p:nvSpPr>
        <p:spPr>
          <a:xfrm>
            <a:off x="4308022" y="4509182"/>
            <a:ext cx="7794803" cy="2308324"/>
          </a:xfrm>
          <a:prstGeom prst="rect">
            <a:avLst/>
          </a:prstGeom>
          <a:noFill/>
          <a:ln w="47625">
            <a:solidFill>
              <a:schemeClr val="accent2">
                <a:lumMod val="50000"/>
              </a:schemeClr>
            </a:solidFill>
          </a:ln>
        </p:spPr>
        <p:txBody>
          <a:bodyPr wrap="square" rtlCol="0">
            <a:spAutoFit/>
          </a:bodyPr>
          <a:lstStyle/>
          <a:p>
            <a:r>
              <a:rPr lang="en-US" sz="900" b="1" u="sng" dirty="0">
                <a:latin typeface="Arial" panose="020B0604020202020204" pitchFamily="34" charset="0"/>
                <a:cs typeface="Arial" panose="020B0604020202020204" pitchFamily="34" charset="0"/>
              </a:rPr>
              <a:t>REFERENCES</a:t>
            </a:r>
          </a:p>
          <a:p>
            <a:pPr marL="228600" indent="-228600">
              <a:buFont typeface="+mj-lt"/>
              <a:buAutoNum type="arabicPeriod"/>
            </a:pPr>
            <a:r>
              <a:rPr lang="en-US" sz="900" dirty="0">
                <a:latin typeface="Arial" panose="020B0604020202020204" pitchFamily="34" charset="0"/>
                <a:cs typeface="Arial" panose="020B0604020202020204" pitchFamily="34" charset="0"/>
              </a:rPr>
              <a:t>Department for Education (2019) Relationships Education, Relationships and Sex Education (RSE) and Health Education. London: DfE.</a:t>
            </a:r>
          </a:p>
          <a:p>
            <a:pPr marL="228600" indent="-228600">
              <a:buFont typeface="+mj-lt"/>
              <a:buAutoNum type="arabicPeriod"/>
            </a:pPr>
            <a:r>
              <a:rPr lang="en-US" sz="900" dirty="0">
                <a:latin typeface="Arial" panose="020B0604020202020204" pitchFamily="34" charset="0"/>
                <a:cs typeface="Arial" panose="020B0604020202020204" pitchFamily="34" charset="0"/>
              </a:rPr>
              <a:t>Marmot, M. et al. (2020) Health Equity in England: The Marmot Review 10 Years On. London: Institute of Health Equity.</a:t>
            </a:r>
          </a:p>
          <a:p>
            <a:pPr marL="228600" indent="-228600">
              <a:buFont typeface="+mj-lt"/>
              <a:buAutoNum type="arabicPeriod"/>
            </a:pPr>
            <a:r>
              <a:rPr lang="en-US" sz="900" dirty="0">
                <a:latin typeface="Arial" panose="020B0604020202020204" pitchFamily="34" charset="0"/>
                <a:cs typeface="Arial" panose="020B0604020202020204" pitchFamily="34" charset="0"/>
              </a:rPr>
              <a:t>NHS Digital (2023) Sexual and Reproductive Health Services, England. London: NHS.</a:t>
            </a:r>
          </a:p>
          <a:p>
            <a:pPr marL="228600" indent="-228600">
              <a:buFont typeface="+mj-lt"/>
              <a:buAutoNum type="arabicPeriod"/>
            </a:pPr>
            <a:r>
              <a:rPr lang="en-US" sz="900" dirty="0">
                <a:latin typeface="Arial" panose="020B0604020202020204" pitchFamily="34" charset="0"/>
                <a:cs typeface="Arial" panose="020B0604020202020204" pitchFamily="34" charset="0"/>
              </a:rPr>
              <a:t>Office for National Statistics (2023) Conceptions in England and Wales: 2021 and 2022 data. London: ONS.</a:t>
            </a:r>
          </a:p>
          <a:p>
            <a:pPr marL="228600" indent="-228600">
              <a:buFont typeface="+mj-lt"/>
              <a:buAutoNum type="arabicPeriod"/>
            </a:pPr>
            <a:r>
              <a:rPr lang="en-US" sz="900" dirty="0">
                <a:latin typeface="Arial" panose="020B0604020202020204" pitchFamily="34" charset="0"/>
                <a:cs typeface="Arial" panose="020B0604020202020204" pitchFamily="34" charset="0"/>
              </a:rPr>
              <a:t>Pound, P. et al. (2017) ‘What is best practice in sex and relationship education?’, BMJ Open, 7(11).</a:t>
            </a:r>
          </a:p>
          <a:p>
            <a:pPr marL="228600" indent="-228600">
              <a:buFont typeface="+mj-lt"/>
              <a:buAutoNum type="arabicPeriod"/>
            </a:pPr>
            <a:r>
              <a:rPr lang="en-US" sz="900" dirty="0">
                <a:latin typeface="Arial" panose="020B0604020202020204" pitchFamily="34" charset="0"/>
                <a:cs typeface="Arial" panose="020B0604020202020204" pitchFamily="34" charset="0"/>
              </a:rPr>
              <a:t>Public Health England (2020) Teenage Pregnancy Prevention Framework. London: PHE.</a:t>
            </a:r>
          </a:p>
          <a:p>
            <a:pPr marL="228600" indent="-228600">
              <a:buFont typeface="+mj-lt"/>
              <a:buAutoNum type="arabicPeriod"/>
            </a:pPr>
            <a:r>
              <a:rPr lang="en-US" sz="900" dirty="0">
                <a:latin typeface="Arial" panose="020B0604020202020204" pitchFamily="34" charset="0"/>
                <a:cs typeface="Arial" panose="020B0604020202020204" pitchFamily="34" charset="0"/>
              </a:rPr>
              <a:t>UNESCO (2023) International Technical Guidance on Sexuality Education. Paris: UNESCO.</a:t>
            </a:r>
          </a:p>
          <a:p>
            <a:pPr marL="228600" indent="-228600">
              <a:buFont typeface="+mj-lt"/>
              <a:buAutoNum type="arabicPeriod"/>
            </a:pPr>
            <a:r>
              <a:rPr lang="en-US" sz="900" dirty="0">
                <a:latin typeface="Arial" panose="020B0604020202020204" pitchFamily="34" charset="0"/>
                <a:cs typeface="Arial" panose="020B0604020202020204" pitchFamily="34" charset="0"/>
              </a:rPr>
              <a:t>UK Health Security Agency (2022) Sexually transmitted infections and screening for chlamydia in England. London: UKHSA.</a:t>
            </a:r>
          </a:p>
          <a:p>
            <a:pPr marL="228600" indent="-228600">
              <a:buFont typeface="+mj-lt"/>
              <a:buAutoNum type="arabicPeriod"/>
            </a:pPr>
            <a:r>
              <a:rPr lang="en-US" sz="900" dirty="0">
                <a:latin typeface="Arial" panose="020B0604020202020204" pitchFamily="34" charset="0"/>
                <a:cs typeface="Arial" panose="020B0604020202020204" pitchFamily="34" charset="0"/>
              </a:rPr>
              <a:t>UK Health Security Agency (2023) Sexually transmitted infections and screening for chlamydia in England: 2023 report. London: UKHSA.</a:t>
            </a:r>
          </a:p>
          <a:p>
            <a:pPr marL="228600" indent="-228600">
              <a:buFont typeface="+mj-lt"/>
              <a:buAutoNum type="arabicPeriod"/>
            </a:pPr>
            <a:r>
              <a:rPr lang="en-US" sz="900" dirty="0">
                <a:latin typeface="Arial" panose="020B0604020202020204" pitchFamily="34" charset="0"/>
                <a:cs typeface="Arial" panose="020B0604020202020204" pitchFamily="34" charset="0"/>
              </a:rPr>
              <a:t>World Health </a:t>
            </a:r>
            <a:r>
              <a:rPr lang="en-US" sz="900" dirty="0" err="1">
                <a:latin typeface="Arial" panose="020B0604020202020204" pitchFamily="34" charset="0"/>
                <a:cs typeface="Arial" panose="020B0604020202020204" pitchFamily="34" charset="0"/>
              </a:rPr>
              <a:t>Organisation</a:t>
            </a:r>
            <a:r>
              <a:rPr lang="en-US" sz="900" dirty="0">
                <a:latin typeface="Arial" panose="020B0604020202020204" pitchFamily="34" charset="0"/>
                <a:cs typeface="Arial" panose="020B0604020202020204" pitchFamily="34" charset="0"/>
              </a:rPr>
              <a:t> (2022) Global Health Sector Strategy on STIs 2022–2030. Geneva: WHO.</a:t>
            </a:r>
          </a:p>
          <a:p>
            <a:pPr marL="228600" indent="-228600">
              <a:buFont typeface="+mj-lt"/>
              <a:buAutoNum type="arabicPeriod"/>
            </a:pPr>
            <a:r>
              <a:rPr lang="en-US" sz="900" dirty="0">
                <a:latin typeface="Arial" panose="020B0604020202020204" pitchFamily="34" charset="0"/>
                <a:cs typeface="Arial" panose="020B0604020202020204" pitchFamily="34" charset="0"/>
              </a:rPr>
              <a:t>Wellings, K. et al. (2019) ‘Sexual </a:t>
            </a:r>
            <a:r>
              <a:rPr lang="en-US" sz="900" dirty="0" err="1">
                <a:latin typeface="Arial" panose="020B0604020202020204" pitchFamily="34" charset="0"/>
                <a:cs typeface="Arial" panose="020B0604020202020204" pitchFamily="34" charset="0"/>
              </a:rPr>
              <a:t>behaviour</a:t>
            </a:r>
            <a:r>
              <a:rPr lang="en-US" sz="900" dirty="0">
                <a:latin typeface="Arial" panose="020B0604020202020204" pitchFamily="34" charset="0"/>
                <a:cs typeface="Arial" panose="020B0604020202020204" pitchFamily="34" charset="0"/>
              </a:rPr>
              <a:t> in Britain’, The Lancet, 394(10199), pp. 209–220.</a:t>
            </a:r>
          </a:p>
          <a:p>
            <a:pPr marL="228600" indent="-228600">
              <a:buFont typeface="+mj-lt"/>
              <a:buAutoNum type="arabicPeriod"/>
            </a:pPr>
            <a:r>
              <a:rPr lang="en-US" sz="900" dirty="0">
                <a:latin typeface="Arial" panose="020B0604020202020204" pitchFamily="34" charset="0"/>
                <a:cs typeface="Arial" panose="020B0604020202020204" pitchFamily="34" charset="0"/>
              </a:rPr>
              <a:t>Macdowall, W. et al. (2021) ‘Adolescent sexual health in England’, Journal of Public Health, 43(4), pp. e612–e620.</a:t>
            </a:r>
          </a:p>
          <a:p>
            <a:pPr marL="228600" indent="-228600">
              <a:buFont typeface="+mj-lt"/>
              <a:buAutoNum type="arabicPeriod"/>
            </a:pPr>
            <a:r>
              <a:rPr lang="en-US" sz="900" dirty="0">
                <a:latin typeface="Arial" panose="020B0604020202020204" pitchFamily="34" charset="0"/>
                <a:cs typeface="Arial" panose="020B0604020202020204" pitchFamily="34" charset="0"/>
              </a:rPr>
              <a:t>Brook (2023) Young People’s Sexual Health Report. London: Brook.</a:t>
            </a:r>
          </a:p>
          <a:p>
            <a:pPr marL="228600" indent="-228600">
              <a:buFont typeface="+mj-lt"/>
              <a:buAutoNum type="arabicPeriod"/>
            </a:pPr>
            <a:r>
              <a:rPr lang="en-US" sz="900" dirty="0">
                <a:latin typeface="Arial" panose="020B0604020202020204" pitchFamily="34" charset="0"/>
                <a:cs typeface="Arial" panose="020B0604020202020204" pitchFamily="34" charset="0"/>
              </a:rPr>
              <a:t>Faculty of Sexual and Reproductive Healthcare (2023) Clinical Guidance on Contraception. London: FSRH.</a:t>
            </a:r>
          </a:p>
          <a:p>
            <a:pPr marL="228600" indent="-228600">
              <a:buFont typeface="+mj-lt"/>
              <a:buAutoNum type="arabicPeriod"/>
            </a:pPr>
            <a:r>
              <a:rPr lang="en-US" sz="900" dirty="0">
                <a:latin typeface="Arial" panose="020B0604020202020204" pitchFamily="34" charset="0"/>
                <a:cs typeface="Arial" panose="020B0604020202020204" pitchFamily="34" charset="0"/>
              </a:rPr>
              <a:t>Department of Health and Social Care (2022) Women’s Health Strategy for England. London: DHSC.</a:t>
            </a:r>
          </a:p>
        </p:txBody>
      </p:sp>
      <p:pic>
        <p:nvPicPr>
          <p:cNvPr id="6" name="Picture 5">
            <a:extLst>
              <a:ext uri="{FF2B5EF4-FFF2-40B4-BE49-F238E27FC236}">
                <a16:creationId xmlns:a16="http://schemas.microsoft.com/office/drawing/2014/main" id="{1022B049-377E-73E0-3F18-589CD6C512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5943" y="4176846"/>
            <a:ext cx="4001236" cy="2364406"/>
          </a:xfrm>
          <a:prstGeom prst="rect">
            <a:avLst/>
          </a:prstGeom>
          <a:ln>
            <a:solidFill>
              <a:srgbClr val="7030A0"/>
            </a:solidFill>
          </a:ln>
        </p:spPr>
      </p:pic>
      <p:sp>
        <p:nvSpPr>
          <p:cNvPr id="13" name="TextBox 12">
            <a:extLst>
              <a:ext uri="{FF2B5EF4-FFF2-40B4-BE49-F238E27FC236}">
                <a16:creationId xmlns:a16="http://schemas.microsoft.com/office/drawing/2014/main" id="{C57236D3-0ADA-24CE-8802-AAB1190A4D8E}"/>
              </a:ext>
            </a:extLst>
          </p:cNvPr>
          <p:cNvSpPr txBox="1"/>
          <p:nvPr/>
        </p:nvSpPr>
        <p:spPr>
          <a:xfrm>
            <a:off x="7791389" y="1174288"/>
            <a:ext cx="4297566" cy="507831"/>
          </a:xfrm>
          <a:prstGeom prst="rect">
            <a:avLst/>
          </a:prstGeom>
          <a:noFill/>
          <a:ln w="44450">
            <a:solidFill>
              <a:srgbClr val="00B050"/>
            </a:solidFill>
          </a:ln>
        </p:spPr>
        <p:txBody>
          <a:bodyPr wrap="square" rtlCol="0">
            <a:spAutoFit/>
          </a:bodyPr>
          <a:lstStyle/>
          <a:p>
            <a:r>
              <a:rPr lang="en-US" sz="900" b="1" u="sng" dirty="0">
                <a:latin typeface="Arial" panose="020B0604020202020204" pitchFamily="34" charset="0"/>
                <a:cs typeface="Arial" panose="020B0604020202020204" pitchFamily="34" charset="0"/>
              </a:rPr>
              <a:t>RESEARCH QUESTIONS</a:t>
            </a:r>
          </a:p>
          <a:p>
            <a:r>
              <a:rPr lang="en-US" sz="900" dirty="0">
                <a:latin typeface="Arial" panose="020B0604020202020204" pitchFamily="34" charset="0"/>
                <a:cs typeface="Arial" panose="020B0604020202020204" pitchFamily="34" charset="0"/>
              </a:rPr>
              <a:t>How effective is education in schools at improving adolescent sexual health outcomes in England</a:t>
            </a:r>
            <a:endParaRPr lang="en-IN" sz="900" b="1" u="sng"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EB0D7173-3299-7898-7120-6D5A708294F0}"/>
              </a:ext>
            </a:extLst>
          </p:cNvPr>
          <p:cNvSpPr txBox="1"/>
          <p:nvPr/>
        </p:nvSpPr>
        <p:spPr>
          <a:xfrm>
            <a:off x="4308022" y="1188295"/>
            <a:ext cx="3380322" cy="769441"/>
          </a:xfrm>
          <a:prstGeom prst="rect">
            <a:avLst/>
          </a:prstGeom>
          <a:noFill/>
          <a:ln w="47625">
            <a:solidFill>
              <a:schemeClr val="accent2">
                <a:lumMod val="75000"/>
              </a:schemeClr>
            </a:solidFill>
          </a:ln>
        </p:spPr>
        <p:txBody>
          <a:bodyPr wrap="square" rtlCol="0">
            <a:spAutoFit/>
          </a:bodyPr>
          <a:lstStyle/>
          <a:p>
            <a:r>
              <a:rPr lang="en-US" sz="900" b="1" u="sng" dirty="0">
                <a:latin typeface="Arial" panose="020B0604020202020204" pitchFamily="34" charset="0"/>
                <a:cs typeface="Arial" panose="020B0604020202020204" pitchFamily="34" charset="0"/>
              </a:rPr>
              <a:t>RESEARCH AIM</a:t>
            </a:r>
          </a:p>
          <a:p>
            <a:r>
              <a:rPr lang="en-US" sz="900" dirty="0">
                <a:latin typeface="Arial" panose="020B0604020202020204" pitchFamily="34" charset="0"/>
                <a:cs typeface="Arial" panose="020B0604020202020204" pitchFamily="34" charset="0"/>
              </a:rPr>
              <a:t>Critically evaluate the effectiveness of school-based sex education in improving sexual health outcomes among adolescents in England</a:t>
            </a:r>
            <a:endParaRPr lang="en-IN" sz="900" dirty="0">
              <a:latin typeface="Arial" panose="020B0604020202020204" pitchFamily="34" charset="0"/>
              <a:cs typeface="Arial" panose="020B0604020202020204" pitchFamily="34" charset="0"/>
            </a:endParaRPr>
          </a:p>
          <a:p>
            <a:endParaRPr lang="en-IN" sz="800" b="1" u="sng"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54DF863D-92BC-EF60-2CEF-3589ED349B38}"/>
              </a:ext>
            </a:extLst>
          </p:cNvPr>
          <p:cNvSpPr txBox="1"/>
          <p:nvPr/>
        </p:nvSpPr>
        <p:spPr>
          <a:xfrm>
            <a:off x="7796463" y="1779419"/>
            <a:ext cx="4297566" cy="1512000"/>
          </a:xfrm>
          <a:prstGeom prst="rect">
            <a:avLst/>
          </a:prstGeom>
          <a:noFill/>
          <a:ln w="50800">
            <a:solidFill>
              <a:schemeClr val="accent6"/>
            </a:solidFill>
          </a:ln>
        </p:spPr>
        <p:txBody>
          <a:bodyPr wrap="square" rtlCol="0">
            <a:spAutoFit/>
          </a:bodyPr>
          <a:lstStyle/>
          <a:p>
            <a:r>
              <a:rPr lang="en-US" sz="900" b="1" u="sng" dirty="0">
                <a:latin typeface="Arial" panose="020B0604020202020204" pitchFamily="34" charset="0"/>
                <a:cs typeface="Arial" panose="020B0604020202020204" pitchFamily="34" charset="0"/>
              </a:rPr>
              <a:t>RESEARCH OBJECTIVES</a:t>
            </a:r>
          </a:p>
          <a:p>
            <a:pPr marL="228600" lvl="0" indent="-228600">
              <a:buFont typeface="+mj-lt"/>
              <a:buAutoNum type="arabicPeriod"/>
            </a:pPr>
            <a:r>
              <a:rPr lang="en-US" sz="900" dirty="0">
                <a:latin typeface="Arial" panose="020B0604020202020204" pitchFamily="34" charset="0"/>
                <a:cs typeface="Arial" panose="020B0604020202020204" pitchFamily="34" charset="0"/>
              </a:rPr>
              <a:t>To examine trends in adolescent sexual health outcomes in England, including sexually transmitted infections and teenage pregnancy rates.</a:t>
            </a:r>
            <a:endParaRPr lang="en-IN" sz="900" dirty="0">
              <a:latin typeface="Arial" panose="020B0604020202020204" pitchFamily="34" charset="0"/>
              <a:cs typeface="Arial" panose="020B0604020202020204" pitchFamily="34" charset="0"/>
            </a:endParaRPr>
          </a:p>
          <a:p>
            <a:pPr marL="228600" lvl="0" indent="-228600">
              <a:buFont typeface="+mj-lt"/>
              <a:buAutoNum type="arabicPeriod"/>
            </a:pPr>
            <a:r>
              <a:rPr lang="en-US" sz="900" dirty="0">
                <a:latin typeface="Arial" panose="020B0604020202020204" pitchFamily="34" charset="0"/>
                <a:cs typeface="Arial" panose="020B0604020202020204" pitchFamily="34" charset="0"/>
              </a:rPr>
              <a:t>To critically </a:t>
            </a:r>
            <a:r>
              <a:rPr lang="en-US" sz="900" dirty="0" err="1">
                <a:latin typeface="Arial" panose="020B0604020202020204" pitchFamily="34" charset="0"/>
                <a:cs typeface="Arial" panose="020B0604020202020204" pitchFamily="34" charset="0"/>
              </a:rPr>
              <a:t>analyse</a:t>
            </a:r>
            <a:r>
              <a:rPr lang="en-US" sz="900" dirty="0">
                <a:latin typeface="Arial" panose="020B0604020202020204" pitchFamily="34" charset="0"/>
                <a:cs typeface="Arial" panose="020B0604020202020204" pitchFamily="34" charset="0"/>
              </a:rPr>
              <a:t> the impact of school-based sex education on adolescents’ knowledge and sexual health behaviours.</a:t>
            </a:r>
            <a:endParaRPr lang="en-IN" sz="900" dirty="0">
              <a:latin typeface="Arial" panose="020B0604020202020204" pitchFamily="34" charset="0"/>
              <a:cs typeface="Arial" panose="020B0604020202020204" pitchFamily="34" charset="0"/>
            </a:endParaRPr>
          </a:p>
          <a:p>
            <a:pPr marL="228600" lvl="0" indent="-228600">
              <a:buFont typeface="+mj-lt"/>
              <a:buAutoNum type="arabicPeriod"/>
            </a:pPr>
            <a:r>
              <a:rPr lang="en-US" sz="900" dirty="0">
                <a:latin typeface="Arial" panose="020B0604020202020204" pitchFamily="34" charset="0"/>
                <a:cs typeface="Arial" panose="020B0604020202020204" pitchFamily="34" charset="0"/>
              </a:rPr>
              <a:t>To evaluate the influence of national education and sexual health policies on the delivery of sex education in England.</a:t>
            </a:r>
            <a:endParaRPr lang="en-IN" sz="900" dirty="0">
              <a:latin typeface="Arial" panose="020B0604020202020204" pitchFamily="34" charset="0"/>
              <a:cs typeface="Arial" panose="020B0604020202020204" pitchFamily="34" charset="0"/>
            </a:endParaRPr>
          </a:p>
          <a:p>
            <a:pPr marL="228600" lvl="0" indent="-228600">
              <a:buFont typeface="+mj-lt"/>
              <a:buAutoNum type="arabicPeriod"/>
            </a:pPr>
            <a:r>
              <a:rPr lang="en-US" sz="900" dirty="0">
                <a:latin typeface="Arial" panose="020B0604020202020204" pitchFamily="34" charset="0"/>
                <a:cs typeface="Arial" panose="020B0604020202020204" pitchFamily="34" charset="0"/>
              </a:rPr>
              <a:t>To identify gaps and limitations in the existing evidence and provide recommendations for policy, practice, and future research. </a:t>
            </a:r>
            <a:endParaRPr lang="en-IN" sz="900" dirty="0">
              <a:latin typeface="Arial" panose="020B0604020202020204" pitchFamily="34" charset="0"/>
              <a:cs typeface="Arial" panose="020B0604020202020204" pitchFamily="34" charset="0"/>
            </a:endParaRPr>
          </a:p>
          <a:p>
            <a:pPr marL="228600" indent="-228600">
              <a:buFont typeface="+mj-lt"/>
              <a:buAutoNum type="arabicPeriod"/>
            </a:pPr>
            <a:endParaRPr lang="en-IN" sz="10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CD7864F-C9A9-A3E3-60AF-9F3E4D80BC2B}"/>
              </a:ext>
            </a:extLst>
          </p:cNvPr>
          <p:cNvSpPr txBox="1"/>
          <p:nvPr/>
        </p:nvSpPr>
        <p:spPr>
          <a:xfrm flipV="1">
            <a:off x="97972" y="65314"/>
            <a:ext cx="11990983" cy="914400"/>
          </a:xfrm>
          <a:prstGeom prst="rect">
            <a:avLst/>
          </a:prstGeom>
          <a:noFill/>
          <a:ln w="53975">
            <a:solidFill>
              <a:schemeClr val="tx1">
                <a:lumMod val="95000"/>
                <a:lumOff val="5000"/>
              </a:schemeClr>
            </a:solidFill>
          </a:ln>
        </p:spPr>
        <p:txBody>
          <a:bodyPr wrap="square" rtlCol="0">
            <a:spAutoFit/>
          </a:bodyPr>
          <a:lstStyle/>
          <a:p>
            <a:endParaRPr lang="en-IN" dirty="0"/>
          </a:p>
        </p:txBody>
      </p:sp>
    </p:spTree>
    <p:extLst>
      <p:ext uri="{BB962C8B-B14F-4D97-AF65-F5344CB8AC3E}">
        <p14:creationId xmlns:p14="http://schemas.microsoft.com/office/powerpoint/2010/main" val="29733975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331</TotalTime>
  <Words>920</Words>
  <Application>Microsoft Office PowerPoint</Application>
  <PresentationFormat>Widescreen</PresentationFormat>
  <Paragraphs>69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                         A C                    CRITICAL EVALUATION OF THE EFFECTIVENESS OF SCHOOL-BASED SEX EDUCATION IN IMPROVING SEXUAL HEALTH OUTCOMES    AMONG ADOLESCENTS IN ENGLAND: A SYSTEMATIC REVIEW  IRENE ANNA PRADEESH, ID- 2430629, email: 2430629@student.uwtsd.ac.uk, Department: MSc Public Health and Social Care in Practice, Supervisor- SHAILA HUSSAIN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Irene Anna Pradeesh</dc:creator>
  <cp:lastModifiedBy>Irene Anna Pradeesh</cp:lastModifiedBy>
  <cp:revision>9</cp:revision>
  <dcterms:created xsi:type="dcterms:W3CDTF">2026-02-27T12:26:56Z</dcterms:created>
  <dcterms:modified xsi:type="dcterms:W3CDTF">2026-03-08T11:57:07Z</dcterms:modified>
</cp:coreProperties>
</file>