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theme/theme6.xml" ContentType="application/vnd.openxmlformats-officedocument.theme+xml"/>
  <Override PartName="/ppt/slideLayouts/slideLayout8.xml" ContentType="application/vnd.openxmlformats-officedocument.presentationml.slideLayout+xml"/>
  <Override PartName="/ppt/theme/theme7.xml" ContentType="application/vnd.openxmlformats-officedocument.theme+xml"/>
  <Override PartName="/ppt/slideLayouts/slideLayout9.xml" ContentType="application/vnd.openxmlformats-officedocument.presentationml.slideLayout+xml"/>
  <Override PartName="/ppt/theme/theme8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9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10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11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12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13.xml" ContentType="application/vnd.openxmlformats-officedocument.theme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14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15.xml" ContentType="application/vnd.openxmlformats-officedocument.theme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theme/theme16.xml" ContentType="application/vnd.openxmlformats-officedocument.theme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theme/theme17.xml" ContentType="application/vnd.openxmlformats-officedocument.theme+xml"/>
  <Override PartName="/ppt/slideLayouts/slideLayout74.xml" ContentType="application/vnd.openxmlformats-officedocument.presentationml.slideLayout+xml"/>
  <Override PartName="/ppt/theme/theme18.xml" ContentType="application/vnd.openxmlformats-officedocument.theme+xml"/>
  <Override PartName="/ppt/theme/theme19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2" r:id="rId4"/>
    <p:sldMasterId id="2147483663" r:id="rId5"/>
    <p:sldMasterId id="2147483666" r:id="rId6"/>
    <p:sldMasterId id="2147483668" r:id="rId7"/>
    <p:sldMasterId id="2147483669" r:id="rId8"/>
    <p:sldMasterId id="2147483672" r:id="rId9"/>
    <p:sldMasterId id="2147483674" r:id="rId10"/>
    <p:sldMasterId id="2147483676" r:id="rId11"/>
    <p:sldMasterId id="2147483680" r:id="rId12"/>
    <p:sldMasterId id="2147483692" r:id="rId13"/>
    <p:sldMasterId id="2147483704" r:id="rId14"/>
    <p:sldMasterId id="2147483724" r:id="rId15"/>
    <p:sldMasterId id="2147483712" r:id="rId16"/>
    <p:sldMasterId id="2147483728" r:id="rId17"/>
    <p:sldMasterId id="2147483740" r:id="rId18"/>
    <p:sldMasterId id="2147483754" r:id="rId19"/>
    <p:sldMasterId id="2147483758" r:id="rId20"/>
    <p:sldMasterId id="2147483770" r:id="rId21"/>
  </p:sldMasterIdLst>
  <p:notesMasterIdLst>
    <p:notesMasterId r:id="rId57"/>
  </p:notesMasterIdLst>
  <p:sldIdLst>
    <p:sldId id="257" r:id="rId22"/>
    <p:sldId id="473" r:id="rId23"/>
    <p:sldId id="276" r:id="rId24"/>
    <p:sldId id="474" r:id="rId25"/>
    <p:sldId id="311" r:id="rId26"/>
    <p:sldId id="312" r:id="rId27"/>
    <p:sldId id="282" r:id="rId28"/>
    <p:sldId id="289" r:id="rId29"/>
    <p:sldId id="731" r:id="rId30"/>
    <p:sldId id="265" r:id="rId31"/>
    <p:sldId id="308" r:id="rId32"/>
    <p:sldId id="475" r:id="rId33"/>
    <p:sldId id="476" r:id="rId34"/>
    <p:sldId id="732" r:id="rId35"/>
    <p:sldId id="730" r:id="rId36"/>
    <p:sldId id="303" r:id="rId37"/>
    <p:sldId id="310" r:id="rId38"/>
    <p:sldId id="297" r:id="rId39"/>
    <p:sldId id="478" r:id="rId40"/>
    <p:sldId id="479" r:id="rId41"/>
    <p:sldId id="480" r:id="rId42"/>
    <p:sldId id="277" r:id="rId43"/>
    <p:sldId id="481" r:id="rId44"/>
    <p:sldId id="485" r:id="rId45"/>
    <p:sldId id="309" r:id="rId46"/>
    <p:sldId id="482" r:id="rId47"/>
    <p:sldId id="728" r:id="rId48"/>
    <p:sldId id="483" r:id="rId49"/>
    <p:sldId id="484" r:id="rId50"/>
    <p:sldId id="729" r:id="rId51"/>
    <p:sldId id="486" r:id="rId52"/>
    <p:sldId id="278" r:id="rId53"/>
    <p:sldId id="272" r:id="rId54"/>
    <p:sldId id="262" r:id="rId55"/>
    <p:sldId id="727" r:id="rId5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9E562A6-9D0E-4ACA-8A02-9735242E7CD3}" v="98" dt="2023-10-18T07:56:44.31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218" autoAdjust="0"/>
    <p:restoredTop sz="79318" autoAdjust="0"/>
  </p:normalViewPr>
  <p:slideViewPr>
    <p:cSldViewPr snapToGrid="0">
      <p:cViewPr varScale="1">
        <p:scale>
          <a:sx n="79" d="100"/>
          <a:sy n="79" d="100"/>
        </p:scale>
        <p:origin x="86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26" Type="http://schemas.openxmlformats.org/officeDocument/2006/relationships/slide" Target="slides/slide5.xml"/><Relationship Id="rId39" Type="http://schemas.openxmlformats.org/officeDocument/2006/relationships/slide" Target="slides/slide18.xml"/><Relationship Id="rId21" Type="http://schemas.openxmlformats.org/officeDocument/2006/relationships/slideMaster" Target="slideMasters/slideMaster18.xml"/><Relationship Id="rId34" Type="http://schemas.openxmlformats.org/officeDocument/2006/relationships/slide" Target="slides/slide13.xml"/><Relationship Id="rId42" Type="http://schemas.openxmlformats.org/officeDocument/2006/relationships/slide" Target="slides/slide21.xml"/><Relationship Id="rId47" Type="http://schemas.openxmlformats.org/officeDocument/2006/relationships/slide" Target="slides/slide26.xml"/><Relationship Id="rId50" Type="http://schemas.openxmlformats.org/officeDocument/2006/relationships/slide" Target="slides/slide29.xml"/><Relationship Id="rId55" Type="http://schemas.openxmlformats.org/officeDocument/2006/relationships/slide" Target="slides/slide34.xml"/><Relationship Id="rId63" Type="http://schemas.microsoft.com/office/2015/10/relationships/revisionInfo" Target="revisionInfo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9" Type="http://schemas.openxmlformats.org/officeDocument/2006/relationships/slide" Target="slides/slide8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3.xml"/><Relationship Id="rId32" Type="http://schemas.openxmlformats.org/officeDocument/2006/relationships/slide" Target="slides/slide11.xml"/><Relationship Id="rId37" Type="http://schemas.openxmlformats.org/officeDocument/2006/relationships/slide" Target="slides/slide16.xml"/><Relationship Id="rId40" Type="http://schemas.openxmlformats.org/officeDocument/2006/relationships/slide" Target="slides/slide19.xml"/><Relationship Id="rId45" Type="http://schemas.openxmlformats.org/officeDocument/2006/relationships/slide" Target="slides/slide24.xml"/><Relationship Id="rId53" Type="http://schemas.openxmlformats.org/officeDocument/2006/relationships/slide" Target="slides/slide32.xml"/><Relationship Id="rId58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61" Type="http://schemas.openxmlformats.org/officeDocument/2006/relationships/tableStyles" Target="tableStyles.xml"/><Relationship Id="rId19" Type="http://schemas.openxmlformats.org/officeDocument/2006/relationships/slideMaster" Target="slideMasters/slideMaster16.xml"/><Relationship Id="rId14" Type="http://schemas.openxmlformats.org/officeDocument/2006/relationships/slideMaster" Target="slideMasters/slideMaster11.xml"/><Relationship Id="rId22" Type="http://schemas.openxmlformats.org/officeDocument/2006/relationships/slide" Target="slides/slide1.xml"/><Relationship Id="rId27" Type="http://schemas.openxmlformats.org/officeDocument/2006/relationships/slide" Target="slides/slide6.xml"/><Relationship Id="rId30" Type="http://schemas.openxmlformats.org/officeDocument/2006/relationships/slide" Target="slides/slide9.xml"/><Relationship Id="rId35" Type="http://schemas.openxmlformats.org/officeDocument/2006/relationships/slide" Target="slides/slide14.xml"/><Relationship Id="rId43" Type="http://schemas.openxmlformats.org/officeDocument/2006/relationships/slide" Target="slides/slide22.xml"/><Relationship Id="rId48" Type="http://schemas.openxmlformats.org/officeDocument/2006/relationships/slide" Target="slides/slide27.xml"/><Relationship Id="rId56" Type="http://schemas.openxmlformats.org/officeDocument/2006/relationships/slide" Target="slides/slide35.xml"/><Relationship Id="rId8" Type="http://schemas.openxmlformats.org/officeDocument/2006/relationships/slideMaster" Target="slideMasters/slideMaster5.xml"/><Relationship Id="rId51" Type="http://schemas.openxmlformats.org/officeDocument/2006/relationships/slide" Target="slides/slide30.xml"/><Relationship Id="rId3" Type="http://schemas.openxmlformats.org/officeDocument/2006/relationships/customXml" Target="../customXml/item3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" Target="slides/slide4.xml"/><Relationship Id="rId33" Type="http://schemas.openxmlformats.org/officeDocument/2006/relationships/slide" Target="slides/slide12.xml"/><Relationship Id="rId38" Type="http://schemas.openxmlformats.org/officeDocument/2006/relationships/slide" Target="slides/slide17.xml"/><Relationship Id="rId46" Type="http://schemas.openxmlformats.org/officeDocument/2006/relationships/slide" Target="slides/slide25.xml"/><Relationship Id="rId59" Type="http://schemas.openxmlformats.org/officeDocument/2006/relationships/viewProps" Target="viewProps.xml"/><Relationship Id="rId20" Type="http://schemas.openxmlformats.org/officeDocument/2006/relationships/slideMaster" Target="slideMasters/slideMaster17.xml"/><Relationship Id="rId41" Type="http://schemas.openxmlformats.org/officeDocument/2006/relationships/slide" Target="slides/slide20.xml"/><Relationship Id="rId54" Type="http://schemas.openxmlformats.org/officeDocument/2006/relationships/slide" Target="slides/slide33.xml"/><Relationship Id="rId62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Master" Target="slideMasters/slideMaster12.xml"/><Relationship Id="rId23" Type="http://schemas.openxmlformats.org/officeDocument/2006/relationships/slide" Target="slides/slide2.xml"/><Relationship Id="rId28" Type="http://schemas.openxmlformats.org/officeDocument/2006/relationships/slide" Target="slides/slide7.xml"/><Relationship Id="rId36" Type="http://schemas.openxmlformats.org/officeDocument/2006/relationships/slide" Target="slides/slide15.xml"/><Relationship Id="rId49" Type="http://schemas.openxmlformats.org/officeDocument/2006/relationships/slide" Target="slides/slide28.xml"/><Relationship Id="rId57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31" Type="http://schemas.openxmlformats.org/officeDocument/2006/relationships/slide" Target="slides/slide10.xml"/><Relationship Id="rId44" Type="http://schemas.openxmlformats.org/officeDocument/2006/relationships/slide" Target="slides/slide23.xml"/><Relationship Id="rId52" Type="http://schemas.openxmlformats.org/officeDocument/2006/relationships/slide" Target="slides/slide31.xml"/><Relationship Id="rId6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elen Evans (Institute of Management and Health)" userId="d9a8b39e-a9d4-4d81-a719-001f6364ef6d" providerId="ADAL" clId="{99E562A6-9D0E-4ACA-8A02-9735242E7CD3}"/>
    <pc:docChg chg="undo redo custSel addSld delSld modSld">
      <pc:chgData name="Helen Evans (Institute of Management and Health)" userId="d9a8b39e-a9d4-4d81-a719-001f6364ef6d" providerId="ADAL" clId="{99E562A6-9D0E-4ACA-8A02-9735242E7CD3}" dt="2023-10-18T07:56:52.404" v="690" actId="478"/>
      <pc:docMkLst>
        <pc:docMk/>
      </pc:docMkLst>
      <pc:sldChg chg="modSp mod">
        <pc:chgData name="Helen Evans (Institute of Management and Health)" userId="d9a8b39e-a9d4-4d81-a719-001f6364ef6d" providerId="ADAL" clId="{99E562A6-9D0E-4ACA-8A02-9735242E7CD3}" dt="2023-10-18T07:51:05.456" v="666" actId="20577"/>
        <pc:sldMkLst>
          <pc:docMk/>
          <pc:sldMk cId="1370600217" sldId="257"/>
        </pc:sldMkLst>
        <pc:spChg chg="mod">
          <ac:chgData name="Helen Evans (Institute of Management and Health)" userId="d9a8b39e-a9d4-4d81-a719-001f6364ef6d" providerId="ADAL" clId="{99E562A6-9D0E-4ACA-8A02-9735242E7CD3}" dt="2023-10-18T07:51:05.456" v="666" actId="20577"/>
          <ac:spMkLst>
            <pc:docMk/>
            <pc:sldMk cId="1370600217" sldId="257"/>
            <ac:spMk id="2" creationId="{ACB1728B-0330-5CD8-85A4-4AB7F238A2EF}"/>
          </ac:spMkLst>
        </pc:spChg>
        <pc:spChg chg="mod">
          <ac:chgData name="Helen Evans (Institute of Management and Health)" userId="d9a8b39e-a9d4-4d81-a719-001f6364ef6d" providerId="ADAL" clId="{99E562A6-9D0E-4ACA-8A02-9735242E7CD3}" dt="2023-10-18T07:50:57.224" v="652" actId="20577"/>
          <ac:spMkLst>
            <pc:docMk/>
            <pc:sldMk cId="1370600217" sldId="257"/>
            <ac:spMk id="4" creationId="{912A14C3-E225-744C-5B11-38F8562046B5}"/>
          </ac:spMkLst>
        </pc:spChg>
      </pc:sldChg>
      <pc:sldChg chg="del">
        <pc:chgData name="Helen Evans (Institute of Management and Health)" userId="d9a8b39e-a9d4-4d81-a719-001f6364ef6d" providerId="ADAL" clId="{99E562A6-9D0E-4ACA-8A02-9735242E7CD3}" dt="2023-10-18T07:39:24.060" v="403" actId="47"/>
        <pc:sldMkLst>
          <pc:docMk/>
          <pc:sldMk cId="137121618" sldId="271"/>
        </pc:sldMkLst>
      </pc:sldChg>
      <pc:sldChg chg="del">
        <pc:chgData name="Helen Evans (Institute of Management and Health)" userId="d9a8b39e-a9d4-4d81-a719-001f6364ef6d" providerId="ADAL" clId="{99E562A6-9D0E-4ACA-8A02-9735242E7CD3}" dt="2023-10-18T07:39:40.657" v="405" actId="47"/>
        <pc:sldMkLst>
          <pc:docMk/>
          <pc:sldMk cId="237406928" sldId="273"/>
        </pc:sldMkLst>
      </pc:sldChg>
      <pc:sldChg chg="addSp delSp modSp mod">
        <pc:chgData name="Helen Evans (Institute of Management and Health)" userId="d9a8b39e-a9d4-4d81-a719-001f6364ef6d" providerId="ADAL" clId="{99E562A6-9D0E-4ACA-8A02-9735242E7CD3}" dt="2023-10-18T07:56:13.679" v="687" actId="1076"/>
        <pc:sldMkLst>
          <pc:docMk/>
          <pc:sldMk cId="306543171" sldId="282"/>
        </pc:sldMkLst>
        <pc:spChg chg="mod">
          <ac:chgData name="Helen Evans (Institute of Management and Health)" userId="d9a8b39e-a9d4-4d81-a719-001f6364ef6d" providerId="ADAL" clId="{99E562A6-9D0E-4ACA-8A02-9735242E7CD3}" dt="2023-10-18T07:56:13.679" v="687" actId="1076"/>
          <ac:spMkLst>
            <pc:docMk/>
            <pc:sldMk cId="306543171" sldId="282"/>
            <ac:spMk id="2" creationId="{735E1BEA-6098-DFC9-545D-764820FE1A6E}"/>
          </ac:spMkLst>
        </pc:spChg>
        <pc:spChg chg="mod">
          <ac:chgData name="Helen Evans (Institute of Management and Health)" userId="d9a8b39e-a9d4-4d81-a719-001f6364ef6d" providerId="ADAL" clId="{99E562A6-9D0E-4ACA-8A02-9735242E7CD3}" dt="2023-10-18T07:55:55.281" v="682" actId="1076"/>
          <ac:spMkLst>
            <pc:docMk/>
            <pc:sldMk cId="306543171" sldId="282"/>
            <ac:spMk id="3" creationId="{95E5D433-DBDC-F74C-735F-429CD3C9777C}"/>
          </ac:spMkLst>
        </pc:spChg>
        <pc:spChg chg="del mod">
          <ac:chgData name="Helen Evans (Institute of Management and Health)" userId="d9a8b39e-a9d4-4d81-a719-001f6364ef6d" providerId="ADAL" clId="{99E562A6-9D0E-4ACA-8A02-9735242E7CD3}" dt="2023-10-18T07:29:42.378" v="54" actId="478"/>
          <ac:spMkLst>
            <pc:docMk/>
            <pc:sldMk cId="306543171" sldId="282"/>
            <ac:spMk id="5" creationId="{AA2547B3-5682-0C2D-3A03-0CB9CF8E786A}"/>
          </ac:spMkLst>
        </pc:spChg>
        <pc:picChg chg="add mod">
          <ac:chgData name="Helen Evans (Institute of Management and Health)" userId="d9a8b39e-a9d4-4d81-a719-001f6364ef6d" providerId="ADAL" clId="{99E562A6-9D0E-4ACA-8A02-9735242E7CD3}" dt="2023-10-18T07:56:09.395" v="686" actId="1076"/>
          <ac:picMkLst>
            <pc:docMk/>
            <pc:sldMk cId="306543171" sldId="282"/>
            <ac:picMk id="6" creationId="{0B9F6EA8-A0FB-46A0-A36D-624630B52F7F}"/>
          </ac:picMkLst>
        </pc:picChg>
      </pc:sldChg>
      <pc:sldChg chg="addSp delSp modSp mod">
        <pc:chgData name="Helen Evans (Institute of Management and Health)" userId="d9a8b39e-a9d4-4d81-a719-001f6364ef6d" providerId="ADAL" clId="{99E562A6-9D0E-4ACA-8A02-9735242E7CD3}" dt="2023-10-18T07:56:52.404" v="690" actId="478"/>
        <pc:sldMkLst>
          <pc:docMk/>
          <pc:sldMk cId="2124212817" sldId="289"/>
        </pc:sldMkLst>
        <pc:picChg chg="add del mod">
          <ac:chgData name="Helen Evans (Institute of Management and Health)" userId="d9a8b39e-a9d4-4d81-a719-001f6364ef6d" providerId="ADAL" clId="{99E562A6-9D0E-4ACA-8A02-9735242E7CD3}" dt="2023-10-18T07:56:52.404" v="690" actId="478"/>
          <ac:picMkLst>
            <pc:docMk/>
            <pc:sldMk cId="2124212817" sldId="289"/>
            <ac:picMk id="7" creationId="{8E7F14D7-1467-4ABA-8A62-48B7FC4915C8}"/>
          </ac:picMkLst>
        </pc:picChg>
      </pc:sldChg>
      <pc:sldChg chg="modSp mod">
        <pc:chgData name="Helen Evans (Institute of Management and Health)" userId="d9a8b39e-a9d4-4d81-a719-001f6364ef6d" providerId="ADAL" clId="{99E562A6-9D0E-4ACA-8A02-9735242E7CD3}" dt="2023-10-18T07:36:58.756" v="303" actId="14100"/>
        <pc:sldMkLst>
          <pc:docMk/>
          <pc:sldMk cId="542675408" sldId="310"/>
        </pc:sldMkLst>
        <pc:spChg chg="mod">
          <ac:chgData name="Helen Evans (Institute of Management and Health)" userId="d9a8b39e-a9d4-4d81-a719-001f6364ef6d" providerId="ADAL" clId="{99E562A6-9D0E-4ACA-8A02-9735242E7CD3}" dt="2023-10-18T07:36:58.756" v="303" actId="14100"/>
          <ac:spMkLst>
            <pc:docMk/>
            <pc:sldMk cId="542675408" sldId="310"/>
            <ac:spMk id="3" creationId="{8871CA52-A903-EFF2-7ABC-A7E5E3859793}"/>
          </ac:spMkLst>
        </pc:spChg>
      </pc:sldChg>
      <pc:sldChg chg="addSp modSp mod">
        <pc:chgData name="Helen Evans (Institute of Management and Health)" userId="d9a8b39e-a9d4-4d81-a719-001f6364ef6d" providerId="ADAL" clId="{99E562A6-9D0E-4ACA-8A02-9735242E7CD3}" dt="2023-10-18T07:54:57.079" v="678" actId="14100"/>
        <pc:sldMkLst>
          <pc:docMk/>
          <pc:sldMk cId="1753322383" sldId="312"/>
        </pc:sldMkLst>
        <pc:spChg chg="mod">
          <ac:chgData name="Helen Evans (Institute of Management and Health)" userId="d9a8b39e-a9d4-4d81-a719-001f6364ef6d" providerId="ADAL" clId="{99E562A6-9D0E-4ACA-8A02-9735242E7CD3}" dt="2023-10-18T07:29:29.194" v="50" actId="20577"/>
          <ac:spMkLst>
            <pc:docMk/>
            <pc:sldMk cId="1753322383" sldId="312"/>
            <ac:spMk id="3" creationId="{8F17446F-99A7-585E-C98E-7F229B28AAA3}"/>
          </ac:spMkLst>
        </pc:spChg>
        <pc:picChg chg="add mod">
          <ac:chgData name="Helen Evans (Institute of Management and Health)" userId="d9a8b39e-a9d4-4d81-a719-001f6364ef6d" providerId="ADAL" clId="{99E562A6-9D0E-4ACA-8A02-9735242E7CD3}" dt="2023-10-18T07:54:57.079" v="678" actId="14100"/>
          <ac:picMkLst>
            <pc:docMk/>
            <pc:sldMk cId="1753322383" sldId="312"/>
            <ac:picMk id="4" creationId="{2AB06012-4FB5-4B33-9846-94E814637402}"/>
          </ac:picMkLst>
        </pc:picChg>
      </pc:sldChg>
      <pc:sldChg chg="del">
        <pc:chgData name="Helen Evans (Institute of Management and Health)" userId="d9a8b39e-a9d4-4d81-a719-001f6364ef6d" providerId="ADAL" clId="{99E562A6-9D0E-4ACA-8A02-9735242E7CD3}" dt="2023-10-18T07:21:41.634" v="3" actId="47"/>
        <pc:sldMkLst>
          <pc:docMk/>
          <pc:sldMk cId="0" sldId="315"/>
        </pc:sldMkLst>
      </pc:sldChg>
      <pc:sldChg chg="del">
        <pc:chgData name="Helen Evans (Institute of Management and Health)" userId="d9a8b39e-a9d4-4d81-a719-001f6364ef6d" providerId="ADAL" clId="{99E562A6-9D0E-4ACA-8A02-9735242E7CD3}" dt="2023-10-18T07:21:30.884" v="1" actId="47"/>
        <pc:sldMkLst>
          <pc:docMk/>
          <pc:sldMk cId="3973563362" sldId="351"/>
        </pc:sldMkLst>
      </pc:sldChg>
      <pc:sldChg chg="del">
        <pc:chgData name="Helen Evans (Institute of Management and Health)" userId="d9a8b39e-a9d4-4d81-a719-001f6364ef6d" providerId="ADAL" clId="{99E562A6-9D0E-4ACA-8A02-9735242E7CD3}" dt="2023-10-18T07:21:21.467" v="0" actId="47"/>
        <pc:sldMkLst>
          <pc:docMk/>
          <pc:sldMk cId="1724581827" sldId="471"/>
        </pc:sldMkLst>
      </pc:sldChg>
      <pc:sldChg chg="del">
        <pc:chgData name="Helen Evans (Institute of Management and Health)" userId="d9a8b39e-a9d4-4d81-a719-001f6364ef6d" providerId="ADAL" clId="{99E562A6-9D0E-4ACA-8A02-9735242E7CD3}" dt="2023-10-18T07:21:33.162" v="2" actId="47"/>
        <pc:sldMkLst>
          <pc:docMk/>
          <pc:sldMk cId="2550806967" sldId="472"/>
        </pc:sldMkLst>
      </pc:sldChg>
      <pc:sldChg chg="addSp modSp mod">
        <pc:chgData name="Helen Evans (Institute of Management and Health)" userId="d9a8b39e-a9d4-4d81-a719-001f6364ef6d" providerId="ADAL" clId="{99E562A6-9D0E-4ACA-8A02-9735242E7CD3}" dt="2023-10-18T07:53:31.267" v="672" actId="113"/>
        <pc:sldMkLst>
          <pc:docMk/>
          <pc:sldMk cId="2544748115" sldId="473"/>
        </pc:sldMkLst>
        <pc:spChg chg="mod">
          <ac:chgData name="Helen Evans (Institute of Management and Health)" userId="d9a8b39e-a9d4-4d81-a719-001f6364ef6d" providerId="ADAL" clId="{99E562A6-9D0E-4ACA-8A02-9735242E7CD3}" dt="2023-10-18T07:53:31.267" v="672" actId="113"/>
          <ac:spMkLst>
            <pc:docMk/>
            <pc:sldMk cId="2544748115" sldId="473"/>
            <ac:spMk id="2" creationId="{B489BB1B-88F4-3F90-E0E8-72658ED7C5D3}"/>
          </ac:spMkLst>
        </pc:spChg>
        <pc:picChg chg="add mod">
          <ac:chgData name="Helen Evans (Institute of Management and Health)" userId="d9a8b39e-a9d4-4d81-a719-001f6364ef6d" providerId="ADAL" clId="{99E562A6-9D0E-4ACA-8A02-9735242E7CD3}" dt="2023-10-18T07:53:21.097" v="669" actId="14100"/>
          <ac:picMkLst>
            <pc:docMk/>
            <pc:sldMk cId="2544748115" sldId="473"/>
            <ac:picMk id="4" creationId="{66E9D299-0FDC-47F3-B14D-FAE6E07F1048}"/>
          </ac:picMkLst>
        </pc:picChg>
      </pc:sldChg>
      <pc:sldChg chg="delSp modSp mod">
        <pc:chgData name="Helen Evans (Institute of Management and Health)" userId="d9a8b39e-a9d4-4d81-a719-001f6364ef6d" providerId="ADAL" clId="{99E562A6-9D0E-4ACA-8A02-9735242E7CD3}" dt="2023-10-18T07:22:10.167" v="31" actId="478"/>
        <pc:sldMkLst>
          <pc:docMk/>
          <pc:sldMk cId="3704036334" sldId="474"/>
        </pc:sldMkLst>
        <pc:spChg chg="del mod">
          <ac:chgData name="Helen Evans (Institute of Management and Health)" userId="d9a8b39e-a9d4-4d81-a719-001f6364ef6d" providerId="ADAL" clId="{99E562A6-9D0E-4ACA-8A02-9735242E7CD3}" dt="2023-10-18T07:22:10.167" v="31" actId="478"/>
          <ac:spMkLst>
            <pc:docMk/>
            <pc:sldMk cId="3704036334" sldId="474"/>
            <ac:spMk id="5" creationId="{83E9C9AF-AFFF-40FE-288E-DC8BC1D3E57C}"/>
          </ac:spMkLst>
        </pc:spChg>
        <pc:spChg chg="mod">
          <ac:chgData name="Helen Evans (Institute of Management and Health)" userId="d9a8b39e-a9d4-4d81-a719-001f6364ef6d" providerId="ADAL" clId="{99E562A6-9D0E-4ACA-8A02-9735242E7CD3}" dt="2023-10-18T07:22:02.309" v="29" actId="20577"/>
          <ac:spMkLst>
            <pc:docMk/>
            <pc:sldMk cId="3704036334" sldId="474"/>
            <ac:spMk id="9" creationId="{1E70DBD8-290F-4DB3-229F-BD214DAC9476}"/>
          </ac:spMkLst>
        </pc:spChg>
      </pc:sldChg>
      <pc:sldChg chg="addSp delSp modSp mod">
        <pc:chgData name="Helen Evans (Institute of Management and Health)" userId="d9a8b39e-a9d4-4d81-a719-001f6364ef6d" providerId="ADAL" clId="{99E562A6-9D0E-4ACA-8A02-9735242E7CD3}" dt="2023-10-18T07:35:08.824" v="185" actId="20577"/>
        <pc:sldMkLst>
          <pc:docMk/>
          <pc:sldMk cId="1435478633" sldId="475"/>
        </pc:sldMkLst>
        <pc:spChg chg="mod">
          <ac:chgData name="Helen Evans (Institute of Management and Health)" userId="d9a8b39e-a9d4-4d81-a719-001f6364ef6d" providerId="ADAL" clId="{99E562A6-9D0E-4ACA-8A02-9735242E7CD3}" dt="2023-10-18T07:35:08.824" v="185" actId="20577"/>
          <ac:spMkLst>
            <pc:docMk/>
            <pc:sldMk cId="1435478633" sldId="475"/>
            <ac:spMk id="3" creationId="{723C5F03-63E0-23C2-9444-8D872F0267A4}"/>
          </ac:spMkLst>
        </pc:spChg>
        <pc:spChg chg="add del mod">
          <ac:chgData name="Helen Evans (Institute of Management and Health)" userId="d9a8b39e-a9d4-4d81-a719-001f6364ef6d" providerId="ADAL" clId="{99E562A6-9D0E-4ACA-8A02-9735242E7CD3}" dt="2023-10-18T07:34:09.575" v="124" actId="6549"/>
          <ac:spMkLst>
            <pc:docMk/>
            <pc:sldMk cId="1435478633" sldId="475"/>
            <ac:spMk id="6" creationId="{7157329D-81EE-201E-DC59-59903730FFD7}"/>
          </ac:spMkLst>
        </pc:spChg>
      </pc:sldChg>
      <pc:sldChg chg="delSp modSp mod">
        <pc:chgData name="Helen Evans (Institute of Management and Health)" userId="d9a8b39e-a9d4-4d81-a719-001f6364ef6d" providerId="ADAL" clId="{99E562A6-9D0E-4ACA-8A02-9735242E7CD3}" dt="2023-10-18T07:35:35.582" v="225" actId="478"/>
        <pc:sldMkLst>
          <pc:docMk/>
          <pc:sldMk cId="4261911405" sldId="476"/>
        </pc:sldMkLst>
        <pc:spChg chg="mod">
          <ac:chgData name="Helen Evans (Institute of Management and Health)" userId="d9a8b39e-a9d4-4d81-a719-001f6364ef6d" providerId="ADAL" clId="{99E562A6-9D0E-4ACA-8A02-9735242E7CD3}" dt="2023-10-18T07:35:29.869" v="223" actId="20577"/>
          <ac:spMkLst>
            <pc:docMk/>
            <pc:sldMk cId="4261911405" sldId="476"/>
            <ac:spMk id="5" creationId="{8E5297BC-05A5-8183-C54E-91186F287761}"/>
          </ac:spMkLst>
        </pc:spChg>
        <pc:spChg chg="del mod">
          <ac:chgData name="Helen Evans (Institute of Management and Health)" userId="d9a8b39e-a9d4-4d81-a719-001f6364ef6d" providerId="ADAL" clId="{99E562A6-9D0E-4ACA-8A02-9735242E7CD3}" dt="2023-10-18T07:35:35.582" v="225" actId="478"/>
          <ac:spMkLst>
            <pc:docMk/>
            <pc:sldMk cId="4261911405" sldId="476"/>
            <ac:spMk id="6" creationId="{38E7B1FB-2ED4-5886-304B-6288D812E0EC}"/>
          </ac:spMkLst>
        </pc:spChg>
      </pc:sldChg>
      <pc:sldChg chg="del">
        <pc:chgData name="Helen Evans (Institute of Management and Health)" userId="d9a8b39e-a9d4-4d81-a719-001f6364ef6d" providerId="ADAL" clId="{99E562A6-9D0E-4ACA-8A02-9735242E7CD3}" dt="2023-10-18T07:36:34.560" v="300" actId="47"/>
        <pc:sldMkLst>
          <pc:docMk/>
          <pc:sldMk cId="1400276553" sldId="477"/>
        </pc:sldMkLst>
      </pc:sldChg>
      <pc:sldChg chg="delSp modSp mod">
        <pc:chgData name="Helen Evans (Institute of Management and Health)" userId="d9a8b39e-a9d4-4d81-a719-001f6364ef6d" providerId="ADAL" clId="{99E562A6-9D0E-4ACA-8A02-9735242E7CD3}" dt="2023-10-18T07:37:34.873" v="305" actId="478"/>
        <pc:sldMkLst>
          <pc:docMk/>
          <pc:sldMk cId="1715166727" sldId="479"/>
        </pc:sldMkLst>
        <pc:spChg chg="del mod">
          <ac:chgData name="Helen Evans (Institute of Management and Health)" userId="d9a8b39e-a9d4-4d81-a719-001f6364ef6d" providerId="ADAL" clId="{99E562A6-9D0E-4ACA-8A02-9735242E7CD3}" dt="2023-10-18T07:37:34.873" v="305" actId="478"/>
          <ac:spMkLst>
            <pc:docMk/>
            <pc:sldMk cId="1715166727" sldId="479"/>
            <ac:spMk id="5" creationId="{83E9C9AF-AFFF-40FE-288E-DC8BC1D3E57C}"/>
          </ac:spMkLst>
        </pc:spChg>
      </pc:sldChg>
      <pc:sldChg chg="delSp modSp mod">
        <pc:chgData name="Helen Evans (Institute of Management and Health)" userId="d9a8b39e-a9d4-4d81-a719-001f6364ef6d" providerId="ADAL" clId="{99E562A6-9D0E-4ACA-8A02-9735242E7CD3}" dt="2023-10-18T07:38:27.218" v="373" actId="20577"/>
        <pc:sldMkLst>
          <pc:docMk/>
          <pc:sldMk cId="1383201668" sldId="481"/>
        </pc:sldMkLst>
        <pc:spChg chg="del mod">
          <ac:chgData name="Helen Evans (Institute of Management and Health)" userId="d9a8b39e-a9d4-4d81-a719-001f6364ef6d" providerId="ADAL" clId="{99E562A6-9D0E-4ACA-8A02-9735242E7CD3}" dt="2023-10-18T07:37:57.499" v="307" actId="478"/>
          <ac:spMkLst>
            <pc:docMk/>
            <pc:sldMk cId="1383201668" sldId="481"/>
            <ac:spMk id="5" creationId="{83E9C9AF-AFFF-40FE-288E-DC8BC1D3E57C}"/>
          </ac:spMkLst>
        </pc:spChg>
        <pc:spChg chg="mod">
          <ac:chgData name="Helen Evans (Institute of Management and Health)" userId="d9a8b39e-a9d4-4d81-a719-001f6364ef6d" providerId="ADAL" clId="{99E562A6-9D0E-4ACA-8A02-9735242E7CD3}" dt="2023-10-18T07:38:27.218" v="373" actId="20577"/>
          <ac:spMkLst>
            <pc:docMk/>
            <pc:sldMk cId="1383201668" sldId="481"/>
            <ac:spMk id="9" creationId="{1E70DBD8-290F-4DB3-229F-BD214DAC9476}"/>
          </ac:spMkLst>
        </pc:spChg>
      </pc:sldChg>
      <pc:sldChg chg="modSp mod">
        <pc:chgData name="Helen Evans (Institute of Management and Health)" userId="d9a8b39e-a9d4-4d81-a719-001f6364ef6d" providerId="ADAL" clId="{99E562A6-9D0E-4ACA-8A02-9735242E7CD3}" dt="2023-10-18T07:39:05.358" v="401" actId="20577"/>
        <pc:sldMkLst>
          <pc:docMk/>
          <pc:sldMk cId="3857017488" sldId="484"/>
        </pc:sldMkLst>
        <pc:spChg chg="mod">
          <ac:chgData name="Helen Evans (Institute of Management and Health)" userId="d9a8b39e-a9d4-4d81-a719-001f6364ef6d" providerId="ADAL" clId="{99E562A6-9D0E-4ACA-8A02-9735242E7CD3}" dt="2023-10-18T07:39:05.358" v="401" actId="20577"/>
          <ac:spMkLst>
            <pc:docMk/>
            <pc:sldMk cId="3857017488" sldId="484"/>
            <ac:spMk id="2" creationId="{2EC05957-E779-4AA6-ED0B-E341EC917CA4}"/>
          </ac:spMkLst>
        </pc:spChg>
      </pc:sldChg>
      <pc:sldChg chg="del">
        <pc:chgData name="Helen Evans (Institute of Management and Health)" userId="d9a8b39e-a9d4-4d81-a719-001f6364ef6d" providerId="ADAL" clId="{99E562A6-9D0E-4ACA-8A02-9735242E7CD3}" dt="2023-10-18T07:39:18.841" v="402" actId="47"/>
        <pc:sldMkLst>
          <pc:docMk/>
          <pc:sldMk cId="989489764" sldId="487"/>
        </pc:sldMkLst>
      </pc:sldChg>
      <pc:sldChg chg="del">
        <pc:chgData name="Helen Evans (Institute of Management and Health)" userId="d9a8b39e-a9d4-4d81-a719-001f6364ef6d" providerId="ADAL" clId="{99E562A6-9D0E-4ACA-8A02-9735242E7CD3}" dt="2023-10-18T07:39:30.675" v="404" actId="47"/>
        <pc:sldMkLst>
          <pc:docMk/>
          <pc:sldMk cId="2085720588" sldId="723"/>
        </pc:sldMkLst>
      </pc:sldChg>
      <pc:sldChg chg="delSp modSp mod">
        <pc:chgData name="Helen Evans (Institute of Management and Health)" userId="d9a8b39e-a9d4-4d81-a719-001f6364ef6d" providerId="ADAL" clId="{99E562A6-9D0E-4ACA-8A02-9735242E7CD3}" dt="2023-10-18T07:38:44.344" v="375" actId="478"/>
        <pc:sldMkLst>
          <pc:docMk/>
          <pc:sldMk cId="132299061" sldId="728"/>
        </pc:sldMkLst>
        <pc:spChg chg="del mod">
          <ac:chgData name="Helen Evans (Institute of Management and Health)" userId="d9a8b39e-a9d4-4d81-a719-001f6364ef6d" providerId="ADAL" clId="{99E562A6-9D0E-4ACA-8A02-9735242E7CD3}" dt="2023-10-18T07:38:44.344" v="375" actId="478"/>
          <ac:spMkLst>
            <pc:docMk/>
            <pc:sldMk cId="132299061" sldId="728"/>
            <ac:spMk id="5" creationId="{BA4746CB-99DE-2979-D461-975E4973C21E}"/>
          </ac:spMkLst>
        </pc:spChg>
      </pc:sldChg>
      <pc:sldChg chg="modSp mod">
        <pc:chgData name="Helen Evans (Institute of Management and Health)" userId="d9a8b39e-a9d4-4d81-a719-001f6364ef6d" providerId="ADAL" clId="{99E562A6-9D0E-4ACA-8A02-9735242E7CD3}" dt="2023-10-18T07:36:38.446" v="301" actId="20577"/>
        <pc:sldMkLst>
          <pc:docMk/>
          <pc:sldMk cId="3120573477" sldId="730"/>
        </pc:sldMkLst>
        <pc:spChg chg="mod">
          <ac:chgData name="Helen Evans (Institute of Management and Health)" userId="d9a8b39e-a9d4-4d81-a719-001f6364ef6d" providerId="ADAL" clId="{99E562A6-9D0E-4ACA-8A02-9735242E7CD3}" dt="2023-10-18T07:36:38.446" v="301" actId="20577"/>
          <ac:spMkLst>
            <pc:docMk/>
            <pc:sldMk cId="3120573477" sldId="730"/>
            <ac:spMk id="4" creationId="{1A48EBC7-CB0D-C256-8CE4-0307D0C5FC61}"/>
          </ac:spMkLst>
        </pc:spChg>
      </pc:sldChg>
      <pc:sldChg chg="addSp delSp modSp new add del mod modClrScheme chgLayout modNotesTx">
        <pc:chgData name="Helen Evans (Institute of Management and Health)" userId="d9a8b39e-a9d4-4d81-a719-001f6364ef6d" providerId="ADAL" clId="{99E562A6-9D0E-4ACA-8A02-9735242E7CD3}" dt="2023-10-18T07:50:37.377" v="644" actId="20577"/>
        <pc:sldMkLst>
          <pc:docMk/>
          <pc:sldMk cId="2308677311" sldId="731"/>
        </pc:sldMkLst>
        <pc:spChg chg="del mod ord">
          <ac:chgData name="Helen Evans (Institute of Management and Health)" userId="d9a8b39e-a9d4-4d81-a719-001f6364ef6d" providerId="ADAL" clId="{99E562A6-9D0E-4ACA-8A02-9735242E7CD3}" dt="2023-10-18T07:41:17.576" v="406" actId="700"/>
          <ac:spMkLst>
            <pc:docMk/>
            <pc:sldMk cId="2308677311" sldId="731"/>
            <ac:spMk id="2" creationId="{EF1366D1-F093-4C3A-85BB-1C9855D7FE57}"/>
          </ac:spMkLst>
        </pc:spChg>
        <pc:spChg chg="del">
          <ac:chgData name="Helen Evans (Institute of Management and Health)" userId="d9a8b39e-a9d4-4d81-a719-001f6364ef6d" providerId="ADAL" clId="{99E562A6-9D0E-4ACA-8A02-9735242E7CD3}" dt="2023-10-18T07:41:17.576" v="406" actId="700"/>
          <ac:spMkLst>
            <pc:docMk/>
            <pc:sldMk cId="2308677311" sldId="731"/>
            <ac:spMk id="3" creationId="{573C338E-5605-4C13-B45B-8C0F12C2F1D2}"/>
          </ac:spMkLst>
        </pc:spChg>
        <pc:spChg chg="del mod ord">
          <ac:chgData name="Helen Evans (Institute of Management and Health)" userId="d9a8b39e-a9d4-4d81-a719-001f6364ef6d" providerId="ADAL" clId="{99E562A6-9D0E-4ACA-8A02-9735242E7CD3}" dt="2023-10-18T07:41:17.576" v="406" actId="700"/>
          <ac:spMkLst>
            <pc:docMk/>
            <pc:sldMk cId="2308677311" sldId="731"/>
            <ac:spMk id="4" creationId="{6C4629DE-3FE9-4986-B542-D7361F4D277B}"/>
          </ac:spMkLst>
        </pc:spChg>
        <pc:spChg chg="del">
          <ac:chgData name="Helen Evans (Institute of Management and Health)" userId="d9a8b39e-a9d4-4d81-a719-001f6364ef6d" providerId="ADAL" clId="{99E562A6-9D0E-4ACA-8A02-9735242E7CD3}" dt="2023-10-18T07:41:17.576" v="406" actId="700"/>
          <ac:spMkLst>
            <pc:docMk/>
            <pc:sldMk cId="2308677311" sldId="731"/>
            <ac:spMk id="5" creationId="{A7C286BB-4CCD-43FC-9418-BCBF26089FB4}"/>
          </ac:spMkLst>
        </pc:spChg>
        <pc:spChg chg="del">
          <ac:chgData name="Helen Evans (Institute of Management and Health)" userId="d9a8b39e-a9d4-4d81-a719-001f6364ef6d" providerId="ADAL" clId="{99E562A6-9D0E-4ACA-8A02-9735242E7CD3}" dt="2023-10-18T07:41:17.576" v="406" actId="700"/>
          <ac:spMkLst>
            <pc:docMk/>
            <pc:sldMk cId="2308677311" sldId="731"/>
            <ac:spMk id="6" creationId="{F0EDAE96-48FC-4662-B50A-88064C4DC33A}"/>
          </ac:spMkLst>
        </pc:spChg>
        <pc:spChg chg="add mod ord">
          <ac:chgData name="Helen Evans (Institute of Management and Health)" userId="d9a8b39e-a9d4-4d81-a719-001f6364ef6d" providerId="ADAL" clId="{99E562A6-9D0E-4ACA-8A02-9735242E7CD3}" dt="2023-10-18T07:43:42.647" v="470" actId="20577"/>
          <ac:spMkLst>
            <pc:docMk/>
            <pc:sldMk cId="2308677311" sldId="731"/>
            <ac:spMk id="7" creationId="{CCE2B747-0137-4DF4-B35F-2B4691A6739A}"/>
          </ac:spMkLst>
        </pc:spChg>
        <pc:spChg chg="add del mod ord">
          <ac:chgData name="Helen Evans (Institute of Management and Health)" userId="d9a8b39e-a9d4-4d81-a719-001f6364ef6d" providerId="ADAL" clId="{99E562A6-9D0E-4ACA-8A02-9735242E7CD3}" dt="2023-10-18T07:41:24.505" v="407"/>
          <ac:spMkLst>
            <pc:docMk/>
            <pc:sldMk cId="2308677311" sldId="731"/>
            <ac:spMk id="8" creationId="{8DCC3B2C-D053-4C04-BB43-AA8E611AFD8D}"/>
          </ac:spMkLst>
        </pc:spChg>
        <pc:picChg chg="add mod">
          <ac:chgData name="Helen Evans (Institute of Management and Health)" userId="d9a8b39e-a9d4-4d81-a719-001f6364ef6d" providerId="ADAL" clId="{99E562A6-9D0E-4ACA-8A02-9735242E7CD3}" dt="2023-10-18T07:48:04.819" v="634" actId="1076"/>
          <ac:picMkLst>
            <pc:docMk/>
            <pc:sldMk cId="2308677311" sldId="731"/>
            <ac:picMk id="9" creationId="{65D10A8D-2469-4CAC-8A18-BC9DE18F70CA}"/>
          </ac:picMkLst>
        </pc:picChg>
        <pc:picChg chg="add del mod modCrop">
          <ac:chgData name="Helen Evans (Institute of Management and Health)" userId="d9a8b39e-a9d4-4d81-a719-001f6364ef6d" providerId="ADAL" clId="{99E562A6-9D0E-4ACA-8A02-9735242E7CD3}" dt="2023-10-18T07:48:34.061" v="640" actId="478"/>
          <ac:picMkLst>
            <pc:docMk/>
            <pc:sldMk cId="2308677311" sldId="731"/>
            <ac:picMk id="11" creationId="{FA39D73E-3D9A-431E-A13C-894C8C28CD9E}"/>
          </ac:picMkLst>
        </pc:picChg>
        <pc:picChg chg="add mod">
          <ac:chgData name="Helen Evans (Institute of Management and Health)" userId="d9a8b39e-a9d4-4d81-a719-001f6364ef6d" providerId="ADAL" clId="{99E562A6-9D0E-4ACA-8A02-9735242E7CD3}" dt="2023-10-18T07:48:41.320" v="643" actId="14100"/>
          <ac:picMkLst>
            <pc:docMk/>
            <pc:sldMk cId="2308677311" sldId="731"/>
            <ac:picMk id="12" creationId="{15EBDC10-25FE-424F-9F73-9E827A3A6EA7}"/>
          </ac:picMkLst>
        </pc:picChg>
      </pc:sldChg>
      <pc:sldChg chg="modSp mod">
        <pc:chgData name="Helen Evans (Institute of Management and Health)" userId="d9a8b39e-a9d4-4d81-a719-001f6364ef6d" providerId="ADAL" clId="{99E562A6-9D0E-4ACA-8A02-9735242E7CD3}" dt="2023-10-18T07:35:49.787" v="235" actId="20577"/>
        <pc:sldMkLst>
          <pc:docMk/>
          <pc:sldMk cId="1853687440" sldId="732"/>
        </pc:sldMkLst>
        <pc:spChg chg="mod">
          <ac:chgData name="Helen Evans (Institute of Management and Health)" userId="d9a8b39e-a9d4-4d81-a719-001f6364ef6d" providerId="ADAL" clId="{99E562A6-9D0E-4ACA-8A02-9735242E7CD3}" dt="2023-10-18T07:35:49.787" v="235" actId="20577"/>
          <ac:spMkLst>
            <pc:docMk/>
            <pc:sldMk cId="1853687440" sldId="732"/>
            <ac:spMk id="5" creationId="{8E5297BC-05A5-8183-C54E-91186F287761}"/>
          </ac:spMkLst>
        </pc:spChg>
      </pc:sldChg>
      <pc:sldMasterChg chg="delSldLayout">
        <pc:chgData name="Helen Evans (Institute of Management and Health)" userId="d9a8b39e-a9d4-4d81-a719-001f6364ef6d" providerId="ADAL" clId="{99E562A6-9D0E-4ACA-8A02-9735242E7CD3}" dt="2023-10-18T07:21:33.162" v="2" actId="47"/>
        <pc:sldMasterMkLst>
          <pc:docMk/>
          <pc:sldMasterMk cId="3943670673" sldId="2147483754"/>
        </pc:sldMasterMkLst>
        <pc:sldLayoutChg chg="del">
          <pc:chgData name="Helen Evans (Institute of Management and Health)" userId="d9a8b39e-a9d4-4d81-a719-001f6364ef6d" providerId="ADAL" clId="{99E562A6-9D0E-4ACA-8A02-9735242E7CD3}" dt="2023-10-18T07:21:33.162" v="2" actId="47"/>
          <pc:sldLayoutMkLst>
            <pc:docMk/>
            <pc:sldMasterMk cId="3943670673" sldId="2147483754"/>
            <pc:sldLayoutMk cId="2362943373" sldId="2147483757"/>
          </pc:sldLayoutMkLst>
        </pc:sldLayoutChg>
      </pc:sldMaster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1E9126C-4938-46E3-8D1B-8EE28C27604B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7998A5E-E316-4F0D-99A1-2877B07B0160}">
      <dgm:prSet/>
      <dgm:spPr/>
      <dgm:t>
        <a:bodyPr/>
        <a:lstStyle/>
        <a:p>
          <a:r>
            <a:rPr lang="en-GB"/>
            <a:t>Appealing to all 5 senses to enhance the customer experience</a:t>
          </a:r>
          <a:endParaRPr lang="en-US"/>
        </a:p>
      </dgm:t>
    </dgm:pt>
    <dgm:pt modelId="{4B7C1883-7A9F-4417-BA90-56D81925D650}" type="parTrans" cxnId="{1992D317-F662-466E-A63F-5BFCFC6740ED}">
      <dgm:prSet/>
      <dgm:spPr/>
      <dgm:t>
        <a:bodyPr/>
        <a:lstStyle/>
        <a:p>
          <a:endParaRPr lang="en-US"/>
        </a:p>
      </dgm:t>
    </dgm:pt>
    <dgm:pt modelId="{DAE6E97E-1DA1-42DE-95FA-1CD50DA8B62B}" type="sibTrans" cxnId="{1992D317-F662-466E-A63F-5BFCFC6740ED}">
      <dgm:prSet/>
      <dgm:spPr/>
      <dgm:t>
        <a:bodyPr/>
        <a:lstStyle/>
        <a:p>
          <a:endParaRPr lang="en-US"/>
        </a:p>
      </dgm:t>
    </dgm:pt>
    <dgm:pt modelId="{FAC16587-21E3-4F3D-9DD6-9EDCB5556FF4}">
      <dgm:prSet/>
      <dgm:spPr/>
      <dgm:t>
        <a:bodyPr/>
        <a:lstStyle/>
        <a:p>
          <a:r>
            <a:rPr lang="en-GB"/>
            <a:t>Build relationships and connect emotionally (Emotional Intelligence)</a:t>
          </a:r>
          <a:endParaRPr lang="en-US"/>
        </a:p>
      </dgm:t>
    </dgm:pt>
    <dgm:pt modelId="{3E016BB4-F7AB-4B4D-AFDD-07904BC7C3AD}" type="parTrans" cxnId="{F15BB8F0-0C5D-46F6-AC05-34F3812867D2}">
      <dgm:prSet/>
      <dgm:spPr/>
      <dgm:t>
        <a:bodyPr/>
        <a:lstStyle/>
        <a:p>
          <a:endParaRPr lang="en-US"/>
        </a:p>
      </dgm:t>
    </dgm:pt>
    <dgm:pt modelId="{FA07BA49-E901-472A-B71C-37586686591A}" type="sibTrans" cxnId="{F15BB8F0-0C5D-46F6-AC05-34F3812867D2}">
      <dgm:prSet/>
      <dgm:spPr/>
      <dgm:t>
        <a:bodyPr/>
        <a:lstStyle/>
        <a:p>
          <a:endParaRPr lang="en-US"/>
        </a:p>
      </dgm:t>
    </dgm:pt>
    <dgm:pt modelId="{84170E97-E76E-4064-AE13-011022AB6886}">
      <dgm:prSet/>
      <dgm:spPr/>
      <dgm:t>
        <a:bodyPr/>
        <a:lstStyle/>
        <a:p>
          <a:r>
            <a:rPr lang="en-GB" dirty="0"/>
            <a:t>Go the extra mile (WOW Factor)</a:t>
          </a:r>
          <a:endParaRPr lang="en-US" dirty="0"/>
        </a:p>
      </dgm:t>
    </dgm:pt>
    <dgm:pt modelId="{159BB1B4-6822-42FE-BF78-D5E87FBD182A}" type="parTrans" cxnId="{178CA7D4-71A6-4D2C-9733-3114DA0DBC9A}">
      <dgm:prSet/>
      <dgm:spPr/>
      <dgm:t>
        <a:bodyPr/>
        <a:lstStyle/>
        <a:p>
          <a:endParaRPr lang="en-US"/>
        </a:p>
      </dgm:t>
    </dgm:pt>
    <dgm:pt modelId="{84DEB52A-DD1D-45FF-92B9-180A80245CDE}" type="sibTrans" cxnId="{178CA7D4-71A6-4D2C-9733-3114DA0DBC9A}">
      <dgm:prSet/>
      <dgm:spPr/>
      <dgm:t>
        <a:bodyPr/>
        <a:lstStyle/>
        <a:p>
          <a:endParaRPr lang="en-US"/>
        </a:p>
      </dgm:t>
    </dgm:pt>
    <dgm:pt modelId="{E6467537-F964-41B4-A1C8-1A92AE11B779}">
      <dgm:prSet/>
      <dgm:spPr/>
      <dgm:t>
        <a:bodyPr/>
        <a:lstStyle/>
        <a:p>
          <a:r>
            <a:rPr lang="en-GB" dirty="0"/>
            <a:t>Research the purpose of a guest’s stay and prepare their room accordingly</a:t>
          </a:r>
          <a:endParaRPr lang="en-US" dirty="0"/>
        </a:p>
      </dgm:t>
    </dgm:pt>
    <dgm:pt modelId="{8AFA0F97-812B-4929-8868-D850B21A3FE8}" type="parTrans" cxnId="{E27CD503-C67E-4AE3-B7AE-04CD96256CF5}">
      <dgm:prSet/>
      <dgm:spPr/>
      <dgm:t>
        <a:bodyPr/>
        <a:lstStyle/>
        <a:p>
          <a:endParaRPr lang="en-US"/>
        </a:p>
      </dgm:t>
    </dgm:pt>
    <dgm:pt modelId="{A36C6F2D-4E91-4979-A957-BABCC6C5DC17}" type="sibTrans" cxnId="{E27CD503-C67E-4AE3-B7AE-04CD96256CF5}">
      <dgm:prSet/>
      <dgm:spPr/>
      <dgm:t>
        <a:bodyPr/>
        <a:lstStyle/>
        <a:p>
          <a:endParaRPr lang="en-US"/>
        </a:p>
      </dgm:t>
    </dgm:pt>
    <dgm:pt modelId="{3FE9DB65-62C4-4A58-B486-E4B1FEDA3ACA}">
      <dgm:prSet/>
      <dgm:spPr/>
      <dgm:t>
        <a:bodyPr/>
        <a:lstStyle/>
        <a:p>
          <a:pPr algn="ctr"/>
          <a:endParaRPr lang="en-US" dirty="0"/>
        </a:p>
      </dgm:t>
    </dgm:pt>
    <dgm:pt modelId="{3040DC8A-192C-4887-AA13-A91BD74CD5D0}" type="parTrans" cxnId="{44F2F11B-1BDF-4B54-A76B-96B76B0F5C46}">
      <dgm:prSet/>
      <dgm:spPr/>
      <dgm:t>
        <a:bodyPr/>
        <a:lstStyle/>
        <a:p>
          <a:endParaRPr lang="en-US"/>
        </a:p>
      </dgm:t>
    </dgm:pt>
    <dgm:pt modelId="{7D7B4A0C-877D-4C6F-9966-3893BC3ED675}" type="sibTrans" cxnId="{44F2F11B-1BDF-4B54-A76B-96B76B0F5C46}">
      <dgm:prSet/>
      <dgm:spPr/>
      <dgm:t>
        <a:bodyPr/>
        <a:lstStyle/>
        <a:p>
          <a:endParaRPr lang="en-US"/>
        </a:p>
      </dgm:t>
    </dgm:pt>
    <dgm:pt modelId="{6C0F937C-0833-47EC-967C-24522AD996FE}" type="pres">
      <dgm:prSet presAssocID="{51E9126C-4938-46E3-8D1B-8EE28C27604B}" presName="vert0" presStyleCnt="0">
        <dgm:presLayoutVars>
          <dgm:dir/>
          <dgm:animOne val="branch"/>
          <dgm:animLvl val="lvl"/>
        </dgm:presLayoutVars>
      </dgm:prSet>
      <dgm:spPr/>
    </dgm:pt>
    <dgm:pt modelId="{5DE1FEC4-E852-4881-A72A-23DBAC1EDA14}" type="pres">
      <dgm:prSet presAssocID="{B7998A5E-E316-4F0D-99A1-2877B07B0160}" presName="thickLine" presStyleLbl="alignNode1" presStyleIdx="0" presStyleCnt="5"/>
      <dgm:spPr/>
    </dgm:pt>
    <dgm:pt modelId="{25EB1242-2BB2-4E2C-ABC2-1040B36DF75B}" type="pres">
      <dgm:prSet presAssocID="{B7998A5E-E316-4F0D-99A1-2877B07B0160}" presName="horz1" presStyleCnt="0"/>
      <dgm:spPr/>
    </dgm:pt>
    <dgm:pt modelId="{ABD56E57-53E1-4706-B926-05C2C7DD46B7}" type="pres">
      <dgm:prSet presAssocID="{B7998A5E-E316-4F0D-99A1-2877B07B0160}" presName="tx1" presStyleLbl="revTx" presStyleIdx="0" presStyleCnt="5"/>
      <dgm:spPr/>
    </dgm:pt>
    <dgm:pt modelId="{E5882211-4B44-425D-ADC6-0C1036272D2C}" type="pres">
      <dgm:prSet presAssocID="{B7998A5E-E316-4F0D-99A1-2877B07B0160}" presName="vert1" presStyleCnt="0"/>
      <dgm:spPr/>
    </dgm:pt>
    <dgm:pt modelId="{A769B895-CB4D-4635-B89F-833B65B8EB22}" type="pres">
      <dgm:prSet presAssocID="{FAC16587-21E3-4F3D-9DD6-9EDCB5556FF4}" presName="thickLine" presStyleLbl="alignNode1" presStyleIdx="1" presStyleCnt="5"/>
      <dgm:spPr/>
    </dgm:pt>
    <dgm:pt modelId="{AAA76F59-2691-4ED0-A87C-47FC72074FAF}" type="pres">
      <dgm:prSet presAssocID="{FAC16587-21E3-4F3D-9DD6-9EDCB5556FF4}" presName="horz1" presStyleCnt="0"/>
      <dgm:spPr/>
    </dgm:pt>
    <dgm:pt modelId="{0E6BC96A-6044-45E4-B800-CB73ACEC09AB}" type="pres">
      <dgm:prSet presAssocID="{FAC16587-21E3-4F3D-9DD6-9EDCB5556FF4}" presName="tx1" presStyleLbl="revTx" presStyleIdx="1" presStyleCnt="5"/>
      <dgm:spPr/>
    </dgm:pt>
    <dgm:pt modelId="{908D1953-D80A-48F2-B981-8B07A0EB7AFD}" type="pres">
      <dgm:prSet presAssocID="{FAC16587-21E3-4F3D-9DD6-9EDCB5556FF4}" presName="vert1" presStyleCnt="0"/>
      <dgm:spPr/>
    </dgm:pt>
    <dgm:pt modelId="{4213D15F-CC1A-45DC-9E2B-2B779282EF5E}" type="pres">
      <dgm:prSet presAssocID="{84170E97-E76E-4064-AE13-011022AB6886}" presName="thickLine" presStyleLbl="alignNode1" presStyleIdx="2" presStyleCnt="5"/>
      <dgm:spPr/>
    </dgm:pt>
    <dgm:pt modelId="{D7E17010-1842-496C-A43F-5DBE57C631B3}" type="pres">
      <dgm:prSet presAssocID="{84170E97-E76E-4064-AE13-011022AB6886}" presName="horz1" presStyleCnt="0"/>
      <dgm:spPr/>
    </dgm:pt>
    <dgm:pt modelId="{BB7BFC33-FDEF-4ABF-9B41-59866281AF42}" type="pres">
      <dgm:prSet presAssocID="{84170E97-E76E-4064-AE13-011022AB6886}" presName="tx1" presStyleLbl="revTx" presStyleIdx="2" presStyleCnt="5"/>
      <dgm:spPr/>
    </dgm:pt>
    <dgm:pt modelId="{1AB40129-28A8-450B-AF72-7157B723CE9D}" type="pres">
      <dgm:prSet presAssocID="{84170E97-E76E-4064-AE13-011022AB6886}" presName="vert1" presStyleCnt="0"/>
      <dgm:spPr/>
    </dgm:pt>
    <dgm:pt modelId="{20793BF5-37E2-40A0-9758-89A4C54C7A5D}" type="pres">
      <dgm:prSet presAssocID="{E6467537-F964-41B4-A1C8-1A92AE11B779}" presName="thickLine" presStyleLbl="alignNode1" presStyleIdx="3" presStyleCnt="5"/>
      <dgm:spPr/>
    </dgm:pt>
    <dgm:pt modelId="{3FE57B43-6C40-40A6-A16E-061C55CE0109}" type="pres">
      <dgm:prSet presAssocID="{E6467537-F964-41B4-A1C8-1A92AE11B779}" presName="horz1" presStyleCnt="0"/>
      <dgm:spPr/>
    </dgm:pt>
    <dgm:pt modelId="{6740A690-5AA2-4AD9-BF52-0D5EB6ECBED1}" type="pres">
      <dgm:prSet presAssocID="{E6467537-F964-41B4-A1C8-1A92AE11B779}" presName="tx1" presStyleLbl="revTx" presStyleIdx="3" presStyleCnt="5"/>
      <dgm:spPr/>
    </dgm:pt>
    <dgm:pt modelId="{EC83490C-B950-40E5-8E8D-85F8D76B8C34}" type="pres">
      <dgm:prSet presAssocID="{E6467537-F964-41B4-A1C8-1A92AE11B779}" presName="vert1" presStyleCnt="0"/>
      <dgm:spPr/>
    </dgm:pt>
    <dgm:pt modelId="{D7ABE919-A640-454A-A6C5-D86B36173BB2}" type="pres">
      <dgm:prSet presAssocID="{3FE9DB65-62C4-4A58-B486-E4B1FEDA3ACA}" presName="thickLine" presStyleLbl="alignNode1" presStyleIdx="4" presStyleCnt="5"/>
      <dgm:spPr/>
    </dgm:pt>
    <dgm:pt modelId="{EA0CCED1-5E0B-4344-A16F-EAD1D019A0C9}" type="pres">
      <dgm:prSet presAssocID="{3FE9DB65-62C4-4A58-B486-E4B1FEDA3ACA}" presName="horz1" presStyleCnt="0"/>
      <dgm:spPr/>
    </dgm:pt>
    <dgm:pt modelId="{B53D746E-45DB-4D1F-B6C3-146903230A9D}" type="pres">
      <dgm:prSet presAssocID="{3FE9DB65-62C4-4A58-B486-E4B1FEDA3ACA}" presName="tx1" presStyleLbl="revTx" presStyleIdx="4" presStyleCnt="5"/>
      <dgm:spPr/>
    </dgm:pt>
    <dgm:pt modelId="{557FA9BF-BF82-4F8A-BF54-FD59E7C29FE4}" type="pres">
      <dgm:prSet presAssocID="{3FE9DB65-62C4-4A58-B486-E4B1FEDA3ACA}" presName="vert1" presStyleCnt="0"/>
      <dgm:spPr/>
    </dgm:pt>
  </dgm:ptLst>
  <dgm:cxnLst>
    <dgm:cxn modelId="{E27CD503-C67E-4AE3-B7AE-04CD96256CF5}" srcId="{51E9126C-4938-46E3-8D1B-8EE28C27604B}" destId="{E6467537-F964-41B4-A1C8-1A92AE11B779}" srcOrd="3" destOrd="0" parTransId="{8AFA0F97-812B-4929-8868-D850B21A3FE8}" sibTransId="{A36C6F2D-4E91-4979-A957-BABCC6C5DC17}"/>
    <dgm:cxn modelId="{1992D317-F662-466E-A63F-5BFCFC6740ED}" srcId="{51E9126C-4938-46E3-8D1B-8EE28C27604B}" destId="{B7998A5E-E316-4F0D-99A1-2877B07B0160}" srcOrd="0" destOrd="0" parTransId="{4B7C1883-7A9F-4417-BA90-56D81925D650}" sibTransId="{DAE6E97E-1DA1-42DE-95FA-1CD50DA8B62B}"/>
    <dgm:cxn modelId="{44F2F11B-1BDF-4B54-A76B-96B76B0F5C46}" srcId="{51E9126C-4938-46E3-8D1B-8EE28C27604B}" destId="{3FE9DB65-62C4-4A58-B486-E4B1FEDA3ACA}" srcOrd="4" destOrd="0" parTransId="{3040DC8A-192C-4887-AA13-A91BD74CD5D0}" sibTransId="{7D7B4A0C-877D-4C6F-9966-3893BC3ED675}"/>
    <dgm:cxn modelId="{32703C3E-4771-4D8B-97CE-CAA827718BCD}" type="presOf" srcId="{FAC16587-21E3-4F3D-9DD6-9EDCB5556FF4}" destId="{0E6BC96A-6044-45E4-B800-CB73ACEC09AB}" srcOrd="0" destOrd="0" presId="urn:microsoft.com/office/officeart/2008/layout/LinedList"/>
    <dgm:cxn modelId="{71CE1750-9560-4627-849C-0033E689AFC2}" type="presOf" srcId="{3FE9DB65-62C4-4A58-B486-E4B1FEDA3ACA}" destId="{B53D746E-45DB-4D1F-B6C3-146903230A9D}" srcOrd="0" destOrd="0" presId="urn:microsoft.com/office/officeart/2008/layout/LinedList"/>
    <dgm:cxn modelId="{5C768F70-A20A-4AB6-BCC6-3F42DB0D5660}" type="presOf" srcId="{84170E97-E76E-4064-AE13-011022AB6886}" destId="{BB7BFC33-FDEF-4ABF-9B41-59866281AF42}" srcOrd="0" destOrd="0" presId="urn:microsoft.com/office/officeart/2008/layout/LinedList"/>
    <dgm:cxn modelId="{F52D6B9D-DA11-47D0-A8C0-CA059D9CFAFF}" type="presOf" srcId="{E6467537-F964-41B4-A1C8-1A92AE11B779}" destId="{6740A690-5AA2-4AD9-BF52-0D5EB6ECBED1}" srcOrd="0" destOrd="0" presId="urn:microsoft.com/office/officeart/2008/layout/LinedList"/>
    <dgm:cxn modelId="{DA147AB9-33BE-4541-A372-9CEEAC6E416C}" type="presOf" srcId="{51E9126C-4938-46E3-8D1B-8EE28C27604B}" destId="{6C0F937C-0833-47EC-967C-24522AD996FE}" srcOrd="0" destOrd="0" presId="urn:microsoft.com/office/officeart/2008/layout/LinedList"/>
    <dgm:cxn modelId="{6B7F8ED1-4A95-4965-973E-D5FDF379B03E}" type="presOf" srcId="{B7998A5E-E316-4F0D-99A1-2877B07B0160}" destId="{ABD56E57-53E1-4706-B926-05C2C7DD46B7}" srcOrd="0" destOrd="0" presId="urn:microsoft.com/office/officeart/2008/layout/LinedList"/>
    <dgm:cxn modelId="{178CA7D4-71A6-4D2C-9733-3114DA0DBC9A}" srcId="{51E9126C-4938-46E3-8D1B-8EE28C27604B}" destId="{84170E97-E76E-4064-AE13-011022AB6886}" srcOrd="2" destOrd="0" parTransId="{159BB1B4-6822-42FE-BF78-D5E87FBD182A}" sibTransId="{84DEB52A-DD1D-45FF-92B9-180A80245CDE}"/>
    <dgm:cxn modelId="{F15BB8F0-0C5D-46F6-AC05-34F3812867D2}" srcId="{51E9126C-4938-46E3-8D1B-8EE28C27604B}" destId="{FAC16587-21E3-4F3D-9DD6-9EDCB5556FF4}" srcOrd="1" destOrd="0" parTransId="{3E016BB4-F7AB-4B4D-AFDD-07904BC7C3AD}" sibTransId="{FA07BA49-E901-472A-B71C-37586686591A}"/>
    <dgm:cxn modelId="{371DDAE7-0F82-4938-8297-D933246CEE24}" type="presParOf" srcId="{6C0F937C-0833-47EC-967C-24522AD996FE}" destId="{5DE1FEC4-E852-4881-A72A-23DBAC1EDA14}" srcOrd="0" destOrd="0" presId="urn:microsoft.com/office/officeart/2008/layout/LinedList"/>
    <dgm:cxn modelId="{36693164-43EE-46BB-809A-5FEA589DC418}" type="presParOf" srcId="{6C0F937C-0833-47EC-967C-24522AD996FE}" destId="{25EB1242-2BB2-4E2C-ABC2-1040B36DF75B}" srcOrd="1" destOrd="0" presId="urn:microsoft.com/office/officeart/2008/layout/LinedList"/>
    <dgm:cxn modelId="{DDD6785A-945D-4A97-8F49-63D83F418EF3}" type="presParOf" srcId="{25EB1242-2BB2-4E2C-ABC2-1040B36DF75B}" destId="{ABD56E57-53E1-4706-B926-05C2C7DD46B7}" srcOrd="0" destOrd="0" presId="urn:microsoft.com/office/officeart/2008/layout/LinedList"/>
    <dgm:cxn modelId="{B8F18934-7A24-4A2B-B6D0-420D69BEA7FC}" type="presParOf" srcId="{25EB1242-2BB2-4E2C-ABC2-1040B36DF75B}" destId="{E5882211-4B44-425D-ADC6-0C1036272D2C}" srcOrd="1" destOrd="0" presId="urn:microsoft.com/office/officeart/2008/layout/LinedList"/>
    <dgm:cxn modelId="{65D327FA-FB21-4628-975B-E2663B1B098B}" type="presParOf" srcId="{6C0F937C-0833-47EC-967C-24522AD996FE}" destId="{A769B895-CB4D-4635-B89F-833B65B8EB22}" srcOrd="2" destOrd="0" presId="urn:microsoft.com/office/officeart/2008/layout/LinedList"/>
    <dgm:cxn modelId="{CB4738D6-0770-4E7C-9D9F-D5BDE71C03BB}" type="presParOf" srcId="{6C0F937C-0833-47EC-967C-24522AD996FE}" destId="{AAA76F59-2691-4ED0-A87C-47FC72074FAF}" srcOrd="3" destOrd="0" presId="urn:microsoft.com/office/officeart/2008/layout/LinedList"/>
    <dgm:cxn modelId="{A8793387-937B-4D50-8976-74E9950308B5}" type="presParOf" srcId="{AAA76F59-2691-4ED0-A87C-47FC72074FAF}" destId="{0E6BC96A-6044-45E4-B800-CB73ACEC09AB}" srcOrd="0" destOrd="0" presId="urn:microsoft.com/office/officeart/2008/layout/LinedList"/>
    <dgm:cxn modelId="{503E53F5-7EE2-4359-B0A9-62E74E1ABD46}" type="presParOf" srcId="{AAA76F59-2691-4ED0-A87C-47FC72074FAF}" destId="{908D1953-D80A-48F2-B981-8B07A0EB7AFD}" srcOrd="1" destOrd="0" presId="urn:microsoft.com/office/officeart/2008/layout/LinedList"/>
    <dgm:cxn modelId="{5DA01A34-C651-4CCB-BC68-A6865927A7DD}" type="presParOf" srcId="{6C0F937C-0833-47EC-967C-24522AD996FE}" destId="{4213D15F-CC1A-45DC-9E2B-2B779282EF5E}" srcOrd="4" destOrd="0" presId="urn:microsoft.com/office/officeart/2008/layout/LinedList"/>
    <dgm:cxn modelId="{902EC1FF-062C-4173-B54A-A1F570DD5F7B}" type="presParOf" srcId="{6C0F937C-0833-47EC-967C-24522AD996FE}" destId="{D7E17010-1842-496C-A43F-5DBE57C631B3}" srcOrd="5" destOrd="0" presId="urn:microsoft.com/office/officeart/2008/layout/LinedList"/>
    <dgm:cxn modelId="{0805404F-E905-48CE-9B5C-C6CE05B095D1}" type="presParOf" srcId="{D7E17010-1842-496C-A43F-5DBE57C631B3}" destId="{BB7BFC33-FDEF-4ABF-9B41-59866281AF42}" srcOrd="0" destOrd="0" presId="urn:microsoft.com/office/officeart/2008/layout/LinedList"/>
    <dgm:cxn modelId="{DB65E76B-D4B0-447C-B68C-3DF9A52B5415}" type="presParOf" srcId="{D7E17010-1842-496C-A43F-5DBE57C631B3}" destId="{1AB40129-28A8-450B-AF72-7157B723CE9D}" srcOrd="1" destOrd="0" presId="urn:microsoft.com/office/officeart/2008/layout/LinedList"/>
    <dgm:cxn modelId="{65131F1A-27F5-41F3-9DB0-F3D13B522CCD}" type="presParOf" srcId="{6C0F937C-0833-47EC-967C-24522AD996FE}" destId="{20793BF5-37E2-40A0-9758-89A4C54C7A5D}" srcOrd="6" destOrd="0" presId="urn:microsoft.com/office/officeart/2008/layout/LinedList"/>
    <dgm:cxn modelId="{AA723A40-048F-4A55-9960-8DE3E00B98D0}" type="presParOf" srcId="{6C0F937C-0833-47EC-967C-24522AD996FE}" destId="{3FE57B43-6C40-40A6-A16E-061C55CE0109}" srcOrd="7" destOrd="0" presId="urn:microsoft.com/office/officeart/2008/layout/LinedList"/>
    <dgm:cxn modelId="{3AC764E1-0A21-4EF8-9B1F-11595D7558B5}" type="presParOf" srcId="{3FE57B43-6C40-40A6-A16E-061C55CE0109}" destId="{6740A690-5AA2-4AD9-BF52-0D5EB6ECBED1}" srcOrd="0" destOrd="0" presId="urn:microsoft.com/office/officeart/2008/layout/LinedList"/>
    <dgm:cxn modelId="{BCEC8920-AC2B-456F-A10D-43F0CFF38ADC}" type="presParOf" srcId="{3FE57B43-6C40-40A6-A16E-061C55CE0109}" destId="{EC83490C-B950-40E5-8E8D-85F8D76B8C34}" srcOrd="1" destOrd="0" presId="urn:microsoft.com/office/officeart/2008/layout/LinedList"/>
    <dgm:cxn modelId="{634231B2-0B97-4CC8-B30C-31C621E5E512}" type="presParOf" srcId="{6C0F937C-0833-47EC-967C-24522AD996FE}" destId="{D7ABE919-A640-454A-A6C5-D86B36173BB2}" srcOrd="8" destOrd="0" presId="urn:microsoft.com/office/officeart/2008/layout/LinedList"/>
    <dgm:cxn modelId="{BC96BDA4-0588-4CF2-8D37-A2DB9FF69B76}" type="presParOf" srcId="{6C0F937C-0833-47EC-967C-24522AD996FE}" destId="{EA0CCED1-5E0B-4344-A16F-EAD1D019A0C9}" srcOrd="9" destOrd="0" presId="urn:microsoft.com/office/officeart/2008/layout/LinedList"/>
    <dgm:cxn modelId="{63B0F227-330A-4FB7-B3CB-CF08A9CCAD7B}" type="presParOf" srcId="{EA0CCED1-5E0B-4344-A16F-EAD1D019A0C9}" destId="{B53D746E-45DB-4D1F-B6C3-146903230A9D}" srcOrd="0" destOrd="0" presId="urn:microsoft.com/office/officeart/2008/layout/LinedList"/>
    <dgm:cxn modelId="{50B81408-2BB9-4D9E-A69F-6A3C45673F9A}" type="presParOf" srcId="{EA0CCED1-5E0B-4344-A16F-EAD1D019A0C9}" destId="{557FA9BF-BF82-4F8A-BF54-FD59E7C29FE4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BEE03A9-4C38-4E80-9A46-A69AF5E8620C}" type="doc">
      <dgm:prSet loTypeId="urn:microsoft.com/office/officeart/2005/8/layout/cycle6" loCatId="cycle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27F67C7-CE8A-4ADA-8F2C-B4C6C0556520}">
      <dgm:prSet phldrT="[Text]"/>
      <dgm:spPr/>
      <dgm:t>
        <a:bodyPr/>
        <a:lstStyle/>
        <a:p>
          <a:r>
            <a:rPr lang="en-GB" dirty="0"/>
            <a:t>‘Live like a local’ </a:t>
          </a:r>
        </a:p>
      </dgm:t>
    </dgm:pt>
    <dgm:pt modelId="{7603B5AC-E632-4FF6-8531-2688D4A9BFA8}" type="parTrans" cxnId="{1AA0FC31-B71B-4C39-8CC7-3E7E3652D3D6}">
      <dgm:prSet/>
      <dgm:spPr/>
      <dgm:t>
        <a:bodyPr/>
        <a:lstStyle/>
        <a:p>
          <a:endParaRPr lang="en-GB"/>
        </a:p>
      </dgm:t>
    </dgm:pt>
    <dgm:pt modelId="{8E2D39EF-BFEC-4A0F-8DA7-1087064DA2FB}" type="sibTrans" cxnId="{1AA0FC31-B71B-4C39-8CC7-3E7E3652D3D6}">
      <dgm:prSet/>
      <dgm:spPr/>
      <dgm:t>
        <a:bodyPr/>
        <a:lstStyle/>
        <a:p>
          <a:endParaRPr lang="en-GB"/>
        </a:p>
      </dgm:t>
    </dgm:pt>
    <dgm:pt modelId="{14F3BA8C-5CBB-42D1-9DC0-A7336B5F1022}">
      <dgm:prSet phldrT="[Text]"/>
      <dgm:spPr/>
      <dgm:t>
        <a:bodyPr/>
        <a:lstStyle/>
        <a:p>
          <a:r>
            <a:rPr lang="en-GB" dirty="0"/>
            <a:t>Flexibility</a:t>
          </a:r>
        </a:p>
      </dgm:t>
    </dgm:pt>
    <dgm:pt modelId="{DBE0F185-EEBE-4B71-A234-ACE79EF753CD}" type="parTrans" cxnId="{69DE02C0-DD47-4F9B-A01B-37FF845C3258}">
      <dgm:prSet/>
      <dgm:spPr/>
      <dgm:t>
        <a:bodyPr/>
        <a:lstStyle/>
        <a:p>
          <a:endParaRPr lang="en-GB"/>
        </a:p>
      </dgm:t>
    </dgm:pt>
    <dgm:pt modelId="{4ECDAFAA-4499-4A31-9B36-EB32494E4CCE}" type="sibTrans" cxnId="{69DE02C0-DD47-4F9B-A01B-37FF845C3258}">
      <dgm:prSet/>
      <dgm:spPr/>
      <dgm:t>
        <a:bodyPr/>
        <a:lstStyle/>
        <a:p>
          <a:endParaRPr lang="en-GB"/>
        </a:p>
      </dgm:t>
    </dgm:pt>
    <dgm:pt modelId="{5B13787A-3F17-44BA-91B1-31975C024E98}">
      <dgm:prSet phldrT="[Text]"/>
      <dgm:spPr/>
      <dgm:t>
        <a:bodyPr/>
        <a:lstStyle/>
        <a:p>
          <a:r>
            <a:rPr lang="en-GB" dirty="0"/>
            <a:t>More space for less money</a:t>
          </a:r>
        </a:p>
      </dgm:t>
    </dgm:pt>
    <dgm:pt modelId="{C8F3B9FA-025B-46AC-B8F5-721599F7160C}" type="parTrans" cxnId="{2BC8EE74-7CCA-4822-BE4E-47FE70C5741B}">
      <dgm:prSet/>
      <dgm:spPr/>
      <dgm:t>
        <a:bodyPr/>
        <a:lstStyle/>
        <a:p>
          <a:endParaRPr lang="en-GB"/>
        </a:p>
      </dgm:t>
    </dgm:pt>
    <dgm:pt modelId="{E4B08404-5A8A-416A-8D06-7CD4F584D6E9}" type="sibTrans" cxnId="{2BC8EE74-7CCA-4822-BE4E-47FE70C5741B}">
      <dgm:prSet/>
      <dgm:spPr/>
      <dgm:t>
        <a:bodyPr/>
        <a:lstStyle/>
        <a:p>
          <a:endParaRPr lang="en-GB"/>
        </a:p>
      </dgm:t>
    </dgm:pt>
    <dgm:pt modelId="{B5F1226B-AB6A-4839-9286-81C89EC724CF}">
      <dgm:prSet phldrT="[Text]"/>
      <dgm:spPr/>
      <dgm:t>
        <a:bodyPr/>
        <a:lstStyle/>
        <a:p>
          <a:r>
            <a:rPr lang="en-GB" dirty="0"/>
            <a:t>Amenities</a:t>
          </a:r>
        </a:p>
      </dgm:t>
    </dgm:pt>
    <dgm:pt modelId="{FAE73FED-40B1-425B-B461-083E60FDB59D}" type="parTrans" cxnId="{02D68642-537F-4AB8-9BBF-0DDCAA360179}">
      <dgm:prSet/>
      <dgm:spPr/>
      <dgm:t>
        <a:bodyPr/>
        <a:lstStyle/>
        <a:p>
          <a:endParaRPr lang="en-GB"/>
        </a:p>
      </dgm:t>
    </dgm:pt>
    <dgm:pt modelId="{130EFB1C-AEF1-4B61-85F1-ECD2F09A57C1}" type="sibTrans" cxnId="{02D68642-537F-4AB8-9BBF-0DDCAA360179}">
      <dgm:prSet/>
      <dgm:spPr/>
      <dgm:t>
        <a:bodyPr/>
        <a:lstStyle/>
        <a:p>
          <a:endParaRPr lang="en-GB"/>
        </a:p>
      </dgm:t>
    </dgm:pt>
    <dgm:pt modelId="{FAA08DA7-1D26-4BD1-99F8-502DE8B0B88D}">
      <dgm:prSet phldrT="[Text]"/>
      <dgm:spPr/>
      <dgm:t>
        <a:bodyPr/>
        <a:lstStyle/>
        <a:p>
          <a:r>
            <a:rPr lang="en-GB" dirty="0"/>
            <a:t>Interaction with hosts</a:t>
          </a:r>
        </a:p>
      </dgm:t>
    </dgm:pt>
    <dgm:pt modelId="{1D140288-C1CA-4B07-A51E-1337FED585BA}" type="parTrans" cxnId="{CE5D1B6A-5A0A-4D37-BD39-8910905255AF}">
      <dgm:prSet/>
      <dgm:spPr/>
      <dgm:t>
        <a:bodyPr/>
        <a:lstStyle/>
        <a:p>
          <a:endParaRPr lang="en-GB"/>
        </a:p>
      </dgm:t>
    </dgm:pt>
    <dgm:pt modelId="{7059996F-B62E-4AD0-BAFA-F6C9D723AA0F}" type="sibTrans" cxnId="{CE5D1B6A-5A0A-4D37-BD39-8910905255AF}">
      <dgm:prSet/>
      <dgm:spPr/>
      <dgm:t>
        <a:bodyPr/>
        <a:lstStyle/>
        <a:p>
          <a:endParaRPr lang="en-GB"/>
        </a:p>
      </dgm:t>
    </dgm:pt>
    <dgm:pt modelId="{141429AD-522D-4EF5-BDFC-C33DE98F7C0A}" type="pres">
      <dgm:prSet presAssocID="{6BEE03A9-4C38-4E80-9A46-A69AF5E8620C}" presName="cycle" presStyleCnt="0">
        <dgm:presLayoutVars>
          <dgm:dir/>
          <dgm:resizeHandles val="exact"/>
        </dgm:presLayoutVars>
      </dgm:prSet>
      <dgm:spPr/>
    </dgm:pt>
    <dgm:pt modelId="{46673812-45E7-4A62-B2FB-C611D9D97E8F}" type="pres">
      <dgm:prSet presAssocID="{C27F67C7-CE8A-4ADA-8F2C-B4C6C0556520}" presName="node" presStyleLbl="node1" presStyleIdx="0" presStyleCnt="5">
        <dgm:presLayoutVars>
          <dgm:bulletEnabled val="1"/>
        </dgm:presLayoutVars>
      </dgm:prSet>
      <dgm:spPr/>
    </dgm:pt>
    <dgm:pt modelId="{3BE001F1-0796-4B3D-BE04-89E6D6E5C3AA}" type="pres">
      <dgm:prSet presAssocID="{C27F67C7-CE8A-4ADA-8F2C-B4C6C0556520}" presName="spNode" presStyleCnt="0"/>
      <dgm:spPr/>
    </dgm:pt>
    <dgm:pt modelId="{FD421572-C7BF-4C55-9DA7-FAD289DC195C}" type="pres">
      <dgm:prSet presAssocID="{8E2D39EF-BFEC-4A0F-8DA7-1087064DA2FB}" presName="sibTrans" presStyleLbl="sibTrans1D1" presStyleIdx="0" presStyleCnt="5"/>
      <dgm:spPr/>
    </dgm:pt>
    <dgm:pt modelId="{71F86414-AB41-4F6D-8E85-1F8A8084A9EF}" type="pres">
      <dgm:prSet presAssocID="{14F3BA8C-5CBB-42D1-9DC0-A7336B5F1022}" presName="node" presStyleLbl="node1" presStyleIdx="1" presStyleCnt="5">
        <dgm:presLayoutVars>
          <dgm:bulletEnabled val="1"/>
        </dgm:presLayoutVars>
      </dgm:prSet>
      <dgm:spPr/>
    </dgm:pt>
    <dgm:pt modelId="{2FF354F4-31D2-4FEC-B082-B52EB99E93A9}" type="pres">
      <dgm:prSet presAssocID="{14F3BA8C-5CBB-42D1-9DC0-A7336B5F1022}" presName="spNode" presStyleCnt="0"/>
      <dgm:spPr/>
    </dgm:pt>
    <dgm:pt modelId="{7088F2F5-784D-4947-988E-BB9EA56CBC53}" type="pres">
      <dgm:prSet presAssocID="{4ECDAFAA-4499-4A31-9B36-EB32494E4CCE}" presName="sibTrans" presStyleLbl="sibTrans1D1" presStyleIdx="1" presStyleCnt="5"/>
      <dgm:spPr/>
    </dgm:pt>
    <dgm:pt modelId="{2A767FAC-48F8-48B0-859A-079B867B30C3}" type="pres">
      <dgm:prSet presAssocID="{5B13787A-3F17-44BA-91B1-31975C024E98}" presName="node" presStyleLbl="node1" presStyleIdx="2" presStyleCnt="5">
        <dgm:presLayoutVars>
          <dgm:bulletEnabled val="1"/>
        </dgm:presLayoutVars>
      </dgm:prSet>
      <dgm:spPr/>
    </dgm:pt>
    <dgm:pt modelId="{B76B79C3-07D2-448A-8F96-6816A3D603A9}" type="pres">
      <dgm:prSet presAssocID="{5B13787A-3F17-44BA-91B1-31975C024E98}" presName="spNode" presStyleCnt="0"/>
      <dgm:spPr/>
    </dgm:pt>
    <dgm:pt modelId="{69BD428B-3C5A-419F-BB71-E6C1702C3298}" type="pres">
      <dgm:prSet presAssocID="{E4B08404-5A8A-416A-8D06-7CD4F584D6E9}" presName="sibTrans" presStyleLbl="sibTrans1D1" presStyleIdx="2" presStyleCnt="5"/>
      <dgm:spPr/>
    </dgm:pt>
    <dgm:pt modelId="{E0713256-A758-4769-9273-DAA836E51DA5}" type="pres">
      <dgm:prSet presAssocID="{B5F1226B-AB6A-4839-9286-81C89EC724CF}" presName="node" presStyleLbl="node1" presStyleIdx="3" presStyleCnt="5">
        <dgm:presLayoutVars>
          <dgm:bulletEnabled val="1"/>
        </dgm:presLayoutVars>
      </dgm:prSet>
      <dgm:spPr/>
    </dgm:pt>
    <dgm:pt modelId="{8F71D9B7-4499-4CC8-9677-385B77DF1BB8}" type="pres">
      <dgm:prSet presAssocID="{B5F1226B-AB6A-4839-9286-81C89EC724CF}" presName="spNode" presStyleCnt="0"/>
      <dgm:spPr/>
    </dgm:pt>
    <dgm:pt modelId="{00C412EB-0B14-4FEB-9D08-338D77E6E2A8}" type="pres">
      <dgm:prSet presAssocID="{130EFB1C-AEF1-4B61-85F1-ECD2F09A57C1}" presName="sibTrans" presStyleLbl="sibTrans1D1" presStyleIdx="3" presStyleCnt="5"/>
      <dgm:spPr/>
    </dgm:pt>
    <dgm:pt modelId="{BE8BFF50-A3E6-4715-9FC8-6FC5995E9485}" type="pres">
      <dgm:prSet presAssocID="{FAA08DA7-1D26-4BD1-99F8-502DE8B0B88D}" presName="node" presStyleLbl="node1" presStyleIdx="4" presStyleCnt="5">
        <dgm:presLayoutVars>
          <dgm:bulletEnabled val="1"/>
        </dgm:presLayoutVars>
      </dgm:prSet>
      <dgm:spPr/>
    </dgm:pt>
    <dgm:pt modelId="{6548CD2A-8310-4F73-A393-0AC568293298}" type="pres">
      <dgm:prSet presAssocID="{FAA08DA7-1D26-4BD1-99F8-502DE8B0B88D}" presName="spNode" presStyleCnt="0"/>
      <dgm:spPr/>
    </dgm:pt>
    <dgm:pt modelId="{EFBE239D-6DF6-4644-B009-D651C4B93DF1}" type="pres">
      <dgm:prSet presAssocID="{7059996F-B62E-4AD0-BAFA-F6C9D723AA0F}" presName="sibTrans" presStyleLbl="sibTrans1D1" presStyleIdx="4" presStyleCnt="5"/>
      <dgm:spPr/>
    </dgm:pt>
  </dgm:ptLst>
  <dgm:cxnLst>
    <dgm:cxn modelId="{216E7D1E-AA7D-49B8-A619-31E446C86D98}" type="presOf" srcId="{4ECDAFAA-4499-4A31-9B36-EB32494E4CCE}" destId="{7088F2F5-784D-4947-988E-BB9EA56CBC53}" srcOrd="0" destOrd="0" presId="urn:microsoft.com/office/officeart/2005/8/layout/cycle6"/>
    <dgm:cxn modelId="{B3D0322F-6CAC-4B9C-B7D1-DB51CBB896F6}" type="presOf" srcId="{14F3BA8C-5CBB-42D1-9DC0-A7336B5F1022}" destId="{71F86414-AB41-4F6D-8E85-1F8A8084A9EF}" srcOrd="0" destOrd="0" presId="urn:microsoft.com/office/officeart/2005/8/layout/cycle6"/>
    <dgm:cxn modelId="{1AA0FC31-B71B-4C39-8CC7-3E7E3652D3D6}" srcId="{6BEE03A9-4C38-4E80-9A46-A69AF5E8620C}" destId="{C27F67C7-CE8A-4ADA-8F2C-B4C6C0556520}" srcOrd="0" destOrd="0" parTransId="{7603B5AC-E632-4FF6-8531-2688D4A9BFA8}" sibTransId="{8E2D39EF-BFEC-4A0F-8DA7-1087064DA2FB}"/>
    <dgm:cxn modelId="{A6BF223A-D892-47D5-BC86-3E36ABAF3F7C}" type="presOf" srcId="{C27F67C7-CE8A-4ADA-8F2C-B4C6C0556520}" destId="{46673812-45E7-4A62-B2FB-C611D9D97E8F}" srcOrd="0" destOrd="0" presId="urn:microsoft.com/office/officeart/2005/8/layout/cycle6"/>
    <dgm:cxn modelId="{02D68642-537F-4AB8-9BBF-0DDCAA360179}" srcId="{6BEE03A9-4C38-4E80-9A46-A69AF5E8620C}" destId="{B5F1226B-AB6A-4839-9286-81C89EC724CF}" srcOrd="3" destOrd="0" parTransId="{FAE73FED-40B1-425B-B461-083E60FDB59D}" sibTransId="{130EFB1C-AEF1-4B61-85F1-ECD2F09A57C1}"/>
    <dgm:cxn modelId="{CE5D1B6A-5A0A-4D37-BD39-8910905255AF}" srcId="{6BEE03A9-4C38-4E80-9A46-A69AF5E8620C}" destId="{FAA08DA7-1D26-4BD1-99F8-502DE8B0B88D}" srcOrd="4" destOrd="0" parTransId="{1D140288-C1CA-4B07-A51E-1337FED585BA}" sibTransId="{7059996F-B62E-4AD0-BAFA-F6C9D723AA0F}"/>
    <dgm:cxn modelId="{49C7D652-45A6-4EAC-BA19-8566CBB9C7CE}" type="presOf" srcId="{B5F1226B-AB6A-4839-9286-81C89EC724CF}" destId="{E0713256-A758-4769-9273-DAA836E51DA5}" srcOrd="0" destOrd="0" presId="urn:microsoft.com/office/officeart/2005/8/layout/cycle6"/>
    <dgm:cxn modelId="{2BC8EE74-7CCA-4822-BE4E-47FE70C5741B}" srcId="{6BEE03A9-4C38-4E80-9A46-A69AF5E8620C}" destId="{5B13787A-3F17-44BA-91B1-31975C024E98}" srcOrd="2" destOrd="0" parTransId="{C8F3B9FA-025B-46AC-B8F5-721599F7160C}" sibTransId="{E4B08404-5A8A-416A-8D06-7CD4F584D6E9}"/>
    <dgm:cxn modelId="{621FBE8B-87F5-4179-AE83-4A5FAC361673}" type="presOf" srcId="{8E2D39EF-BFEC-4A0F-8DA7-1087064DA2FB}" destId="{FD421572-C7BF-4C55-9DA7-FAD289DC195C}" srcOrd="0" destOrd="0" presId="urn:microsoft.com/office/officeart/2005/8/layout/cycle6"/>
    <dgm:cxn modelId="{541EC191-12E7-4903-98C5-A6A863247346}" type="presOf" srcId="{E4B08404-5A8A-416A-8D06-7CD4F584D6E9}" destId="{69BD428B-3C5A-419F-BB71-E6C1702C3298}" srcOrd="0" destOrd="0" presId="urn:microsoft.com/office/officeart/2005/8/layout/cycle6"/>
    <dgm:cxn modelId="{560277A5-639B-4247-A3FE-6FB06DA67A45}" type="presOf" srcId="{130EFB1C-AEF1-4B61-85F1-ECD2F09A57C1}" destId="{00C412EB-0B14-4FEB-9D08-338D77E6E2A8}" srcOrd="0" destOrd="0" presId="urn:microsoft.com/office/officeart/2005/8/layout/cycle6"/>
    <dgm:cxn modelId="{69DE02C0-DD47-4F9B-A01B-37FF845C3258}" srcId="{6BEE03A9-4C38-4E80-9A46-A69AF5E8620C}" destId="{14F3BA8C-5CBB-42D1-9DC0-A7336B5F1022}" srcOrd="1" destOrd="0" parTransId="{DBE0F185-EEBE-4B71-A234-ACE79EF753CD}" sibTransId="{4ECDAFAA-4499-4A31-9B36-EB32494E4CCE}"/>
    <dgm:cxn modelId="{D05760CF-3F02-4C39-8D52-ACA28EA3F208}" type="presOf" srcId="{FAA08DA7-1D26-4BD1-99F8-502DE8B0B88D}" destId="{BE8BFF50-A3E6-4715-9FC8-6FC5995E9485}" srcOrd="0" destOrd="0" presId="urn:microsoft.com/office/officeart/2005/8/layout/cycle6"/>
    <dgm:cxn modelId="{7EDC76E0-4C21-4D34-9A8C-8E58530AE829}" type="presOf" srcId="{5B13787A-3F17-44BA-91B1-31975C024E98}" destId="{2A767FAC-48F8-48B0-859A-079B867B30C3}" srcOrd="0" destOrd="0" presId="urn:microsoft.com/office/officeart/2005/8/layout/cycle6"/>
    <dgm:cxn modelId="{1365DFE2-AFE1-4D5C-B0FF-319F5A61A497}" type="presOf" srcId="{7059996F-B62E-4AD0-BAFA-F6C9D723AA0F}" destId="{EFBE239D-6DF6-4644-B009-D651C4B93DF1}" srcOrd="0" destOrd="0" presId="urn:microsoft.com/office/officeart/2005/8/layout/cycle6"/>
    <dgm:cxn modelId="{184AC6E6-88C0-4495-B50E-E10569056EA9}" type="presOf" srcId="{6BEE03A9-4C38-4E80-9A46-A69AF5E8620C}" destId="{141429AD-522D-4EF5-BDFC-C33DE98F7C0A}" srcOrd="0" destOrd="0" presId="urn:microsoft.com/office/officeart/2005/8/layout/cycle6"/>
    <dgm:cxn modelId="{485350C3-9623-412D-9A5F-51410CBA6A68}" type="presParOf" srcId="{141429AD-522D-4EF5-BDFC-C33DE98F7C0A}" destId="{46673812-45E7-4A62-B2FB-C611D9D97E8F}" srcOrd="0" destOrd="0" presId="urn:microsoft.com/office/officeart/2005/8/layout/cycle6"/>
    <dgm:cxn modelId="{530D36DA-3BB4-4F8A-945B-605CAB46B061}" type="presParOf" srcId="{141429AD-522D-4EF5-BDFC-C33DE98F7C0A}" destId="{3BE001F1-0796-4B3D-BE04-89E6D6E5C3AA}" srcOrd="1" destOrd="0" presId="urn:microsoft.com/office/officeart/2005/8/layout/cycle6"/>
    <dgm:cxn modelId="{5824EBA3-0E28-4F48-B44D-D092908B8F21}" type="presParOf" srcId="{141429AD-522D-4EF5-BDFC-C33DE98F7C0A}" destId="{FD421572-C7BF-4C55-9DA7-FAD289DC195C}" srcOrd="2" destOrd="0" presId="urn:microsoft.com/office/officeart/2005/8/layout/cycle6"/>
    <dgm:cxn modelId="{41D06B4C-C04E-4AF8-AFD2-D0189350A702}" type="presParOf" srcId="{141429AD-522D-4EF5-BDFC-C33DE98F7C0A}" destId="{71F86414-AB41-4F6D-8E85-1F8A8084A9EF}" srcOrd="3" destOrd="0" presId="urn:microsoft.com/office/officeart/2005/8/layout/cycle6"/>
    <dgm:cxn modelId="{4D6B224D-DA8B-421E-A4D8-2678EFE9D03F}" type="presParOf" srcId="{141429AD-522D-4EF5-BDFC-C33DE98F7C0A}" destId="{2FF354F4-31D2-4FEC-B082-B52EB99E93A9}" srcOrd="4" destOrd="0" presId="urn:microsoft.com/office/officeart/2005/8/layout/cycle6"/>
    <dgm:cxn modelId="{533C7489-6136-4751-92F2-D20CC0C93130}" type="presParOf" srcId="{141429AD-522D-4EF5-BDFC-C33DE98F7C0A}" destId="{7088F2F5-784D-4947-988E-BB9EA56CBC53}" srcOrd="5" destOrd="0" presId="urn:microsoft.com/office/officeart/2005/8/layout/cycle6"/>
    <dgm:cxn modelId="{D940DBD5-0078-476F-A015-919492D6D959}" type="presParOf" srcId="{141429AD-522D-4EF5-BDFC-C33DE98F7C0A}" destId="{2A767FAC-48F8-48B0-859A-079B867B30C3}" srcOrd="6" destOrd="0" presId="urn:microsoft.com/office/officeart/2005/8/layout/cycle6"/>
    <dgm:cxn modelId="{178D7B26-0482-42CD-8A0B-333283CB636C}" type="presParOf" srcId="{141429AD-522D-4EF5-BDFC-C33DE98F7C0A}" destId="{B76B79C3-07D2-448A-8F96-6816A3D603A9}" srcOrd="7" destOrd="0" presId="urn:microsoft.com/office/officeart/2005/8/layout/cycle6"/>
    <dgm:cxn modelId="{1CB45188-327B-48BB-AE08-335240669E3C}" type="presParOf" srcId="{141429AD-522D-4EF5-BDFC-C33DE98F7C0A}" destId="{69BD428B-3C5A-419F-BB71-E6C1702C3298}" srcOrd="8" destOrd="0" presId="urn:microsoft.com/office/officeart/2005/8/layout/cycle6"/>
    <dgm:cxn modelId="{146E4B90-9FC5-426A-B66A-E44CC7CFE019}" type="presParOf" srcId="{141429AD-522D-4EF5-BDFC-C33DE98F7C0A}" destId="{E0713256-A758-4769-9273-DAA836E51DA5}" srcOrd="9" destOrd="0" presId="urn:microsoft.com/office/officeart/2005/8/layout/cycle6"/>
    <dgm:cxn modelId="{80B8A017-C816-43AE-9C60-A90BDFD3039B}" type="presParOf" srcId="{141429AD-522D-4EF5-BDFC-C33DE98F7C0A}" destId="{8F71D9B7-4499-4CC8-9677-385B77DF1BB8}" srcOrd="10" destOrd="0" presId="urn:microsoft.com/office/officeart/2005/8/layout/cycle6"/>
    <dgm:cxn modelId="{0565258D-24CC-49E6-A508-3A1805BC44A8}" type="presParOf" srcId="{141429AD-522D-4EF5-BDFC-C33DE98F7C0A}" destId="{00C412EB-0B14-4FEB-9D08-338D77E6E2A8}" srcOrd="11" destOrd="0" presId="urn:microsoft.com/office/officeart/2005/8/layout/cycle6"/>
    <dgm:cxn modelId="{B28EDBCF-0BC5-4FA1-94A2-05B6C08C9725}" type="presParOf" srcId="{141429AD-522D-4EF5-BDFC-C33DE98F7C0A}" destId="{BE8BFF50-A3E6-4715-9FC8-6FC5995E9485}" srcOrd="12" destOrd="0" presId="urn:microsoft.com/office/officeart/2005/8/layout/cycle6"/>
    <dgm:cxn modelId="{285AE9FE-6E32-4D05-B699-6C5430BB3C29}" type="presParOf" srcId="{141429AD-522D-4EF5-BDFC-C33DE98F7C0A}" destId="{6548CD2A-8310-4F73-A393-0AC568293298}" srcOrd="13" destOrd="0" presId="urn:microsoft.com/office/officeart/2005/8/layout/cycle6"/>
    <dgm:cxn modelId="{F4FA5148-6590-4195-B706-74BB43ED7CCF}" type="presParOf" srcId="{141429AD-522D-4EF5-BDFC-C33DE98F7C0A}" destId="{EFBE239D-6DF6-4644-B009-D651C4B93DF1}" srcOrd="14" destOrd="0" presId="urn:microsoft.com/office/officeart/2005/8/layout/cycle6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E1FEC4-E852-4881-A72A-23DBAC1EDA14}">
      <dsp:nvSpPr>
        <dsp:cNvPr id="0" name=""/>
        <dsp:cNvSpPr/>
      </dsp:nvSpPr>
      <dsp:spPr>
        <a:xfrm>
          <a:off x="0" y="531"/>
          <a:ext cx="78867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D56E57-53E1-4706-B926-05C2C7DD46B7}">
      <dsp:nvSpPr>
        <dsp:cNvPr id="0" name=""/>
        <dsp:cNvSpPr/>
      </dsp:nvSpPr>
      <dsp:spPr>
        <a:xfrm>
          <a:off x="0" y="531"/>
          <a:ext cx="7886700" cy="8700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Appealing to all 5 senses to enhance the customer experience</a:t>
          </a:r>
          <a:endParaRPr lang="en-US" sz="2400" kern="1200"/>
        </a:p>
      </dsp:txBody>
      <dsp:txXfrm>
        <a:off x="0" y="531"/>
        <a:ext cx="7886700" cy="870055"/>
      </dsp:txXfrm>
    </dsp:sp>
    <dsp:sp modelId="{A769B895-CB4D-4635-B89F-833B65B8EB22}">
      <dsp:nvSpPr>
        <dsp:cNvPr id="0" name=""/>
        <dsp:cNvSpPr/>
      </dsp:nvSpPr>
      <dsp:spPr>
        <a:xfrm>
          <a:off x="0" y="870586"/>
          <a:ext cx="78867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E6BC96A-6044-45E4-B800-CB73ACEC09AB}">
      <dsp:nvSpPr>
        <dsp:cNvPr id="0" name=""/>
        <dsp:cNvSpPr/>
      </dsp:nvSpPr>
      <dsp:spPr>
        <a:xfrm>
          <a:off x="0" y="870586"/>
          <a:ext cx="7886700" cy="8700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Build relationships and connect emotionally (Emotional Intelligence)</a:t>
          </a:r>
          <a:endParaRPr lang="en-US" sz="2400" kern="1200"/>
        </a:p>
      </dsp:txBody>
      <dsp:txXfrm>
        <a:off x="0" y="870586"/>
        <a:ext cx="7886700" cy="870055"/>
      </dsp:txXfrm>
    </dsp:sp>
    <dsp:sp modelId="{4213D15F-CC1A-45DC-9E2B-2B779282EF5E}">
      <dsp:nvSpPr>
        <dsp:cNvPr id="0" name=""/>
        <dsp:cNvSpPr/>
      </dsp:nvSpPr>
      <dsp:spPr>
        <a:xfrm>
          <a:off x="0" y="1740641"/>
          <a:ext cx="78867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7BFC33-FDEF-4ABF-9B41-59866281AF42}">
      <dsp:nvSpPr>
        <dsp:cNvPr id="0" name=""/>
        <dsp:cNvSpPr/>
      </dsp:nvSpPr>
      <dsp:spPr>
        <a:xfrm>
          <a:off x="0" y="1740641"/>
          <a:ext cx="7886700" cy="8700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Go the extra mile (WOW Factor)</a:t>
          </a:r>
          <a:endParaRPr lang="en-US" sz="2400" kern="1200" dirty="0"/>
        </a:p>
      </dsp:txBody>
      <dsp:txXfrm>
        <a:off x="0" y="1740641"/>
        <a:ext cx="7886700" cy="870055"/>
      </dsp:txXfrm>
    </dsp:sp>
    <dsp:sp modelId="{20793BF5-37E2-40A0-9758-89A4C54C7A5D}">
      <dsp:nvSpPr>
        <dsp:cNvPr id="0" name=""/>
        <dsp:cNvSpPr/>
      </dsp:nvSpPr>
      <dsp:spPr>
        <a:xfrm>
          <a:off x="0" y="2610696"/>
          <a:ext cx="78867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40A690-5AA2-4AD9-BF52-0D5EB6ECBED1}">
      <dsp:nvSpPr>
        <dsp:cNvPr id="0" name=""/>
        <dsp:cNvSpPr/>
      </dsp:nvSpPr>
      <dsp:spPr>
        <a:xfrm>
          <a:off x="0" y="2610696"/>
          <a:ext cx="7886700" cy="8700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Research the purpose of a guest’s stay and prepare their room accordingly</a:t>
          </a:r>
          <a:endParaRPr lang="en-US" sz="2400" kern="1200" dirty="0"/>
        </a:p>
      </dsp:txBody>
      <dsp:txXfrm>
        <a:off x="0" y="2610696"/>
        <a:ext cx="7886700" cy="870055"/>
      </dsp:txXfrm>
    </dsp:sp>
    <dsp:sp modelId="{D7ABE919-A640-454A-A6C5-D86B36173BB2}">
      <dsp:nvSpPr>
        <dsp:cNvPr id="0" name=""/>
        <dsp:cNvSpPr/>
      </dsp:nvSpPr>
      <dsp:spPr>
        <a:xfrm>
          <a:off x="0" y="3480751"/>
          <a:ext cx="78867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3D746E-45DB-4D1F-B6C3-146903230A9D}">
      <dsp:nvSpPr>
        <dsp:cNvPr id="0" name=""/>
        <dsp:cNvSpPr/>
      </dsp:nvSpPr>
      <dsp:spPr>
        <a:xfrm>
          <a:off x="0" y="3480751"/>
          <a:ext cx="7886700" cy="8700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kern="1200" dirty="0"/>
        </a:p>
      </dsp:txBody>
      <dsp:txXfrm>
        <a:off x="0" y="3480751"/>
        <a:ext cx="7886700" cy="87005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673812-45E7-4A62-B2FB-C611D9D97E8F}">
      <dsp:nvSpPr>
        <dsp:cNvPr id="0" name=""/>
        <dsp:cNvSpPr/>
      </dsp:nvSpPr>
      <dsp:spPr>
        <a:xfrm>
          <a:off x="3229002" y="2645"/>
          <a:ext cx="1428694" cy="92865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‘Live like a local’ </a:t>
          </a:r>
        </a:p>
      </dsp:txBody>
      <dsp:txXfrm>
        <a:off x="3274335" y="47978"/>
        <a:ext cx="1338028" cy="837985"/>
      </dsp:txXfrm>
    </dsp:sp>
    <dsp:sp modelId="{FD421572-C7BF-4C55-9DA7-FAD289DC195C}">
      <dsp:nvSpPr>
        <dsp:cNvPr id="0" name=""/>
        <dsp:cNvSpPr/>
      </dsp:nvSpPr>
      <dsp:spPr>
        <a:xfrm>
          <a:off x="2088211" y="466971"/>
          <a:ext cx="3710277" cy="3710277"/>
        </a:xfrm>
        <a:custGeom>
          <a:avLst/>
          <a:gdLst/>
          <a:ahLst/>
          <a:cxnLst/>
          <a:rect l="0" t="0" r="0" b="0"/>
          <a:pathLst>
            <a:path>
              <a:moveTo>
                <a:pt x="2579297" y="147176"/>
              </a:moveTo>
              <a:arcTo wR="1855138" hR="1855138" stAng="17578588" swAng="1961207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1F86414-AB41-4F6D-8E85-1F8A8084A9EF}">
      <dsp:nvSpPr>
        <dsp:cNvPr id="0" name=""/>
        <dsp:cNvSpPr/>
      </dsp:nvSpPr>
      <dsp:spPr>
        <a:xfrm>
          <a:off x="4993344" y="1284515"/>
          <a:ext cx="1428694" cy="92865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Flexibility</a:t>
          </a:r>
        </a:p>
      </dsp:txBody>
      <dsp:txXfrm>
        <a:off x="5038677" y="1329848"/>
        <a:ext cx="1338028" cy="837985"/>
      </dsp:txXfrm>
    </dsp:sp>
    <dsp:sp modelId="{7088F2F5-784D-4947-988E-BB9EA56CBC53}">
      <dsp:nvSpPr>
        <dsp:cNvPr id="0" name=""/>
        <dsp:cNvSpPr/>
      </dsp:nvSpPr>
      <dsp:spPr>
        <a:xfrm>
          <a:off x="2088211" y="466971"/>
          <a:ext cx="3710277" cy="3710277"/>
        </a:xfrm>
        <a:custGeom>
          <a:avLst/>
          <a:gdLst/>
          <a:ahLst/>
          <a:cxnLst/>
          <a:rect l="0" t="0" r="0" b="0"/>
          <a:pathLst>
            <a:path>
              <a:moveTo>
                <a:pt x="3707735" y="1758052"/>
              </a:moveTo>
              <a:arcTo wR="1855138" hR="1855138" stAng="21420007" swAng="2196048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A767FAC-48F8-48B0-859A-079B867B30C3}">
      <dsp:nvSpPr>
        <dsp:cNvPr id="0" name=""/>
        <dsp:cNvSpPr/>
      </dsp:nvSpPr>
      <dsp:spPr>
        <a:xfrm>
          <a:off x="4319426" y="3358623"/>
          <a:ext cx="1428694" cy="92865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More space for less money</a:t>
          </a:r>
        </a:p>
      </dsp:txBody>
      <dsp:txXfrm>
        <a:off x="4364759" y="3403956"/>
        <a:ext cx="1338028" cy="837985"/>
      </dsp:txXfrm>
    </dsp:sp>
    <dsp:sp modelId="{69BD428B-3C5A-419F-BB71-E6C1702C3298}">
      <dsp:nvSpPr>
        <dsp:cNvPr id="0" name=""/>
        <dsp:cNvSpPr/>
      </dsp:nvSpPr>
      <dsp:spPr>
        <a:xfrm>
          <a:off x="2088211" y="466971"/>
          <a:ext cx="3710277" cy="3710277"/>
        </a:xfrm>
        <a:custGeom>
          <a:avLst/>
          <a:gdLst/>
          <a:ahLst/>
          <a:cxnLst/>
          <a:rect l="0" t="0" r="0" b="0"/>
          <a:pathLst>
            <a:path>
              <a:moveTo>
                <a:pt x="2223846" y="3673268"/>
              </a:moveTo>
              <a:arcTo wR="1855138" hR="1855138" stAng="4712170" swAng="1375660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0713256-A758-4769-9273-DAA836E51DA5}">
      <dsp:nvSpPr>
        <dsp:cNvPr id="0" name=""/>
        <dsp:cNvSpPr/>
      </dsp:nvSpPr>
      <dsp:spPr>
        <a:xfrm>
          <a:off x="2138579" y="3358623"/>
          <a:ext cx="1428694" cy="92865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Amenities</a:t>
          </a:r>
        </a:p>
      </dsp:txBody>
      <dsp:txXfrm>
        <a:off x="2183912" y="3403956"/>
        <a:ext cx="1338028" cy="837985"/>
      </dsp:txXfrm>
    </dsp:sp>
    <dsp:sp modelId="{00C412EB-0B14-4FEB-9D08-338D77E6E2A8}">
      <dsp:nvSpPr>
        <dsp:cNvPr id="0" name=""/>
        <dsp:cNvSpPr/>
      </dsp:nvSpPr>
      <dsp:spPr>
        <a:xfrm>
          <a:off x="2088211" y="466971"/>
          <a:ext cx="3710277" cy="3710277"/>
        </a:xfrm>
        <a:custGeom>
          <a:avLst/>
          <a:gdLst/>
          <a:ahLst/>
          <a:cxnLst/>
          <a:rect l="0" t="0" r="0" b="0"/>
          <a:pathLst>
            <a:path>
              <a:moveTo>
                <a:pt x="309970" y="2881781"/>
              </a:moveTo>
              <a:arcTo wR="1855138" hR="1855138" stAng="8783945" swAng="2196048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8BFF50-A3E6-4715-9FC8-6FC5995E9485}">
      <dsp:nvSpPr>
        <dsp:cNvPr id="0" name=""/>
        <dsp:cNvSpPr/>
      </dsp:nvSpPr>
      <dsp:spPr>
        <a:xfrm>
          <a:off x="1464661" y="1284515"/>
          <a:ext cx="1428694" cy="92865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Interaction with hosts</a:t>
          </a:r>
        </a:p>
      </dsp:txBody>
      <dsp:txXfrm>
        <a:off x="1509994" y="1329848"/>
        <a:ext cx="1338028" cy="837985"/>
      </dsp:txXfrm>
    </dsp:sp>
    <dsp:sp modelId="{EFBE239D-6DF6-4644-B009-D651C4B93DF1}">
      <dsp:nvSpPr>
        <dsp:cNvPr id="0" name=""/>
        <dsp:cNvSpPr/>
      </dsp:nvSpPr>
      <dsp:spPr>
        <a:xfrm>
          <a:off x="2088211" y="466971"/>
          <a:ext cx="3710277" cy="3710277"/>
        </a:xfrm>
        <a:custGeom>
          <a:avLst/>
          <a:gdLst/>
          <a:ahLst/>
          <a:cxnLst/>
          <a:rect l="0" t="0" r="0" b="0"/>
          <a:pathLst>
            <a:path>
              <a:moveTo>
                <a:pt x="323282" y="808736"/>
              </a:moveTo>
              <a:arcTo wR="1855138" hR="1855138" stAng="12860205" swAng="1961207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E62973-5E8C-6249-93BD-BAF7AE7072BD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FFDD11-B3EC-214B-B984-1798BFAD03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05373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17829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Business guests</a:t>
            </a:r>
          </a:p>
          <a:p>
            <a:r>
              <a:rPr lang="en-GB" dirty="0"/>
              <a:t>Leisure/ vacation </a:t>
            </a:r>
          </a:p>
          <a:p>
            <a:r>
              <a:rPr lang="en-GB" dirty="0"/>
              <a:t>Families </a:t>
            </a:r>
          </a:p>
          <a:p>
            <a:r>
              <a:rPr lang="en-GB" dirty="0"/>
              <a:t>locals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5FFDD11-B3EC-214B-B984-1798BFAD033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293497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This is an interesting one because more often than not what people ‘need’ is actually just what they ‘want’ </a:t>
            </a:r>
          </a:p>
          <a:p>
            <a:endParaRPr lang="en-GB" dirty="0"/>
          </a:p>
          <a:p>
            <a:r>
              <a:rPr lang="en-GB" dirty="0"/>
              <a:t>Get them to type it in the chat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2217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This gets us thinking that actually, we are aiming to enhance/ fulfil customer wants to make their experience more memorable as what they need is just what we should be doing anyway!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51524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0" i="0" dirty="0">
                <a:solidFill>
                  <a:srgbClr val="030303"/>
                </a:solidFill>
                <a:effectLst/>
                <a:latin typeface="ProximaVara-Roman"/>
              </a:rPr>
              <a:t>Maslow human needs is a critical factor in better understanding how human need are a in understanding crucial can be applied in an attempt to look into the various theoretical concepts/ theories that help to understand what motivates individuals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5524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This can be used to highlight how all the different brand will appeal to different consumers due to their different expectations.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99086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-Watch the video first, then let students answer the questions</a:t>
            </a:r>
          </a:p>
          <a:p>
            <a:r>
              <a:rPr lang="en-GB" dirty="0"/>
              <a:t>-Answer: Millennials or younger</a:t>
            </a:r>
          </a:p>
          <a:p>
            <a:r>
              <a:rPr lang="en-GB" dirty="0"/>
              <a:t>-Refer to the guest services on offer and shown in video</a:t>
            </a:r>
          </a:p>
          <a:p>
            <a:endParaRPr lang="en-GB" dirty="0"/>
          </a:p>
          <a:p>
            <a:r>
              <a:rPr lang="en-GB" dirty="0"/>
              <a:t>-</a:t>
            </a:r>
            <a:r>
              <a:rPr lang="en-GB" b="1" dirty="0"/>
              <a:t>Interesting fact</a:t>
            </a:r>
            <a:r>
              <a:rPr lang="en-GB" dirty="0"/>
              <a:t>: Moxy hotel rooms are specifically built/designed to be very small to “force” guests to go to the communal areas instead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13678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Give 15 mins</a:t>
            </a:r>
          </a:p>
          <a:p>
            <a:r>
              <a:rPr lang="en-GB" dirty="0"/>
              <a:t>Put into 3 break out room (one for each type of customer)</a:t>
            </a:r>
          </a:p>
          <a:p>
            <a:r>
              <a:rPr lang="en-GB" dirty="0"/>
              <a:t>Get them to make notes on a document on the following question above. </a:t>
            </a:r>
          </a:p>
          <a:p>
            <a:r>
              <a:rPr lang="en-GB" dirty="0"/>
              <a:t>Then share back as a whole group </a:t>
            </a:r>
          </a:p>
          <a:p>
            <a:endParaRPr lang="en-GB" dirty="0"/>
          </a:p>
          <a:p>
            <a:r>
              <a:rPr lang="en-GB" b="1" dirty="0"/>
              <a:t>Things we are looking for:</a:t>
            </a:r>
          </a:p>
          <a:p>
            <a:pPr marL="171450" indent="-171450">
              <a:buFontTx/>
              <a:buChar char="-"/>
            </a:pPr>
            <a:r>
              <a:rPr lang="en-GB" dirty="0"/>
              <a:t>Business guests will be looking for good Wi-Fi, desk in room, early breakfast option, ample plug sockets in the room, free parking, potential loyalty scheme for a discount rate due to staying in hotels very often, potential access to different conference rooms for meetings </a:t>
            </a:r>
          </a:p>
          <a:p>
            <a:pPr marL="171450" indent="-171450">
              <a:buFontTx/>
              <a:buChar char="-"/>
            </a:pPr>
            <a:r>
              <a:rPr lang="en-GB" dirty="0"/>
              <a:t>Leisure guests – late checkout, later breakfast time, extra facilities like swimming pool/spa, location near tourist sites or link to these sites, Pet friendly?, Childcare options?, maybe room service?, family friendly facilities/ restaurants </a:t>
            </a:r>
          </a:p>
          <a:p>
            <a:pPr marL="171450" indent="-171450">
              <a:buFontTx/>
              <a:buChar char="-"/>
            </a:pPr>
            <a:r>
              <a:rPr lang="en-GB" dirty="0"/>
              <a:t>Locals – unique dishes or local produce on the menu in restaurants, discounts, events/wedding </a:t>
            </a:r>
            <a:r>
              <a:rPr lang="en-GB" dirty="0" err="1"/>
              <a:t>facilites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870008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Ask for some discussion here </a:t>
            </a:r>
          </a:p>
          <a:p>
            <a:endParaRPr lang="en-GB" dirty="0"/>
          </a:p>
          <a:p>
            <a:r>
              <a:rPr lang="en-GB" dirty="0"/>
              <a:t>Does any have an example to share when they think their customer experience has been enhanced or if they work in hotel/hospitality have they actively done this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98186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Ask for some discussion here </a:t>
            </a:r>
          </a:p>
          <a:p>
            <a:endParaRPr lang="en-GB" dirty="0"/>
          </a:p>
          <a:p>
            <a:r>
              <a:rPr lang="en-GB" dirty="0"/>
              <a:t>Does any have an example to share when they think their customer experience has been enhanced or if they work in hotel/hospitality have they actively done this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10603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Prompt – e.g. sight = bright lobby, clean room</a:t>
            </a:r>
          </a:p>
          <a:p>
            <a:r>
              <a:rPr lang="en-GB" dirty="0"/>
              <a:t>Taste – quality of the food, breakfast etc</a:t>
            </a:r>
          </a:p>
          <a:p>
            <a:endParaRPr lang="en-GB" dirty="0"/>
          </a:p>
          <a:p>
            <a:r>
              <a:rPr lang="en-GB" dirty="0"/>
              <a:t>More examples to follow on next slide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81994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Some more example to share with the groups about how we can use the five senses to enhance the customer experience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57402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Further ways to enhance experience and increase quality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492686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36977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Take a break now – if you </a:t>
            </a:r>
            <a:r>
              <a:rPr lang="en-GB"/>
              <a:t>feel appropriate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3760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Think about use of technology e.g. computer check in, robots serving food, the use of different AI</a:t>
            </a:r>
          </a:p>
          <a:p>
            <a:r>
              <a:rPr lang="en-GB" dirty="0"/>
              <a:t>Sustainability – changing in use of chemicals, water consumption, energy consumption in hotels </a:t>
            </a:r>
          </a:p>
          <a:p>
            <a:r>
              <a:rPr lang="en-GB" dirty="0"/>
              <a:t>Covid 19- I think still hygiene has improved as a result of the pandemic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5FFDD11-B3EC-214B-B984-1798BFAD033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668459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-Technology is a key driver of trends in most industries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434209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Watch the video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Q: Which technologies are being used in this hotel? Discuss them with students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5FFDD11-B3EC-214B-B984-1798BFAD033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722340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Benefits:</a:t>
            </a:r>
          </a:p>
          <a:p>
            <a:pPr marL="171450" indent="-171450">
              <a:buFontTx/>
              <a:buChar char="-"/>
            </a:pPr>
            <a:r>
              <a:rPr lang="en-GB" dirty="0"/>
              <a:t>Robots cannot phone in sick so less likely to be ‘short staff’</a:t>
            </a:r>
          </a:p>
          <a:p>
            <a:pPr marL="171450" indent="-171450">
              <a:buFontTx/>
              <a:buChar char="-"/>
            </a:pPr>
            <a:r>
              <a:rPr lang="en-GB" dirty="0"/>
              <a:t>Makes the process more efficient and productive</a:t>
            </a:r>
          </a:p>
          <a:p>
            <a:pPr marL="171450" indent="-171450">
              <a:buFontTx/>
              <a:buChar char="-"/>
            </a:pPr>
            <a:r>
              <a:rPr lang="en-GB" dirty="0"/>
              <a:t>Cost saving in the long term due to less ongoing wages to pay</a:t>
            </a:r>
          </a:p>
          <a:p>
            <a:pPr marL="171450" indent="-171450">
              <a:buFontTx/>
              <a:buChar char="-"/>
            </a:pPr>
            <a:endParaRPr lang="en-GB" dirty="0"/>
          </a:p>
          <a:p>
            <a:pPr marL="0" indent="0">
              <a:buFontTx/>
              <a:buNone/>
            </a:pPr>
            <a:r>
              <a:rPr lang="en-GB" dirty="0"/>
              <a:t>Concerns:</a:t>
            </a:r>
          </a:p>
          <a:p>
            <a:pPr marL="171450" indent="-171450">
              <a:buFontTx/>
              <a:buChar char="-"/>
            </a:pPr>
            <a:r>
              <a:rPr lang="en-GB" dirty="0"/>
              <a:t>Are robots taking our jobs?</a:t>
            </a:r>
          </a:p>
          <a:p>
            <a:pPr marL="171450" indent="-171450">
              <a:buFontTx/>
              <a:buChar char="-"/>
            </a:pPr>
            <a:r>
              <a:rPr lang="en-GB" dirty="0"/>
              <a:t>What if the technology fails?</a:t>
            </a:r>
          </a:p>
          <a:p>
            <a:pPr marL="171450" indent="-171450">
              <a:buFontTx/>
              <a:buChar char="-"/>
            </a:pPr>
            <a:r>
              <a:rPr lang="en-GB" dirty="0"/>
              <a:t>Will the technology become quickly outdated?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5FFDD11-B3EC-214B-B984-1798BFAD033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1335346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Ask students - does this entice you?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Are you excited about the future of hotels?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5FFDD11-B3EC-214B-B984-1798BFAD033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4996501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Facts and figures:</a:t>
            </a:r>
          </a:p>
          <a:p>
            <a:r>
              <a:rPr lang="en-GB" dirty="0"/>
              <a:t>81,000 cities</a:t>
            </a:r>
          </a:p>
          <a:p>
            <a:r>
              <a:rPr lang="en-GB" dirty="0"/>
              <a:t>191 countries</a:t>
            </a:r>
          </a:p>
          <a:p>
            <a:r>
              <a:rPr lang="en-GB" dirty="0"/>
              <a:t>5+ million listings</a:t>
            </a:r>
          </a:p>
          <a:p>
            <a:r>
              <a:rPr lang="en-GB" dirty="0"/>
              <a:t>IPO in late 2020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5FFDD11-B3EC-214B-B984-1798BFAD033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3710645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5FFDD11-B3EC-214B-B984-1798BFAD033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4683686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OR USP = Unique selling point</a:t>
            </a:r>
          </a:p>
          <a:p>
            <a:r>
              <a:rPr lang="en-GB" dirty="0"/>
              <a:t>Need to stand out from the competition in order to remain competitive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5FFDD11-B3EC-214B-B984-1798BFAD033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394654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Double check here </a:t>
            </a:r>
          </a:p>
          <a:p>
            <a:r>
              <a:rPr lang="en-GB" dirty="0"/>
              <a:t>Answer any questions</a:t>
            </a:r>
          </a:p>
          <a:p>
            <a:r>
              <a:rPr lang="en-GB" dirty="0"/>
              <a:t>Make sure you have shared the recording that walks through how to share screen and record presentation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9918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5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5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5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5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5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5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5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D77E0C-7BD5-5549-A375-8247A38932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8649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5EAA79-7DCE-46C3-9004-2EDC6E6655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B1957E2-D01A-4EE5-98A0-6EF2B07EDDE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868080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9C98C58F-EF67-CB44-8825-0F046CAF7261}"/>
              </a:ext>
            </a:extLst>
          </p:cNvPr>
          <p:cNvSpPr txBox="1">
            <a:spLocks/>
          </p:cNvSpPr>
          <p:nvPr userDrawn="1"/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662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2484BA-3CDD-4CBE-B8ED-A5FF1D64E3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5E0E428-53E1-4CD8-9933-11FC7D6E74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761956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BF0BA9FB-2FDB-7E46-981B-3CC0ADD4E5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8058149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0184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9F52B34-1263-5340-99D2-7468DF6FDF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60C76CE-A814-A147-9C0B-27514F28EA5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29163" y="1516008"/>
            <a:ext cx="3870325" cy="3608442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85753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AD7A99E-5B7F-6649-9A4D-E3C41FE51E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8058149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2648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E47795F-9AD2-A242-9522-9B44F1A5DF9D}"/>
              </a:ext>
            </a:extLst>
          </p:cNvPr>
          <p:cNvSpPr txBox="1">
            <a:spLocks/>
          </p:cNvSpPr>
          <p:nvPr userDrawn="1"/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D1C6F2FA-9D48-5647-B3AE-270F4C5B452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021317" y="1516008"/>
            <a:ext cx="3578171" cy="3608442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2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23628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E3A74712-E683-8D4A-897E-564DD5A5F4C0}"/>
              </a:ext>
            </a:extLst>
          </p:cNvPr>
          <p:cNvSpPr txBox="1">
            <a:spLocks/>
          </p:cNvSpPr>
          <p:nvPr userDrawn="1"/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16161775-7EDC-3249-8DBB-B8547B34CE0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021317" y="1516008"/>
            <a:ext cx="3578171" cy="3608442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2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72742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25973B-0617-EF4E-B8BA-63C0CB6CF0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C96FA2-1610-8644-A46F-A1F0404166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1632FC-BFB2-3A43-8489-9556F79A1B5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227885-DFCC-AC4E-9AA9-B19EAD3FA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A20796-B193-A04C-9EFF-19756A579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1786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8A49A3-4F36-9940-9066-5FFBFF416F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005FF9-2955-4A45-9B9A-ECB15C4D4D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3DD13-0DF7-B143-9A75-A1333935E09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0F5F61-03FC-5E4D-A2D5-786169F71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7D202A-85BC-164E-9912-0D5A29F86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9646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FD5AEB-C1B5-334A-9377-51368A72C8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8C7F90-1245-5E4D-92C9-8F3C02CE7E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A92210-4E7D-D545-8210-0D9E5F2B059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F7020C-CF8C-874F-8F7D-4F95EF5AE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AB886C-9302-1144-AD86-2FF68AFF58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027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A6B11-C7D8-2749-9426-1E386E7DA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C8387C-9E05-3D48-9519-17AE87F15B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120914-3064-B241-86C3-34F117DC3D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60EFB3-14AA-E74A-BE69-6864AFF5FA3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E77BD3-2B44-7B48-9232-ADA469110B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8D5B23-1B5C-CF46-B1C6-1F4B024817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6049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8C20E9-D997-4A46-81FA-88A2A3F99E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05FF20-EFC8-7342-A4EE-935B814196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CD2759-7C27-8D4B-8D26-072A4D0A59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BAF52A-C1D2-4A4A-A681-6D63C1BD2F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2DE55A-B71E-BA41-90D3-2976D4458E4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6DD9C76-21EA-6248-90F9-7A300362D5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DA9195B-0651-574C-8781-D551D21A9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9E0110E-9732-A140-8ECA-B7817FB86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138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87FEDE-5922-0B45-B788-0D7D57AC3A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1C1EC47-E33E-D54E-9EEA-C3A7B70D27D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4948AD1-BF27-A948-88FF-2DA2B603F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0ED372-A8C4-3742-ABA0-D80BD44220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6021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E37BA7C-5C50-FC46-8459-FFD45D09F08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ACE0E85-3D60-2E45-B2A8-AF03F1705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319475-D5FB-9B49-987C-89F08A93F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3494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1D3232-B722-DC40-A650-A55D07AE31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ED0E3E-EF3F-F044-8662-647F8EA0A3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D01F15-9474-B049-9462-3E2BABACC5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A53BC6-051F-444F-AD9A-4C2A86698AD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365583-E373-B940-8238-DEB57E2FD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3FE136-665B-7540-AD01-230AE2421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9517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4C6D91-043A-DC40-9990-1D2F1DD39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3CB045-C2D7-4747-82DF-AAAF51D5DB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632F0D-BDC5-0846-BD6E-0E29AB4B2B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9E92B8-6A96-F048-8214-476C2AB23F3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A0D68D-0C4D-2842-B1FF-77B6B1F09E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E086E4-267A-744B-8F48-069154009E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3212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73AFD1-A60D-7749-B561-5B4522AD7A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F7E477-22BF-1D4C-8447-04EB5093E9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67D9CA-A248-2C49-83E5-8B28A9D15E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FE155C-A8F2-834B-AE93-3A757E848C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5F338A-A5BB-2740-8547-26EE98F6B0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1799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FD3409A-915E-9648-BA65-2EA8FF736F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039DD88-072B-B947-979D-A153BB3B3D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98F075-D74E-7847-9BF2-CC8442DCEC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0699C4-6F46-9C4C-BDEC-A74A8E75F2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D6642-D80E-FC44-8915-3EE693353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4335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E13553-AB8B-C341-93A5-5CC82D843D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1CB8C6-8818-9C4E-9A49-B521788745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32035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7194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57033D-9F3E-8248-9B9F-E98406770C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4138" y="365125"/>
            <a:ext cx="8395138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D8C34B-9896-0E40-BD81-61E38533FA8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94138" y="1825625"/>
            <a:ext cx="4101662" cy="386572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08F99B9-D9F3-D448-81A1-3C9FA0DB51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413688" y="1825625"/>
            <a:ext cx="4375588" cy="386572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517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0102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A08889-95C7-C547-A1EA-A22929CE98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A5581E7-B6AD-1144-AFF7-D87531D2208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457201"/>
            <a:ext cx="4629150" cy="450105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DFC0E95-E99E-4C48-9AA8-DCB1302800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34747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B07AF117-4642-4B4F-9E27-4D6E2B7C5E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106104"/>
            <a:ext cx="849958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27C814C8-3E80-F94B-8AAA-96F2F46846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4285" y="2566604"/>
            <a:ext cx="8499584" cy="31852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5815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AA01EA-088C-C946-BEA0-F7A16D611B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84285" y="2632841"/>
            <a:ext cx="4480034" cy="354412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1DB74E-393F-8341-8EDE-BCD3D1EC50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403835" y="2632841"/>
            <a:ext cx="4480034" cy="354412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B9C1506C-B0E9-4E4D-9F5A-01E9D6DE13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106104"/>
            <a:ext cx="849958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241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5645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B07AF117-4642-4B4F-9E27-4D6E2B7C5E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106104"/>
            <a:ext cx="849958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27C814C8-3E80-F94B-8AAA-96F2F46846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4285" y="2566604"/>
            <a:ext cx="8499584" cy="31852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1740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AA01EA-088C-C946-BEA0-F7A16D611B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84285" y="2632841"/>
            <a:ext cx="4480034" cy="354412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1DB74E-393F-8341-8EDE-BCD3D1EC50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403835" y="2632841"/>
            <a:ext cx="4480034" cy="354412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B9C1506C-B0E9-4E4D-9F5A-01E9D6DE13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106104"/>
            <a:ext cx="849958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407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24217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67CF91-8FB7-0B42-A329-E11BE478FD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534FCA1-D7E4-A64A-B793-6901C347CA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CEEFF4-2699-2845-91D9-D5A07A07881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3D7AE9-B962-CC42-BA86-B1E5EDE333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947482-2CC9-0E4C-870E-8D35795D50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1042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591516-56E3-FE49-AF8F-9F2EF75D8C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9EEC7E-522D-5245-80F4-6045A4C8C5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853E28-50D1-DB40-925E-1865E073DFF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0EE0FC-C5EA-7B43-A0D8-933FEEC1E1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89ED53-FDF6-FE4E-8218-A5DCCBEBF0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7773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D149A6-312A-DE4B-B032-3C87D4A1F2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53AC8F-1D8F-4045-BA5F-AC0745D4C4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47A2DA-0D49-1243-97F3-8C33ED427BA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3D2AB8-7709-F248-874B-15AF8A8F2F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3051CA-2F1D-EF43-AB3E-970DE78ECA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033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FCC5C1-CEEC-A54F-8061-670B3716BC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46779F-F147-C642-A601-EB30995A30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339AF6-4ECF-C940-B2CD-54C3A84818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EC2FBBA-1744-7C44-BDC5-5E40FC4E724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4CE875-541F-134E-8E16-39C7587211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3B6349-EA0A-2142-8CEF-E85D325A49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458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4223D-B3AF-FC43-8E2C-CD1AAF8624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BF013F-2912-624D-8195-A67E139018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03456B4-6048-6640-9D7D-42EA2A6DDE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7129F5-4B35-4648-9238-99F17302CF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76AB2B2-2AF7-4E41-BF6E-38905C051B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71B7545-C2A4-3C49-AFF2-44FB003DC61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6D25BF-5E79-9048-9C82-AFCE84DEAF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91EC22-A66B-F44B-96E5-15E164D9B6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2017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FC50D-4F82-6D41-B29B-7D5BFC9BC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C24865E-E560-0B4E-9395-474CD6DBF7E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DD83FAC-4B1F-7341-B306-E3666ACF0B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EE7A9CF-F8E0-444E-872B-29AF2503BE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1748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EE6DEFC-6AE7-8546-81B6-A8985717AB2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023E71D-C4D2-684F-A864-9E8A10CACB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FE9DACB-F630-B743-96E9-3C02225BD9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947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B2CFC4-E0FF-CD48-BF1D-8282D552AB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95B17B-9BE6-EB49-B5FB-C098D6C43A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3FB7D76-9210-8F49-9A78-8747A6504A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75A7EF-7E39-2F4E-9A2D-6C0F4CDC5A0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34F60D-F04A-8F46-8F4B-C293A3F22B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DBFFEF-7F5C-3E4A-AEBA-AE008AE7FB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3265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D254E5-EC60-7642-89FC-E0005F24DF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6ABA9B-C852-BD4C-8EBB-DCA38ABAFB7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052852-941B-934D-8B59-88371343E6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4B2328-0A43-4342-A653-438448402AB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64BB61-D3D6-F54F-B677-477ED6253E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DC3A9F-519B-324E-8B37-F8E2A62086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2035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2CF624-42BE-7644-90FA-098E6BC22A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E3350E3-FA89-4446-9F4F-2DDCB0D724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560375-BEC7-464A-8FED-420C1DCCF56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49956A-D1B6-2141-8227-E96F875731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1AFAD8-75E0-E74B-8E53-F8DAA76AF1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2218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F022C87-B12F-C545-920B-2FEA49D862E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944DBAF-A21F-884B-8893-93D4AB4B5B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EBC95F-39B8-0C49-A006-DB8F65C05F8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480421-2463-624E-8B83-7E103ADC90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D2072A-1BC5-4B41-9369-C7AF05D0BA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9903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2D55A6-6F6E-F74C-9EA0-0B5928337F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18C1E26-42A5-B440-B9C8-CEDD2A852D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BA9EB3-C20B-DF4F-A968-B10AB5D9013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CFCFFA-B6A2-F74A-8C54-0B36FE17BA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04AC94-14D0-8B40-AC33-71C6CF7329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9640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667951-B918-894D-BB5C-B72A99F2C6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0155AD-98F2-734A-B92B-9C6661F3C0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5785D2-81B9-2F43-9E4D-DCD90694EEA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954D14-FC43-0C4F-858F-9CF6665D8C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4E1104-FF98-FB4B-B38F-9C077F967F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5740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C4934C-B4C9-2A4C-B88F-D91E73D7B9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872BD2-5D0B-BE48-AE5D-B91BF84DDF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F626BB-7637-DB46-87CD-5A77DA4902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3CCEE1-9588-4642-91F6-0AC184FDD7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B459B8-64BF-5141-A955-95F9AB23B6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258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8149ED-0700-344B-AF7A-1FAA127029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0A7911-5EFA-6B4D-B369-D7ED660597E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518818-A7A5-334F-9BB5-DFA66F746D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AB2CE8-7DFC-4B40-B4C2-64F6E9FBFAF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CBC5FC-F8C6-7C4C-94CD-C312E0BE0C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5FDDFD-CB88-F141-906B-DA0E35C36F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5892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8FC1F5-AB6D-1847-9672-250A387E47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DF9861-87E1-A249-8299-7C29BE7639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8CB95E-5618-844C-9757-B733223DB9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577E6FB-192F-AE40-AEC5-D27B01360C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275A479-214E-D54F-8170-2D3F57C9848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631FE86-DB76-8547-829A-D16D296EA33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B17C808-3559-C84E-ADFE-CCB80B260D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4519476-8DF1-314F-A373-B7B26111A9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0362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A8C171-7289-D249-A793-DE9F5EB81D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74DBDE-AF66-704B-98B2-37FDC1193E8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7370EF4-5D33-D84F-AB32-3D385BC1E0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4884FD-90BC-1A43-9B75-28B27C166D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7444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A1A62C1-3DEA-5546-9E5E-C32410A1B5D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BF570D8-3B80-564F-929A-04BEC36B70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758973F-C520-6D4D-A4B2-CF1EF89EF3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7117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D79CFF-BF8F-F744-B9EE-60193117DA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6C392F-8BA6-C843-BFA2-37A235A7CC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608ED9-A011-4342-B842-18012F2EC2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6CEA99-61DA-0A49-BCD4-AB1492700F1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D48789-EEBB-4C4E-8064-2E64AF75EF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A39AF6-375A-F64D-85EE-A8E0181556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783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BC32E7-F382-9F46-9FA8-FE1B6E22E1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B8F85F5-1E2C-EA48-A168-AA871577DB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341BF9-8683-A247-94F0-3F8EAD5B70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E2EBB5-B5D0-C645-B0DC-15CFC0D9C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121C38-F234-5640-81F2-7023DE9EC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E6311F-C9BC-A04C-90E6-58694A8DB5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928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BE4A9D-2A4B-E242-AD73-2213273B5F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F8B4BA-D763-A749-B180-F12D47DD80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9FC624-76C3-9848-B506-CB4DF01315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1B07F3-6F8C-304D-B01C-87FA8B3D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749C26-FC13-B042-8323-29B4ED26C1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3317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3331CA3-6867-2B41-A4AC-AE41453A33B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CC6E175-D0C1-6F4F-BBCE-07E66A026E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1061C9-1FDF-BB42-9982-77DF7AF43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9E19CD-FADD-E442-BE32-978030C696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8F8E86-7E3C-5045-B990-0EB986A57F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3064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 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11" name="Picture 10" descr="Text&#10;&#10;Description automatically generated with medium confidence">
            <a:extLst>
              <a:ext uri="{FF2B5EF4-FFF2-40B4-BE49-F238E27FC236}">
                <a16:creationId xmlns:a16="http://schemas.microsoft.com/office/drawing/2014/main" id="{466B934A-A475-114C-AA1B-5F9F12584F2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888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only white text_bottom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0736A280-2C91-F548-B032-A04AB39CF28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593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79AAABAA-0F32-FD4D-BFBE-5CFAD828F7F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252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Bottom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0F8DD660-4622-2A47-82B3-18A6984986A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628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 White_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4" name="Picture 3" descr="Text&#10;&#10;Description automatically generated with medium confidence">
            <a:extLst>
              <a:ext uri="{FF2B5EF4-FFF2-40B4-BE49-F238E27FC236}">
                <a16:creationId xmlns:a16="http://schemas.microsoft.com/office/drawing/2014/main" id="{6B516FE7-964A-1E4E-9AD2-64229A0C31A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882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 White_Bottom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1B6401D3-A379-1A4C-84B3-73B1DEBDD1E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31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Full Colour_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4D3D6F76-26A7-0E46-9BE1-B7F07294020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841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Full colour_Cottom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4" name="Picture 3" descr="A picture containing chart&#10;&#10;Description automatically generated">
            <a:extLst>
              <a:ext uri="{FF2B5EF4-FFF2-40B4-BE49-F238E27FC236}">
                <a16:creationId xmlns:a16="http://schemas.microsoft.com/office/drawing/2014/main" id="{2AEF8B83-F027-5B40-9BE5-0DC1AAF1C70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472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BF0BA9FB-2FDB-7E46-981B-3CC0ADD4E5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6" y="1516010"/>
            <a:ext cx="8058149" cy="3607785"/>
          </a:xfrm>
          <a:prstGeom prst="rect">
            <a:avLst/>
          </a:prstGeom>
        </p:spPr>
        <p:txBody>
          <a:bodyPr/>
          <a:lstStyle>
            <a:lvl1pPr>
              <a:defRPr sz="1875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1480742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9F52B34-1263-5340-99D2-7468DF6FDF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6" y="1516010"/>
            <a:ext cx="3880287" cy="3607785"/>
          </a:xfrm>
          <a:prstGeom prst="rect">
            <a:avLst/>
          </a:prstGeom>
        </p:spPr>
        <p:txBody>
          <a:bodyPr/>
          <a:lstStyle>
            <a:lvl1pPr>
              <a:defRPr sz="1875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60C76CE-A814-A147-9C0B-27514F28EA5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29164" y="1516008"/>
            <a:ext cx="3870325" cy="3608442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1875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900" indent="0">
              <a:buNone/>
              <a:defRPr>
                <a:solidFill>
                  <a:schemeClr val="bg1"/>
                </a:solidFill>
              </a:defRPr>
            </a:lvl2pPr>
            <a:lvl3pPr marL="685800" indent="0">
              <a:buNone/>
              <a:defRPr>
                <a:solidFill>
                  <a:schemeClr val="bg1"/>
                </a:solidFill>
              </a:defRPr>
            </a:lvl3pPr>
            <a:lvl4pPr marL="1028700" indent="0">
              <a:buNone/>
              <a:defRPr>
                <a:solidFill>
                  <a:schemeClr val="bg1"/>
                </a:solidFill>
              </a:defRPr>
            </a:lvl4pPr>
            <a:lvl5pPr marL="13716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41881345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25973B-0617-EF4E-B8BA-63C0CB6CF0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C96FA2-1610-8644-A46F-A1F0404166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1632FC-BFB2-3A43-8489-9556F79A1B5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227885-DFCC-AC4E-9AA9-B19EAD3FA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A20796-B193-A04C-9EFF-19756A579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036124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8A49A3-4F36-9940-9066-5FFBFF416F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005FF9-2955-4A45-9B9A-ECB15C4D4D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3DD13-0DF7-B143-9A75-A1333935E09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0F5F61-03FC-5E4D-A2D5-786169F71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7D202A-85BC-164E-9912-0D5A29F86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3241526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FD5AEB-C1B5-334A-9377-51368A72C8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40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8C7F90-1245-5E4D-92C9-8F3C02CE7E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5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A92210-4E7D-D545-8210-0D9E5F2B059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F7020C-CF8C-874F-8F7D-4F95EF5AE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AB886C-9302-1144-AD86-2FF68AFF58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957749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A6B11-C7D8-2749-9426-1E386E7DA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C8387C-9E05-3D48-9519-17AE87F15B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120914-3064-B241-86C3-34F117DC3D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60EFB3-14AA-E74A-BE69-6864AFF5FA3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E77BD3-2B44-7B48-9232-ADA469110B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8D5B23-1B5C-CF46-B1C6-1F4B024817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0904569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8C20E9-D997-4A46-81FA-88A2A3F99E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7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05FF20-EFC8-7342-A4EE-935B814196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9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CD2759-7C27-8D4B-8D26-072A4D0A59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9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BAF52A-C1D2-4A4A-A681-6D63C1BD2F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2DE55A-B71E-BA41-90D3-2976D4458E4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6DD9C76-21EA-6248-90F9-7A300362D5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DA9195B-0651-574C-8781-D551D21A9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9E0110E-9732-A140-8ECA-B7817FB86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2229212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87FEDE-5922-0B45-B788-0D7D57AC3A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1C1EC47-E33E-D54E-9EEA-C3A7B70D27D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4948AD1-BF27-A948-88FF-2DA2B603F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0ED372-A8C4-3742-ABA0-D80BD44220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9563316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E37BA7C-5C50-FC46-8459-FFD45D09F08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ACE0E85-3D60-2E45-B2A8-AF03F1705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319475-D5FB-9B49-987C-89F08A93F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9032219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1D3232-B722-DC40-A650-A55D07AE31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9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ED0E3E-EF3F-F044-8662-647F8EA0A3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7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D01F15-9474-B049-9462-3E2BABACC5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9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A53BC6-051F-444F-AD9A-4C2A86698AD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365583-E373-B940-8238-DEB57E2FD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3FE136-665B-7540-AD01-230AE2421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6144048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4C6D91-043A-DC40-9990-1D2F1DD39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9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3CB045-C2D7-4747-82DF-AAAF51D5DB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7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632F0D-BDC5-0846-BD6E-0E29AB4B2B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9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9E92B8-6A96-F048-8214-476C2AB23F3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A0D68D-0C4D-2842-B1FF-77B6B1F09E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E086E4-267A-744B-8F48-069154009E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2352135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73AFD1-A60D-7749-B561-5B4522AD7A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F7E477-22BF-1D4C-8447-04EB5093E9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67D9CA-A248-2C49-83E5-8B28A9D15E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FE155C-A8F2-834B-AE93-3A757E848C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5F338A-A5BB-2740-8547-26EE98F6B0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2512162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FD3409A-915E-9648-BA65-2EA8FF736F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039DD88-072B-B947-979D-A153BB3B3D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98F075-D74E-7847-9BF2-CC8442DCEC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0699C4-6F46-9C4C-BDEC-A74A8E75F2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D6642-D80E-FC44-8915-3EE693353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341344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D77E0C-7BD5-5549-A375-8247A38932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7" y="1516012"/>
            <a:ext cx="3880287" cy="3607785"/>
          </a:xfrm>
          <a:prstGeom prst="rect">
            <a:avLst/>
          </a:prstGeom>
        </p:spPr>
        <p:txBody>
          <a:bodyPr/>
          <a:lstStyle>
            <a:lvl1pPr>
              <a:defRPr sz="1406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2998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pn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7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8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9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13" Type="http://schemas.openxmlformats.org/officeDocument/2006/relationships/image" Target="../media/image9.png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10.png"/><Relationship Id="rId5" Type="http://schemas.openxmlformats.org/officeDocument/2006/relationships/theme" Target="../theme/theme10.xml"/><Relationship Id="rId4" Type="http://schemas.openxmlformats.org/officeDocument/2006/relationships/slideLayout" Target="../slideLayouts/slideLayout24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5" Type="http://schemas.openxmlformats.org/officeDocument/2006/relationships/image" Target="../media/image11.png"/><Relationship Id="rId4" Type="http://schemas.openxmlformats.org/officeDocument/2006/relationships/theme" Target="../theme/theme11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5" Type="http://schemas.openxmlformats.org/officeDocument/2006/relationships/image" Target="../media/image12.png"/><Relationship Id="rId4" Type="http://schemas.openxmlformats.org/officeDocument/2006/relationships/theme" Target="../theme/theme12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.xml"/><Relationship Id="rId13" Type="http://schemas.openxmlformats.org/officeDocument/2006/relationships/image" Target="../media/image13.png"/><Relationship Id="rId3" Type="http://schemas.openxmlformats.org/officeDocument/2006/relationships/slideLayout" Target="../slideLayouts/slideLayout33.xml"/><Relationship Id="rId7" Type="http://schemas.openxmlformats.org/officeDocument/2006/relationships/slideLayout" Target="../slideLayouts/slideLayout37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32.xml"/><Relationship Id="rId1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6.xml"/><Relationship Id="rId11" Type="http://schemas.openxmlformats.org/officeDocument/2006/relationships/slideLayout" Target="../slideLayouts/slideLayout41.xml"/><Relationship Id="rId5" Type="http://schemas.openxmlformats.org/officeDocument/2006/relationships/slideLayout" Target="../slideLayouts/slideLayout35.xml"/><Relationship Id="rId10" Type="http://schemas.openxmlformats.org/officeDocument/2006/relationships/slideLayout" Target="../slideLayouts/slideLayout40.xml"/><Relationship Id="rId4" Type="http://schemas.openxmlformats.org/officeDocument/2006/relationships/slideLayout" Target="../slideLayouts/slideLayout34.xml"/><Relationship Id="rId9" Type="http://schemas.openxmlformats.org/officeDocument/2006/relationships/slideLayout" Target="../slideLayouts/slideLayout39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9.xml"/><Relationship Id="rId13" Type="http://schemas.openxmlformats.org/officeDocument/2006/relationships/image" Target="../media/image14.png"/><Relationship Id="rId3" Type="http://schemas.openxmlformats.org/officeDocument/2006/relationships/slideLayout" Target="../slideLayouts/slideLayout44.xml"/><Relationship Id="rId7" Type="http://schemas.openxmlformats.org/officeDocument/2006/relationships/slideLayout" Target="../slideLayouts/slideLayout48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43.xml"/><Relationship Id="rId1" Type="http://schemas.openxmlformats.org/officeDocument/2006/relationships/slideLayout" Target="../slideLayouts/slideLayout42.xml"/><Relationship Id="rId6" Type="http://schemas.openxmlformats.org/officeDocument/2006/relationships/slideLayout" Target="../slideLayouts/slideLayout47.xml"/><Relationship Id="rId11" Type="http://schemas.openxmlformats.org/officeDocument/2006/relationships/slideLayout" Target="../slideLayouts/slideLayout52.xml"/><Relationship Id="rId5" Type="http://schemas.openxmlformats.org/officeDocument/2006/relationships/slideLayout" Target="../slideLayouts/slideLayout46.xml"/><Relationship Id="rId10" Type="http://schemas.openxmlformats.org/officeDocument/2006/relationships/slideLayout" Target="../slideLayouts/slideLayout51.xml"/><Relationship Id="rId4" Type="http://schemas.openxmlformats.org/officeDocument/2006/relationships/slideLayout" Target="../slideLayouts/slideLayout45.xml"/><Relationship Id="rId9" Type="http://schemas.openxmlformats.org/officeDocument/2006/relationships/slideLayout" Target="../slideLayouts/slideLayout50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0.xml"/><Relationship Id="rId3" Type="http://schemas.openxmlformats.org/officeDocument/2006/relationships/slideLayout" Target="../slideLayouts/slideLayout55.xml"/><Relationship Id="rId7" Type="http://schemas.openxmlformats.org/officeDocument/2006/relationships/slideLayout" Target="../slideLayouts/slideLayout59.xml"/><Relationship Id="rId2" Type="http://schemas.openxmlformats.org/officeDocument/2006/relationships/slideLayout" Target="../slideLayouts/slideLayout54.xml"/><Relationship Id="rId1" Type="http://schemas.openxmlformats.org/officeDocument/2006/relationships/slideLayout" Target="../slideLayouts/slideLayout53.xml"/><Relationship Id="rId6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6.xml"/><Relationship Id="rId9" Type="http://schemas.openxmlformats.org/officeDocument/2006/relationships/theme" Target="../theme/theme15.xml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theme" Target="../theme/theme16.xml"/><Relationship Id="rId2" Type="http://schemas.openxmlformats.org/officeDocument/2006/relationships/slideLayout" Target="../slideLayouts/slideLayout62.xml"/><Relationship Id="rId1" Type="http://schemas.openxmlformats.org/officeDocument/2006/relationships/slideLayout" Target="../slideLayouts/slideLayout61.xml"/><Relationship Id="rId4" Type="http://schemas.openxmlformats.org/officeDocument/2006/relationships/image" Target="../media/image5.png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0.xml"/><Relationship Id="rId13" Type="http://schemas.openxmlformats.org/officeDocument/2006/relationships/image" Target="../media/image9.png"/><Relationship Id="rId3" Type="http://schemas.openxmlformats.org/officeDocument/2006/relationships/slideLayout" Target="../slideLayouts/slideLayout65.xml"/><Relationship Id="rId7" Type="http://schemas.openxmlformats.org/officeDocument/2006/relationships/slideLayout" Target="../slideLayouts/slideLayout69.xml"/><Relationship Id="rId12" Type="http://schemas.openxmlformats.org/officeDocument/2006/relationships/theme" Target="../theme/theme17.xml"/><Relationship Id="rId2" Type="http://schemas.openxmlformats.org/officeDocument/2006/relationships/slideLayout" Target="../slideLayouts/slideLayout64.xml"/><Relationship Id="rId1" Type="http://schemas.openxmlformats.org/officeDocument/2006/relationships/slideLayout" Target="../slideLayouts/slideLayout63.xml"/><Relationship Id="rId6" Type="http://schemas.openxmlformats.org/officeDocument/2006/relationships/slideLayout" Target="../slideLayouts/slideLayout68.xml"/><Relationship Id="rId11" Type="http://schemas.openxmlformats.org/officeDocument/2006/relationships/slideLayout" Target="../slideLayouts/slideLayout73.xml"/><Relationship Id="rId5" Type="http://schemas.openxmlformats.org/officeDocument/2006/relationships/slideLayout" Target="../slideLayouts/slideLayout67.xml"/><Relationship Id="rId10" Type="http://schemas.openxmlformats.org/officeDocument/2006/relationships/slideLayout" Target="../slideLayouts/slideLayout72.xml"/><Relationship Id="rId4" Type="http://schemas.openxmlformats.org/officeDocument/2006/relationships/slideLayout" Target="../slideLayouts/slideLayout66.xml"/><Relationship Id="rId9" Type="http://schemas.openxmlformats.org/officeDocument/2006/relationships/slideLayout" Target="../slideLayouts/slideLayout71.xml"/></Relationships>
</file>

<file path=ppt/slideMasters/_rels/slideMaster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8.xml"/><Relationship Id="rId1" Type="http://schemas.openxmlformats.org/officeDocument/2006/relationships/slideLayout" Target="../slideLayouts/slideLayout7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text, sky, outdoor, sign&#10;&#10;Description automatically generated">
            <a:extLst>
              <a:ext uri="{FF2B5EF4-FFF2-40B4-BE49-F238E27FC236}">
                <a16:creationId xmlns:a16="http://schemas.microsoft.com/office/drawing/2014/main" id="{B11DD05D-E9D6-9843-8D15-F038D77E742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328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text, outdoor, sky, grass&#10;&#10;Description automatically generated">
            <a:extLst>
              <a:ext uri="{FF2B5EF4-FFF2-40B4-BE49-F238E27FC236}">
                <a16:creationId xmlns:a16="http://schemas.microsoft.com/office/drawing/2014/main" id="{6F6BDCC3-68A5-F445-88C0-DAB78F462C8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5371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, website&#10;&#10;Description automatically generated">
            <a:extLst>
              <a:ext uri="{FF2B5EF4-FFF2-40B4-BE49-F238E27FC236}">
                <a16:creationId xmlns:a16="http://schemas.microsoft.com/office/drawing/2014/main" id="{0C1BDC32-D4F1-3049-91DC-0E2B06EFA56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790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8BE69152-AADC-5147-A851-5818AE827F0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7429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3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65277B58-6235-064D-97B2-D0F4DEB59BA2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761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444BC08C-2962-454D-849E-17D2822D138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9471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9204EC72-2D01-394B-9A9E-F65E10B37F4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443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07D91359-67D2-A247-898E-E5E6274F864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7895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62A00376-38CB-5547-8DDE-248B1E7270B7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622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382E4C30-7575-D148-87A5-842F6A4E7C8C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1684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6" r:id="rId2"/>
    <p:sldLayoutId id="2147483699" r:id="rId3"/>
    <p:sldLayoutId id="2147483701" r:id="rId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3B4127EB-145A-B946-9EF1-43A59ADB3403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5559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8" r:id="rId2"/>
    <p:sldLayoutId id="2147483711" r:id="rId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3A81A8AB-655B-9F44-A0B6-888AE8CA54F2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31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Text&#10;&#10;Description automatically generated with low confidence">
            <a:extLst>
              <a:ext uri="{FF2B5EF4-FFF2-40B4-BE49-F238E27FC236}">
                <a16:creationId xmlns:a16="http://schemas.microsoft.com/office/drawing/2014/main" id="{CD47BF98-06ED-7B44-BEB7-FB20FA299010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443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alendar&#10;&#10;Description automatically generated with low confidence">
            <a:extLst>
              <a:ext uri="{FF2B5EF4-FFF2-40B4-BE49-F238E27FC236}">
                <a16:creationId xmlns:a16="http://schemas.microsoft.com/office/drawing/2014/main" id="{3B2201CD-8F67-7B41-B60B-AFDD0004B68A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4617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  <p:sldLayoutId id="2147483734" r:id="rId6"/>
    <p:sldLayoutId id="2147483735" r:id="rId7"/>
    <p:sldLayoutId id="2147483736" r:id="rId8"/>
    <p:sldLayoutId id="2147483737" r:id="rId9"/>
    <p:sldLayoutId id="2147483738" r:id="rId10"/>
    <p:sldLayoutId id="214748373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9703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6" r:id="rId3"/>
    <p:sldLayoutId id="2147483747" r:id="rId4"/>
    <p:sldLayoutId id="2147483750" r:id="rId5"/>
    <p:sldLayoutId id="2147483751" r:id="rId6"/>
    <p:sldLayoutId id="2147483748" r:id="rId7"/>
    <p:sldLayoutId id="2147483749" r:id="rId8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65277B58-6235-064D-97B2-D0F4DEB59B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6706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56" r:id="rId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62A00376-38CB-5547-8DDE-248B1E7270B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1629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text, sky, outdoor, sign&#10;&#10;Description automatically generated">
            <a:extLst>
              <a:ext uri="{FF2B5EF4-FFF2-40B4-BE49-F238E27FC236}">
                <a16:creationId xmlns:a16="http://schemas.microsoft.com/office/drawing/2014/main" id="{B11DD05D-E9D6-9843-8D15-F038D77E742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37815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</p:sldLayoutIdLst>
  <p:txStyles>
    <p:titleStyle>
      <a:lvl1pPr algn="l" defTabSz="514350" rtl="0" eaLnBrk="1" latinLnBrk="0" hangingPunct="1">
        <a:lnSpc>
          <a:spcPct val="90000"/>
        </a:lnSpc>
        <a:spcBef>
          <a:spcPct val="0"/>
        </a:spcBef>
        <a:buNone/>
        <a:defRPr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8588" indent="-128588" algn="l" defTabSz="514350" rtl="0" eaLnBrk="1" latinLnBrk="0" hangingPunct="1">
        <a:lnSpc>
          <a:spcPct val="90000"/>
        </a:lnSpc>
        <a:spcBef>
          <a:spcPts val="563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857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429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3pPr>
      <a:lvl4pPr marL="9001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1572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4144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6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8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9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sv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1.xml"/><Relationship Id="rId1" Type="http://schemas.openxmlformats.org/officeDocument/2006/relationships/video" Target="https://www.youtube.com/embed/emUXNr4_oLw?feature=oembed" TargetMode="External"/><Relationship Id="rId5" Type="http://schemas.openxmlformats.org/officeDocument/2006/relationships/image" Target="../media/image35.png"/><Relationship Id="rId4" Type="http://schemas.openxmlformats.org/officeDocument/2006/relationships/image" Target="../media/image34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37.pn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1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38.svg"/><Relationship Id="rId9" Type="http://schemas.microsoft.com/office/2007/relationships/diagramDrawing" Target="../diagrams/drawing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1.xml"/><Relationship Id="rId1" Type="http://schemas.openxmlformats.org/officeDocument/2006/relationships/video" Target="https://www.youtube.com/embed/rnGpSZmj-cA?feature=oembed" TargetMode="External"/><Relationship Id="rId4" Type="http://schemas.openxmlformats.org/officeDocument/2006/relationships/image" Target="../media/image4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1.xml"/><Relationship Id="rId1" Type="http://schemas.openxmlformats.org/officeDocument/2006/relationships/video" Target="https://www.youtube.com/embed/o5UxXN08Kfo?feature=oembed" TargetMode="External"/><Relationship Id="rId4" Type="http://schemas.openxmlformats.org/officeDocument/2006/relationships/image" Target="../media/image42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1.xml"/><Relationship Id="rId1" Type="http://schemas.openxmlformats.org/officeDocument/2006/relationships/video" Target="https://www.youtube.com/embed/XWUeChVZqgw?feature=oembed" TargetMode="External"/><Relationship Id="rId5" Type="http://schemas.openxmlformats.org/officeDocument/2006/relationships/image" Target="../media/image44.png"/><Relationship Id="rId4" Type="http://schemas.openxmlformats.org/officeDocument/2006/relationships/image" Target="../media/image45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0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hyperlink" Target="https://smallbusiness.chron.com/uncontrollable-variables-affect-hospitality-industry-38795.html" TargetMode="External"/><Relationship Id="rId1" Type="http://schemas.openxmlformats.org/officeDocument/2006/relationships/slideLayout" Target="../slideLayouts/slideLayout1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CB1728B-0330-5CD8-85A4-4AB7F238A2EF}"/>
              </a:ext>
            </a:extLst>
          </p:cNvPr>
          <p:cNvSpPr txBox="1"/>
          <p:nvPr/>
        </p:nvSpPr>
        <p:spPr>
          <a:xfrm>
            <a:off x="233810" y="1497803"/>
            <a:ext cx="507113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</a:rPr>
              <a:t>Hospitality &amp; Guest Services</a:t>
            </a:r>
          </a:p>
          <a:p>
            <a:r>
              <a:rPr lang="en-GB" sz="2800" dirty="0">
                <a:solidFill>
                  <a:schemeClr val="bg1"/>
                </a:solidFill>
              </a:rPr>
              <a:t>in the Hospitality Industry</a:t>
            </a:r>
          </a:p>
          <a:p>
            <a:pPr>
              <a:lnSpc>
                <a:spcPct val="150000"/>
              </a:lnSpc>
            </a:pPr>
            <a:r>
              <a:rPr lang="en-GB" sz="2800" dirty="0">
                <a:solidFill>
                  <a:schemeClr val="bg1"/>
                </a:solidFill>
              </a:rPr>
              <a:t>[BMET4001]</a:t>
            </a:r>
          </a:p>
          <a:p>
            <a:endParaRPr lang="en-GB" sz="3000" dirty="0">
              <a:solidFill>
                <a:schemeClr val="bg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12A14C3-E225-744C-5B11-38F8562046B5}"/>
              </a:ext>
            </a:extLst>
          </p:cNvPr>
          <p:cNvSpPr txBox="1"/>
          <p:nvPr/>
        </p:nvSpPr>
        <p:spPr>
          <a:xfrm>
            <a:off x="360894" y="3315687"/>
            <a:ext cx="4572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Who are our Consumers?</a:t>
            </a:r>
          </a:p>
          <a:p>
            <a:endParaRPr lang="en-GB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0600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89BB1B-88F4-3F90-E0E8-72658ED7C5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b="1" dirty="0"/>
              <a:t>Today’s content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1AFA3F-0040-A356-3B38-20628BDA5B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6896" y="1331843"/>
            <a:ext cx="8008454" cy="434340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GB" sz="2800" dirty="0"/>
              <a:t>Different Types of Guests</a:t>
            </a:r>
          </a:p>
          <a:p>
            <a:pPr>
              <a:lnSpc>
                <a:spcPct val="150000"/>
              </a:lnSpc>
            </a:pPr>
            <a:r>
              <a:rPr lang="en-GB" sz="2800" dirty="0"/>
              <a:t>Understanding and Appreciation of our Guests’ Needs and Wants</a:t>
            </a:r>
          </a:p>
          <a:p>
            <a:pPr>
              <a:lnSpc>
                <a:spcPct val="150000"/>
              </a:lnSpc>
            </a:pPr>
            <a:r>
              <a:rPr lang="en-GB" sz="2800" dirty="0"/>
              <a:t>Service Expectations</a:t>
            </a:r>
          </a:p>
          <a:p>
            <a:pPr>
              <a:lnSpc>
                <a:spcPct val="150000"/>
              </a:lnSpc>
            </a:pPr>
            <a:r>
              <a:rPr lang="en-GB" sz="2800" dirty="0"/>
              <a:t>Market Segments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6E9D299-0FDC-47F3-B14D-FAE6E07F10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51731" y="3698773"/>
            <a:ext cx="2841484" cy="1600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47481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4BF2BB-1E99-5555-07D2-9BFE1F160E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98457" y="1558182"/>
            <a:ext cx="3065480" cy="2889114"/>
          </a:xfrm>
        </p:spPr>
        <p:txBody>
          <a:bodyPr anchor="b">
            <a:normAutofit/>
          </a:bodyPr>
          <a:lstStyle/>
          <a:p>
            <a:pPr algn="l"/>
            <a:r>
              <a:rPr lang="en-GB" sz="4400" dirty="0"/>
              <a:t>Week 3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A32A325-BBCF-ED6D-3FB9-C3FB8BC720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71372" y="4536404"/>
            <a:ext cx="3392565" cy="1147863"/>
          </a:xfrm>
        </p:spPr>
        <p:txBody>
          <a:bodyPr anchor="t">
            <a:normAutofit/>
          </a:bodyPr>
          <a:lstStyle/>
          <a:p>
            <a:pPr algn="l"/>
            <a:r>
              <a:rPr lang="en-GB" dirty="0"/>
              <a:t>Who are our Consumers?</a:t>
            </a:r>
          </a:p>
        </p:txBody>
      </p:sp>
      <p:sp>
        <p:nvSpPr>
          <p:cNvPr id="2055" name="Freeform: Shape 2054">
            <a:extLst>
              <a:ext uri="{FF2B5EF4-FFF2-40B4-BE49-F238E27FC236}">
                <a16:creationId xmlns:a16="http://schemas.microsoft.com/office/drawing/2014/main" id="{E49CC64F-7275-4E33-961B-0C5CDC4398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0" y="0"/>
            <a:ext cx="5391039" cy="6858000"/>
          </a:xfrm>
          <a:custGeom>
            <a:avLst/>
            <a:gdLst>
              <a:gd name="connsiteX0" fmla="*/ 7188051 w 7188051"/>
              <a:gd name="connsiteY0" fmla="*/ 6858000 h 6858000"/>
              <a:gd name="connsiteX1" fmla="*/ 108694 w 7188051"/>
              <a:gd name="connsiteY1" fmla="*/ 6858000 h 6858000"/>
              <a:gd name="connsiteX2" fmla="*/ 79127 w 7188051"/>
              <a:gd name="connsiteY2" fmla="*/ 6681235 h 6858000"/>
              <a:gd name="connsiteX3" fmla="*/ 0 w 7188051"/>
              <a:gd name="connsiteY3" fmla="*/ 5565888 h 6858000"/>
              <a:gd name="connsiteX4" fmla="*/ 2190696 w 7188051"/>
              <a:gd name="connsiteY4" fmla="*/ 145339 h 6858000"/>
              <a:gd name="connsiteX5" fmla="*/ 2339431 w 7188051"/>
              <a:gd name="connsiteY5" fmla="*/ 0 h 6858000"/>
              <a:gd name="connsiteX6" fmla="*/ 7188051 w 7188051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88051" h="6858000">
                <a:moveTo>
                  <a:pt x="7188051" y="6858000"/>
                </a:moveTo>
                <a:lnTo>
                  <a:pt x="108694" y="6858000"/>
                </a:lnTo>
                <a:lnTo>
                  <a:pt x="79127" y="6681235"/>
                </a:lnTo>
                <a:cubicBezTo>
                  <a:pt x="26981" y="6316967"/>
                  <a:pt x="0" y="5944579"/>
                  <a:pt x="0" y="5565888"/>
                </a:cubicBezTo>
                <a:cubicBezTo>
                  <a:pt x="0" y="3459953"/>
                  <a:pt x="834428" y="1548908"/>
                  <a:pt x="2190696" y="145339"/>
                </a:cubicBezTo>
                <a:lnTo>
                  <a:pt x="2339431" y="0"/>
                </a:lnTo>
                <a:lnTo>
                  <a:pt x="7188051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2050" name="Picture 2" descr="See the source image">
            <a:extLst>
              <a:ext uri="{FF2B5EF4-FFF2-40B4-BE49-F238E27FC236}">
                <a16:creationId xmlns:a16="http://schemas.microsoft.com/office/drawing/2014/main" id="{4D29107B-ADF8-6312-761C-9EEB71B9D81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02" r="22490" b="-1"/>
          <a:stretch/>
        </p:blipFill>
        <p:spPr bwMode="auto">
          <a:xfrm>
            <a:off x="20" y="10"/>
            <a:ext cx="5271352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65068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FADC85-A057-E6CA-6BDB-CF0C56D0EA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Group Discussion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CA84D03-A09D-9D78-171E-0AF2A38C30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86715" y="73890"/>
            <a:ext cx="2389597" cy="1327862"/>
          </a:xfrm>
          <a:prstGeom prst="rect">
            <a:avLst/>
          </a:prstGeom>
        </p:spPr>
      </p:pic>
      <p:sp>
        <p:nvSpPr>
          <p:cNvPr id="9" name="Cloud 8">
            <a:extLst>
              <a:ext uri="{FF2B5EF4-FFF2-40B4-BE49-F238E27FC236}">
                <a16:creationId xmlns:a16="http://schemas.microsoft.com/office/drawing/2014/main" id="{1E70DBD8-290F-4DB3-229F-BD214DAC9476}"/>
              </a:ext>
            </a:extLst>
          </p:cNvPr>
          <p:cNvSpPr/>
          <p:nvPr/>
        </p:nvSpPr>
        <p:spPr>
          <a:xfrm>
            <a:off x="1856111" y="1945347"/>
            <a:ext cx="5431778" cy="2717189"/>
          </a:xfrm>
          <a:prstGeom prst="cloud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Who are the different type of consumer/guests in</a:t>
            </a:r>
            <a:r>
              <a:rPr kumimoji="0" lang="en-GB" sz="24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the </a:t>
            </a:r>
            <a:r>
              <a:rPr lang="en-GB" sz="2400" dirty="0">
                <a:solidFill>
                  <a:prstClr val="white"/>
                </a:solidFill>
                <a:latin typeface="Calibri" panose="020F0502020204030204"/>
              </a:rPr>
              <a:t>events and tourism </a:t>
            </a:r>
            <a:r>
              <a:rPr kumimoji="0" lang="en-GB" sz="24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industry?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04036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FC2A40-0346-3E34-5264-090F03CAFE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24072" y="629266"/>
            <a:ext cx="4939868" cy="949013"/>
          </a:xfrm>
        </p:spPr>
        <p:txBody>
          <a:bodyPr>
            <a:normAutofit/>
          </a:bodyPr>
          <a:lstStyle/>
          <a:p>
            <a:pPr algn="ctr"/>
            <a:r>
              <a:rPr lang="en-GB" sz="3600" b="1" dirty="0"/>
              <a:t>Consumers</a:t>
            </a:r>
            <a:endParaRPr lang="en-GB" sz="32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907B70-A2FD-ADAC-114B-497A4EA9DB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24073" y="1542790"/>
            <a:ext cx="5150617" cy="4363232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en-GB" sz="2400" dirty="0"/>
              <a:t>People travel for many different reasons:</a:t>
            </a:r>
          </a:p>
          <a:p>
            <a:pPr marL="0" indent="0" algn="ctr">
              <a:buNone/>
            </a:pPr>
            <a:r>
              <a:rPr lang="en-GB" sz="2400" b="1" dirty="0"/>
              <a:t>Business</a:t>
            </a:r>
            <a:r>
              <a:rPr lang="en-GB" sz="2400" dirty="0"/>
              <a:t> (conference/meetings)</a:t>
            </a:r>
          </a:p>
          <a:p>
            <a:pPr marL="0" indent="0" algn="ctr">
              <a:buNone/>
            </a:pPr>
            <a:r>
              <a:rPr lang="en-GB" sz="2400" b="1" dirty="0"/>
              <a:t>Vacation</a:t>
            </a:r>
          </a:p>
          <a:p>
            <a:pPr marL="0" indent="0" algn="ctr">
              <a:buNone/>
            </a:pPr>
            <a:r>
              <a:rPr lang="en-GB" sz="2400" b="1" dirty="0"/>
              <a:t>Leisure</a:t>
            </a:r>
          </a:p>
          <a:p>
            <a:pPr marL="0" indent="0" algn="ctr">
              <a:buNone/>
            </a:pPr>
            <a:r>
              <a:rPr lang="en-GB" sz="2400" b="1" dirty="0"/>
              <a:t>Other purposes</a:t>
            </a:r>
          </a:p>
          <a:p>
            <a:pPr marL="0" indent="0" algn="ctr">
              <a:buNone/>
            </a:pPr>
            <a:endParaRPr lang="en-GB" sz="2400" b="1" dirty="0"/>
          </a:p>
          <a:p>
            <a:pPr algn="ctr"/>
            <a:r>
              <a:rPr lang="en-GB" sz="2400" dirty="0"/>
              <a:t>Recent statistics indicate that approximately 41% of lodging guests travel for business</a:t>
            </a:r>
          </a:p>
          <a:p>
            <a:pPr algn="ctr"/>
            <a:r>
              <a:rPr lang="en-GB" sz="2400" dirty="0"/>
              <a:t>The remaining 59% of guests travel for pleasure</a:t>
            </a:r>
          </a:p>
          <a:p>
            <a:pPr marL="0" indent="0" algn="ctr">
              <a:buNone/>
            </a:pPr>
            <a:r>
              <a:rPr lang="en-GB" sz="2000" dirty="0"/>
              <a:t>(Hayes, </a:t>
            </a:r>
            <a:r>
              <a:rPr lang="en-GB" sz="2000" dirty="0" err="1"/>
              <a:t>Ninemeier</a:t>
            </a:r>
            <a:r>
              <a:rPr lang="en-GB" sz="2000" dirty="0"/>
              <a:t> and Miller, 2020)</a:t>
            </a:r>
          </a:p>
          <a:p>
            <a:endParaRPr lang="en-GB" sz="1900" dirty="0"/>
          </a:p>
        </p:txBody>
      </p:sp>
      <p:pic>
        <p:nvPicPr>
          <p:cNvPr id="5" name="Picture 4" descr="People sitting on a grass field and enjoying the sun">
            <a:extLst>
              <a:ext uri="{FF2B5EF4-FFF2-40B4-BE49-F238E27FC236}">
                <a16:creationId xmlns:a16="http://schemas.microsoft.com/office/drawing/2014/main" id="{923E8BA6-B096-F585-8613-99F79411A4D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505" r="21655" b="-1"/>
          <a:stretch/>
        </p:blipFill>
        <p:spPr>
          <a:xfrm>
            <a:off x="20" y="10"/>
            <a:ext cx="3476673" cy="6857990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951924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EAA150-8D93-A058-BF02-C1C0F54C82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699" y="687480"/>
            <a:ext cx="5605629" cy="994172"/>
          </a:xfrm>
        </p:spPr>
        <p:txBody>
          <a:bodyPr>
            <a:normAutofit/>
          </a:bodyPr>
          <a:lstStyle/>
          <a:p>
            <a:pPr algn="ctr"/>
            <a:r>
              <a:rPr lang="en-GB" sz="3600" b="1" dirty="0"/>
              <a:t>An Interesting Detail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17446F-99A7-585E-C98E-7F229B28AA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6301" y="1681653"/>
            <a:ext cx="5503266" cy="4334518"/>
          </a:xfrm>
        </p:spPr>
        <p:txBody>
          <a:bodyPr anchor="ctr">
            <a:normAutofit/>
          </a:bodyPr>
          <a:lstStyle/>
          <a:p>
            <a:pPr algn="ctr"/>
            <a:r>
              <a:rPr lang="en-GB" sz="2200" dirty="0"/>
              <a:t>A </a:t>
            </a:r>
            <a:r>
              <a:rPr lang="en-GB" sz="2200" b="1" i="1" dirty="0"/>
              <a:t>customer</a:t>
            </a:r>
            <a:r>
              <a:rPr lang="en-GB" sz="2200" dirty="0"/>
              <a:t> is someone whose relationship with the property is based only upon the exchange of money for products and services provided.</a:t>
            </a:r>
          </a:p>
          <a:p>
            <a:pPr algn="ctr"/>
            <a:r>
              <a:rPr lang="en-GB" sz="2200" dirty="0"/>
              <a:t>The tactic of treating visitors as </a:t>
            </a:r>
            <a:r>
              <a:rPr lang="en-GB" sz="2200" b="1" i="1" dirty="0"/>
              <a:t>guests</a:t>
            </a:r>
            <a:r>
              <a:rPr lang="en-GB" sz="2200" dirty="0"/>
              <a:t> rather than </a:t>
            </a:r>
            <a:r>
              <a:rPr lang="en-GB" sz="2200" b="1" i="1" dirty="0"/>
              <a:t>customers</a:t>
            </a:r>
            <a:r>
              <a:rPr lang="en-GB" sz="2200" dirty="0"/>
              <a:t> helps establish the positive guest-service philosophy that is critical to a </a:t>
            </a:r>
            <a:r>
              <a:rPr lang="en-GB" sz="2200" dirty="0" err="1"/>
              <a:t>hospitsality</a:t>
            </a:r>
            <a:r>
              <a:rPr lang="en-GB" sz="2200" dirty="0"/>
              <a:t> success.</a:t>
            </a:r>
          </a:p>
          <a:p>
            <a:pPr algn="ctr"/>
            <a:endParaRPr lang="en-GB" sz="2100" dirty="0"/>
          </a:p>
          <a:p>
            <a:pPr marL="0" indent="0" algn="ctr">
              <a:buNone/>
            </a:pPr>
            <a:r>
              <a:rPr lang="en-GB" sz="2000" dirty="0"/>
              <a:t>(Hayes, </a:t>
            </a:r>
            <a:r>
              <a:rPr lang="en-GB" sz="2000" dirty="0" err="1"/>
              <a:t>Ninemeier</a:t>
            </a:r>
            <a:r>
              <a:rPr lang="en-GB" sz="2000" dirty="0"/>
              <a:t> and Miller, 2020)</a:t>
            </a:r>
          </a:p>
          <a:p>
            <a:endParaRPr lang="en-GB" sz="210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9A309A7-1751-4ABE-A3C1-EEC40366AD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89435" y="0"/>
            <a:ext cx="195456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967D8EB6-EAE1-4F9C-B398-83321E2872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29567" y="2369132"/>
            <a:ext cx="2119736" cy="2119736"/>
          </a:xfrm>
          <a:prstGeom prst="ellipse">
            <a:avLst/>
          </a:prstGeom>
          <a:solidFill>
            <a:srgbClr val="FFFFFF"/>
          </a:solidFill>
          <a:ln w="222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7" name="Graphic 6" descr="Waiter">
            <a:extLst>
              <a:ext uri="{FF2B5EF4-FFF2-40B4-BE49-F238E27FC236}">
                <a16:creationId xmlns:a16="http://schemas.microsoft.com/office/drawing/2014/main" id="{6EE2FD62-EDA0-1EFB-25D8-A05887B0E7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24964" y="2865141"/>
            <a:ext cx="1143455" cy="114345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AB06012-4FB5-4B33-9846-94E8146374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51807" y="2257678"/>
            <a:ext cx="2816852" cy="2330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322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5E1BEA-6098-DFC9-545D-764820FE1A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24665"/>
            <a:ext cx="7886700" cy="1325563"/>
          </a:xfrm>
        </p:spPr>
        <p:txBody>
          <a:bodyPr/>
          <a:lstStyle/>
          <a:p>
            <a:pPr algn="ctr"/>
            <a:r>
              <a:rPr lang="en-GB" sz="4000" b="1" dirty="0"/>
              <a:t>Consumers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E5D433-DBDC-F74C-735F-429CD3C977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4668" y="1145241"/>
            <a:ext cx="7730423" cy="3679305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/>
              <a:t>How do we know what guest services need to provide to those guests?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/>
              <a:t>	By knowing their </a:t>
            </a:r>
            <a:r>
              <a:rPr lang="en-GB" i="1" dirty="0"/>
              <a:t>needs</a:t>
            </a:r>
            <a:r>
              <a:rPr lang="en-GB" dirty="0"/>
              <a:t> and </a:t>
            </a:r>
            <a:r>
              <a:rPr lang="en-GB" i="1" dirty="0"/>
              <a:t>wants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b="1" u="sng" dirty="0"/>
              <a:t>Task</a:t>
            </a:r>
            <a:r>
              <a:rPr lang="en-GB" b="1" dirty="0"/>
              <a:t>:</a:t>
            </a:r>
          </a:p>
          <a:p>
            <a:pPr marL="0" indent="0" algn="ctr">
              <a:buNone/>
            </a:pPr>
            <a:r>
              <a:rPr lang="en-GB" sz="2800" dirty="0">
                <a:cs typeface="Arial" panose="020B0604020202020204" pitchFamily="34" charset="0"/>
              </a:rPr>
              <a:t>Think about this when you go on holiday:</a:t>
            </a:r>
          </a:p>
          <a:p>
            <a:pPr marL="0" indent="0" algn="ctr">
              <a:buNone/>
            </a:pPr>
            <a:r>
              <a:rPr lang="en-GB" sz="2800" dirty="0">
                <a:cs typeface="Arial" panose="020B0604020202020204" pitchFamily="34" charset="0"/>
              </a:rPr>
              <a:t>5 things you </a:t>
            </a:r>
            <a:r>
              <a:rPr lang="en-GB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NEED</a:t>
            </a:r>
            <a:r>
              <a:rPr lang="en-GB" sz="2800" dirty="0">
                <a:cs typeface="Arial" panose="020B0604020202020204" pitchFamily="34" charset="0"/>
              </a:rPr>
              <a:t> and 5 things you </a:t>
            </a:r>
            <a:r>
              <a:rPr lang="en-GB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WANT</a:t>
            </a:r>
            <a:r>
              <a:rPr lang="en-GB" sz="2800" dirty="0">
                <a:cs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endParaRPr lang="en-GB" i="1" dirty="0"/>
          </a:p>
        </p:txBody>
      </p:sp>
      <p:sp>
        <p:nvSpPr>
          <p:cNvPr id="4" name="Arrow: Right 3">
            <a:extLst>
              <a:ext uri="{FF2B5EF4-FFF2-40B4-BE49-F238E27FC236}">
                <a16:creationId xmlns:a16="http://schemas.microsoft.com/office/drawing/2014/main" id="{4D9A3998-220C-9C0D-64F5-978AADF1573F}"/>
              </a:ext>
            </a:extLst>
          </p:cNvPr>
          <p:cNvSpPr/>
          <p:nvPr/>
        </p:nvSpPr>
        <p:spPr>
          <a:xfrm>
            <a:off x="1838170" y="2814545"/>
            <a:ext cx="577653" cy="34069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B9F6EA8-A0FB-46A0-A36D-624630B52F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2110" y="4735534"/>
            <a:ext cx="2009780" cy="1252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43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EDB3C6-22B0-24B3-C7FB-3D7C6BEDA6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000" b="1" dirty="0"/>
              <a:t>Wants versus Needs</a:t>
            </a:r>
            <a:endParaRPr lang="en-GB" sz="40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771D48-83E9-E11F-33DD-D84A7CD0E4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424380"/>
            <a:ext cx="3868737" cy="823912"/>
          </a:xfrm>
        </p:spPr>
        <p:txBody>
          <a:bodyPr/>
          <a:lstStyle/>
          <a:p>
            <a:pPr algn="ctr"/>
            <a:r>
              <a:rPr lang="en-GB" sz="2800" dirty="0"/>
              <a:t>Needs</a:t>
            </a: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019F665-C018-6356-0A60-AF252925DFA7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z="2400" dirty="0"/>
              <a:t>A </a:t>
            </a:r>
            <a:r>
              <a:rPr lang="en-US" sz="2400" b="1" dirty="0"/>
              <a:t>need</a:t>
            </a:r>
            <a:r>
              <a:rPr lang="en-US" sz="2400" dirty="0"/>
              <a:t> is something needed to </a:t>
            </a:r>
            <a:r>
              <a:rPr lang="en-US" sz="2400" b="1" dirty="0"/>
              <a:t>survive</a:t>
            </a:r>
          </a:p>
          <a:p>
            <a:r>
              <a:rPr lang="en-US" sz="2400" b="1" dirty="0"/>
              <a:t>Needs </a:t>
            </a:r>
            <a:r>
              <a:rPr lang="en-US" sz="2400" dirty="0"/>
              <a:t>are</a:t>
            </a:r>
            <a:r>
              <a:rPr lang="en-US" sz="2400" b="1" dirty="0"/>
              <a:t> limited</a:t>
            </a:r>
          </a:p>
          <a:p>
            <a:r>
              <a:rPr lang="en-US" sz="2400" b="1" dirty="0"/>
              <a:t>Asked For</a:t>
            </a:r>
            <a:r>
              <a:rPr lang="en-US" sz="2400" dirty="0"/>
              <a:t> Needs: Some needs are very easy to identify, especially when someone asks for something. 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EC71BA6-8254-1FF9-69C7-C062922828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399328"/>
            <a:ext cx="3887788" cy="823912"/>
          </a:xfrm>
        </p:spPr>
        <p:txBody>
          <a:bodyPr/>
          <a:lstStyle/>
          <a:p>
            <a:pPr algn="ctr"/>
            <a:r>
              <a:rPr lang="en-GB" sz="2800" dirty="0"/>
              <a:t>Wants</a:t>
            </a:r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2F93C64-DECA-4A78-3201-CF67A9C84CDD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algn="ctr"/>
            <a:r>
              <a:rPr lang="en-US" sz="2400" dirty="0"/>
              <a:t>A </a:t>
            </a:r>
            <a:r>
              <a:rPr lang="en-US" sz="2400" b="1" dirty="0"/>
              <a:t>want </a:t>
            </a:r>
            <a:r>
              <a:rPr lang="en-US" sz="2400" dirty="0"/>
              <a:t>is something that people </a:t>
            </a:r>
            <a:r>
              <a:rPr lang="en-US" sz="2400" b="1" dirty="0"/>
              <a:t>desire</a:t>
            </a:r>
            <a:r>
              <a:rPr lang="en-US" sz="2400" dirty="0"/>
              <a:t> to have that they may not be able to obtain.</a:t>
            </a:r>
          </a:p>
          <a:p>
            <a:pPr algn="ctr"/>
            <a:r>
              <a:rPr lang="en-US" sz="2400" b="1" dirty="0"/>
              <a:t>Wants</a:t>
            </a:r>
            <a:r>
              <a:rPr lang="en-US" sz="2400" dirty="0"/>
              <a:t> are unlimited</a:t>
            </a:r>
          </a:p>
        </p:txBody>
      </p:sp>
    </p:spTree>
    <p:extLst>
      <p:ext uri="{BB962C8B-B14F-4D97-AF65-F5344CB8AC3E}">
        <p14:creationId xmlns:p14="http://schemas.microsoft.com/office/powerpoint/2010/main" val="2124212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CCE2B747-0137-4DF4-B35F-2B4691A673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24665"/>
            <a:ext cx="7886700" cy="1325563"/>
          </a:xfrm>
        </p:spPr>
        <p:txBody>
          <a:bodyPr/>
          <a:lstStyle/>
          <a:p>
            <a:r>
              <a:rPr lang="en-GB" dirty="0"/>
              <a:t>Lets apply Maslow (1943).. 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65D10A8D-2469-4CAC-8A18-BC9DE18F70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76836" y="1112970"/>
            <a:ext cx="4947648" cy="494764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5EBDC10-25FE-424F-9F73-9E827A3A6EA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528" r="2601"/>
          <a:stretch/>
        </p:blipFill>
        <p:spPr>
          <a:xfrm>
            <a:off x="5995834" y="2027097"/>
            <a:ext cx="3086211" cy="2205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677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83356" y="1928731"/>
            <a:ext cx="3333749" cy="2624327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2BE6897-60B6-6AB2-AE92-3F5C6B6BA9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1525" y="1967266"/>
            <a:ext cx="1971675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6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Case Study: Marriott International</a:t>
            </a:r>
          </a:p>
        </p:txBody>
      </p:sp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7A630972-FF8B-0F08-36EA-47D6DF91879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20409" y="1574019"/>
            <a:ext cx="5508592" cy="3856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F6A2940-9FCF-3EA1-448D-B33075F5BCC0}"/>
              </a:ext>
            </a:extLst>
          </p:cNvPr>
          <p:cNvSpPr txBox="1"/>
          <p:nvPr/>
        </p:nvSpPr>
        <p:spPr>
          <a:xfrm>
            <a:off x="688379" y="546769"/>
            <a:ext cx="83303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Marriott International’s 30 sub-brands cater to different guest types and their diverse needs</a:t>
            </a:r>
          </a:p>
        </p:txBody>
      </p:sp>
    </p:spTree>
    <p:extLst>
      <p:ext uri="{BB962C8B-B14F-4D97-AF65-F5344CB8AC3E}">
        <p14:creationId xmlns:p14="http://schemas.microsoft.com/office/powerpoint/2010/main" val="3870505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B12607-E5AA-69F3-EBE5-C529D1C136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Case Study: Moxy Hotels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EE1F4A-18AB-C64A-0578-9BE1A40A7C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305796"/>
            <a:ext cx="7886700" cy="4351338"/>
          </a:xfrm>
        </p:spPr>
        <p:txBody>
          <a:bodyPr/>
          <a:lstStyle/>
          <a:p>
            <a:pPr algn="ctr"/>
            <a:r>
              <a:rPr lang="en-GB" sz="2400" dirty="0"/>
              <a:t>What type of consumer can we find at a Moxy Hotel?</a:t>
            </a:r>
          </a:p>
          <a:p>
            <a:pPr algn="ctr"/>
            <a:r>
              <a:rPr lang="en-GB" sz="2400" dirty="0"/>
              <a:t>What Guest Services does this brand have on offer?</a:t>
            </a:r>
          </a:p>
        </p:txBody>
      </p:sp>
      <p:pic>
        <p:nvPicPr>
          <p:cNvPr id="4" name="Online Media 3" title="Moxy - Meet Moxy Hotels">
            <a:hlinkClick r:id="" action="ppaction://media"/>
            <a:extLst>
              <a:ext uri="{FF2B5EF4-FFF2-40B4-BE49-F238E27FC236}">
                <a16:creationId xmlns:a16="http://schemas.microsoft.com/office/drawing/2014/main" id="{551CD5C9-3D0B-E05A-B6E5-522C38C69BF5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440841" y="2371705"/>
            <a:ext cx="6262317" cy="3538209"/>
          </a:xfrm>
          <a:prstGeom prst="rect">
            <a:avLst/>
          </a:prstGeom>
        </p:spPr>
      </p:pic>
      <p:pic>
        <p:nvPicPr>
          <p:cNvPr id="2050" name="Picture 2" descr="See the source image">
            <a:extLst>
              <a:ext uri="{FF2B5EF4-FFF2-40B4-BE49-F238E27FC236}">
                <a16:creationId xmlns:a16="http://schemas.microsoft.com/office/drawing/2014/main" id="{B7DB83E1-28AC-995F-547F-D524435A77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7461" y="437260"/>
            <a:ext cx="2576226" cy="884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1017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FEBAB6-629C-5382-95F1-1D85138AAC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849" y="128458"/>
            <a:ext cx="8375501" cy="689124"/>
          </a:xfrm>
        </p:spPr>
        <p:txBody>
          <a:bodyPr/>
          <a:lstStyle/>
          <a:p>
            <a:pPr algn="ctr"/>
            <a:r>
              <a:rPr lang="en-GB" sz="3200" b="1" dirty="0">
                <a:solidFill>
                  <a:srgbClr val="FF0000"/>
                </a:solidFill>
              </a:rPr>
              <a:t>Task – </a:t>
            </a:r>
            <a:r>
              <a:rPr lang="en-GB" sz="3200" dirty="0"/>
              <a:t>compare the different guest expectations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3C5F03-63E0-23C2-9444-8D872F0267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7882" y="1828800"/>
            <a:ext cx="7977468" cy="4238513"/>
          </a:xfrm>
        </p:spPr>
        <p:txBody>
          <a:bodyPr/>
          <a:lstStyle/>
          <a:p>
            <a:r>
              <a:rPr lang="en-GB" dirty="0"/>
              <a:t>What is the expectations of the different guest types?</a:t>
            </a:r>
          </a:p>
          <a:p>
            <a:endParaRPr lang="en-GB" dirty="0"/>
          </a:p>
          <a:p>
            <a:r>
              <a:rPr lang="en-GB" dirty="0"/>
              <a:t>What specific facilities might the different guests want?</a:t>
            </a:r>
          </a:p>
          <a:p>
            <a:endParaRPr lang="en-GB" dirty="0"/>
          </a:p>
          <a:p>
            <a:r>
              <a:rPr lang="en-GB" dirty="0"/>
              <a:t>Find some specific examples from the tourism and events industry of how they meet these expectations</a:t>
            </a:r>
          </a:p>
          <a:p>
            <a:pPr marL="0" indent="0" algn="ctr">
              <a:buNone/>
            </a:pPr>
            <a:r>
              <a:rPr lang="en-GB" sz="2000" dirty="0">
                <a:solidFill>
                  <a:srgbClr val="FF0000"/>
                </a:solidFill>
              </a:rPr>
              <a:t>(</a:t>
            </a:r>
            <a:endParaRPr lang="en-GB" dirty="0"/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6061D67-7C2A-1783-56E7-68EA35BE5545}"/>
              </a:ext>
            </a:extLst>
          </p:cNvPr>
          <p:cNvSpPr txBox="1"/>
          <p:nvPr/>
        </p:nvSpPr>
        <p:spPr>
          <a:xfrm>
            <a:off x="537882" y="1014521"/>
            <a:ext cx="1871831" cy="40011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Leisure Guests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EE7A513-EDF5-DDCB-B749-4C5E520ECCB0}"/>
              </a:ext>
            </a:extLst>
          </p:cNvPr>
          <p:cNvSpPr txBox="1"/>
          <p:nvPr/>
        </p:nvSpPr>
        <p:spPr>
          <a:xfrm>
            <a:off x="3589468" y="1045299"/>
            <a:ext cx="2122842" cy="40011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Business Guests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157329D-81EE-201E-DC59-59903730FFD7}"/>
              </a:ext>
            </a:extLst>
          </p:cNvPr>
          <p:cNvSpPr txBox="1"/>
          <p:nvPr/>
        </p:nvSpPr>
        <p:spPr>
          <a:xfrm>
            <a:off x="6719943" y="1045299"/>
            <a:ext cx="1620820" cy="40011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Locals</a:t>
            </a:r>
          </a:p>
        </p:txBody>
      </p:sp>
    </p:spTree>
    <p:extLst>
      <p:ext uri="{BB962C8B-B14F-4D97-AF65-F5344CB8AC3E}">
        <p14:creationId xmlns:p14="http://schemas.microsoft.com/office/powerpoint/2010/main" val="1435478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loud 4">
            <a:extLst>
              <a:ext uri="{FF2B5EF4-FFF2-40B4-BE49-F238E27FC236}">
                <a16:creationId xmlns:a16="http://schemas.microsoft.com/office/drawing/2014/main" id="{8E5297BC-05A5-8183-C54E-91186F287761}"/>
              </a:ext>
            </a:extLst>
          </p:cNvPr>
          <p:cNvSpPr/>
          <p:nvPr/>
        </p:nvSpPr>
        <p:spPr>
          <a:xfrm>
            <a:off x="1472500" y="1355835"/>
            <a:ext cx="6057112" cy="314049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How can a holiday resort enhance the customer experience?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BD21ABD9-5CAD-3C06-BDE5-5A0C1B2AC7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/>
          <a:lstStyle/>
          <a:p>
            <a:r>
              <a:rPr lang="en-GB" dirty="0"/>
              <a:t>Group Discussion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611C3DB-B75C-7886-5275-0D3B167881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3383" y="109482"/>
            <a:ext cx="2242915" cy="1246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1911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loud 4">
            <a:extLst>
              <a:ext uri="{FF2B5EF4-FFF2-40B4-BE49-F238E27FC236}">
                <a16:creationId xmlns:a16="http://schemas.microsoft.com/office/drawing/2014/main" id="{8E5297BC-05A5-8183-C54E-91186F287761}"/>
              </a:ext>
            </a:extLst>
          </p:cNvPr>
          <p:cNvSpPr/>
          <p:nvPr/>
        </p:nvSpPr>
        <p:spPr>
          <a:xfrm>
            <a:off x="1472500" y="1355835"/>
            <a:ext cx="6057112" cy="314049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How can an event enhance the customer experience?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BD21ABD9-5CAD-3C06-BDE5-5A0C1B2AC7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/>
          <a:lstStyle/>
          <a:p>
            <a:r>
              <a:rPr lang="en-GB" dirty="0"/>
              <a:t>Group Discussion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611C3DB-B75C-7886-5275-0D3B167881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3383" y="109482"/>
            <a:ext cx="2242915" cy="1246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687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599DCC-E9C4-4C70-DE51-FE06DE730E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Group Discussion </a:t>
            </a:r>
          </a:p>
        </p:txBody>
      </p:sp>
      <p:sp>
        <p:nvSpPr>
          <p:cNvPr id="4" name="Cloud 3">
            <a:extLst>
              <a:ext uri="{FF2B5EF4-FFF2-40B4-BE49-F238E27FC236}">
                <a16:creationId xmlns:a16="http://schemas.microsoft.com/office/drawing/2014/main" id="{1A48EBC7-CB0D-C256-8CE4-0307D0C5FC61}"/>
              </a:ext>
            </a:extLst>
          </p:cNvPr>
          <p:cNvSpPr/>
          <p:nvPr/>
        </p:nvSpPr>
        <p:spPr>
          <a:xfrm>
            <a:off x="4371422" y="1368650"/>
            <a:ext cx="4350405" cy="3793285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Can you think of any examples of how the 5 senses can be used for the tourism and event?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E1C93AD-7C53-6F14-51FE-E2FFDDE185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8353" y="1170787"/>
            <a:ext cx="3880769" cy="3861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0573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311491-6DE6-2279-E538-B5A2F9DD86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6386" y="-24169"/>
            <a:ext cx="5913953" cy="1196596"/>
          </a:xfrm>
        </p:spPr>
        <p:txBody>
          <a:bodyPr anchor="ctr">
            <a:normAutofit/>
          </a:bodyPr>
          <a:lstStyle/>
          <a:p>
            <a:pPr algn="ctr"/>
            <a:r>
              <a:rPr lang="en-GB" sz="3000" b="1" dirty="0"/>
              <a:t>The Five Senses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3BFA7E-E656-93E0-8404-9043BC68FB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0390" y="1551397"/>
            <a:ext cx="8763610" cy="4509603"/>
          </a:xfrm>
        </p:spPr>
        <p:txBody>
          <a:bodyPr anchor="ctr">
            <a:normAutofit fontScale="92500" lnSpcReduction="20000"/>
          </a:bodyPr>
          <a:lstStyle/>
          <a:p>
            <a:r>
              <a:rPr lang="en-GB" sz="2000" b="1" dirty="0"/>
              <a:t>Sight - </a:t>
            </a:r>
            <a:r>
              <a:rPr lang="en-GB" sz="2000" dirty="0"/>
              <a:t>Think visuals on Hotel websites, colours in branding and logos. </a:t>
            </a:r>
          </a:p>
          <a:p>
            <a:r>
              <a:rPr lang="en-GB" sz="2000" b="1" dirty="0"/>
              <a:t>Sound - </a:t>
            </a:r>
            <a:r>
              <a:rPr lang="en-GB" sz="2000" dirty="0"/>
              <a:t>According to </a:t>
            </a:r>
            <a:r>
              <a:rPr lang="sv-SE" sz="2000" dirty="0"/>
              <a:t>Juslin and Västfjäll (2008)</a:t>
            </a:r>
            <a:r>
              <a:rPr lang="en-GB" sz="2000" dirty="0"/>
              <a:t>, listening to sounds such as music and noise has a significant effect on our moods and emotions because </a:t>
            </a:r>
            <a:r>
              <a:rPr lang="en-GB" sz="2000" b="1" dirty="0"/>
              <a:t>it can cause our brain to release dopamine</a:t>
            </a:r>
            <a:r>
              <a:rPr lang="en-GB" sz="2000" dirty="0"/>
              <a:t>. </a:t>
            </a:r>
          </a:p>
          <a:p>
            <a:pPr marL="0" indent="0">
              <a:buNone/>
            </a:pPr>
            <a:r>
              <a:rPr lang="en-GB" sz="2000" dirty="0">
                <a:solidFill>
                  <a:srgbClr val="FF0000"/>
                </a:solidFill>
              </a:rPr>
              <a:t>Think songs that bring back good memories, childhood films, lobby music etc</a:t>
            </a:r>
          </a:p>
          <a:p>
            <a:r>
              <a:rPr lang="en-GB" sz="2000" b="1" dirty="0"/>
              <a:t>Smell -</a:t>
            </a:r>
            <a:r>
              <a:rPr lang="en-GB" sz="2000" dirty="0"/>
              <a:t> Think the smell of popcorn, smell of bread, smell of hotel toiletries.</a:t>
            </a:r>
          </a:p>
          <a:p>
            <a:pPr marL="0" indent="0">
              <a:buNone/>
            </a:pPr>
            <a:r>
              <a:rPr lang="en-GB" sz="2000" dirty="0">
                <a:solidFill>
                  <a:srgbClr val="FF0000"/>
                </a:solidFill>
              </a:rPr>
              <a:t>The Taj Hotels use a certain </a:t>
            </a:r>
            <a:r>
              <a:rPr lang="en-GB" sz="2000" b="1" dirty="0">
                <a:solidFill>
                  <a:srgbClr val="FF0000"/>
                </a:solidFill>
              </a:rPr>
              <a:t>Jasmin scent </a:t>
            </a:r>
            <a:r>
              <a:rPr lang="en-GB" sz="2000" dirty="0">
                <a:solidFill>
                  <a:srgbClr val="FF0000"/>
                </a:solidFill>
              </a:rPr>
              <a:t>in all their hotels specially made to enhance the scent in India</a:t>
            </a:r>
          </a:p>
          <a:p>
            <a:r>
              <a:rPr lang="en-GB" sz="2000" b="1" dirty="0"/>
              <a:t>Touch –</a:t>
            </a:r>
            <a:r>
              <a:rPr lang="en-GB" sz="2000" dirty="0"/>
              <a:t> Your skin is the largest organ in the human body (National </a:t>
            </a:r>
            <a:r>
              <a:rPr lang="en-GB" sz="2000" dirty="0" err="1"/>
              <a:t>Georgraphic</a:t>
            </a:r>
            <a:r>
              <a:rPr lang="en-GB" sz="2000" dirty="0"/>
              <a:t>, 2017). </a:t>
            </a:r>
          </a:p>
          <a:p>
            <a:pPr marL="0" indent="0">
              <a:buNone/>
            </a:pPr>
            <a:r>
              <a:rPr lang="en-GB" sz="2000" dirty="0">
                <a:solidFill>
                  <a:srgbClr val="FF0000"/>
                </a:solidFill>
              </a:rPr>
              <a:t>In </a:t>
            </a:r>
            <a:r>
              <a:rPr lang="en-GB" sz="2000" i="1" dirty="0">
                <a:solidFill>
                  <a:srgbClr val="FF0000"/>
                </a:solidFill>
              </a:rPr>
              <a:t>Disney</a:t>
            </a:r>
            <a:r>
              <a:rPr lang="en-GB" sz="2000" dirty="0">
                <a:solidFill>
                  <a:srgbClr val="FF0000"/>
                </a:solidFill>
              </a:rPr>
              <a:t> touch of water is integral part of experience. In hotels it may be the fixtures and furnishings of your room, lobby or restaurant</a:t>
            </a:r>
          </a:p>
          <a:p>
            <a:r>
              <a:rPr lang="en-GB" sz="2000" b="1" dirty="0"/>
              <a:t>Taste – </a:t>
            </a:r>
            <a:r>
              <a:rPr lang="en-GB" sz="2000" dirty="0"/>
              <a:t>There are 10,000 taste buds in the human mouth, lots of opportunities to provide tastes in settings to enhance guest quality service.</a:t>
            </a:r>
          </a:p>
          <a:p>
            <a:pPr marL="0" indent="0">
              <a:buNone/>
            </a:pPr>
            <a:r>
              <a:rPr lang="en-GB" sz="2000" dirty="0">
                <a:solidFill>
                  <a:srgbClr val="FF0000"/>
                </a:solidFill>
              </a:rPr>
              <a:t>Think Hilton cookies, or the different cuisines on offer throughout Disney parks.</a:t>
            </a:r>
          </a:p>
          <a:p>
            <a:pPr marL="0" indent="0">
              <a:buNone/>
            </a:pPr>
            <a:endParaRPr lang="en-GB" sz="2000" dirty="0"/>
          </a:p>
          <a:p>
            <a:endParaRPr lang="en-GB" sz="1200" dirty="0"/>
          </a:p>
          <a:p>
            <a:endParaRPr lang="en-GB" sz="12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F213A43-A01B-DE08-CE48-29B26CCE7604}"/>
              </a:ext>
            </a:extLst>
          </p:cNvPr>
          <p:cNvSpPr txBox="1"/>
          <p:nvPr/>
        </p:nvSpPr>
        <p:spPr>
          <a:xfrm>
            <a:off x="4013641" y="5492599"/>
            <a:ext cx="2006159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50" dirty="0">
                <a:solidFill>
                  <a:schemeClr val="bg1"/>
                </a:solidFill>
              </a:rPr>
              <a:t>(Hospitality Insights, N.D)</a:t>
            </a:r>
          </a:p>
        </p:txBody>
      </p:sp>
      <p:pic>
        <p:nvPicPr>
          <p:cNvPr id="8" name="Picture 4">
            <a:extLst>
              <a:ext uri="{FF2B5EF4-FFF2-40B4-BE49-F238E27FC236}">
                <a16:creationId xmlns:a16="http://schemas.microsoft.com/office/drawing/2014/main" id="{47290C8A-2201-0B25-25E8-8845A57CFE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407666" y="-24169"/>
            <a:ext cx="1580423" cy="1572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8218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3F198F-4B2B-17D1-D89E-70181BB5FF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71947" y="206896"/>
            <a:ext cx="5385888" cy="966179"/>
          </a:xfrm>
        </p:spPr>
        <p:txBody>
          <a:bodyPr anchor="ctr">
            <a:normAutofit/>
          </a:bodyPr>
          <a:lstStyle/>
          <a:p>
            <a:pPr algn="ctr"/>
            <a:r>
              <a:rPr lang="en-GB" sz="2700" b="1" dirty="0"/>
              <a:t>Six Steps to Deliver Quality Guest Service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71CA52-A903-EFF2-7ABC-A7E5E38597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1706" y="1592495"/>
            <a:ext cx="6789218" cy="3987336"/>
          </a:xfrm>
        </p:spPr>
        <p:txBody>
          <a:bodyPr anchor="t">
            <a:normAutofit/>
          </a:bodyPr>
          <a:lstStyle/>
          <a:p>
            <a:pPr marL="385763" indent="-385763">
              <a:lnSpc>
                <a:spcPct val="150000"/>
              </a:lnSpc>
              <a:buAutoNum type="arabicPeriod"/>
            </a:pPr>
            <a:r>
              <a:rPr lang="en-GB" sz="1800" dirty="0"/>
              <a:t>Consider the guests being served</a:t>
            </a:r>
          </a:p>
          <a:p>
            <a:pPr marL="385763" indent="-385763">
              <a:lnSpc>
                <a:spcPct val="150000"/>
              </a:lnSpc>
              <a:buAutoNum type="arabicPeriod"/>
            </a:pPr>
            <a:r>
              <a:rPr lang="en-GB" sz="1800" dirty="0"/>
              <a:t>Determine what the guest desires</a:t>
            </a:r>
          </a:p>
          <a:p>
            <a:pPr marL="385763" indent="-385763">
              <a:lnSpc>
                <a:spcPct val="150000"/>
              </a:lnSpc>
              <a:buAutoNum type="arabicPeriod"/>
            </a:pPr>
            <a:r>
              <a:rPr lang="en-GB" sz="1800" dirty="0"/>
              <a:t>Develop procedures to deliver what guests want</a:t>
            </a:r>
          </a:p>
          <a:p>
            <a:pPr marL="385763" indent="-385763">
              <a:lnSpc>
                <a:spcPct val="150000"/>
              </a:lnSpc>
              <a:buAutoNum type="arabicPeriod"/>
            </a:pPr>
            <a:r>
              <a:rPr lang="en-GB" sz="1800" dirty="0"/>
              <a:t>Train and empower staff</a:t>
            </a:r>
          </a:p>
          <a:p>
            <a:pPr marL="385763" indent="-385763">
              <a:lnSpc>
                <a:spcPct val="150000"/>
              </a:lnSpc>
              <a:buAutoNum type="arabicPeriod"/>
            </a:pPr>
            <a:r>
              <a:rPr lang="en-GB" sz="1800" dirty="0"/>
              <a:t>Implement revised systems</a:t>
            </a:r>
          </a:p>
          <a:p>
            <a:pPr marL="385763" indent="-385763">
              <a:lnSpc>
                <a:spcPct val="150000"/>
              </a:lnSpc>
              <a:buAutoNum type="arabicPeriod"/>
            </a:pPr>
            <a:r>
              <a:rPr lang="en-GB" sz="1800" dirty="0"/>
              <a:t>Evaluate and modify service delivery systems</a:t>
            </a:r>
          </a:p>
        </p:txBody>
      </p:sp>
    </p:spTree>
    <p:extLst>
      <p:ext uri="{BB962C8B-B14F-4D97-AF65-F5344CB8AC3E}">
        <p14:creationId xmlns:p14="http://schemas.microsoft.com/office/powerpoint/2010/main" val="542675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9BBCBE-CD75-0E04-D2E2-C4B7FD61EF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5101" y="365125"/>
            <a:ext cx="7080249" cy="1325563"/>
          </a:xfrm>
        </p:spPr>
        <p:txBody>
          <a:bodyPr>
            <a:normAutofit/>
          </a:bodyPr>
          <a:lstStyle/>
          <a:p>
            <a:pPr algn="ctr"/>
            <a:r>
              <a:rPr lang="en-GB" sz="3600" b="1" dirty="0"/>
              <a:t>Meeting and Exceeding Guest Expectations – How?</a:t>
            </a:r>
          </a:p>
        </p:txBody>
      </p:sp>
      <p:pic>
        <p:nvPicPr>
          <p:cNvPr id="14" name="Graphic 13" descr="Head with Gears">
            <a:extLst>
              <a:ext uri="{FF2B5EF4-FFF2-40B4-BE49-F238E27FC236}">
                <a16:creationId xmlns:a16="http://schemas.microsoft.com/office/drawing/2014/main" id="{C91E44AC-39A2-8F66-66ED-824635EA7A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28650" y="685006"/>
            <a:ext cx="685800" cy="685800"/>
          </a:xfrm>
          <a:prstGeom prst="rect">
            <a:avLst/>
          </a:prstGeom>
        </p:spPr>
      </p:pic>
      <p:graphicFrame>
        <p:nvGraphicFramePr>
          <p:cNvPr id="16" name="Content Placeholder 2">
            <a:extLst>
              <a:ext uri="{FF2B5EF4-FFF2-40B4-BE49-F238E27FC236}">
                <a16:creationId xmlns:a16="http://schemas.microsoft.com/office/drawing/2014/main" id="{452CA44C-A285-0F86-5886-B0B817CC931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09742264"/>
              </p:ext>
            </p:extLst>
          </p:nvPr>
        </p:nvGraphicFramePr>
        <p:xfrm>
          <a:off x="628650" y="1754678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3848638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6" grpId="0">
        <p:bldAsOne/>
      </p:bldGraphic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8C65C9-6EF2-1569-E7E7-AE3EA70EC1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53383"/>
            <a:ext cx="6858000" cy="2387600"/>
          </a:xfrm>
        </p:spPr>
        <p:txBody>
          <a:bodyPr/>
          <a:lstStyle/>
          <a:p>
            <a:r>
              <a:rPr lang="en-GB" dirty="0"/>
              <a:t>Part 2: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FF074EC-8760-2B5F-B8EC-D3C5E2F985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440983"/>
            <a:ext cx="6858000" cy="1655762"/>
          </a:xfrm>
        </p:spPr>
        <p:txBody>
          <a:bodyPr/>
          <a:lstStyle/>
          <a:p>
            <a:r>
              <a:rPr lang="en-GB" dirty="0"/>
              <a:t>Changing Guest Services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081100C-0BB0-D885-6921-ECDC3C1855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4722" y="3095961"/>
            <a:ext cx="4554555" cy="2816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435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FADC85-A057-E6CA-6BDB-CF0C56D0EA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Group Discussion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CA84D03-A09D-9D78-171E-0AF2A38C30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86716" y="110466"/>
            <a:ext cx="2389597" cy="1327862"/>
          </a:xfrm>
          <a:prstGeom prst="rect">
            <a:avLst/>
          </a:prstGeom>
        </p:spPr>
      </p:pic>
      <p:sp>
        <p:nvSpPr>
          <p:cNvPr id="9" name="Cloud 8">
            <a:extLst>
              <a:ext uri="{FF2B5EF4-FFF2-40B4-BE49-F238E27FC236}">
                <a16:creationId xmlns:a16="http://schemas.microsoft.com/office/drawing/2014/main" id="{1E70DBD8-290F-4DB3-229F-BD214DAC9476}"/>
              </a:ext>
            </a:extLst>
          </p:cNvPr>
          <p:cNvSpPr/>
          <p:nvPr/>
        </p:nvSpPr>
        <p:spPr>
          <a:xfrm>
            <a:off x="1856111" y="1945347"/>
            <a:ext cx="5431778" cy="2717189"/>
          </a:xfrm>
          <a:prstGeom prst="cloud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Can you</a:t>
            </a:r>
            <a:r>
              <a:rPr kumimoji="0" lang="en-GB" sz="24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think of any emerging trends or changes affecting the hospitality industry?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5166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677B53-0BD1-DE68-FE67-8AA943F0F2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24072" y="629268"/>
            <a:ext cx="4939868" cy="1286160"/>
          </a:xfrm>
        </p:spPr>
        <p:txBody>
          <a:bodyPr anchor="b">
            <a:normAutofit/>
          </a:bodyPr>
          <a:lstStyle/>
          <a:p>
            <a:pPr algn="ctr"/>
            <a:r>
              <a:rPr lang="en-GB" sz="3200" b="1" dirty="0"/>
              <a:t>Understanding the Factors Driving Hotel Trends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D9F9B5-FEAC-3243-45F0-9FDADC6C94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24073" y="2280740"/>
            <a:ext cx="5238624" cy="3785419"/>
          </a:xfrm>
        </p:spPr>
        <p:txBody>
          <a:bodyPr>
            <a:normAutofit/>
          </a:bodyPr>
          <a:lstStyle/>
          <a:p>
            <a:r>
              <a:rPr lang="en-GB" sz="2400" b="1" dirty="0"/>
              <a:t>Emerging technology:</a:t>
            </a:r>
          </a:p>
          <a:p>
            <a:pPr marL="0" indent="0">
              <a:buNone/>
            </a:pPr>
            <a:r>
              <a:rPr lang="en-GB" sz="2400" dirty="0"/>
              <a:t>e.g. Artificial Intelligence (AI), robotics and virtual reality</a:t>
            </a:r>
          </a:p>
          <a:p>
            <a:r>
              <a:rPr lang="en-GB" sz="2400" b="1" dirty="0"/>
              <a:t>Lifestyle changes:</a:t>
            </a:r>
          </a:p>
          <a:p>
            <a:pPr marL="0" indent="0">
              <a:buNone/>
            </a:pPr>
            <a:r>
              <a:rPr lang="en-GB" sz="2400" dirty="0"/>
              <a:t>e.g. Increased interest in sustainable business practices</a:t>
            </a:r>
          </a:p>
          <a:p>
            <a:r>
              <a:rPr lang="en-GB" sz="2400" b="1" dirty="0"/>
              <a:t>Covid-19 Pandemic:</a:t>
            </a:r>
          </a:p>
          <a:p>
            <a:pPr marL="0" indent="0">
              <a:buNone/>
            </a:pPr>
            <a:r>
              <a:rPr lang="en-GB" sz="2400" dirty="0"/>
              <a:t>e.g. Increased emphasis on safety and hygiene</a:t>
            </a:r>
          </a:p>
        </p:txBody>
      </p:sp>
      <p:pic>
        <p:nvPicPr>
          <p:cNvPr id="5" name="Picture 4" descr="A robot using a laptop sitting on a blue chair">
            <a:extLst>
              <a:ext uri="{FF2B5EF4-FFF2-40B4-BE49-F238E27FC236}">
                <a16:creationId xmlns:a16="http://schemas.microsoft.com/office/drawing/2014/main" id="{CDFF0A08-7FB9-7F29-03BD-376453C33E3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3053" r="8431"/>
          <a:stretch/>
        </p:blipFill>
        <p:spPr>
          <a:xfrm>
            <a:off x="20" y="10"/>
            <a:ext cx="3476673" cy="6857990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2536536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5EB74D-BD19-30D5-08C0-7CD659849C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600" b="1" dirty="0"/>
              <a:t>Case Study: Alibaba’s Keyless &amp; Cashless Hotel</a:t>
            </a:r>
          </a:p>
        </p:txBody>
      </p:sp>
      <p:pic>
        <p:nvPicPr>
          <p:cNvPr id="4" name="Online Media 3" title="Alibaba’s keyless and cashless hotel is straight out of the future | CNBC Reports">
            <a:hlinkClick r:id="" action="ppaction://media"/>
            <a:extLst>
              <a:ext uri="{FF2B5EF4-FFF2-40B4-BE49-F238E27FC236}">
                <a16:creationId xmlns:a16="http://schemas.microsoft.com/office/drawing/2014/main" id="{70497E10-5D88-DAC3-0256-BF9450A724DD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721519" y="1445698"/>
            <a:ext cx="7700962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568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FADC85-A057-E6CA-6BDB-CF0C56D0EA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Group Discussion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CA84D03-A09D-9D78-171E-0AF2A38C30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86716" y="110466"/>
            <a:ext cx="2389597" cy="1327862"/>
          </a:xfrm>
          <a:prstGeom prst="rect">
            <a:avLst/>
          </a:prstGeom>
        </p:spPr>
      </p:pic>
      <p:sp>
        <p:nvSpPr>
          <p:cNvPr id="9" name="Cloud 8">
            <a:extLst>
              <a:ext uri="{FF2B5EF4-FFF2-40B4-BE49-F238E27FC236}">
                <a16:creationId xmlns:a16="http://schemas.microsoft.com/office/drawing/2014/main" id="{1E70DBD8-290F-4DB3-229F-BD214DAC9476}"/>
              </a:ext>
            </a:extLst>
          </p:cNvPr>
          <p:cNvSpPr/>
          <p:nvPr/>
        </p:nvSpPr>
        <p:spPr>
          <a:xfrm>
            <a:off x="482886" y="1438328"/>
            <a:ext cx="3770616" cy="2832136"/>
          </a:xfrm>
          <a:prstGeom prst="cloud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</a:t>
            </a:r>
            <a:r>
              <a:rPr kumimoji="0" lang="en-GB" sz="24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are the benefits of using AI or robotics in </a:t>
            </a:r>
            <a:r>
              <a:rPr kumimoji="0" lang="en-GB" sz="2400" b="0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</a:t>
            </a:r>
            <a:r>
              <a:rPr lang="en-GB" sz="2400" dirty="0">
                <a:solidFill>
                  <a:prstClr val="white"/>
                </a:solidFill>
                <a:latin typeface="Calibri" panose="020F0502020204030204"/>
              </a:rPr>
              <a:t>e hospitality industry </a:t>
            </a:r>
            <a:r>
              <a:rPr kumimoji="0" lang="en-GB" sz="24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? (list examples)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loud 2">
            <a:extLst>
              <a:ext uri="{FF2B5EF4-FFF2-40B4-BE49-F238E27FC236}">
                <a16:creationId xmlns:a16="http://schemas.microsoft.com/office/drawing/2014/main" id="{BD117589-A2AC-26F9-2D17-D248952A9223}"/>
              </a:ext>
            </a:extLst>
          </p:cNvPr>
          <p:cNvSpPr/>
          <p:nvPr/>
        </p:nvSpPr>
        <p:spPr>
          <a:xfrm>
            <a:off x="4890498" y="1465456"/>
            <a:ext cx="3770616" cy="2832136"/>
          </a:xfrm>
          <a:prstGeom prst="cloud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are your top concerns with these</a:t>
            </a:r>
            <a:r>
              <a:rPr kumimoji="0" lang="en-GB" sz="24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new technologies?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3201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6D1FED-F167-5517-16AA-FAE531C708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76811" y="119958"/>
            <a:ext cx="3456793" cy="83632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0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Smart Hotels</a:t>
            </a: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F6EF57EF-D042-41D3-83E8-41A1FE6C11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149657" cy="1290953"/>
          </a:xfrm>
          <a:custGeom>
            <a:avLst/>
            <a:gdLst>
              <a:gd name="connsiteX0" fmla="*/ 0 w 5532876"/>
              <a:gd name="connsiteY0" fmla="*/ 0 h 1290953"/>
              <a:gd name="connsiteX1" fmla="*/ 5532876 w 5532876"/>
              <a:gd name="connsiteY1" fmla="*/ 0 h 1290953"/>
              <a:gd name="connsiteX2" fmla="*/ 4936972 w 5532876"/>
              <a:gd name="connsiteY2" fmla="*/ 1290953 h 1290953"/>
              <a:gd name="connsiteX3" fmla="*/ 0 w 5532876"/>
              <a:gd name="connsiteY3" fmla="*/ 1290953 h 1290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532876" h="1290953">
                <a:moveTo>
                  <a:pt x="0" y="0"/>
                </a:moveTo>
                <a:lnTo>
                  <a:pt x="5532876" y="0"/>
                </a:lnTo>
                <a:lnTo>
                  <a:pt x="4936972" y="1290953"/>
                </a:lnTo>
                <a:lnTo>
                  <a:pt x="0" y="1290953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00A59BB-A268-4F3E-9D41-CA265AF168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23380" y="1"/>
            <a:ext cx="5320620" cy="1290953"/>
          </a:xfrm>
          <a:custGeom>
            <a:avLst/>
            <a:gdLst>
              <a:gd name="connsiteX0" fmla="*/ 595904 w 7094159"/>
              <a:gd name="connsiteY0" fmla="*/ 0 h 1290953"/>
              <a:gd name="connsiteX1" fmla="*/ 7094159 w 7094159"/>
              <a:gd name="connsiteY1" fmla="*/ 0 h 1290953"/>
              <a:gd name="connsiteX2" fmla="*/ 7094159 w 7094159"/>
              <a:gd name="connsiteY2" fmla="*/ 1290553 h 1290953"/>
              <a:gd name="connsiteX3" fmla="*/ 5920618 w 7094159"/>
              <a:gd name="connsiteY3" fmla="*/ 1290553 h 1290953"/>
              <a:gd name="connsiteX4" fmla="*/ 5920618 w 7094159"/>
              <a:gd name="connsiteY4" fmla="*/ 1290953 h 1290953"/>
              <a:gd name="connsiteX5" fmla="*/ 2729248 w 7094159"/>
              <a:gd name="connsiteY5" fmla="*/ 1290953 h 1290953"/>
              <a:gd name="connsiteX6" fmla="*/ 2574303 w 7094159"/>
              <a:gd name="connsiteY6" fmla="*/ 1290953 h 1290953"/>
              <a:gd name="connsiteX7" fmla="*/ 0 w 7094159"/>
              <a:gd name="connsiteY7" fmla="*/ 1290953 h 1290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094159" h="1290953">
                <a:moveTo>
                  <a:pt x="595904" y="0"/>
                </a:moveTo>
                <a:lnTo>
                  <a:pt x="7094159" y="0"/>
                </a:lnTo>
                <a:lnTo>
                  <a:pt x="7094159" y="1290553"/>
                </a:lnTo>
                <a:lnTo>
                  <a:pt x="5920618" y="1290553"/>
                </a:lnTo>
                <a:lnTo>
                  <a:pt x="5920618" y="1290953"/>
                </a:lnTo>
                <a:lnTo>
                  <a:pt x="2729248" y="1290953"/>
                </a:lnTo>
                <a:lnTo>
                  <a:pt x="2574303" y="1290953"/>
                </a:lnTo>
                <a:lnTo>
                  <a:pt x="0" y="1290953"/>
                </a:lnTo>
                <a:close/>
              </a:path>
            </a:pathLst>
          </a:custGeom>
          <a:solidFill>
            <a:srgbClr val="7F7F7F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Online Media 3" title="&quot;Smart&quot; hotels come with privacy concerns for travelers">
            <a:hlinkClick r:id="" action="ppaction://media"/>
            <a:extLst>
              <a:ext uri="{FF2B5EF4-FFF2-40B4-BE49-F238E27FC236}">
                <a16:creationId xmlns:a16="http://schemas.microsoft.com/office/drawing/2014/main" id="{D6509090-171C-F43C-727B-C2FF3FEA5A74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277485" y="1567599"/>
            <a:ext cx="6589029" cy="3722801"/>
          </a:xfrm>
          <a:prstGeom prst="rect">
            <a:avLst/>
          </a:prstGeom>
        </p:spPr>
      </p:pic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63794DCE-9D34-40DF-AB3F-06DA8ACCDA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66587" y="5450103"/>
            <a:ext cx="4177413" cy="1407897"/>
          </a:xfrm>
          <a:custGeom>
            <a:avLst/>
            <a:gdLst>
              <a:gd name="connsiteX0" fmla="*/ 652041 w 5569884"/>
              <a:gd name="connsiteY0" fmla="*/ 0 h 1407897"/>
              <a:gd name="connsiteX1" fmla="*/ 5569884 w 5569884"/>
              <a:gd name="connsiteY1" fmla="*/ 0 h 1407897"/>
              <a:gd name="connsiteX2" fmla="*/ 5569884 w 5569884"/>
              <a:gd name="connsiteY2" fmla="*/ 1407897 h 1407897"/>
              <a:gd name="connsiteX3" fmla="*/ 0 w 5569884"/>
              <a:gd name="connsiteY3" fmla="*/ 1407897 h 14078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569884" h="1407897">
                <a:moveTo>
                  <a:pt x="652041" y="0"/>
                </a:moveTo>
                <a:lnTo>
                  <a:pt x="5569884" y="0"/>
                </a:lnTo>
                <a:lnTo>
                  <a:pt x="5569884" y="1407897"/>
                </a:lnTo>
                <a:lnTo>
                  <a:pt x="0" y="140789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45006452-918C-4282-A72C-C9692B6691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450103"/>
            <a:ext cx="5335901" cy="1407897"/>
          </a:xfrm>
          <a:custGeom>
            <a:avLst/>
            <a:gdLst>
              <a:gd name="connsiteX0" fmla="*/ 0 w 7114535"/>
              <a:gd name="connsiteY0" fmla="*/ 0 h 1407897"/>
              <a:gd name="connsiteX1" fmla="*/ 1189345 w 7114535"/>
              <a:gd name="connsiteY1" fmla="*/ 0 h 1407897"/>
              <a:gd name="connsiteX2" fmla="*/ 7114535 w 7114535"/>
              <a:gd name="connsiteY2" fmla="*/ 0 h 1407897"/>
              <a:gd name="connsiteX3" fmla="*/ 6462495 w 7114535"/>
              <a:gd name="connsiteY3" fmla="*/ 1407897 h 1407897"/>
              <a:gd name="connsiteX4" fmla="*/ 0 w 7114535"/>
              <a:gd name="connsiteY4" fmla="*/ 1407897 h 14078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14535" h="1407897">
                <a:moveTo>
                  <a:pt x="0" y="0"/>
                </a:moveTo>
                <a:lnTo>
                  <a:pt x="1189345" y="0"/>
                </a:lnTo>
                <a:lnTo>
                  <a:pt x="7114535" y="0"/>
                </a:lnTo>
                <a:lnTo>
                  <a:pt x="6462495" y="1407897"/>
                </a:lnTo>
                <a:lnTo>
                  <a:pt x="0" y="1407897"/>
                </a:lnTo>
                <a:close/>
              </a:path>
            </a:pathLst>
          </a:custGeom>
          <a:solidFill>
            <a:srgbClr val="7F7F7F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39857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D2ECC5-F4FC-C17A-6C43-DCE188B02B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759" y="3752849"/>
            <a:ext cx="2468166" cy="2452687"/>
          </a:xfrm>
        </p:spPr>
        <p:txBody>
          <a:bodyPr anchor="ctr">
            <a:normAutofit/>
          </a:bodyPr>
          <a:lstStyle/>
          <a:p>
            <a:pPr algn="ctr"/>
            <a:r>
              <a:rPr lang="en-GB" sz="3100" b="1" dirty="0"/>
              <a:t>Case Study: Airbnb</a:t>
            </a:r>
          </a:p>
        </p:txBody>
      </p:sp>
      <p:pic>
        <p:nvPicPr>
          <p:cNvPr id="4" name="Picture 3" descr="Diagram&#10;&#10;Description automatically generated">
            <a:extLst>
              <a:ext uri="{FF2B5EF4-FFF2-40B4-BE49-F238E27FC236}">
                <a16:creationId xmlns:a16="http://schemas.microsoft.com/office/drawing/2014/main" id="{6F796BC7-BCCB-F593-A078-55745D01139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06" b="15122"/>
          <a:stretch/>
        </p:blipFill>
        <p:spPr>
          <a:xfrm>
            <a:off x="20" y="10"/>
            <a:ext cx="9143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297F6A-5050-FFFE-D2A5-69A7CFCCB5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67986" y="3752850"/>
            <a:ext cx="5614060" cy="2452687"/>
          </a:xfrm>
        </p:spPr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en-GB" sz="20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“Today, homes are designed around the idea of privacy and separation. What if homes were designed to be shared from the ground up?”</a:t>
            </a:r>
          </a:p>
          <a:p>
            <a:pPr marL="0" indent="0" algn="ctr">
              <a:buNone/>
            </a:pPr>
            <a:endParaRPr lang="en-GB" sz="20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GB" sz="20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i="1" dirty="0">
                <a:ea typeface="Calibri" panose="020F0502020204030204" pitchFamily="34" charset="0"/>
                <a:cs typeface="Times New Roman" panose="02020603050405020304" pitchFamily="18" charset="0"/>
              </a:rPr>
              <a:t>~Joe </a:t>
            </a:r>
            <a:r>
              <a:rPr lang="en-GB" sz="2000" i="1" dirty="0" err="1">
                <a:ea typeface="Calibri" panose="020F0502020204030204" pitchFamily="34" charset="0"/>
                <a:cs typeface="Times New Roman" panose="02020603050405020304" pitchFamily="18" charset="0"/>
              </a:rPr>
              <a:t>Gebbia</a:t>
            </a:r>
            <a:r>
              <a:rPr lang="en-GB" sz="2000" i="1" dirty="0">
                <a:ea typeface="Calibri" panose="020F0502020204030204" pitchFamily="34" charset="0"/>
                <a:cs typeface="Times New Roman" panose="02020603050405020304" pitchFamily="18" charset="0"/>
              </a:rPr>
              <a:t>, Airbnb Co-Founder</a:t>
            </a:r>
            <a:endParaRPr lang="en-GB" sz="2000" i="1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1600" dirty="0"/>
          </a:p>
        </p:txBody>
      </p:sp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49C08AFC-D713-5AF6-2F46-8A0AFF8279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49128" y="4932894"/>
            <a:ext cx="1271979" cy="901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6073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BA107B-103F-3A35-0C4D-FF990C9D31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00010" y="702132"/>
            <a:ext cx="7473174" cy="264954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r>
              <a:rPr lang="en-US" sz="36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Case Study: Airbnb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F6EF57EF-D042-41D3-83E8-41A1FE6C11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149657" cy="1290953"/>
          </a:xfrm>
          <a:custGeom>
            <a:avLst/>
            <a:gdLst>
              <a:gd name="connsiteX0" fmla="*/ 0 w 5532876"/>
              <a:gd name="connsiteY0" fmla="*/ 0 h 1290953"/>
              <a:gd name="connsiteX1" fmla="*/ 5532876 w 5532876"/>
              <a:gd name="connsiteY1" fmla="*/ 0 h 1290953"/>
              <a:gd name="connsiteX2" fmla="*/ 4936972 w 5532876"/>
              <a:gd name="connsiteY2" fmla="*/ 1290953 h 1290953"/>
              <a:gd name="connsiteX3" fmla="*/ 0 w 5532876"/>
              <a:gd name="connsiteY3" fmla="*/ 1290953 h 1290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532876" h="1290953">
                <a:moveTo>
                  <a:pt x="0" y="0"/>
                </a:moveTo>
                <a:lnTo>
                  <a:pt x="5532876" y="0"/>
                </a:lnTo>
                <a:lnTo>
                  <a:pt x="4936972" y="1290953"/>
                </a:lnTo>
                <a:lnTo>
                  <a:pt x="0" y="1290953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D00A59BB-A268-4F3E-9D41-CA265AF168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23380" y="1"/>
            <a:ext cx="5320620" cy="1290953"/>
          </a:xfrm>
          <a:custGeom>
            <a:avLst/>
            <a:gdLst>
              <a:gd name="connsiteX0" fmla="*/ 595904 w 7094159"/>
              <a:gd name="connsiteY0" fmla="*/ 0 h 1290953"/>
              <a:gd name="connsiteX1" fmla="*/ 7094159 w 7094159"/>
              <a:gd name="connsiteY1" fmla="*/ 0 h 1290953"/>
              <a:gd name="connsiteX2" fmla="*/ 7094159 w 7094159"/>
              <a:gd name="connsiteY2" fmla="*/ 1290553 h 1290953"/>
              <a:gd name="connsiteX3" fmla="*/ 5920618 w 7094159"/>
              <a:gd name="connsiteY3" fmla="*/ 1290553 h 1290953"/>
              <a:gd name="connsiteX4" fmla="*/ 5920618 w 7094159"/>
              <a:gd name="connsiteY4" fmla="*/ 1290953 h 1290953"/>
              <a:gd name="connsiteX5" fmla="*/ 2729248 w 7094159"/>
              <a:gd name="connsiteY5" fmla="*/ 1290953 h 1290953"/>
              <a:gd name="connsiteX6" fmla="*/ 2574303 w 7094159"/>
              <a:gd name="connsiteY6" fmla="*/ 1290953 h 1290953"/>
              <a:gd name="connsiteX7" fmla="*/ 0 w 7094159"/>
              <a:gd name="connsiteY7" fmla="*/ 1290953 h 1290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094159" h="1290953">
                <a:moveTo>
                  <a:pt x="595904" y="0"/>
                </a:moveTo>
                <a:lnTo>
                  <a:pt x="7094159" y="0"/>
                </a:lnTo>
                <a:lnTo>
                  <a:pt x="7094159" y="1290553"/>
                </a:lnTo>
                <a:lnTo>
                  <a:pt x="5920618" y="1290553"/>
                </a:lnTo>
                <a:lnTo>
                  <a:pt x="5920618" y="1290953"/>
                </a:lnTo>
                <a:lnTo>
                  <a:pt x="2729248" y="1290953"/>
                </a:lnTo>
                <a:lnTo>
                  <a:pt x="2574303" y="1290953"/>
                </a:lnTo>
                <a:lnTo>
                  <a:pt x="0" y="1290953"/>
                </a:lnTo>
                <a:close/>
              </a:path>
            </a:pathLst>
          </a:custGeom>
          <a:solidFill>
            <a:srgbClr val="7F7F7F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Online Media 4" title="What is Airbnb? | Travel Tips | Airbnb">
            <a:hlinkClick r:id="" action="ppaction://media"/>
            <a:extLst>
              <a:ext uri="{FF2B5EF4-FFF2-40B4-BE49-F238E27FC236}">
                <a16:creationId xmlns:a16="http://schemas.microsoft.com/office/drawing/2014/main" id="{86EB78B1-B929-5A06-DA9B-A8B48EDB8DD3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051560" y="1341984"/>
            <a:ext cx="7180687" cy="4057087"/>
          </a:xfrm>
          <a:prstGeom prst="rect">
            <a:avLst/>
          </a:prstGeom>
        </p:spPr>
      </p:pic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63794DCE-9D34-40DF-AB3F-06DA8ACCDA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66587" y="5450103"/>
            <a:ext cx="4177413" cy="1407897"/>
          </a:xfrm>
          <a:custGeom>
            <a:avLst/>
            <a:gdLst>
              <a:gd name="connsiteX0" fmla="*/ 652041 w 5569884"/>
              <a:gd name="connsiteY0" fmla="*/ 0 h 1407897"/>
              <a:gd name="connsiteX1" fmla="*/ 5569884 w 5569884"/>
              <a:gd name="connsiteY1" fmla="*/ 0 h 1407897"/>
              <a:gd name="connsiteX2" fmla="*/ 5569884 w 5569884"/>
              <a:gd name="connsiteY2" fmla="*/ 1407897 h 1407897"/>
              <a:gd name="connsiteX3" fmla="*/ 0 w 5569884"/>
              <a:gd name="connsiteY3" fmla="*/ 1407897 h 14078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569884" h="1407897">
                <a:moveTo>
                  <a:pt x="652041" y="0"/>
                </a:moveTo>
                <a:lnTo>
                  <a:pt x="5569884" y="0"/>
                </a:lnTo>
                <a:lnTo>
                  <a:pt x="5569884" y="1407897"/>
                </a:lnTo>
                <a:lnTo>
                  <a:pt x="0" y="140789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45006452-918C-4282-A72C-C9692B6691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450103"/>
            <a:ext cx="5335901" cy="1407897"/>
          </a:xfrm>
          <a:custGeom>
            <a:avLst/>
            <a:gdLst>
              <a:gd name="connsiteX0" fmla="*/ 0 w 7114535"/>
              <a:gd name="connsiteY0" fmla="*/ 0 h 1407897"/>
              <a:gd name="connsiteX1" fmla="*/ 1189345 w 7114535"/>
              <a:gd name="connsiteY1" fmla="*/ 0 h 1407897"/>
              <a:gd name="connsiteX2" fmla="*/ 7114535 w 7114535"/>
              <a:gd name="connsiteY2" fmla="*/ 0 h 1407897"/>
              <a:gd name="connsiteX3" fmla="*/ 6462495 w 7114535"/>
              <a:gd name="connsiteY3" fmla="*/ 1407897 h 1407897"/>
              <a:gd name="connsiteX4" fmla="*/ 0 w 7114535"/>
              <a:gd name="connsiteY4" fmla="*/ 1407897 h 14078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14535" h="1407897">
                <a:moveTo>
                  <a:pt x="0" y="0"/>
                </a:moveTo>
                <a:lnTo>
                  <a:pt x="1189345" y="0"/>
                </a:lnTo>
                <a:lnTo>
                  <a:pt x="7114535" y="0"/>
                </a:lnTo>
                <a:lnTo>
                  <a:pt x="6462495" y="1407897"/>
                </a:lnTo>
                <a:lnTo>
                  <a:pt x="0" y="1407897"/>
                </a:lnTo>
                <a:close/>
              </a:path>
            </a:pathLst>
          </a:custGeom>
          <a:solidFill>
            <a:srgbClr val="7F7F7F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AB2D05D7-07F8-EF65-6886-9F08B69F6EF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17881" y="194659"/>
            <a:ext cx="1271979" cy="901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3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40F880-DD35-4AAC-1716-5BF0448EC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Group Discussion</a:t>
            </a:r>
          </a:p>
        </p:txBody>
      </p:sp>
      <p:sp>
        <p:nvSpPr>
          <p:cNvPr id="4" name="Cloud 3">
            <a:extLst>
              <a:ext uri="{FF2B5EF4-FFF2-40B4-BE49-F238E27FC236}">
                <a16:creationId xmlns:a16="http://schemas.microsoft.com/office/drawing/2014/main" id="{8FAF7D0D-A0AA-7675-B054-98CA03D3986F}"/>
              </a:ext>
            </a:extLst>
          </p:cNvPr>
          <p:cNvSpPr/>
          <p:nvPr/>
        </p:nvSpPr>
        <p:spPr>
          <a:xfrm>
            <a:off x="2052975" y="2094271"/>
            <a:ext cx="5380212" cy="3026369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/>
              <a:t>Why do you think Airbnb has been successful? </a:t>
            </a:r>
          </a:p>
        </p:txBody>
      </p:sp>
    </p:spTree>
    <p:extLst>
      <p:ext uri="{BB962C8B-B14F-4D97-AF65-F5344CB8AC3E}">
        <p14:creationId xmlns:p14="http://schemas.microsoft.com/office/powerpoint/2010/main" val="132299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6D08D2-F5F1-2AC7-9E8D-4686651D18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000" b="1" dirty="0"/>
              <a:t>Why Airbnb is so successful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688E9608-B45A-E52D-597D-A11C20CD8FBA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28650" y="1352659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90972D7E-8A66-B35B-21BD-71654DE0334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18052" y="289949"/>
            <a:ext cx="1271979" cy="901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8358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C05957-E779-4AA6-ED0B-E341EC917C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9501" y="922189"/>
            <a:ext cx="3633880" cy="3846879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3600" dirty="0">
                <a:latin typeface="+mn-lt"/>
              </a:rPr>
              <a:t>Tourism and Events</a:t>
            </a:r>
            <a:r>
              <a:rPr lang="en-US" sz="3600" kern="1200" dirty="0">
                <a:solidFill>
                  <a:schemeClr val="tx1"/>
                </a:solidFill>
                <a:latin typeface="+mn-lt"/>
                <a:ea typeface="+mj-ea"/>
                <a:cs typeface="+mj-cs"/>
              </a:rPr>
              <a:t> must promote their Unique Value Proposition</a:t>
            </a: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F6EF57EF-D042-41D3-83E8-41A1FE6C11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149657" cy="1290953"/>
          </a:xfrm>
          <a:custGeom>
            <a:avLst/>
            <a:gdLst>
              <a:gd name="connsiteX0" fmla="*/ 0 w 5532876"/>
              <a:gd name="connsiteY0" fmla="*/ 0 h 1290953"/>
              <a:gd name="connsiteX1" fmla="*/ 5532876 w 5532876"/>
              <a:gd name="connsiteY1" fmla="*/ 0 h 1290953"/>
              <a:gd name="connsiteX2" fmla="*/ 4936972 w 5532876"/>
              <a:gd name="connsiteY2" fmla="*/ 1290953 h 1290953"/>
              <a:gd name="connsiteX3" fmla="*/ 0 w 5532876"/>
              <a:gd name="connsiteY3" fmla="*/ 1290953 h 1290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532876" h="1290953">
                <a:moveTo>
                  <a:pt x="0" y="0"/>
                </a:moveTo>
                <a:lnTo>
                  <a:pt x="5532876" y="0"/>
                </a:lnTo>
                <a:lnTo>
                  <a:pt x="4936972" y="1290953"/>
                </a:lnTo>
                <a:lnTo>
                  <a:pt x="0" y="1290953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00A59BB-A268-4F3E-9D41-CA265AF168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23380" y="1"/>
            <a:ext cx="5320620" cy="1290953"/>
          </a:xfrm>
          <a:custGeom>
            <a:avLst/>
            <a:gdLst>
              <a:gd name="connsiteX0" fmla="*/ 595904 w 7094159"/>
              <a:gd name="connsiteY0" fmla="*/ 0 h 1290953"/>
              <a:gd name="connsiteX1" fmla="*/ 7094159 w 7094159"/>
              <a:gd name="connsiteY1" fmla="*/ 0 h 1290953"/>
              <a:gd name="connsiteX2" fmla="*/ 7094159 w 7094159"/>
              <a:gd name="connsiteY2" fmla="*/ 1290553 h 1290953"/>
              <a:gd name="connsiteX3" fmla="*/ 5920618 w 7094159"/>
              <a:gd name="connsiteY3" fmla="*/ 1290553 h 1290953"/>
              <a:gd name="connsiteX4" fmla="*/ 5920618 w 7094159"/>
              <a:gd name="connsiteY4" fmla="*/ 1290953 h 1290953"/>
              <a:gd name="connsiteX5" fmla="*/ 2729248 w 7094159"/>
              <a:gd name="connsiteY5" fmla="*/ 1290953 h 1290953"/>
              <a:gd name="connsiteX6" fmla="*/ 2574303 w 7094159"/>
              <a:gd name="connsiteY6" fmla="*/ 1290953 h 1290953"/>
              <a:gd name="connsiteX7" fmla="*/ 0 w 7094159"/>
              <a:gd name="connsiteY7" fmla="*/ 1290953 h 1290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094159" h="1290953">
                <a:moveTo>
                  <a:pt x="595904" y="0"/>
                </a:moveTo>
                <a:lnTo>
                  <a:pt x="7094159" y="0"/>
                </a:lnTo>
                <a:lnTo>
                  <a:pt x="7094159" y="1290553"/>
                </a:lnTo>
                <a:lnTo>
                  <a:pt x="5920618" y="1290553"/>
                </a:lnTo>
                <a:lnTo>
                  <a:pt x="5920618" y="1290953"/>
                </a:lnTo>
                <a:lnTo>
                  <a:pt x="2729248" y="1290953"/>
                </a:lnTo>
                <a:lnTo>
                  <a:pt x="2574303" y="1290953"/>
                </a:lnTo>
                <a:lnTo>
                  <a:pt x="0" y="1290953"/>
                </a:lnTo>
                <a:close/>
              </a:path>
            </a:pathLst>
          </a:custGeom>
          <a:solidFill>
            <a:srgbClr val="7F7F7F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 descr="Diagram, venn diagram&#10;&#10;Description automatically generated">
            <a:extLst>
              <a:ext uri="{FF2B5EF4-FFF2-40B4-BE49-F238E27FC236}">
                <a16:creationId xmlns:a16="http://schemas.microsoft.com/office/drawing/2014/main" id="{BD94B832-6395-BB5A-49FC-1BDF7E23B37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63"/>
          <a:stretch/>
        </p:blipFill>
        <p:spPr>
          <a:xfrm>
            <a:off x="4344939" y="1475034"/>
            <a:ext cx="4277502" cy="3907932"/>
          </a:xfrm>
          <a:prstGeom prst="rect">
            <a:avLst/>
          </a:prstGeom>
        </p:spPr>
      </p:pic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63794DCE-9D34-40DF-AB3F-06DA8ACCDA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66587" y="5450103"/>
            <a:ext cx="4177413" cy="1407897"/>
          </a:xfrm>
          <a:custGeom>
            <a:avLst/>
            <a:gdLst>
              <a:gd name="connsiteX0" fmla="*/ 652041 w 5569884"/>
              <a:gd name="connsiteY0" fmla="*/ 0 h 1407897"/>
              <a:gd name="connsiteX1" fmla="*/ 5569884 w 5569884"/>
              <a:gd name="connsiteY1" fmla="*/ 0 h 1407897"/>
              <a:gd name="connsiteX2" fmla="*/ 5569884 w 5569884"/>
              <a:gd name="connsiteY2" fmla="*/ 1407897 h 1407897"/>
              <a:gd name="connsiteX3" fmla="*/ 0 w 5569884"/>
              <a:gd name="connsiteY3" fmla="*/ 1407897 h 14078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569884" h="1407897">
                <a:moveTo>
                  <a:pt x="652041" y="0"/>
                </a:moveTo>
                <a:lnTo>
                  <a:pt x="5569884" y="0"/>
                </a:lnTo>
                <a:lnTo>
                  <a:pt x="5569884" y="1407897"/>
                </a:lnTo>
                <a:lnTo>
                  <a:pt x="0" y="140789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45006452-918C-4282-A72C-C9692B6691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450103"/>
            <a:ext cx="5335901" cy="1407897"/>
          </a:xfrm>
          <a:custGeom>
            <a:avLst/>
            <a:gdLst>
              <a:gd name="connsiteX0" fmla="*/ 0 w 7114535"/>
              <a:gd name="connsiteY0" fmla="*/ 0 h 1407897"/>
              <a:gd name="connsiteX1" fmla="*/ 1189345 w 7114535"/>
              <a:gd name="connsiteY1" fmla="*/ 0 h 1407897"/>
              <a:gd name="connsiteX2" fmla="*/ 7114535 w 7114535"/>
              <a:gd name="connsiteY2" fmla="*/ 0 h 1407897"/>
              <a:gd name="connsiteX3" fmla="*/ 6462495 w 7114535"/>
              <a:gd name="connsiteY3" fmla="*/ 1407897 h 1407897"/>
              <a:gd name="connsiteX4" fmla="*/ 0 w 7114535"/>
              <a:gd name="connsiteY4" fmla="*/ 1407897 h 14078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14535" h="1407897">
                <a:moveTo>
                  <a:pt x="0" y="0"/>
                </a:moveTo>
                <a:lnTo>
                  <a:pt x="1189345" y="0"/>
                </a:lnTo>
                <a:lnTo>
                  <a:pt x="7114535" y="0"/>
                </a:lnTo>
                <a:lnTo>
                  <a:pt x="6462495" y="1407897"/>
                </a:lnTo>
                <a:lnTo>
                  <a:pt x="0" y="1407897"/>
                </a:lnTo>
                <a:close/>
              </a:path>
            </a:pathLst>
          </a:custGeom>
          <a:solidFill>
            <a:srgbClr val="7F7F7F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57017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419A2-0549-404A-310C-EB13BC0B04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286034"/>
            <a:ext cx="6858000" cy="1252348"/>
          </a:xfrm>
        </p:spPr>
        <p:txBody>
          <a:bodyPr/>
          <a:lstStyle/>
          <a:p>
            <a:r>
              <a:rPr lang="en-GB" dirty="0"/>
              <a:t>Any Questions?</a:t>
            </a:r>
          </a:p>
        </p:txBody>
      </p:sp>
      <p:pic>
        <p:nvPicPr>
          <p:cNvPr id="1026" name="Picture 2" descr="The Art of Asking Questions">
            <a:extLst>
              <a:ext uri="{FF2B5EF4-FFF2-40B4-BE49-F238E27FC236}">
                <a16:creationId xmlns:a16="http://schemas.microsoft.com/office/drawing/2014/main" id="{3BB0A22F-19C5-1EB1-6596-DCC5873118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3039" y="2462504"/>
            <a:ext cx="5964249" cy="3483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3313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73BAD9-F827-3806-2E81-839B14E94C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Assignment 1 – Presentation?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9EB66F-AD4B-04A9-2886-D4D05B289E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Are you ready?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Do you know what you need to do?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Can you access your individual link?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Do you know how to upload your slides as PDF?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8542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FAFEE3-F483-F654-5F1A-F9C6DE69AB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200" b="1" dirty="0"/>
              <a:t>Assignment 1: Presentation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514E88-7DE8-5311-85F2-1AD203DAA7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65466"/>
            <a:ext cx="7886700" cy="4602770"/>
          </a:xfrm>
        </p:spPr>
        <p:txBody>
          <a:bodyPr/>
          <a:lstStyle/>
          <a:p>
            <a:pPr marL="0" indent="0">
              <a:lnSpc>
                <a:spcPct val="100000"/>
              </a:lnSpc>
              <a:buNone/>
            </a:pPr>
            <a:r>
              <a:rPr lang="en-GB" sz="1900" dirty="0">
                <a:latin typeface="Calibri" panose="020F0502020204030204" pitchFamily="34" charset="0"/>
                <a:ea typeface="DengXian" panose="02010600030101010101" pitchFamily="2" charset="-122"/>
              </a:rPr>
              <a:t>Please use the following structure:</a:t>
            </a:r>
            <a:endParaRPr lang="en-GB" sz="1900" dirty="0">
              <a:effectLst/>
              <a:latin typeface="Calibri" panose="020F0502020204030204" pitchFamily="34" charset="0"/>
              <a:ea typeface="DengXian" panose="02010600030101010101" pitchFamily="2" charset="-122"/>
            </a:endParaRPr>
          </a:p>
          <a:p>
            <a:pPr>
              <a:lnSpc>
                <a:spcPct val="100000"/>
              </a:lnSpc>
            </a:pPr>
            <a:r>
              <a:rPr lang="en-GB" sz="1900" b="1" dirty="0"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Title Page </a:t>
            </a:r>
            <a:r>
              <a:rPr lang="en-GB" sz="1900" dirty="0"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(Student name/ID, Module Name/Code, Lecturer’s name, date, title)</a:t>
            </a:r>
          </a:p>
          <a:p>
            <a:pPr>
              <a:lnSpc>
                <a:spcPct val="100000"/>
              </a:lnSpc>
            </a:pPr>
            <a:r>
              <a:rPr lang="en-GB" sz="1900" b="1" dirty="0"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Content table</a:t>
            </a:r>
          </a:p>
          <a:p>
            <a:pPr>
              <a:lnSpc>
                <a:spcPct val="100000"/>
              </a:lnSpc>
            </a:pPr>
            <a:r>
              <a:rPr lang="en-GB" sz="1900" b="1" dirty="0"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Introduction of the hotel brand </a:t>
            </a:r>
            <a:r>
              <a:rPr lang="en-GB" sz="1900" dirty="0"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(including basic facts like how many </a:t>
            </a:r>
            <a:r>
              <a:rPr lang="en-GB" sz="1900" dirty="0">
                <a:latin typeface="Calibri" panose="020F0502020204030204" pitchFamily="34" charset="0"/>
                <a:ea typeface="DengXian" panose="02010600030101010101" pitchFamily="2" charset="-122"/>
              </a:rPr>
              <a:t>hotel locations</a:t>
            </a:r>
            <a:r>
              <a:rPr lang="en-GB" sz="1900" dirty="0"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, when it was </a:t>
            </a:r>
            <a:r>
              <a:rPr lang="en-GB" sz="1900" dirty="0">
                <a:latin typeface="Calibri" panose="020F0502020204030204" pitchFamily="34" charset="0"/>
                <a:ea typeface="DengXian" panose="02010600030101010101" pitchFamily="2" charset="-122"/>
              </a:rPr>
              <a:t>founded </a:t>
            </a:r>
            <a:r>
              <a:rPr lang="en-GB" sz="1900" dirty="0"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etc.)</a:t>
            </a:r>
          </a:p>
          <a:p>
            <a:pPr>
              <a:lnSpc>
                <a:spcPct val="100000"/>
              </a:lnSpc>
            </a:pPr>
            <a:r>
              <a:rPr lang="en-GB" sz="1900" b="1" dirty="0"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Main content </a:t>
            </a:r>
            <a:r>
              <a:rPr lang="en-GB" sz="1900" dirty="0"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(including a presentation of the guest services, customer base, service expectations offered by </a:t>
            </a:r>
            <a:r>
              <a:rPr lang="en-GB" sz="1900" dirty="0">
                <a:latin typeface="Calibri" panose="020F0502020204030204" pitchFamily="34" charset="0"/>
                <a:ea typeface="DengXian" panose="02010600030101010101" pitchFamily="2" charset="-122"/>
              </a:rPr>
              <a:t>your</a:t>
            </a:r>
            <a:r>
              <a:rPr lang="en-GB" sz="1900" dirty="0"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 chosen hotel brand etc.) </a:t>
            </a:r>
          </a:p>
          <a:p>
            <a:pPr>
              <a:lnSpc>
                <a:spcPct val="100000"/>
              </a:lnSpc>
            </a:pPr>
            <a:r>
              <a:rPr lang="en-GB" sz="1900" b="1" dirty="0"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Explanation of the role and function of guest services in general &amp; how hotels can meet these </a:t>
            </a:r>
            <a:r>
              <a:rPr lang="en-GB" sz="1900" dirty="0"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(to test </a:t>
            </a:r>
            <a:r>
              <a:rPr lang="en-GB" sz="1900" dirty="0">
                <a:latin typeface="Calibri" panose="020F0502020204030204" pitchFamily="34" charset="0"/>
                <a:ea typeface="DengXian" panose="02010600030101010101" pitchFamily="2" charset="-122"/>
              </a:rPr>
              <a:t>your</a:t>
            </a:r>
            <a:r>
              <a:rPr lang="en-GB" sz="1900" dirty="0"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 knowledge about was learned up until that point in the module) </a:t>
            </a:r>
            <a:r>
              <a:rPr lang="en-GB" sz="1900" b="1" dirty="0"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and</a:t>
            </a:r>
            <a:r>
              <a:rPr lang="en-GB" sz="1900" dirty="0"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 </a:t>
            </a:r>
            <a:r>
              <a:rPr lang="en-GB" sz="1900" b="1" dirty="0">
                <a:latin typeface="Calibri" panose="020F0502020204030204" pitchFamily="34" charset="0"/>
                <a:ea typeface="DengXian" panose="02010600030101010101" pitchFamily="2" charset="-122"/>
              </a:rPr>
              <a:t>the importance of hospitality</a:t>
            </a:r>
            <a:r>
              <a:rPr lang="en-GB" sz="1900" b="1" dirty="0"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 </a:t>
            </a:r>
            <a:endParaRPr lang="en-GB" sz="1900" dirty="0">
              <a:effectLst/>
              <a:latin typeface="Calibri" panose="020F0502020204030204" pitchFamily="34" charset="0"/>
              <a:ea typeface="DengXian" panose="02010600030101010101" pitchFamily="2" charset="-122"/>
            </a:endParaRPr>
          </a:p>
          <a:p>
            <a:pPr>
              <a:lnSpc>
                <a:spcPct val="100000"/>
              </a:lnSpc>
            </a:pPr>
            <a:r>
              <a:rPr lang="en-GB" sz="1900" dirty="0"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Summary/Conclusion</a:t>
            </a:r>
          </a:p>
          <a:p>
            <a:pPr>
              <a:lnSpc>
                <a:spcPct val="100000"/>
              </a:lnSpc>
            </a:pPr>
            <a:r>
              <a:rPr lang="en-GB" sz="1900" dirty="0"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Reference List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3400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F63373-B8BD-8E8F-17B8-4E45E2E248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400" dirty="0"/>
              <a:t>Today we learned about…</a:t>
            </a:r>
          </a:p>
          <a:p>
            <a:pPr>
              <a:lnSpc>
                <a:spcPct val="150000"/>
              </a:lnSpc>
            </a:pPr>
            <a:r>
              <a:rPr lang="en-GB" sz="2400" dirty="0"/>
              <a:t>Different types of consumers </a:t>
            </a:r>
          </a:p>
          <a:p>
            <a:pPr>
              <a:lnSpc>
                <a:spcPct val="150000"/>
              </a:lnSpc>
            </a:pPr>
            <a:r>
              <a:rPr lang="en-GB" sz="2400" dirty="0"/>
              <a:t>What is the expectations of the different consumers?</a:t>
            </a:r>
          </a:p>
          <a:p>
            <a:pPr>
              <a:lnSpc>
                <a:spcPct val="150000"/>
              </a:lnSpc>
            </a:pPr>
            <a:r>
              <a:rPr lang="en-GB" sz="2400" dirty="0"/>
              <a:t>How can we enhance the customer experience?</a:t>
            </a:r>
          </a:p>
          <a:p>
            <a:pPr>
              <a:lnSpc>
                <a:spcPct val="150000"/>
              </a:lnSpc>
            </a:pPr>
            <a:r>
              <a:rPr lang="en-GB" sz="2400" dirty="0"/>
              <a:t>How is the customer needs changing?</a:t>
            </a:r>
          </a:p>
          <a:p>
            <a:pPr>
              <a:lnSpc>
                <a:spcPct val="150000"/>
              </a:lnSpc>
            </a:pPr>
            <a:r>
              <a:rPr lang="en-GB" sz="2400" dirty="0"/>
              <a:t>Impact of technology within the industry</a:t>
            </a:r>
          </a:p>
        </p:txBody>
      </p:sp>
      <p:pic>
        <p:nvPicPr>
          <p:cNvPr id="4" name="Picture 2" descr="4,063 Recap Images, Stock Photos &amp; Vectors | Shutterstock">
            <a:extLst>
              <a:ext uri="{FF2B5EF4-FFF2-40B4-BE49-F238E27FC236}">
                <a16:creationId xmlns:a16="http://schemas.microsoft.com/office/drawing/2014/main" id="{EFD167B9-9E3F-5C93-C727-37C96907B2A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64" b="18360"/>
          <a:stretch/>
        </p:blipFill>
        <p:spPr bwMode="auto">
          <a:xfrm>
            <a:off x="2080065" y="112226"/>
            <a:ext cx="4374269" cy="1549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0760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32F3D5-80C4-325D-9166-E5C7879D12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200" b="1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9E78B7-5B82-5F3A-E65A-F9C7B4AAEC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828350"/>
            <a:ext cx="7886700" cy="4969743"/>
          </a:xfrm>
        </p:spPr>
        <p:txBody>
          <a:bodyPr/>
          <a:lstStyle/>
          <a:p>
            <a:r>
              <a:rPr lang="en-GB" sz="1600" dirty="0"/>
              <a:t>Be As You Are SP (2018) </a:t>
            </a:r>
            <a:r>
              <a:rPr lang="en-GB" sz="1600" i="1" dirty="0"/>
              <a:t>Moxy – Meet Moxy Hotels </a:t>
            </a:r>
            <a:r>
              <a:rPr lang="en-GB" sz="1600" dirty="0"/>
              <a:t>[video]. Available at: https://www.youtube.com/watch?v=emUXNr4_oLw (Accessed: 8</a:t>
            </a:r>
            <a:r>
              <a:rPr lang="en-GB" sz="1600" baseline="30000" dirty="0"/>
              <a:t>th</a:t>
            </a:r>
            <a:r>
              <a:rPr lang="en-GB" sz="1600" dirty="0"/>
              <a:t>  September 2023).</a:t>
            </a:r>
          </a:p>
          <a:p>
            <a:r>
              <a:rPr lang="en-GB" sz="1600" dirty="0"/>
              <a:t>Hayes, D. K., </a:t>
            </a:r>
            <a:r>
              <a:rPr lang="en-GB" sz="1600" dirty="0" err="1"/>
              <a:t>Ninemeier</a:t>
            </a:r>
            <a:r>
              <a:rPr lang="en-GB" sz="1600" dirty="0"/>
              <a:t>, J. D. and Miller, A. A. (2020) </a:t>
            </a:r>
            <a:r>
              <a:rPr lang="en-GB" sz="1600" i="1" dirty="0"/>
              <a:t>Hotel Operations Management</a:t>
            </a:r>
            <a:r>
              <a:rPr lang="en-GB" sz="1600" dirty="0"/>
              <a:t>, 3</a:t>
            </a:r>
            <a:r>
              <a:rPr lang="en-GB" sz="1600" baseline="30000" dirty="0"/>
              <a:t>rd</a:t>
            </a:r>
            <a:r>
              <a:rPr lang="en-GB" sz="1600" dirty="0"/>
              <a:t> Ed. Uttar Pradesh: Pearson India Education Services.</a:t>
            </a:r>
          </a:p>
          <a:p>
            <a:r>
              <a:rPr lang="en-GB" altLang="en-US" sz="1600" dirty="0">
                <a:cs typeface="Calibri" panose="020F0502020204030204" pitchFamily="34" charset="0"/>
              </a:rPr>
              <a:t>Hospitality Insights (N.D) The five senses of hotel marketing. Available at: https://hospitalityinsights.ehl.edu/five-senses-hotel-marketing (Accessed: </a:t>
            </a:r>
            <a:r>
              <a:rPr lang="en-GB" sz="1600" dirty="0"/>
              <a:t>8</a:t>
            </a:r>
            <a:r>
              <a:rPr lang="en-GB" sz="1600" baseline="30000" dirty="0"/>
              <a:t>th</a:t>
            </a:r>
            <a:r>
              <a:rPr lang="en-GB" sz="1600" dirty="0"/>
              <a:t>  September 2023 </a:t>
            </a:r>
            <a:r>
              <a:rPr lang="en-GB" altLang="en-US" sz="1600" dirty="0">
                <a:cs typeface="Calibri" panose="020F0502020204030204" pitchFamily="34" charset="0"/>
              </a:rPr>
              <a:t>).</a:t>
            </a:r>
          </a:p>
          <a:p>
            <a:r>
              <a:rPr lang="en-GB" altLang="en-US" sz="1600" dirty="0">
                <a:cs typeface="Calibri" panose="020F0502020204030204" pitchFamily="34" charset="0"/>
              </a:rPr>
              <a:t>Macdonald, S. (2021) 7 Ways to Create a Great Customer Experience Strategy [blog]. Available at: https://www.superoffice.com/blog/customer-experience-strategy/ (Accessed: </a:t>
            </a:r>
            <a:r>
              <a:rPr lang="en-GB" sz="1600" dirty="0"/>
              <a:t>8</a:t>
            </a:r>
            <a:r>
              <a:rPr lang="en-GB" sz="1600" baseline="30000" dirty="0"/>
              <a:t>th</a:t>
            </a:r>
            <a:r>
              <a:rPr lang="en-GB" sz="1600" dirty="0"/>
              <a:t>  September 2023</a:t>
            </a:r>
            <a:r>
              <a:rPr lang="en-GB" altLang="en-US" sz="1600" dirty="0">
                <a:cs typeface="Calibri" panose="020F0502020204030204" pitchFamily="34" charset="0"/>
              </a:rPr>
              <a:t>).</a:t>
            </a:r>
          </a:p>
          <a:p>
            <a:r>
              <a:rPr lang="en-GB" sz="1600" dirty="0"/>
              <a:t>Miao, C., Humphrey, R. H. and Qian, S. (2021) ‘Emotional intelligence and job performance in the hospitality industry: a meta-analytic review’, </a:t>
            </a:r>
            <a:r>
              <a:rPr lang="en-GB" sz="1600" i="1" dirty="0"/>
              <a:t>International Journal of Contemporary Hospitality Management</a:t>
            </a:r>
            <a:r>
              <a:rPr lang="en-GB" sz="1600" dirty="0"/>
              <a:t>, Vol. 33(8).</a:t>
            </a:r>
          </a:p>
          <a:p>
            <a:r>
              <a:rPr lang="en-GB" sz="1600" dirty="0"/>
              <a:t>Petersen, L. (2019) </a:t>
            </a:r>
            <a:r>
              <a:rPr lang="en-GB" sz="1600" i="1" dirty="0"/>
              <a:t>Uncontrollable variable that affect the hospitality industry. </a:t>
            </a:r>
            <a:r>
              <a:rPr lang="en-GB" sz="1600" dirty="0"/>
              <a:t>Available at: </a:t>
            </a:r>
            <a:r>
              <a:rPr lang="en-GB" sz="1600" dirty="0">
                <a:hlinkClick r:id="rId2"/>
              </a:rPr>
              <a:t>https://smallbusiness.chron.com/uncontrollable-variables-affect-hospitality-industry-38795.html</a:t>
            </a:r>
            <a:r>
              <a:rPr lang="en-GB" sz="1600" dirty="0"/>
              <a:t> (Accessed: 8</a:t>
            </a:r>
            <a:r>
              <a:rPr lang="en-GB" sz="1600" baseline="30000" dirty="0"/>
              <a:t>th</a:t>
            </a:r>
            <a:r>
              <a:rPr lang="en-GB" sz="1600" dirty="0"/>
              <a:t> September 2023)</a:t>
            </a:r>
          </a:p>
          <a:p>
            <a:r>
              <a:rPr lang="en-GB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Solomon, M. (2019) </a:t>
            </a:r>
            <a:r>
              <a:rPr lang="en-GB" altLang="en-US" sz="1600" i="1" dirty="0">
                <a:latin typeface="Calibri" panose="020F0502020204030204" pitchFamily="34" charset="0"/>
                <a:cs typeface="Calibri" panose="020F0502020204030204" pitchFamily="34" charset="0"/>
              </a:rPr>
              <a:t>Heart of hospitality</a:t>
            </a:r>
            <a:r>
              <a:rPr lang="en-GB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. New York: SELECT Books INC.</a:t>
            </a:r>
            <a:endParaRPr lang="en-GB" sz="1600" dirty="0"/>
          </a:p>
          <a:p>
            <a:r>
              <a:rPr lang="en-GB" sz="1600" dirty="0"/>
              <a:t>TEDx Talks (2013) </a:t>
            </a:r>
            <a:r>
              <a:rPr lang="en-GB" sz="1600" i="1" dirty="0"/>
              <a:t>What’s next in service for the hospitality industry, a culture of care: Jan Smith at </a:t>
            </a:r>
            <a:r>
              <a:rPr lang="en-GB" sz="1600" i="1" dirty="0" err="1"/>
              <a:t>TEDxTemecula</a:t>
            </a:r>
            <a:r>
              <a:rPr lang="en-GB" sz="1600" i="1" dirty="0"/>
              <a:t> </a:t>
            </a:r>
            <a:r>
              <a:rPr lang="en-GB" sz="1600" dirty="0"/>
              <a:t>[video]. Available at: https://www.youtube.com/watch?v=rlNdbqkglvg (Accessed: 26</a:t>
            </a:r>
            <a:r>
              <a:rPr lang="en-GB" sz="1600" baseline="30000" dirty="0"/>
              <a:t>th</a:t>
            </a:r>
            <a:r>
              <a:rPr lang="en-GB" sz="1600" dirty="0"/>
              <a:t> September 2022).</a:t>
            </a:r>
          </a:p>
        </p:txBody>
      </p:sp>
    </p:spTree>
    <p:extLst>
      <p:ext uri="{BB962C8B-B14F-4D97-AF65-F5344CB8AC3E}">
        <p14:creationId xmlns:p14="http://schemas.microsoft.com/office/powerpoint/2010/main" val="406096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E9004F-BFD6-4ADC-A0B5-89A9E2C7C4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9184" y="1874520"/>
            <a:ext cx="3442717" cy="2252264"/>
          </a:xfrm>
        </p:spPr>
        <p:txBody>
          <a:bodyPr/>
          <a:lstStyle/>
          <a:p>
            <a:r>
              <a:rPr lang="en-GB" sz="1800" b="1" dirty="0"/>
              <a:t>I look forward to seeing you next week.</a:t>
            </a:r>
            <a:br>
              <a:rPr lang="en-GB" sz="1800" b="1" dirty="0"/>
            </a:br>
            <a:br>
              <a:rPr lang="en-GB" sz="1800" b="1" dirty="0"/>
            </a:br>
            <a:r>
              <a:rPr lang="en-GB" sz="1800" b="1" dirty="0"/>
              <a:t>If you have any questions in the meantime, please send an email from your </a:t>
            </a:r>
            <a:r>
              <a:rPr lang="en-GB" sz="1800" b="1" i="1" u="sng" dirty="0"/>
              <a:t>student account</a:t>
            </a:r>
            <a:br>
              <a:rPr lang="en-GB" sz="1800" b="1" i="1" u="sng" dirty="0"/>
            </a:br>
            <a:br>
              <a:rPr lang="en-GB" sz="1800" b="1" i="1" u="sng" dirty="0"/>
            </a:br>
            <a:r>
              <a:rPr lang="en-GB" sz="1800" b="1" i="1" u="sng" dirty="0"/>
              <a:t>c.joyner@uwtsd.ac.uk</a:t>
            </a:r>
            <a:endParaRPr lang="en-GB" sz="2000" u="sng" dirty="0"/>
          </a:p>
        </p:txBody>
      </p:sp>
    </p:spTree>
    <p:extLst>
      <p:ext uri="{BB962C8B-B14F-4D97-AF65-F5344CB8AC3E}">
        <p14:creationId xmlns:p14="http://schemas.microsoft.com/office/powerpoint/2010/main" val="1555249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itle Slid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itle Slid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itle Slid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itle Slid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Sub 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Sub Tit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Sub 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Sub Titl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Text Break / Info Slid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Text Break Info Slid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UWTSD Logo Only_Image Bkgr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1_Sub 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1_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1_Title Slid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1D3DB7307EE1944BCC16F12556F44EF" ma:contentTypeVersion="9" ma:contentTypeDescription="Create a new document." ma:contentTypeScope="" ma:versionID="8da0605527499ed8dfa58d496b8f279b">
  <xsd:schema xmlns:xsd="http://www.w3.org/2001/XMLSchema" xmlns:xs="http://www.w3.org/2001/XMLSchema" xmlns:p="http://schemas.microsoft.com/office/2006/metadata/properties" xmlns:ns2="95a96852-b131-4598-b7ec-a8e94bbe3ddd" xmlns:ns3="f8d1b9f2-fed3-4e8f-8f36-1fbf8a3a319c" targetNamespace="http://schemas.microsoft.com/office/2006/metadata/properties" ma:root="true" ma:fieldsID="92104ff9468428c1def4b8d6873a1044" ns2:_="" ns3:_="">
    <xsd:import namespace="95a96852-b131-4598-b7ec-a8e94bbe3ddd"/>
    <xsd:import namespace="f8d1b9f2-fed3-4e8f-8f36-1fbf8a3a319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a96852-b131-4598-b7ec-a8e94bbe3dd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8d1b9f2-fed3-4e8f-8f36-1fbf8a3a319c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AE1112E-EDC2-4AC9-9B76-EB457A03CEA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547D3B3-2CEC-47BE-8F2F-5C3164EBC5A8}">
  <ds:schemaRefs>
    <ds:schemaRef ds:uri="211f9404-bca0-4bcf-9c1d-965ccb6f8d2d"/>
    <ds:schemaRef ds:uri="303dbf9b-b85b-46a0-94f1-894078c07ecd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1A58CF72-8854-4EC4-BBD5-BF63E7EE2830}">
  <ds:schemaRefs>
    <ds:schemaRef ds:uri="95a96852-b131-4598-b7ec-a8e94bbe3ddd"/>
    <ds:schemaRef ds:uri="f8d1b9f2-fed3-4e8f-8f36-1fbf8a3a319c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2142</Words>
  <Application>Microsoft Office PowerPoint</Application>
  <PresentationFormat>On-screen Show (4:3)</PresentationFormat>
  <Paragraphs>241</Paragraphs>
  <Slides>35</Slides>
  <Notes>24</Notes>
  <HiddenSlides>0</HiddenSlides>
  <MMClips>4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18</vt:i4>
      </vt:variant>
      <vt:variant>
        <vt:lpstr>Slide Titles</vt:lpstr>
      </vt:variant>
      <vt:variant>
        <vt:i4>35</vt:i4>
      </vt:variant>
    </vt:vector>
  </HeadingPairs>
  <TitlesOfParts>
    <vt:vector size="57" baseType="lpstr">
      <vt:lpstr>ProximaVara-Roman</vt:lpstr>
      <vt:lpstr>Arial</vt:lpstr>
      <vt:lpstr>Calibri</vt:lpstr>
      <vt:lpstr>Calibri Light</vt:lpstr>
      <vt:lpstr>Title Slide 1</vt:lpstr>
      <vt:lpstr>Title Slide 2</vt:lpstr>
      <vt:lpstr>Title Slide 3</vt:lpstr>
      <vt:lpstr>Title Slide 4</vt:lpstr>
      <vt:lpstr>Sub Title 1</vt:lpstr>
      <vt:lpstr>Sub Title 2</vt:lpstr>
      <vt:lpstr>Sub Title 3</vt:lpstr>
      <vt:lpstr>Sub Title 4</vt:lpstr>
      <vt:lpstr>Text 1</vt:lpstr>
      <vt:lpstr>Text 2</vt:lpstr>
      <vt:lpstr>Text 3</vt:lpstr>
      <vt:lpstr>Text 4</vt:lpstr>
      <vt:lpstr>Text Break / Info Slide 1</vt:lpstr>
      <vt:lpstr>Text Break Info Slide 2</vt:lpstr>
      <vt:lpstr>UWTSD Logo Only_Image Bkgrnd</vt:lpstr>
      <vt:lpstr>1_Sub Title 1</vt:lpstr>
      <vt:lpstr>1_Text 1</vt:lpstr>
      <vt:lpstr>1_Title Slide 1</vt:lpstr>
      <vt:lpstr>PowerPoint Presentation</vt:lpstr>
      <vt:lpstr>Today’s content</vt:lpstr>
      <vt:lpstr>Week 3</vt:lpstr>
      <vt:lpstr>Group Discussion</vt:lpstr>
      <vt:lpstr>Consumers</vt:lpstr>
      <vt:lpstr>An Interesting Detail</vt:lpstr>
      <vt:lpstr>Consumers</vt:lpstr>
      <vt:lpstr>Wants versus Needs</vt:lpstr>
      <vt:lpstr>Lets apply Maslow (1943).. </vt:lpstr>
      <vt:lpstr>Case Study: Marriott International</vt:lpstr>
      <vt:lpstr>Case Study: Moxy Hotels</vt:lpstr>
      <vt:lpstr>Task – compare the different guest expectations </vt:lpstr>
      <vt:lpstr>Group Discussion</vt:lpstr>
      <vt:lpstr>Group Discussion</vt:lpstr>
      <vt:lpstr>Group Discussion </vt:lpstr>
      <vt:lpstr>The Five Senses</vt:lpstr>
      <vt:lpstr>Six Steps to Deliver Quality Guest Service</vt:lpstr>
      <vt:lpstr>Meeting and Exceeding Guest Expectations – How?</vt:lpstr>
      <vt:lpstr>Part 2:</vt:lpstr>
      <vt:lpstr>Group Discussion</vt:lpstr>
      <vt:lpstr>Understanding the Factors Driving Hotel Trends</vt:lpstr>
      <vt:lpstr>Case Study: Alibaba’s Keyless &amp; Cashless Hotel</vt:lpstr>
      <vt:lpstr>Group Discussion</vt:lpstr>
      <vt:lpstr>Smart Hotels</vt:lpstr>
      <vt:lpstr>Case Study: Airbnb</vt:lpstr>
      <vt:lpstr>Case Study: Airbnb</vt:lpstr>
      <vt:lpstr>Group Discussion</vt:lpstr>
      <vt:lpstr>Why Airbnb is so successful</vt:lpstr>
      <vt:lpstr>Tourism and Events must promote their Unique Value Proposition</vt:lpstr>
      <vt:lpstr>Any Questions?</vt:lpstr>
      <vt:lpstr>Assignment 1 – Presentation?</vt:lpstr>
      <vt:lpstr>Assignment 1: Presentation</vt:lpstr>
      <vt:lpstr>PowerPoint Presentation</vt:lpstr>
      <vt:lpstr>References</vt:lpstr>
      <vt:lpstr>I look forward to seeing you next week.  If you have any questions in the meantime, please send an email from your student account  c.joyner@uwtsd.ac.uk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Helen Evans (Institute of Management and Health)</cp:lastModifiedBy>
  <cp:revision>11</cp:revision>
  <dcterms:created xsi:type="dcterms:W3CDTF">2021-03-10T12:10:47Z</dcterms:created>
  <dcterms:modified xsi:type="dcterms:W3CDTF">2023-10-18T07:56:53Z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0x010100E1D3DB7307EE1944BCC16F12556F44EF</vt:lpwstr>
  </property>
</Properties>
</file>