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9" r:id="rId4"/>
    <p:sldId id="260" r:id="rId5"/>
    <p:sldId id="262" r:id="rId6"/>
    <p:sldId id="261" r:id="rId7"/>
    <p:sldId id="266" r:id="rId8"/>
    <p:sldId id="267" r:id="rId9"/>
    <p:sldId id="263" r:id="rId10"/>
    <p:sldId id="265"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lide 1 intro" id="{BCE63DCE-FD26-4CC1-AE40-7490EF6B9770}">
          <p14:sldIdLst>
            <p14:sldId id="256"/>
            <p14:sldId id="257"/>
            <p14:sldId id="259"/>
            <p14:sldId id="260"/>
            <p14:sldId id="262"/>
            <p14:sldId id="261"/>
            <p14:sldId id="266"/>
            <p14:sldId id="267"/>
            <p14:sldId id="263"/>
            <p14:sldId id="265"/>
            <p14:sldId id="26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88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F6804-4CBE-4859-B053-A1E8C5EACA28}" v="1" dt="2025-10-10T14:46:27.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0" d="100"/>
          <a:sy n="60" d="100"/>
        </p:scale>
        <p:origin x="4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GREENHEAVEN</a:t>
            </a:r>
            <a:r>
              <a:rPr lang="en-US" baseline="0" dirty="0"/>
              <a:t> DOWNTURN IN REVENUE IN THE PAST YEAR.</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ofPieChart>
        <c:ofPieType val="pie"/>
        <c:varyColors val="1"/>
        <c:ser>
          <c:idx val="0"/>
          <c:order val="0"/>
          <c:tx>
            <c:strRef>
              <c:f>Sheet1!$B$1</c:f>
              <c:strCache>
                <c:ptCount val="1"/>
                <c:pt idx="0">
                  <c:v>Series 1</c:v>
                </c:pt>
              </c:strCache>
            </c:strRef>
          </c:tx>
          <c:dPt>
            <c:idx val="0"/>
            <c:bubble3D val="0"/>
            <c:spPr>
              <a:solidFill>
                <a:schemeClr val="accent1"/>
              </a:solidFill>
              <a:ln>
                <a:noFill/>
              </a:ln>
              <a:effectLst/>
            </c:spPr>
          </c:dPt>
          <c:dPt>
            <c:idx val="1"/>
            <c:bubble3D val="0"/>
            <c:spPr>
              <a:solidFill>
                <a:schemeClr val="accent2"/>
              </a:solidFill>
              <a:ln>
                <a:noFill/>
              </a:ln>
              <a:effectLst/>
            </c:spPr>
          </c:dPt>
          <c:dPt>
            <c:idx val="2"/>
            <c:bubble3D val="0"/>
            <c:spPr>
              <a:solidFill>
                <a:schemeClr val="accent3"/>
              </a:solidFill>
              <a:ln>
                <a:noFill/>
              </a:ln>
              <a:effectLst/>
            </c:spPr>
          </c:dPt>
          <c:dPt>
            <c:idx val="3"/>
            <c:bubble3D val="0"/>
            <c:spPr>
              <a:solidFill>
                <a:schemeClr val="accent4"/>
              </a:solidFill>
              <a:ln>
                <a:noFill/>
              </a:ln>
              <a:effectLst/>
            </c:spPr>
          </c:dPt>
          <c:dPt>
            <c:idx val="4"/>
            <c:bubble3D val="0"/>
            <c:spPr>
              <a:solidFill>
                <a:schemeClr val="accent5"/>
              </a:solidFill>
              <a:ln>
                <a:noFill/>
              </a:ln>
              <a:effectLst/>
            </c:spPr>
          </c:dPt>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09E3-468C-9110-12674819136F}"/>
            </c:ext>
          </c:extLst>
        </c:ser>
        <c:ser>
          <c:idx val="1"/>
          <c:order val="1"/>
          <c:tx>
            <c:strRef>
              <c:f>Sheet1!$C$1</c:f>
              <c:strCache>
                <c:ptCount val="1"/>
                <c:pt idx="0">
                  <c:v>Series 2</c:v>
                </c:pt>
              </c:strCache>
            </c:strRef>
          </c:tx>
          <c:dPt>
            <c:idx val="0"/>
            <c:bubble3D val="0"/>
            <c:spPr>
              <a:solidFill>
                <a:schemeClr val="accent1"/>
              </a:solidFill>
              <a:ln>
                <a:noFill/>
              </a:ln>
              <a:effectLst/>
            </c:spPr>
          </c:dPt>
          <c:dPt>
            <c:idx val="1"/>
            <c:bubble3D val="0"/>
            <c:spPr>
              <a:solidFill>
                <a:schemeClr val="accent2"/>
              </a:solidFill>
              <a:ln>
                <a:noFill/>
              </a:ln>
              <a:effectLst/>
            </c:spPr>
          </c:dPt>
          <c:dPt>
            <c:idx val="2"/>
            <c:bubble3D val="0"/>
            <c:spPr>
              <a:solidFill>
                <a:schemeClr val="accent3"/>
              </a:solidFill>
              <a:ln>
                <a:noFill/>
              </a:ln>
              <a:effectLst/>
            </c:spPr>
          </c:dPt>
          <c:dPt>
            <c:idx val="3"/>
            <c:bubble3D val="0"/>
            <c:spPr>
              <a:solidFill>
                <a:schemeClr val="accent4"/>
              </a:solidFill>
              <a:ln>
                <a:noFill/>
              </a:ln>
              <a:effectLst/>
            </c:spPr>
          </c:dPt>
          <c:dPt>
            <c:idx val="4"/>
            <c:bubble3D val="0"/>
            <c:spPr>
              <a:solidFill>
                <a:schemeClr val="accent5"/>
              </a:solidFill>
              <a:ln>
                <a:noFill/>
              </a:ln>
              <a:effectLst/>
            </c:spPr>
          </c:dPt>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09E3-468C-9110-12674819136F}"/>
            </c:ext>
          </c:extLst>
        </c:ser>
        <c:ser>
          <c:idx val="2"/>
          <c:order val="2"/>
          <c:tx>
            <c:strRef>
              <c:f>Sheet1!$D$1</c:f>
              <c:strCache>
                <c:ptCount val="1"/>
                <c:pt idx="0">
                  <c:v>Series 3</c:v>
                </c:pt>
              </c:strCache>
            </c:strRef>
          </c:tx>
          <c:dPt>
            <c:idx val="0"/>
            <c:bubble3D val="0"/>
            <c:spPr>
              <a:solidFill>
                <a:schemeClr val="accent1"/>
              </a:solidFill>
              <a:ln>
                <a:noFill/>
              </a:ln>
              <a:effectLst/>
            </c:spPr>
          </c:dPt>
          <c:dPt>
            <c:idx val="1"/>
            <c:bubble3D val="0"/>
            <c:spPr>
              <a:solidFill>
                <a:schemeClr val="accent2"/>
              </a:solidFill>
              <a:ln>
                <a:noFill/>
              </a:ln>
              <a:effectLst/>
            </c:spPr>
          </c:dPt>
          <c:dPt>
            <c:idx val="2"/>
            <c:bubble3D val="0"/>
            <c:spPr>
              <a:solidFill>
                <a:schemeClr val="accent3"/>
              </a:solidFill>
              <a:ln>
                <a:noFill/>
              </a:ln>
              <a:effectLst/>
            </c:spPr>
          </c:dPt>
          <c:dPt>
            <c:idx val="3"/>
            <c:bubble3D val="0"/>
            <c:spPr>
              <a:solidFill>
                <a:schemeClr val="accent4"/>
              </a:solidFill>
              <a:ln>
                <a:noFill/>
              </a:ln>
              <a:effectLst/>
            </c:spPr>
          </c:dPt>
          <c:dPt>
            <c:idx val="4"/>
            <c:bubble3D val="0"/>
            <c:spPr>
              <a:solidFill>
                <a:schemeClr val="accent5"/>
              </a:solidFill>
              <a:ln>
                <a:noFill/>
              </a:ln>
              <a:effectLst/>
            </c:spPr>
          </c:dPt>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09E3-468C-9110-12674819136F}"/>
            </c:ext>
          </c:extLst>
        </c:ser>
        <c:dLbls>
          <c:showLegendKey val="0"/>
          <c:showVal val="0"/>
          <c:showCatName val="0"/>
          <c:showSerName val="0"/>
          <c:showPercent val="0"/>
          <c:showBubbleSize val="0"/>
          <c:showLeaderLines val="1"/>
        </c:dLbls>
        <c:gapWidth val="219"/>
        <c:secondPieSize val="75"/>
        <c:serLines>
          <c:spPr>
            <a:ln w="9525" cap="flat" cmpd="sng" algn="ctr">
              <a:solidFill>
                <a:schemeClr val="tx1">
                  <a:lumMod val="35000"/>
                  <a:lumOff val="65000"/>
                </a:schemeClr>
              </a:solidFill>
              <a:round/>
            </a:ln>
            <a:effectLst/>
          </c:spPr>
        </c:serLines>
      </c:ofPieChart>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526927-DCAE-4E40-BDE3-B8EE2A9F629E}"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AF581D-FFF4-4F70-A551-EFE2B26675BF}" type="slidenum">
              <a:rPr lang="en-GB" smtClean="0"/>
              <a:t>‹#›</a:t>
            </a:fld>
            <a:endParaRPr lang="en-GB"/>
          </a:p>
        </p:txBody>
      </p:sp>
    </p:spTree>
    <p:extLst>
      <p:ext uri="{BB962C8B-B14F-4D97-AF65-F5344CB8AC3E}">
        <p14:creationId xmlns:p14="http://schemas.microsoft.com/office/powerpoint/2010/main" val="2936969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AF581D-FFF4-4F70-A551-EFE2B26675BF}" type="slidenum">
              <a:rPr lang="en-GB" smtClean="0"/>
              <a:t>1</a:t>
            </a:fld>
            <a:endParaRPr lang="en-GB"/>
          </a:p>
        </p:txBody>
      </p:sp>
    </p:spTree>
    <p:extLst>
      <p:ext uri="{BB962C8B-B14F-4D97-AF65-F5344CB8AC3E}">
        <p14:creationId xmlns:p14="http://schemas.microsoft.com/office/powerpoint/2010/main" val="3410977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9/30/2025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E6C0-E8CA-6077-0149-1244DCF43C4E}"/>
              </a:ext>
            </a:extLst>
          </p:cNvPr>
          <p:cNvSpPr>
            <a:spLocks noGrp="1"/>
          </p:cNvSpPr>
          <p:nvPr>
            <p:ph type="ctrTitle"/>
          </p:nvPr>
        </p:nvSpPr>
        <p:spPr>
          <a:xfrm>
            <a:off x="-14990" y="-3380283"/>
            <a:ext cx="11422505" cy="9608696"/>
          </a:xfrm>
        </p:spPr>
        <p:txBody>
          <a:bodyPr>
            <a:normAutofit/>
          </a:bodyPr>
          <a:lstStyle/>
          <a:p>
            <a:pPr algn="l"/>
            <a:br>
              <a:rPr lang="en-GB" dirty="0"/>
            </a:br>
            <a:br>
              <a:rPr lang="en-GB" dirty="0"/>
            </a:br>
            <a:br>
              <a:rPr lang="en-GB" dirty="0"/>
            </a:br>
            <a:r>
              <a:rPr lang="en-GB" sz="3200" dirty="0"/>
              <a:t>Dwayne Myers</a:t>
            </a:r>
            <a:br>
              <a:rPr lang="en-GB" sz="3200" dirty="0"/>
            </a:br>
            <a:r>
              <a:rPr lang="en-GB" sz="3200" dirty="0"/>
              <a:t>student: 2433717</a:t>
            </a:r>
            <a:br>
              <a:rPr lang="en-GB" sz="3200" dirty="0"/>
            </a:br>
            <a:r>
              <a:rPr lang="en-GB" sz="3200" dirty="0"/>
              <a:t>LECTURE: Rebecca </a:t>
            </a:r>
            <a:r>
              <a:rPr lang="en-GB" sz="3200" dirty="0" err="1"/>
              <a:t>stewert</a:t>
            </a:r>
            <a:br>
              <a:rPr lang="en-GB" sz="3200" dirty="0"/>
            </a:br>
            <a:r>
              <a:rPr lang="en-GB" sz="3200" dirty="0"/>
              <a:t>MODULE CODE: Lclm4004. </a:t>
            </a:r>
            <a:br>
              <a:rPr lang="en-GB" sz="3200" dirty="0"/>
            </a:br>
            <a:r>
              <a:rPr lang="en-GB" sz="3200" dirty="0"/>
              <a:t>MODULE NAME: problem solving &amp; decision-making</a:t>
            </a:r>
            <a:br>
              <a:rPr lang="en-GB" sz="3200" dirty="0"/>
            </a:br>
            <a:r>
              <a:rPr lang="en-GB" sz="3200" dirty="0"/>
              <a:t>This is MY Introduction FOR</a:t>
            </a:r>
            <a:br>
              <a:rPr lang="en-GB" sz="3200" dirty="0"/>
            </a:br>
            <a:r>
              <a:rPr lang="en-GB" sz="3200" dirty="0"/>
              <a:t>green haven florist,</a:t>
            </a:r>
            <a:br>
              <a:rPr lang="en-GB" sz="3200" dirty="0"/>
            </a:br>
            <a:r>
              <a:rPr lang="en-GB" sz="3200" dirty="0"/>
              <a:t>this is my presentation.</a:t>
            </a:r>
            <a:br>
              <a:rPr lang="en-GB" sz="3200" dirty="0"/>
            </a:br>
            <a:r>
              <a:rPr lang="en-GB" dirty="0"/>
              <a:t>. </a:t>
            </a:r>
            <a:br>
              <a:rPr lang="en-GB" dirty="0"/>
            </a:br>
            <a:br>
              <a:rPr lang="en-GB" dirty="0"/>
            </a:br>
            <a:endParaRPr lang="en-GB" dirty="0"/>
          </a:p>
        </p:txBody>
      </p:sp>
      <p:sp>
        <p:nvSpPr>
          <p:cNvPr id="3" name="Subtitle 2">
            <a:extLst>
              <a:ext uri="{FF2B5EF4-FFF2-40B4-BE49-F238E27FC236}">
                <a16:creationId xmlns:a16="http://schemas.microsoft.com/office/drawing/2014/main" id="{8C73424B-86EA-9A75-B349-EB0FCC46E5DC}"/>
              </a:ext>
            </a:extLst>
          </p:cNvPr>
          <p:cNvSpPr>
            <a:spLocks noGrp="1"/>
          </p:cNvSpPr>
          <p:nvPr>
            <p:ph type="subTitle" idx="1"/>
          </p:nvPr>
        </p:nvSpPr>
        <p:spPr>
          <a:xfrm>
            <a:off x="6465755" y="3316434"/>
            <a:ext cx="5376474" cy="1405467"/>
          </a:xfrm>
        </p:spPr>
        <p:txBody>
          <a:bodyPr>
            <a:normAutofit/>
          </a:bodyPr>
          <a:lstStyle/>
          <a:p>
            <a:pPr algn="l"/>
            <a:endParaRPr lang="en-GB" dirty="0"/>
          </a:p>
        </p:txBody>
      </p:sp>
    </p:spTree>
    <p:extLst>
      <p:ext uri="{BB962C8B-B14F-4D97-AF65-F5344CB8AC3E}">
        <p14:creationId xmlns:p14="http://schemas.microsoft.com/office/powerpoint/2010/main" val="382300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96E6-9774-8B79-55FD-4F07F0F9A5A2}"/>
              </a:ext>
            </a:extLst>
          </p:cNvPr>
          <p:cNvSpPr>
            <a:spLocks noGrp="1"/>
          </p:cNvSpPr>
          <p:nvPr>
            <p:ph type="title"/>
          </p:nvPr>
        </p:nvSpPr>
        <p:spPr>
          <a:xfrm>
            <a:off x="685800" y="254833"/>
            <a:ext cx="9597452" cy="2716967"/>
          </a:xfrm>
        </p:spPr>
        <p:txBody>
          <a:bodyPr>
            <a:normAutofit/>
          </a:bodyPr>
          <a:lstStyle/>
          <a:p>
            <a:r>
              <a:rPr lang="en-GB" dirty="0"/>
              <a:t>Greetings to you all</a:t>
            </a:r>
            <a:br>
              <a:rPr lang="en-GB" dirty="0"/>
            </a:br>
            <a:r>
              <a:rPr lang="en-GB" dirty="0"/>
              <a:t>My name is Dwayne Myers,</a:t>
            </a:r>
            <a:br>
              <a:rPr lang="en-GB" dirty="0"/>
            </a:br>
            <a:r>
              <a:rPr lang="en-GB" dirty="0"/>
              <a:t>I am a student at wise more campus.</a:t>
            </a:r>
            <a:br>
              <a:rPr lang="en-GB" dirty="0"/>
            </a:br>
            <a:r>
              <a:rPr lang="en-GB" dirty="0"/>
              <a:t>today I will be delivering this presentation for green haven florist.</a:t>
            </a:r>
            <a:br>
              <a:rPr lang="en-GB" dirty="0"/>
            </a:br>
            <a:endParaRPr lang="en-GB" dirty="0"/>
          </a:p>
        </p:txBody>
      </p:sp>
      <p:sp>
        <p:nvSpPr>
          <p:cNvPr id="4" name="Text Placeholder 3">
            <a:extLst>
              <a:ext uri="{FF2B5EF4-FFF2-40B4-BE49-F238E27FC236}">
                <a16:creationId xmlns:a16="http://schemas.microsoft.com/office/drawing/2014/main" id="{7DEEA04F-834E-CBB1-0677-CD2CD41E654B}"/>
              </a:ext>
            </a:extLst>
          </p:cNvPr>
          <p:cNvSpPr>
            <a:spLocks noGrp="1"/>
          </p:cNvSpPr>
          <p:nvPr>
            <p:ph type="body" sz="half" idx="2"/>
          </p:nvPr>
        </p:nvSpPr>
        <p:spPr>
          <a:xfrm>
            <a:off x="685800" y="2971799"/>
            <a:ext cx="8188377" cy="3503951"/>
          </a:xfrm>
        </p:spPr>
        <p:txBody>
          <a:bodyPr>
            <a:normAutofit/>
          </a:bodyPr>
          <a:lstStyle/>
          <a:p>
            <a:r>
              <a:rPr lang="en-GB" dirty="0"/>
              <a:t>In this topic I will cover </a:t>
            </a:r>
          </a:p>
          <a:p>
            <a:pPr marL="285750" indent="-285750">
              <a:buFont typeface="Arial" panose="020B0604020202020204" pitchFamily="34" charset="0"/>
              <a:buChar char="•"/>
            </a:pPr>
            <a:r>
              <a:rPr lang="en-GB" dirty="0"/>
              <a:t>THE BACKGROUND</a:t>
            </a:r>
          </a:p>
          <a:p>
            <a:pPr marL="285750" indent="-285750">
              <a:buFont typeface="Arial" panose="020B0604020202020204" pitchFamily="34" charset="0"/>
              <a:buChar char="•"/>
            </a:pPr>
            <a:r>
              <a:rPr lang="en-GB" dirty="0"/>
              <a:t>5W2H</a:t>
            </a:r>
          </a:p>
          <a:p>
            <a:pPr marL="285750" indent="-285750">
              <a:buFont typeface="Arial" panose="020B0604020202020204" pitchFamily="34" charset="0"/>
              <a:buChar char="•"/>
            </a:pPr>
            <a:r>
              <a:rPr lang="en-GB" dirty="0"/>
              <a:t>PESTEL</a:t>
            </a:r>
          </a:p>
          <a:p>
            <a:pPr marL="285750" indent="-285750">
              <a:buFont typeface="Arial" panose="020B0604020202020204" pitchFamily="34" charset="0"/>
              <a:buChar char="•"/>
            </a:pPr>
            <a:r>
              <a:rPr lang="en-GB" dirty="0"/>
              <a:t>CRITIQUE &amp; APLICATION</a:t>
            </a:r>
          </a:p>
          <a:p>
            <a:pPr marL="285750" indent="-285750">
              <a:buFont typeface="Arial" panose="020B0604020202020204" pitchFamily="34" charset="0"/>
              <a:buChar char="•"/>
            </a:pPr>
            <a:r>
              <a:rPr lang="en-GB" dirty="0"/>
              <a:t>CAUSE &amp; EFFECT CRITUE &amp; APPLICATION</a:t>
            </a:r>
          </a:p>
          <a:p>
            <a:pPr marL="285750" indent="-285750">
              <a:buFont typeface="Arial" panose="020B0604020202020204" pitchFamily="34" charset="0"/>
              <a:buChar char="•"/>
            </a:pPr>
            <a:r>
              <a:rPr lang="en-GB" dirty="0"/>
              <a:t>KEY FINDINGS</a:t>
            </a:r>
          </a:p>
        </p:txBody>
      </p:sp>
    </p:spTree>
    <p:extLst>
      <p:ext uri="{BB962C8B-B14F-4D97-AF65-F5344CB8AC3E}">
        <p14:creationId xmlns:p14="http://schemas.microsoft.com/office/powerpoint/2010/main" val="1423022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147D5-1110-6116-0A6D-03ED5DD221D3}"/>
              </a:ext>
            </a:extLst>
          </p:cNvPr>
          <p:cNvSpPr>
            <a:spLocks noGrp="1"/>
          </p:cNvSpPr>
          <p:nvPr>
            <p:ph type="title"/>
          </p:nvPr>
        </p:nvSpPr>
        <p:spPr/>
        <p:txBody>
          <a:bodyPr/>
          <a:lstStyle/>
          <a:p>
            <a:r>
              <a:rPr lang="en-GB" dirty="0"/>
              <a:t>THE BACKGROUND</a:t>
            </a:r>
          </a:p>
        </p:txBody>
      </p:sp>
      <p:sp>
        <p:nvSpPr>
          <p:cNvPr id="4" name="Content Placeholder 3">
            <a:extLst>
              <a:ext uri="{FF2B5EF4-FFF2-40B4-BE49-F238E27FC236}">
                <a16:creationId xmlns:a16="http://schemas.microsoft.com/office/drawing/2014/main" id="{3C82E86C-8D8E-BD8D-68E4-3D79C4E598B9}"/>
              </a:ext>
            </a:extLst>
          </p:cNvPr>
          <p:cNvSpPr>
            <a:spLocks noGrp="1"/>
          </p:cNvSpPr>
          <p:nvPr>
            <p:ph sz="half" idx="2"/>
          </p:nvPr>
        </p:nvSpPr>
        <p:spPr>
          <a:xfrm>
            <a:off x="875141" y="2065867"/>
            <a:ext cx="10472413" cy="4792133"/>
          </a:xfrm>
        </p:spPr>
        <p:txBody>
          <a:bodyPr/>
          <a:lstStyle/>
          <a:p>
            <a:pPr marL="0" indent="0">
              <a:buNone/>
            </a:pPr>
            <a:r>
              <a:rPr lang="en-GB" dirty="0"/>
              <a:t>TODAY I WILL INTRODUCE YOU ALL TO GREEN HAVEN FLORIST RUN BY PARTNERS PRIYA &amp; LIAM PATEL.</a:t>
            </a:r>
          </a:p>
          <a:p>
            <a:pPr marL="0" marR="0" lvl="0" indent="0" algn="l" defTabSz="457200" rtl="0" eaLnBrk="1" fontAlgn="auto" latinLnBrk="0" hangingPunct="1">
              <a:lnSpc>
                <a:spcPct val="100000"/>
              </a:lnSpc>
              <a:spcBef>
                <a:spcPts val="0"/>
              </a:spcBef>
              <a:spcAft>
                <a:spcPts val="1000"/>
              </a:spcAft>
              <a:buClr>
                <a:prstClr val="white"/>
              </a:buClr>
              <a:buSzPct val="100000"/>
              <a:buFont typeface="Arial"/>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SMALL-SCALE </a:t>
            </a:r>
            <a:r>
              <a:rPr lang="en-GB" dirty="0"/>
              <a:t>A BUSINESS TRYING TO DEVELOP A PATHWAY FOR THEIR SUCCESS AND DID SO.</a:t>
            </a:r>
          </a:p>
          <a:p>
            <a:pPr marL="0" marR="0" lvl="0" indent="0" algn="l" defTabSz="457200" rtl="0" eaLnBrk="1" fontAlgn="auto" latinLnBrk="0" hangingPunct="1">
              <a:lnSpc>
                <a:spcPct val="100000"/>
              </a:lnSpc>
              <a:spcBef>
                <a:spcPts val="0"/>
              </a:spcBef>
              <a:spcAft>
                <a:spcPts val="1000"/>
              </a:spcAft>
              <a:buClr>
                <a:prstClr val="white"/>
              </a:buClr>
              <a:buSzPct val="100000"/>
              <a:buFont typeface="Arial"/>
              <a:buNone/>
              <a:tabLst/>
              <a:defRPr/>
            </a:pPr>
            <a:r>
              <a:rPr lang="en-GB" dirty="0"/>
              <a:t>FAST REPUTAION GREW DUE TO THE TOGETHERNESS OF THE CLIQUE THAT WERE EVIROMENATLY CONSCIOUS.</a:t>
            </a:r>
          </a:p>
          <a:p>
            <a:pPr marL="0" marR="0" lvl="0" indent="0" algn="l" defTabSz="457200" rtl="0" eaLnBrk="1" fontAlgn="auto" latinLnBrk="0" hangingPunct="1">
              <a:lnSpc>
                <a:spcPct val="100000"/>
              </a:lnSpc>
              <a:spcBef>
                <a:spcPts val="0"/>
              </a:spcBef>
              <a:spcAft>
                <a:spcPts val="1000"/>
              </a:spcAft>
              <a:buClr>
                <a:prstClr val="white"/>
              </a:buClr>
              <a:buSzPct val="100000"/>
              <a:buFont typeface="Arial"/>
              <a:buNone/>
              <a:tabLst/>
              <a:defRPr/>
            </a:pPr>
            <a:r>
              <a:rPr lang="en-GB" dirty="0"/>
              <a:t>CUSTOMER ACTIVITY FANTASIC,</a:t>
            </a:r>
          </a:p>
          <a:p>
            <a:pPr marL="0" marR="0" lvl="0" indent="0" algn="l" defTabSz="457200" rtl="0" eaLnBrk="1" fontAlgn="auto" latinLnBrk="0" hangingPunct="1">
              <a:lnSpc>
                <a:spcPct val="100000"/>
              </a:lnSpc>
              <a:spcBef>
                <a:spcPts val="0"/>
              </a:spcBef>
              <a:spcAft>
                <a:spcPts val="1000"/>
              </a:spcAft>
              <a:buClr>
                <a:prstClr val="white"/>
              </a:buClr>
              <a:buSzPct val="100000"/>
              <a:buFont typeface="Arial"/>
              <a:buNone/>
              <a:tabLst/>
              <a:defRPr/>
            </a:pPr>
            <a:endParaRPr lang="en-GB" dirty="0"/>
          </a:p>
          <a:p>
            <a:pPr>
              <a:buClr>
                <a:prstClr val="white"/>
              </a:buClr>
              <a:defRPr/>
            </a:pPr>
            <a:r>
              <a:rPr lang="en-GB" dirty="0"/>
              <a:t>WALK IN CLIENT BUYING BOUTIQES </a:t>
            </a:r>
          </a:p>
          <a:p>
            <a:pPr>
              <a:buClr>
                <a:prstClr val="white"/>
              </a:buClr>
              <a:defRPr/>
            </a:pPr>
            <a:r>
              <a:rPr lang="en-GB" dirty="0"/>
              <a:t>CORPORATE CLIANTS</a:t>
            </a:r>
          </a:p>
          <a:p>
            <a:pPr>
              <a:buClr>
                <a:prstClr val="white"/>
              </a:buClr>
              <a:defRPr/>
            </a:pPr>
            <a:r>
              <a:rPr lang="en-GB" dirty="0"/>
              <a:t>CATEERING ALSO TO FUNCTIONS &amp; LARGE, WEDDINGS ECT.</a:t>
            </a:r>
          </a:p>
          <a:p>
            <a:pPr>
              <a:buClr>
                <a:prstClr val="white"/>
              </a:buClr>
              <a:defRPr/>
            </a:pPr>
            <a:endParaRPr lang="en-GB" dirty="0"/>
          </a:p>
          <a:p>
            <a:pPr marL="0" indent="0">
              <a:buClr>
                <a:prstClr val="white"/>
              </a:buClr>
              <a:buNone/>
              <a:defRPr/>
            </a:pPr>
            <a:endParaRPr lang="en-GB" dirty="0"/>
          </a:p>
        </p:txBody>
      </p:sp>
    </p:spTree>
    <p:extLst>
      <p:ext uri="{BB962C8B-B14F-4D97-AF65-F5344CB8AC3E}">
        <p14:creationId xmlns:p14="http://schemas.microsoft.com/office/powerpoint/2010/main" val="592673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48AFD-EADD-DCA8-4005-7504E90C98DC}"/>
              </a:ext>
            </a:extLst>
          </p:cNvPr>
          <p:cNvSpPr>
            <a:spLocks noGrp="1"/>
          </p:cNvSpPr>
          <p:nvPr>
            <p:ph type="title"/>
          </p:nvPr>
        </p:nvSpPr>
        <p:spPr>
          <a:xfrm>
            <a:off x="70241" y="0"/>
            <a:ext cx="10131425" cy="689548"/>
          </a:xfrm>
        </p:spPr>
        <p:txBody>
          <a:bodyPr/>
          <a:lstStyle/>
          <a:p>
            <a:r>
              <a:rPr lang="en-GB" dirty="0"/>
              <a:t>ENVIROMENTAL CHANGE</a:t>
            </a:r>
          </a:p>
        </p:txBody>
      </p:sp>
      <p:graphicFrame>
        <p:nvGraphicFramePr>
          <p:cNvPr id="14" name="Content Placeholder 13">
            <a:extLst>
              <a:ext uri="{FF2B5EF4-FFF2-40B4-BE49-F238E27FC236}">
                <a16:creationId xmlns:a16="http://schemas.microsoft.com/office/drawing/2014/main" id="{1F617D9B-E5AE-6099-BFB0-4A1AD3C88184}"/>
              </a:ext>
            </a:extLst>
          </p:cNvPr>
          <p:cNvGraphicFramePr>
            <a:graphicFrameLocks noGrp="1"/>
          </p:cNvGraphicFramePr>
          <p:nvPr>
            <p:ph sz="half" idx="1"/>
            <p:extLst>
              <p:ext uri="{D42A27DB-BD31-4B8C-83A1-F6EECF244321}">
                <p14:modId xmlns:p14="http://schemas.microsoft.com/office/powerpoint/2010/main" val="326104973"/>
              </p:ext>
            </p:extLst>
          </p:nvPr>
        </p:nvGraphicFramePr>
        <p:xfrm>
          <a:off x="5751513" y="164892"/>
          <a:ext cx="5636303" cy="3387777"/>
        </p:xfrm>
        <a:graphic>
          <a:graphicData uri="http://schemas.openxmlformats.org/drawingml/2006/chart">
            <c:chart xmlns:c="http://schemas.openxmlformats.org/drawingml/2006/chart" xmlns:r="http://schemas.openxmlformats.org/officeDocument/2006/relationships" r:id="rId2"/>
          </a:graphicData>
        </a:graphic>
      </p:graphicFrame>
      <p:sp>
        <p:nvSpPr>
          <p:cNvPr id="17" name="TextBox 16">
            <a:extLst>
              <a:ext uri="{FF2B5EF4-FFF2-40B4-BE49-F238E27FC236}">
                <a16:creationId xmlns:a16="http://schemas.microsoft.com/office/drawing/2014/main" id="{9D864EA1-A36D-FBEA-343C-840C8D2AD088}"/>
              </a:ext>
            </a:extLst>
          </p:cNvPr>
          <p:cNvSpPr txBox="1"/>
          <p:nvPr/>
        </p:nvSpPr>
        <p:spPr>
          <a:xfrm>
            <a:off x="70241" y="689548"/>
            <a:ext cx="4257207" cy="1477328"/>
          </a:xfrm>
          <a:prstGeom prst="rect">
            <a:avLst/>
          </a:prstGeom>
          <a:noFill/>
        </p:spPr>
        <p:txBody>
          <a:bodyPr wrap="square" rtlCol="0">
            <a:spAutoFit/>
          </a:bodyPr>
          <a:lstStyle/>
          <a:p>
            <a:r>
              <a:rPr lang="en-GB" dirty="0"/>
              <a:t>THE DIFFERENCE BETWEEN THE YEAR 2016 PICTURED ON THE LEFT COMPARD TO THE YEAR 2020 ON THE RIGHT. AS YOU CAN CLEARY SEE THE EFFECT OF IN SALES FROM THIS COMPARISON. </a:t>
            </a:r>
          </a:p>
        </p:txBody>
      </p:sp>
      <p:sp>
        <p:nvSpPr>
          <p:cNvPr id="18" name="TextBox 17">
            <a:extLst>
              <a:ext uri="{FF2B5EF4-FFF2-40B4-BE49-F238E27FC236}">
                <a16:creationId xmlns:a16="http://schemas.microsoft.com/office/drawing/2014/main" id="{A141030D-FA5C-0AAC-3D68-8A15080FB78B}"/>
              </a:ext>
            </a:extLst>
          </p:cNvPr>
          <p:cNvSpPr txBox="1"/>
          <p:nvPr/>
        </p:nvSpPr>
        <p:spPr>
          <a:xfrm>
            <a:off x="299802" y="3276788"/>
            <a:ext cx="5636303" cy="3416320"/>
          </a:xfrm>
          <a:prstGeom prst="rect">
            <a:avLst/>
          </a:prstGeom>
          <a:noFill/>
        </p:spPr>
        <p:txBody>
          <a:bodyPr wrap="square" rtlCol="0">
            <a:spAutoFit/>
          </a:bodyPr>
          <a:lstStyle/>
          <a:p>
            <a:r>
              <a:rPr lang="en-GB" dirty="0"/>
              <a:t>ROUTE OF  THE PROBLEM.</a:t>
            </a:r>
          </a:p>
          <a:p>
            <a:endParaRPr lang="en-GB" dirty="0"/>
          </a:p>
          <a:p>
            <a:r>
              <a:rPr lang="en-GB" dirty="0"/>
              <a:t>MY GOAL HEAR IS TO CLEARLY DEFINE THE PROBLEM.</a:t>
            </a:r>
          </a:p>
          <a:p>
            <a:pPr marL="342900" indent="-342900">
              <a:buFont typeface="+mj-lt"/>
              <a:buAutoNum type="arabicPeriod"/>
            </a:pPr>
            <a:r>
              <a:rPr lang="en-GB" dirty="0"/>
              <a:t>30% DECLINE IN STORE SALES</a:t>
            </a:r>
          </a:p>
          <a:p>
            <a:pPr marL="342900" indent="-342900">
              <a:buFont typeface="+mj-lt"/>
              <a:buAutoNum type="arabicPeriod"/>
            </a:pPr>
            <a:r>
              <a:rPr lang="en-GB" dirty="0"/>
              <a:t>INCREASED ONLINE ORDERS.</a:t>
            </a:r>
          </a:p>
          <a:p>
            <a:pPr marL="342900" indent="-342900">
              <a:buFont typeface="+mj-lt"/>
              <a:buAutoNum type="arabicPeriod"/>
            </a:pPr>
            <a:r>
              <a:rPr lang="en-GB" dirty="0"/>
              <a:t>FOOT TRAFFIC SALES DECLINE.</a:t>
            </a:r>
          </a:p>
          <a:p>
            <a:pPr marL="342900" indent="-342900">
              <a:buFont typeface="+mj-lt"/>
              <a:buAutoNum type="arabicPeriod"/>
            </a:pPr>
            <a:r>
              <a:rPr lang="en-GB" dirty="0"/>
              <a:t>LOYAL CUSTOM PREFER ONLINE SHOPPING &amp; LOWER COSTS OFFERING SAME DAY DELIVERY WITH SAVINGS MADE. HAPPY SMILE, HAPPY CUSTOMER</a:t>
            </a:r>
          </a:p>
          <a:p>
            <a:endParaRPr lang="en-GB" dirty="0"/>
          </a:p>
          <a:p>
            <a:endParaRPr lang="en-GB" dirty="0"/>
          </a:p>
          <a:p>
            <a:endParaRPr lang="en-GB" dirty="0"/>
          </a:p>
        </p:txBody>
      </p:sp>
    </p:spTree>
    <p:extLst>
      <p:ext uri="{BB962C8B-B14F-4D97-AF65-F5344CB8AC3E}">
        <p14:creationId xmlns:p14="http://schemas.microsoft.com/office/powerpoint/2010/main" val="3346792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BC1B-7A9E-E862-734C-7C6296F0AA55}"/>
              </a:ext>
            </a:extLst>
          </p:cNvPr>
          <p:cNvSpPr>
            <a:spLocks noGrp="1"/>
          </p:cNvSpPr>
          <p:nvPr>
            <p:ph type="title"/>
          </p:nvPr>
        </p:nvSpPr>
        <p:spPr>
          <a:xfrm>
            <a:off x="4227227" y="1"/>
            <a:ext cx="3567658" cy="1064301"/>
          </a:xfrm>
        </p:spPr>
        <p:txBody>
          <a:bodyPr/>
          <a:lstStyle/>
          <a:p>
            <a:r>
              <a:rPr lang="en-GB" dirty="0"/>
              <a:t>5W2H METHORD.</a:t>
            </a:r>
          </a:p>
        </p:txBody>
      </p:sp>
      <p:sp>
        <p:nvSpPr>
          <p:cNvPr id="3" name="TextBox 2">
            <a:extLst>
              <a:ext uri="{FF2B5EF4-FFF2-40B4-BE49-F238E27FC236}">
                <a16:creationId xmlns:a16="http://schemas.microsoft.com/office/drawing/2014/main" id="{96129CDB-3247-DE3B-D83E-F0A4F2BB1E14}"/>
              </a:ext>
            </a:extLst>
          </p:cNvPr>
          <p:cNvSpPr txBox="1"/>
          <p:nvPr/>
        </p:nvSpPr>
        <p:spPr>
          <a:xfrm>
            <a:off x="337279" y="689547"/>
            <a:ext cx="11347554" cy="7263527"/>
          </a:xfrm>
          <a:prstGeom prst="rect">
            <a:avLst/>
          </a:prstGeom>
          <a:noFill/>
        </p:spPr>
        <p:txBody>
          <a:bodyPr wrap="square" rtlCol="0">
            <a:spAutoFit/>
          </a:bodyPr>
          <a:lstStyle/>
          <a:p>
            <a:r>
              <a:rPr lang="en-GB" sz="2000" dirty="0">
                <a:solidFill>
                  <a:srgbClr val="FFFF00"/>
                </a:solidFill>
              </a:rPr>
              <a:t>WHAT</a:t>
            </a:r>
            <a:r>
              <a:rPr lang="en-GB" dirty="0"/>
              <a:t> HAPPENED WAS PRIYA &amp; LIAM PATEL FLORITS BUISNESS CAME INTO DIRECT CONTACT WITH COMEPTITION. </a:t>
            </a:r>
          </a:p>
          <a:p>
            <a:r>
              <a:rPr lang="en-GB" dirty="0"/>
              <a:t>30% SALES DECLINE.</a:t>
            </a:r>
          </a:p>
          <a:p>
            <a:r>
              <a:rPr lang="en-GB" sz="2000" dirty="0">
                <a:solidFill>
                  <a:srgbClr val="92D050"/>
                </a:solidFill>
              </a:rPr>
              <a:t>WHY</a:t>
            </a:r>
            <a:r>
              <a:rPr lang="en-GB" dirty="0"/>
              <a:t> WAS DUE TO THE PAIR NOT EGKOWLEGING THE CHANGING ENVIROMENT WITH THE NEED OF STRONG ONLINE PRESENCE.</a:t>
            </a:r>
          </a:p>
          <a:p>
            <a:r>
              <a:rPr lang="en-GB" sz="2000" dirty="0">
                <a:solidFill>
                  <a:srgbClr val="00B0F0"/>
                </a:solidFill>
              </a:rPr>
              <a:t>WHERE</a:t>
            </a:r>
            <a:r>
              <a:rPr lang="en-GB" dirty="0"/>
              <a:t> THEY FAILED WAS DUE TO NOT CONCIDERING FUTURE COST RISING NOW THAT MANY BUSNIESES CLOSED AROUND THEIR LOCATION WITH THE CAUSE AND EFFECTS.</a:t>
            </a:r>
          </a:p>
          <a:p>
            <a:r>
              <a:rPr lang="en-GB" sz="2000" dirty="0">
                <a:solidFill>
                  <a:srgbClr val="9C8834"/>
                </a:solidFill>
              </a:rPr>
              <a:t>WHEN</a:t>
            </a:r>
            <a:r>
              <a:rPr lang="en-GB" dirty="0"/>
              <a:t> THE INDEPENDENT FLOWER STORE WAS FUNDED IN 2016 BY PARTNERS LIAM &amp; PRIYA PATEL THINGS WHERE FLURISHING.</a:t>
            </a:r>
          </a:p>
          <a:p>
            <a:r>
              <a:rPr lang="en-GB" sz="2000" dirty="0">
                <a:solidFill>
                  <a:srgbClr val="FFFF00"/>
                </a:solidFill>
              </a:rPr>
              <a:t>WHO</a:t>
            </a:r>
            <a:r>
              <a:rPr lang="en-GB" dirty="0"/>
              <a:t> WAS PART OF THE TAEM WAS PRIYA PATEL LIAM PATEL &amp; THE COMMUNITY TIES.</a:t>
            </a:r>
          </a:p>
          <a:p>
            <a:r>
              <a:rPr lang="en-GB" sz="2000" dirty="0">
                <a:solidFill>
                  <a:srgbClr val="FF0000"/>
                </a:solidFill>
              </a:rPr>
              <a:t>WHO</a:t>
            </a:r>
            <a:r>
              <a:rPr lang="en-GB" dirty="0"/>
              <a:t> CASED THE PROBLEM MAYBE LIAM NOT ACKTING ABROMTLY TO CREATING THEIR WEBSITE WHEN NOTIFIED.</a:t>
            </a:r>
          </a:p>
          <a:p>
            <a:r>
              <a:rPr lang="en-GB" dirty="0"/>
              <a:t>COMPETITORS WHO OFFERED DISCOUNTS AND SAME DAY DELIVERIES.</a:t>
            </a:r>
          </a:p>
          <a:p>
            <a:r>
              <a:rPr lang="en-GB" sz="2000" dirty="0">
                <a:solidFill>
                  <a:srgbClr val="FFC000"/>
                </a:solidFill>
              </a:rPr>
              <a:t>HOW</a:t>
            </a:r>
            <a:r>
              <a:rPr lang="en-GB" dirty="0"/>
              <a:t> THEY MANAGED TO DO SO WELL? THE HELP FROM THE COMMUNITY TIES AND LOCATION AT THE TIME WHERE FOOTPATROLE WAS BUSTLING. BY CREATING A WEBSITE AND SAME DAY DELIVERIES WITH HALF PRICE DISCOUNTS TO OLD TIME CUSTOMERS INCLUDING A REUNION PARTY IN THE CORRECT LOCATION WOULD BE KEY.</a:t>
            </a:r>
          </a:p>
          <a:p>
            <a:r>
              <a:rPr lang="en-GB" sz="2000" dirty="0">
                <a:solidFill>
                  <a:srgbClr val="FF0000"/>
                </a:solidFill>
              </a:rPr>
              <a:t>HOW</a:t>
            </a:r>
            <a:r>
              <a:rPr lang="en-GB" dirty="0"/>
              <a:t> THE PAIR CAN DO THIS BY RECREATING THEIR WEBSITE, THEM, CONTACT DETAILS ONLINE SOCIAL MEDIA PRESSENCE. ORDERS MET ON TIME DIRECT COSTOMER SERVICIES. </a:t>
            </a:r>
          </a:p>
          <a:p>
            <a:r>
              <a:rPr lang="en-GB" dirty="0">
                <a:solidFill>
                  <a:srgbClr val="FFFF00"/>
                </a:solidFill>
              </a:rPr>
              <a:t>INTERNAL PROBLE: </a:t>
            </a:r>
            <a:r>
              <a:rPr lang="en-GB" dirty="0"/>
              <a:t>CUSTOMER FEED BACK REAVLIED MIXED SENTIMENTS. SHOPS WEBSITE WAS OUTDATED &amp; NOT EASY TO ACCSESS. CAUSING STRUGGLES TO MAINTAIN DIGITAL MARKETING, USING ONLY WORD OF MOUTH, PROLONGED UPDATED MEDIA POSTS</a:t>
            </a:r>
          </a:p>
          <a:p>
            <a:r>
              <a:rPr lang="en-GB" dirty="0">
                <a:solidFill>
                  <a:srgbClr val="00B0F0"/>
                </a:solidFill>
              </a:rPr>
              <a:t>EXTERNAL PROBLEMS: </a:t>
            </a:r>
            <a:r>
              <a:rPr lang="en-GB" dirty="0"/>
              <a:t>NOT UPDATING ONLINE WEB PAGE AND ATTRACTING ONLINE PRESENCE. </a:t>
            </a:r>
          </a:p>
          <a:p>
            <a:r>
              <a:rPr lang="en-GB" dirty="0"/>
              <a:t>THEY CAN CONTROL THE BUINESS BUT NOT THE COMPETITION.</a:t>
            </a:r>
          </a:p>
          <a:p>
            <a:endParaRPr lang="en-GB" dirty="0"/>
          </a:p>
          <a:p>
            <a:endParaRPr lang="en-GB" dirty="0"/>
          </a:p>
          <a:p>
            <a:r>
              <a:rPr lang="en-GB" dirty="0"/>
              <a:t> </a:t>
            </a:r>
          </a:p>
          <a:p>
            <a:endParaRPr lang="en-GB" dirty="0"/>
          </a:p>
        </p:txBody>
      </p:sp>
    </p:spTree>
    <p:extLst>
      <p:ext uri="{BB962C8B-B14F-4D97-AF65-F5344CB8AC3E}">
        <p14:creationId xmlns:p14="http://schemas.microsoft.com/office/powerpoint/2010/main" val="285872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BFFB-A1CB-8974-6BE4-7B637E6A8C70}"/>
              </a:ext>
            </a:extLst>
          </p:cNvPr>
          <p:cNvSpPr>
            <a:spLocks noGrp="1"/>
          </p:cNvSpPr>
          <p:nvPr>
            <p:ph type="title"/>
          </p:nvPr>
        </p:nvSpPr>
        <p:spPr>
          <a:xfrm>
            <a:off x="131164" y="0"/>
            <a:ext cx="3271603" cy="674557"/>
          </a:xfrm>
        </p:spPr>
        <p:txBody>
          <a:bodyPr>
            <a:normAutofit/>
          </a:bodyPr>
          <a:lstStyle/>
          <a:p>
            <a:r>
              <a:rPr lang="en-GB" dirty="0"/>
              <a:t>CRITUQUE OF PESTEL</a:t>
            </a:r>
          </a:p>
        </p:txBody>
      </p:sp>
      <p:sp>
        <p:nvSpPr>
          <p:cNvPr id="4" name="Text Placeholder 3">
            <a:extLst>
              <a:ext uri="{FF2B5EF4-FFF2-40B4-BE49-F238E27FC236}">
                <a16:creationId xmlns:a16="http://schemas.microsoft.com/office/drawing/2014/main" id="{43881FA0-3C1F-F56D-CDA7-93B61FA82793}"/>
              </a:ext>
            </a:extLst>
          </p:cNvPr>
          <p:cNvSpPr>
            <a:spLocks noGrp="1"/>
          </p:cNvSpPr>
          <p:nvPr>
            <p:ph type="body" sz="half" idx="2"/>
          </p:nvPr>
        </p:nvSpPr>
        <p:spPr>
          <a:xfrm>
            <a:off x="131165" y="914399"/>
            <a:ext cx="4995472" cy="4676931"/>
          </a:xfrm>
        </p:spPr>
        <p:txBody>
          <a:bodyPr>
            <a:normAutofit/>
          </a:bodyPr>
          <a:lstStyle/>
          <a:p>
            <a:pPr marL="342900" indent="-342900">
              <a:buFont typeface="+mj-lt"/>
              <a:buAutoNum type="arabicPeriod"/>
            </a:pPr>
            <a:endParaRPr lang="en-GB" dirty="0"/>
          </a:p>
          <a:p>
            <a:pPr marL="342900" indent="-342900">
              <a:buFont typeface="+mj-lt"/>
              <a:buAutoNum type="arabicPeriod"/>
            </a:pPr>
            <a:r>
              <a:rPr lang="en-GB" dirty="0"/>
              <a:t>THE PESTAL FRAME WORK IS AN ANALYSIS OFF</a:t>
            </a:r>
          </a:p>
          <a:p>
            <a:pPr marL="342900" indent="-342900">
              <a:buFont typeface="+mj-lt"/>
              <a:buAutoNum type="arabicPeriod"/>
            </a:pPr>
            <a:r>
              <a:rPr lang="en-GB" dirty="0"/>
              <a:t>THE KEY EXTERNAL FACTORS WHICH ARE SHOW </a:t>
            </a:r>
          </a:p>
          <a:p>
            <a:pPr marL="342900" indent="-342900">
              <a:buFont typeface="+mj-lt"/>
              <a:buAutoNum type="arabicPeriod"/>
            </a:pPr>
            <a:r>
              <a:rPr lang="en-GB" dirty="0"/>
              <a:t>ON THE RIGHT. </a:t>
            </a:r>
          </a:p>
          <a:p>
            <a:pPr marL="342900" indent="-342900">
              <a:buFont typeface="+mj-lt"/>
              <a:buAutoNum type="arabicPeriod"/>
            </a:pPr>
            <a:r>
              <a:rPr lang="en-GB" dirty="0"/>
              <a:t>CAN BE USED IN A RANGE OF DIFFERENT SENORIOS</a:t>
            </a:r>
          </a:p>
          <a:p>
            <a:pPr marL="342900" indent="-342900">
              <a:buFont typeface="+mj-lt"/>
              <a:buAutoNum type="arabicPeriod"/>
            </a:pPr>
            <a:r>
              <a:rPr lang="en-GB" dirty="0"/>
              <a:t>SENIOR MANEGERS USE THIS METHORD TO MAKE IMORTANT DECISIONS.</a:t>
            </a:r>
          </a:p>
          <a:p>
            <a:pPr marL="342900" indent="-342900">
              <a:buFont typeface="+mj-lt"/>
              <a:buAutoNum type="arabicPeriod"/>
            </a:pPr>
            <a:endParaRPr lang="en-GB" dirty="0"/>
          </a:p>
        </p:txBody>
      </p:sp>
      <p:sp>
        <p:nvSpPr>
          <p:cNvPr id="5" name="Oval 4">
            <a:extLst>
              <a:ext uri="{FF2B5EF4-FFF2-40B4-BE49-F238E27FC236}">
                <a16:creationId xmlns:a16="http://schemas.microsoft.com/office/drawing/2014/main" id="{DE79E99F-9021-DA98-CA03-624D15BFCDAF}"/>
              </a:ext>
            </a:extLst>
          </p:cNvPr>
          <p:cNvSpPr/>
          <p:nvPr/>
        </p:nvSpPr>
        <p:spPr>
          <a:xfrm>
            <a:off x="7447264" y="4334033"/>
            <a:ext cx="2626125" cy="2274756"/>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TECHNOLOGICAL</a:t>
            </a:r>
          </a:p>
        </p:txBody>
      </p:sp>
      <p:sp>
        <p:nvSpPr>
          <p:cNvPr id="6" name="Dodecagon 5">
            <a:extLst>
              <a:ext uri="{FF2B5EF4-FFF2-40B4-BE49-F238E27FC236}">
                <a16:creationId xmlns:a16="http://schemas.microsoft.com/office/drawing/2014/main" id="{1FD663B2-9DA6-6584-393A-273354589B5D}"/>
              </a:ext>
            </a:extLst>
          </p:cNvPr>
          <p:cNvSpPr/>
          <p:nvPr/>
        </p:nvSpPr>
        <p:spPr>
          <a:xfrm>
            <a:off x="5248404" y="543392"/>
            <a:ext cx="2300296" cy="2034916"/>
          </a:xfrm>
          <a:prstGeom prst="dodecagon">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LEGAL</a:t>
            </a:r>
          </a:p>
        </p:txBody>
      </p:sp>
      <p:sp>
        <p:nvSpPr>
          <p:cNvPr id="7" name="Cloud 6">
            <a:extLst>
              <a:ext uri="{FF2B5EF4-FFF2-40B4-BE49-F238E27FC236}">
                <a16:creationId xmlns:a16="http://schemas.microsoft.com/office/drawing/2014/main" id="{30E6A328-05C5-688F-498F-B7F74A9032E3}"/>
              </a:ext>
            </a:extLst>
          </p:cNvPr>
          <p:cNvSpPr/>
          <p:nvPr/>
        </p:nvSpPr>
        <p:spPr>
          <a:xfrm>
            <a:off x="9783024" y="341029"/>
            <a:ext cx="2300296" cy="1993690"/>
          </a:xfrm>
          <a:prstGeom prst="cloud">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ECONOMICAL</a:t>
            </a:r>
          </a:p>
        </p:txBody>
      </p:sp>
      <p:sp>
        <p:nvSpPr>
          <p:cNvPr id="8" name="Teardrop 7">
            <a:extLst>
              <a:ext uri="{FF2B5EF4-FFF2-40B4-BE49-F238E27FC236}">
                <a16:creationId xmlns:a16="http://schemas.microsoft.com/office/drawing/2014/main" id="{0619F72D-9B6B-DB3B-0637-2405509D1C5F}"/>
              </a:ext>
            </a:extLst>
          </p:cNvPr>
          <p:cNvSpPr/>
          <p:nvPr/>
        </p:nvSpPr>
        <p:spPr>
          <a:xfrm>
            <a:off x="7907910" y="78698"/>
            <a:ext cx="1873772" cy="1573966"/>
          </a:xfrm>
          <a:prstGeom prst="teardrop">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POLITRICAL</a:t>
            </a:r>
          </a:p>
        </p:txBody>
      </p:sp>
      <p:sp>
        <p:nvSpPr>
          <p:cNvPr id="9" name="Heart 8">
            <a:extLst>
              <a:ext uri="{FF2B5EF4-FFF2-40B4-BE49-F238E27FC236}">
                <a16:creationId xmlns:a16="http://schemas.microsoft.com/office/drawing/2014/main" id="{958C2F39-555D-05AF-3C1A-A3F117CCA250}"/>
              </a:ext>
              <a:ext uri="{C183D7F6-B498-43B3-948B-1728B52AA6E4}">
                <adec:decorative xmlns:adec="http://schemas.microsoft.com/office/drawing/2017/decorative" val="1"/>
              </a:ext>
            </a:extLst>
          </p:cNvPr>
          <p:cNvSpPr/>
          <p:nvPr/>
        </p:nvSpPr>
        <p:spPr>
          <a:xfrm>
            <a:off x="7907911" y="2004933"/>
            <a:ext cx="2165478" cy="2034917"/>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PESTAL ANALYSIS</a:t>
            </a:r>
          </a:p>
        </p:txBody>
      </p:sp>
      <p:sp>
        <p:nvSpPr>
          <p:cNvPr id="10" name="Rectangle: Beveled 9">
            <a:extLst>
              <a:ext uri="{FF2B5EF4-FFF2-40B4-BE49-F238E27FC236}">
                <a16:creationId xmlns:a16="http://schemas.microsoft.com/office/drawing/2014/main" id="{54D164FC-549A-F02B-D920-7C18D83F57E6}"/>
              </a:ext>
            </a:extLst>
          </p:cNvPr>
          <p:cNvSpPr/>
          <p:nvPr/>
        </p:nvSpPr>
        <p:spPr>
          <a:xfrm>
            <a:off x="5315813" y="3189158"/>
            <a:ext cx="2165478" cy="1791322"/>
          </a:xfrm>
          <a:prstGeom prst="bevel">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ENVIROMENTAL</a:t>
            </a:r>
          </a:p>
        </p:txBody>
      </p:sp>
      <p:sp>
        <p:nvSpPr>
          <p:cNvPr id="11" name="Hexagon 10">
            <a:extLst>
              <a:ext uri="{FF2B5EF4-FFF2-40B4-BE49-F238E27FC236}">
                <a16:creationId xmlns:a16="http://schemas.microsoft.com/office/drawing/2014/main" id="{71736D0C-DEB9-1053-5EB9-C46503043B81}"/>
              </a:ext>
            </a:extLst>
          </p:cNvPr>
          <p:cNvSpPr/>
          <p:nvPr/>
        </p:nvSpPr>
        <p:spPr>
          <a:xfrm>
            <a:off x="9692365" y="3252864"/>
            <a:ext cx="2480271" cy="1976826"/>
          </a:xfrm>
          <a:prstGeom prst="hexagon">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SOCIAL</a:t>
            </a:r>
          </a:p>
        </p:txBody>
      </p:sp>
    </p:spTree>
    <p:extLst>
      <p:ext uri="{BB962C8B-B14F-4D97-AF65-F5344CB8AC3E}">
        <p14:creationId xmlns:p14="http://schemas.microsoft.com/office/powerpoint/2010/main" val="2056148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2543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1ADB2-09B0-5FFB-4C95-105528A56D8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41733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B264-0DFB-E090-0305-CD5302DA7E6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1543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AE8A-36A8-0B89-DB2D-07197CEE63B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277415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AA916-2FD4-0929-A8D0-2C08DA6084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5870C8-DBB2-DD53-D012-17385DCD6DFE}"/>
              </a:ext>
            </a:extLst>
          </p:cNvPr>
          <p:cNvSpPr>
            <a:spLocks noGrp="1"/>
          </p:cNvSpPr>
          <p:nvPr>
            <p:ph idx="1"/>
          </p:nvPr>
        </p:nvSpPr>
        <p:spPr/>
        <p:txBody>
          <a:bodyPr/>
          <a:lstStyle/>
          <a:p>
            <a:endParaRPr lang="en-GB"/>
          </a:p>
        </p:txBody>
      </p:sp>
      <p:sp>
        <p:nvSpPr>
          <p:cNvPr id="4" name="Text Placeholder 3">
            <a:extLst>
              <a:ext uri="{FF2B5EF4-FFF2-40B4-BE49-F238E27FC236}">
                <a16:creationId xmlns:a16="http://schemas.microsoft.com/office/drawing/2014/main" id="{F190B790-32D0-3765-F4D3-2A17A798CE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8712047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TM03457452[[fn=Celestial]]</Template>
  <TotalTime>0</TotalTime>
  <Words>590</Words>
  <Application>Microsoft Office PowerPoint</Application>
  <PresentationFormat>Widescreen</PresentationFormat>
  <Paragraphs>61</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Calibri Light</vt:lpstr>
      <vt:lpstr>Celestial</vt:lpstr>
      <vt:lpstr>   Dwayne Myers student: 2433717 LECTURE: Rebecca stewert MODULE CODE: Lclm4004.  MODULE NAME: problem solving &amp; decision-making This is MY Introduction FOR green haven florist, this is my presentation. .   </vt:lpstr>
      <vt:lpstr>Greetings to you all My name is Dwayne Myers, I am a student at wise more campus. today I will be delivering this presentation for green haven florist. </vt:lpstr>
      <vt:lpstr>THE BACKGROUND</vt:lpstr>
      <vt:lpstr>ENVIROMENTAL CHANGE</vt:lpstr>
      <vt:lpstr>5W2H METHORD.</vt:lpstr>
      <vt:lpstr>CRITUQUE OF PESTEL</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Dwayne</dc:creator>
  <cp:lastModifiedBy>Dwayne Myers</cp:lastModifiedBy>
  <cp:revision>1</cp:revision>
  <dcterms:created xsi:type="dcterms:W3CDTF">2025-09-30T12:28:26Z</dcterms:created>
  <dcterms:modified xsi:type="dcterms:W3CDTF">2025-10-10T15:27:26Z</dcterms:modified>
</cp:coreProperties>
</file>