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14" r:id="rId6"/>
    <p:sldId id="327" r:id="rId7"/>
    <p:sldId id="328" r:id="rId8"/>
    <p:sldId id="326" r:id="rId9"/>
    <p:sldId id="349" r:id="rId10"/>
    <p:sldId id="350" r:id="rId11"/>
    <p:sldId id="361" r:id="rId12"/>
    <p:sldId id="329" r:id="rId13"/>
    <p:sldId id="325" r:id="rId14"/>
    <p:sldId id="362" r:id="rId15"/>
    <p:sldId id="345" r:id="rId16"/>
    <p:sldId id="346" r:id="rId17"/>
    <p:sldId id="344" r:id="rId18"/>
    <p:sldId id="351" r:id="rId19"/>
    <p:sldId id="352" r:id="rId20"/>
    <p:sldId id="353" r:id="rId21"/>
    <p:sldId id="358" r:id="rId22"/>
    <p:sldId id="360" r:id="rId23"/>
    <p:sldId id="354" r:id="rId24"/>
    <p:sldId id="359" r:id="rId25"/>
    <p:sldId id="363" r:id="rId26"/>
    <p:sldId id="364" r:id="rId27"/>
    <p:sldId id="365" r:id="rId28"/>
    <p:sldId id="366" r:id="rId29"/>
    <p:sldId id="355" r:id="rId30"/>
    <p:sldId id="356" r:id="rId31"/>
    <p:sldId id="33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47" autoAdjust="0"/>
    <p:restoredTop sz="94249" autoAdjust="0"/>
  </p:normalViewPr>
  <p:slideViewPr>
    <p:cSldViewPr>
      <p:cViewPr varScale="1">
        <p:scale>
          <a:sx n="85" d="100"/>
          <a:sy n="85" d="100"/>
        </p:scale>
        <p:origin x="9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Bachelor of Arts Business Management</a:t>
            </a:r>
            <a:br>
              <a:rPr lang="en-GB" altLang="en-US" sz="2400" dirty="0"/>
            </a:br>
            <a:br>
              <a:rPr lang="en-GB" altLang="en-US" dirty="0"/>
            </a:br>
            <a:r>
              <a:rPr lang="en-GB" dirty="0"/>
              <a:t> </a:t>
            </a:r>
            <a:r>
              <a:rPr lang="en-GB" sz="3100" b="1" dirty="0">
                <a:solidFill>
                  <a:schemeClr val="accent2">
                    <a:lumMod val="20000"/>
                    <a:lumOff val="80000"/>
                  </a:schemeClr>
                </a:solidFill>
              </a:rPr>
              <a:t>Introduction to Modern Workplace</a:t>
            </a:r>
            <a:br>
              <a:rPr lang="en-GB" sz="4000" b="1" dirty="0">
                <a:solidFill>
                  <a:schemeClr val="accent2">
                    <a:lumMod val="20000"/>
                    <a:lumOff val="80000"/>
                  </a:schemeClr>
                </a:solidFill>
              </a:rPr>
            </a:br>
            <a:r>
              <a:rPr lang="en-GB" sz="3100" b="1" dirty="0">
                <a:solidFill>
                  <a:schemeClr val="accent2">
                    <a:lumMod val="20000"/>
                    <a:lumOff val="80000"/>
                  </a:schemeClr>
                </a:solidFill>
              </a:rPr>
              <a:t>(LCBB4003)</a:t>
            </a:r>
            <a:br>
              <a:rPr lang="en-GB" sz="3100" b="1" dirty="0">
                <a:solidFill>
                  <a:schemeClr val="accent2">
                    <a:lumMod val="20000"/>
                    <a:lumOff val="80000"/>
                  </a:schemeClr>
                </a:solidFill>
              </a:rPr>
            </a:br>
            <a:br>
              <a:rPr lang="en-GB" sz="3100" b="1" dirty="0">
                <a:solidFill>
                  <a:schemeClr val="accent2">
                    <a:lumMod val="20000"/>
                    <a:lumOff val="80000"/>
                  </a:schemeClr>
                </a:solidFill>
              </a:rPr>
            </a:br>
            <a:r>
              <a:rPr lang="en-GB" sz="3100" b="1" dirty="0">
                <a:solidFill>
                  <a:schemeClr val="accent2">
                    <a:lumMod val="20000"/>
                    <a:lumOff val="80000"/>
                  </a:schemeClr>
                </a:solidFill>
              </a:rPr>
              <a:t>Assignment  Guide</a:t>
            </a:r>
            <a:br>
              <a:rPr lang="en-GB" sz="4000" b="1" dirty="0">
                <a:solidFill>
                  <a:schemeClr val="accent2">
                    <a:lumMod val="20000"/>
                    <a:lumOff val="80000"/>
                  </a:schemeClr>
                </a:solidFill>
                <a:latin typeface="Times New Roman" panose="02020603050405020304" pitchFamily="18" charset="0"/>
                <a:cs typeface="Times New Roman" panose="02020603050405020304" pitchFamily="18" charset="0"/>
              </a:rPr>
            </a:br>
            <a:br>
              <a:rPr lang="en-GB" sz="4000" b="1" dirty="0">
                <a:solidFill>
                  <a:schemeClr val="accent2">
                    <a:lumMod val="20000"/>
                    <a:lumOff val="80000"/>
                  </a:schemeClr>
                </a:solidFill>
                <a:latin typeface="Times New Roman" panose="02020603050405020304" pitchFamily="18" charset="0"/>
                <a:cs typeface="Times New Roman" panose="02020603050405020304" pitchFamily="18" charset="0"/>
              </a:rPr>
            </a:br>
            <a:br>
              <a:rPr lang="en-GB" sz="4000" dirty="0">
                <a:solidFill>
                  <a:schemeClr val="accent2">
                    <a:lumMod val="20000"/>
                    <a:lumOff val="80000"/>
                  </a:schemeClr>
                </a:solidFill>
                <a:latin typeface="Times New Roman" panose="02020603050405020304" pitchFamily="18" charset="0"/>
                <a:cs typeface="Times New Roman" panose="02020603050405020304" pitchFamily="18" charset="0"/>
              </a:rPr>
            </a:br>
            <a:endParaRPr lang="en-GB" altLang="en-US" sz="4000" dirty="0">
              <a:solidFill>
                <a:schemeClr val="accent2">
                  <a:lumMod val="20000"/>
                  <a:lumOff val="8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DA53D-F223-4AB6-A11B-CAB54EACF918}"/>
              </a:ext>
            </a:extLst>
          </p:cNvPr>
          <p:cNvSpPr>
            <a:spLocks noGrp="1"/>
          </p:cNvSpPr>
          <p:nvPr>
            <p:ph type="title"/>
          </p:nvPr>
        </p:nvSpPr>
        <p:spPr>
          <a:xfrm>
            <a:off x="457200" y="274638"/>
            <a:ext cx="8229600" cy="1210146"/>
          </a:xfrm>
        </p:spPr>
        <p:txBody>
          <a:bodyPr>
            <a:normAutofit fontScale="90000"/>
          </a:bodyPr>
          <a:lstStyle/>
          <a:p>
            <a:br>
              <a:rPr lang="en-GB" sz="4000" b="1" dirty="0">
                <a:latin typeface="Times New Roman" panose="02020603050405020304" pitchFamily="18" charset="0"/>
                <a:cs typeface="Times New Roman" panose="02020603050405020304" pitchFamily="18" charset="0"/>
              </a:rPr>
            </a:br>
            <a:r>
              <a:rPr lang="en-GB" sz="4000" b="1" dirty="0">
                <a:latin typeface="Times New Roman" panose="02020603050405020304" pitchFamily="18" charset="0"/>
                <a:cs typeface="Times New Roman" panose="02020603050405020304" pitchFamily="18" charset="0"/>
              </a:rPr>
              <a:t>Assessment Component 1</a:t>
            </a:r>
          </a:p>
        </p:txBody>
      </p:sp>
      <p:sp>
        <p:nvSpPr>
          <p:cNvPr id="3" name="Content Placeholder 2">
            <a:extLst>
              <a:ext uri="{FF2B5EF4-FFF2-40B4-BE49-F238E27FC236}">
                <a16:creationId xmlns:a16="http://schemas.microsoft.com/office/drawing/2014/main" id="{EEDEA5C6-D305-4CED-9734-26F0E7D03FCD}"/>
              </a:ext>
            </a:extLst>
          </p:cNvPr>
          <p:cNvSpPr>
            <a:spLocks noGrp="1"/>
          </p:cNvSpPr>
          <p:nvPr>
            <p:ph idx="1"/>
          </p:nvPr>
        </p:nvSpPr>
        <p:spPr/>
        <p:txBody>
          <a:bodyPr>
            <a:normAutofit/>
          </a:bodyPr>
          <a:lstStyle/>
          <a:p>
            <a:pPr marL="0" indent="0">
              <a:lnSpc>
                <a:spcPct val="150000"/>
              </a:lnSpc>
              <a:buNone/>
            </a:pPr>
            <a:r>
              <a:rPr lang="en-GB" sz="2800" b="1" dirty="0">
                <a:latin typeface="Times New Roman" panose="02020603050405020304" pitchFamily="18" charset="0"/>
                <a:cs typeface="Times New Roman" panose="02020603050405020304" pitchFamily="18" charset="0"/>
              </a:rPr>
              <a:t>Assignment Brief: (Individual Report)</a:t>
            </a:r>
          </a:p>
          <a:p>
            <a:pPr marL="0" indent="0">
              <a:lnSpc>
                <a:spcPct val="150000"/>
              </a:lnSpc>
              <a:buNone/>
            </a:pPr>
            <a:r>
              <a:rPr lang="en-GB" sz="2800" b="1" dirty="0">
                <a:latin typeface="Times New Roman" panose="02020603050405020304" pitchFamily="18" charset="0"/>
                <a:cs typeface="Times New Roman" panose="02020603050405020304" pitchFamily="18" charset="0"/>
              </a:rPr>
              <a:t>Assessment (2000 words)</a:t>
            </a:r>
            <a:endParaRPr lang="en-US" sz="2800" dirty="0">
              <a:latin typeface="Times New Roman" panose="02020603050405020304" pitchFamily="18" charset="0"/>
              <a:cs typeface="Times New Roman" panose="02020603050405020304" pitchFamily="18" charset="0"/>
            </a:endParaRPr>
          </a:p>
          <a:p>
            <a:pPr marL="0" indent="0">
              <a:lnSpc>
                <a:spcPct val="150000"/>
              </a:lnSpc>
              <a:buNone/>
            </a:pPr>
            <a:r>
              <a:rPr lang="en-GB" sz="2800" b="1" dirty="0">
                <a:latin typeface="Times New Roman" panose="02020603050405020304" pitchFamily="18" charset="0"/>
                <a:cs typeface="Times New Roman" panose="02020603050405020304" pitchFamily="18" charset="0"/>
              </a:rPr>
              <a:t>Important Tips:</a:t>
            </a:r>
            <a:r>
              <a:rPr lang="en-US" sz="2800" b="1" dirty="0">
                <a:latin typeface="Times New Roman" panose="02020603050405020304" pitchFamily="18" charset="0"/>
                <a:cs typeface="Times New Roman" panose="02020603050405020304" pitchFamily="18" charset="0"/>
              </a:rPr>
              <a:t> </a:t>
            </a:r>
            <a:r>
              <a:rPr lang="en-GB" sz="2800" dirty="0">
                <a:latin typeface="Times New Roman" panose="02020603050405020304" pitchFamily="18" charset="0"/>
                <a:cs typeface="Times New Roman" panose="02020603050405020304" pitchFamily="18" charset="0"/>
              </a:rPr>
              <a:t>Your word count could be </a:t>
            </a:r>
            <a:r>
              <a:rPr lang="en-GB" sz="2800" u="sng" dirty="0">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 10% of 2000 words</a:t>
            </a:r>
            <a:endParaRPr lang="en-US" sz="2800" dirty="0">
              <a:latin typeface="Times New Roman" panose="02020603050405020304" pitchFamily="18" charset="0"/>
              <a:cs typeface="Times New Roman" panose="02020603050405020304" pitchFamily="18" charset="0"/>
            </a:endParaRPr>
          </a:p>
          <a:p>
            <a:pPr marL="0" indent="0">
              <a:lnSpc>
                <a:spcPct val="150000"/>
              </a:lnSpc>
              <a:buNone/>
            </a:pPr>
            <a:r>
              <a:rPr lang="en-GB" sz="2800" b="1" dirty="0">
                <a:latin typeface="Times New Roman" panose="02020603050405020304" pitchFamily="18" charset="0"/>
                <a:cs typeface="Times New Roman" panose="02020603050405020304" pitchFamily="18" charset="0"/>
              </a:rPr>
              <a:t>Submission Deadline </a:t>
            </a:r>
            <a:r>
              <a:rPr lang="en-GB" sz="2800" dirty="0">
                <a:latin typeface="Times New Roman" panose="02020603050405020304" pitchFamily="18" charset="0"/>
                <a:cs typeface="Times New Roman" panose="02020603050405020304" pitchFamily="18" charset="0"/>
              </a:rPr>
              <a:t>: 27/10/2021</a:t>
            </a:r>
          </a:p>
        </p:txBody>
      </p:sp>
    </p:spTree>
    <p:extLst>
      <p:ext uri="{BB962C8B-B14F-4D97-AF65-F5344CB8AC3E}">
        <p14:creationId xmlns:p14="http://schemas.microsoft.com/office/powerpoint/2010/main" val="591669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95897-54B3-4481-BEFD-23806869BBFD}"/>
              </a:ext>
            </a:extLst>
          </p:cNvPr>
          <p:cNvSpPr>
            <a:spLocks noGrp="1"/>
          </p:cNvSpPr>
          <p:nvPr>
            <p:ph type="title"/>
          </p:nvPr>
        </p:nvSpPr>
        <p:spPr/>
        <p:txBody>
          <a:bodyPr/>
          <a:lstStyle/>
          <a:p>
            <a:r>
              <a:rPr lang="en-US" b="1" dirty="0"/>
              <a:t>Assignment brief </a:t>
            </a:r>
          </a:p>
        </p:txBody>
      </p:sp>
      <p:sp>
        <p:nvSpPr>
          <p:cNvPr id="3" name="Content Placeholder 2">
            <a:extLst>
              <a:ext uri="{FF2B5EF4-FFF2-40B4-BE49-F238E27FC236}">
                <a16:creationId xmlns:a16="http://schemas.microsoft.com/office/drawing/2014/main" id="{EEF72AE4-CF73-499E-9AA6-67B8880DD34A}"/>
              </a:ext>
            </a:extLst>
          </p:cNvPr>
          <p:cNvSpPr>
            <a:spLocks noGrp="1"/>
          </p:cNvSpPr>
          <p:nvPr>
            <p:ph idx="1"/>
          </p:nvPr>
        </p:nvSpPr>
        <p:spPr/>
        <p:txBody>
          <a:bodyPr>
            <a:normAutofit/>
          </a:bodyPr>
          <a:lstStyle/>
          <a:p>
            <a:pPr marL="0" indent="0" algn="just">
              <a:lnSpc>
                <a:spcPct val="150000"/>
              </a:lnSpc>
              <a:buNone/>
            </a:pPr>
            <a:r>
              <a:rPr lang="en-GB" i="1" dirty="0"/>
              <a:t>You are required to write a 2,000-word report </a:t>
            </a:r>
            <a:endParaRPr lang="en-GB" sz="2000" i="1" dirty="0">
              <a:latin typeface="Times New Roman" panose="02020603050405020304" pitchFamily="18" charset="0"/>
              <a:cs typeface="Times New Roman" panose="02020603050405020304" pitchFamily="18" charset="0"/>
            </a:endParaRPr>
          </a:p>
          <a:p>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You are required to evaluate and demonstrate an understanding of the knowledge, skills, and behaviours to be an effective people manager and contemporary issues facing line managers relating to people management. And identify and evaluate key management strategies used by mangers to improve employee motivation, commitment  and engagement. </a:t>
            </a:r>
            <a:endParaRPr lang="en-US" sz="24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37394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634BD-FD5A-4C95-AC8A-4D9D7840593E}"/>
              </a:ext>
            </a:extLst>
          </p:cNvPr>
          <p:cNvSpPr>
            <a:spLocks noGrp="1"/>
          </p:cNvSpPr>
          <p:nvPr>
            <p:ph type="title"/>
          </p:nvPr>
        </p:nvSpPr>
        <p:spPr/>
        <p:txBody>
          <a:bodyPr/>
          <a:lstStyle/>
          <a:p>
            <a:r>
              <a:rPr lang="en-US" b="1" dirty="0"/>
              <a:t>Assignment brief </a:t>
            </a:r>
            <a:endParaRPr lang="en-US" dirty="0"/>
          </a:p>
        </p:txBody>
      </p:sp>
      <p:sp>
        <p:nvSpPr>
          <p:cNvPr id="3" name="Content Placeholder 2">
            <a:extLst>
              <a:ext uri="{FF2B5EF4-FFF2-40B4-BE49-F238E27FC236}">
                <a16:creationId xmlns:a16="http://schemas.microsoft.com/office/drawing/2014/main" id="{C0D84F74-8094-4CD5-82BF-BC1B65B4DB6A}"/>
              </a:ext>
            </a:extLst>
          </p:cNvPr>
          <p:cNvSpPr>
            <a:spLocks noGrp="1"/>
          </p:cNvSpPr>
          <p:nvPr>
            <p:ph idx="1"/>
          </p:nvPr>
        </p:nvSpPr>
        <p:spPr/>
        <p:txBody>
          <a:bodyPr>
            <a:normAutofit fontScale="92500" lnSpcReduction="10000"/>
          </a:bodyPr>
          <a:lstStyle/>
          <a:p>
            <a:pPr marL="0" lvl="0" indent="0" algn="just">
              <a:buNone/>
            </a:pPr>
            <a:r>
              <a:rPr lang="en-GB" b="1" i="1" dirty="0"/>
              <a:t>Within your essay you must discuss the following:</a:t>
            </a:r>
          </a:p>
          <a:p>
            <a:pPr marL="0" lvl="0" indent="0" algn="just">
              <a:buNone/>
            </a:pPr>
            <a:endParaRPr lang="en-GB" i="1" dirty="0"/>
          </a:p>
          <a:p>
            <a:pPr algn="just">
              <a:buFont typeface="Wingdings" panose="05000000000000000000" pitchFamily="2" charset="2"/>
              <a:buChar char="v"/>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E</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valuate and demonstrate an understanding of the knowledge, skills, and behaviours to be an effective people manager and</a:t>
            </a:r>
          </a:p>
          <a:p>
            <a:pPr algn="just">
              <a:buFont typeface="Wingdings" panose="05000000000000000000" pitchFamily="2" charset="2"/>
              <a:buChar char="v"/>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Evaluate </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 contemporary issues facing line managers relating to people management. </a:t>
            </a:r>
          </a:p>
          <a:p>
            <a:pPr algn="just">
              <a:buFont typeface="Wingdings" panose="05000000000000000000" pitchFamily="2" charset="2"/>
              <a:buChar char="v"/>
            </a:pPr>
            <a:r>
              <a:rPr lang="en-GB" sz="2000" dirty="0">
                <a:latin typeface="Times New Roman" panose="02020603050405020304" pitchFamily="18" charset="0"/>
                <a:ea typeface="Times New Roman" panose="02020603050405020304" pitchFamily="18" charset="0"/>
                <a:cs typeface="Times New Roman" panose="02020603050405020304" pitchFamily="18" charset="0"/>
              </a:rPr>
              <a:t>I</a:t>
            </a:r>
            <a:r>
              <a:rPr lang="en-GB" sz="2000" dirty="0">
                <a:effectLst/>
                <a:latin typeface="Times New Roman" panose="02020603050405020304" pitchFamily="18" charset="0"/>
                <a:ea typeface="Times New Roman" panose="02020603050405020304" pitchFamily="18" charset="0"/>
                <a:cs typeface="Times New Roman" panose="02020603050405020304" pitchFamily="18" charset="0"/>
              </a:rPr>
              <a:t>dentify and evaluate key management strategies used by mangers to improve employee motivation, commitment  and engagement.</a:t>
            </a:r>
          </a:p>
          <a:p>
            <a:pPr algn="just">
              <a:buFont typeface="Wingdings" panose="05000000000000000000" pitchFamily="2" charset="2"/>
              <a:buChar char="v"/>
            </a:pPr>
            <a:r>
              <a:rPr lang="en-US" sz="2000" dirty="0">
                <a:effectLst/>
                <a:latin typeface="Times New Roman" panose="02020603050405020304" pitchFamily="18" charset="0"/>
                <a:ea typeface="Times New Roman" panose="02020603050405020304" pitchFamily="18" charset="0"/>
                <a:cs typeface="Times New Roman" panose="02020603050405020304" pitchFamily="18" charset="0"/>
              </a:rPr>
              <a:t>back up your discussion with examples and theories  of motivation, leadership or management )</a:t>
            </a:r>
          </a:p>
          <a:p>
            <a:pPr lvl="0" algn="just">
              <a:buFont typeface="Wingdings" panose="05000000000000000000" pitchFamily="2" charset="2"/>
              <a:buChar char="v"/>
            </a:pPr>
            <a:endParaRPr lang="en-US" dirty="0"/>
          </a:p>
          <a:p>
            <a:endParaRPr lang="en-US" dirty="0"/>
          </a:p>
        </p:txBody>
      </p:sp>
    </p:spTree>
    <p:extLst>
      <p:ext uri="{BB962C8B-B14F-4D97-AF65-F5344CB8AC3E}">
        <p14:creationId xmlns:p14="http://schemas.microsoft.com/office/powerpoint/2010/main" val="3892052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76BCC4-971C-4DD3-967D-0DC123AFDE14}"/>
              </a:ext>
            </a:extLst>
          </p:cNvPr>
          <p:cNvSpPr>
            <a:spLocks noGrp="1"/>
          </p:cNvSpPr>
          <p:nvPr>
            <p:ph type="title"/>
          </p:nvPr>
        </p:nvSpPr>
        <p:spPr>
          <a:xfrm>
            <a:off x="457200" y="274638"/>
            <a:ext cx="8229600" cy="1143000"/>
          </a:xfrm>
        </p:spPr>
        <p:txBody>
          <a:bodyPr anchor="ctr">
            <a:normAutofit fontScale="90000"/>
          </a:bodyPr>
          <a:lstStyle/>
          <a:p>
            <a:pPr marL="0" indent="0">
              <a:lnSpc>
                <a:spcPct val="90000"/>
              </a:lnSpc>
              <a:buNone/>
            </a:pPr>
            <a:r>
              <a:rPr lang="en-GB" sz="3700" b="1" dirty="0"/>
              <a:t>            </a:t>
            </a:r>
          </a:p>
          <a:p>
            <a:pPr marL="0" indent="0">
              <a:lnSpc>
                <a:spcPct val="90000"/>
              </a:lnSpc>
              <a:buNone/>
            </a:pPr>
            <a:r>
              <a:rPr lang="en-GB" sz="3700" b="1" dirty="0"/>
              <a:t>  </a:t>
            </a:r>
            <a:r>
              <a:rPr lang="en-GB" sz="4900" b="1" dirty="0">
                <a:latin typeface="Times New Roman" panose="02020603050405020304" pitchFamily="18" charset="0"/>
                <a:cs typeface="Times New Roman" panose="02020603050405020304" pitchFamily="18" charset="0"/>
              </a:rPr>
              <a:t>Recommended Structure</a:t>
            </a:r>
            <a:endParaRPr lang="en-US" sz="49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8AD6A2C-3463-4AC8-881C-36B2DE11B20F}"/>
              </a:ext>
            </a:extLst>
          </p:cNvPr>
          <p:cNvPicPr>
            <a:picLocks noChangeAspect="1"/>
          </p:cNvPicPr>
          <p:nvPr/>
        </p:nvPicPr>
        <p:blipFill rotWithShape="1">
          <a:blip r:embed="rId2"/>
          <a:srcRect t="3828" b="24866"/>
          <a:stretch/>
        </p:blipFill>
        <p:spPr>
          <a:xfrm>
            <a:off x="457200" y="1600201"/>
            <a:ext cx="8229600" cy="3917032"/>
          </a:xfrm>
          <a:prstGeom prst="rect">
            <a:avLst/>
          </a:prstGeom>
          <a:noFill/>
        </p:spPr>
      </p:pic>
    </p:spTree>
    <p:extLst>
      <p:ext uri="{BB962C8B-B14F-4D97-AF65-F5344CB8AC3E}">
        <p14:creationId xmlns:p14="http://schemas.microsoft.com/office/powerpoint/2010/main" val="1977192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59A63-7EA6-4371-A902-12A24390FFBE}"/>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Recommended Structure</a:t>
            </a:r>
          </a:p>
        </p:txBody>
      </p:sp>
      <p:sp>
        <p:nvSpPr>
          <p:cNvPr id="3" name="Content Placeholder 2">
            <a:extLst>
              <a:ext uri="{FF2B5EF4-FFF2-40B4-BE49-F238E27FC236}">
                <a16:creationId xmlns:a16="http://schemas.microsoft.com/office/drawing/2014/main" id="{AD03BE80-828D-422B-B986-29574C03F379}"/>
              </a:ext>
            </a:extLst>
          </p:cNvPr>
          <p:cNvSpPr>
            <a:spLocks noGrp="1"/>
          </p:cNvSpPr>
          <p:nvPr>
            <p:ph idx="1"/>
          </p:nvPr>
        </p:nvSpPr>
        <p:spPr/>
        <p:txBody>
          <a:bodyPr/>
          <a:lstStyle/>
          <a:p>
            <a:r>
              <a:rPr lang="en-GB" dirty="0"/>
              <a:t>Cover page</a:t>
            </a:r>
          </a:p>
          <a:p>
            <a:r>
              <a:rPr lang="en-GB" dirty="0"/>
              <a:t>Table of content (Optional)</a:t>
            </a:r>
          </a:p>
          <a:p>
            <a:r>
              <a:rPr lang="en-GB" dirty="0"/>
              <a:t>Introduction</a:t>
            </a:r>
          </a:p>
          <a:p>
            <a:r>
              <a:rPr lang="en-GB" dirty="0"/>
              <a:t>Main body or discussion</a:t>
            </a:r>
          </a:p>
          <a:p>
            <a:r>
              <a:rPr lang="en-GB" dirty="0"/>
              <a:t>Conclusion</a:t>
            </a:r>
          </a:p>
          <a:p>
            <a:r>
              <a:rPr lang="en-GB" dirty="0"/>
              <a:t>Reference list</a:t>
            </a:r>
          </a:p>
          <a:p>
            <a:endParaRPr lang="en-GB" dirty="0"/>
          </a:p>
        </p:txBody>
      </p:sp>
    </p:spTree>
    <p:extLst>
      <p:ext uri="{BB962C8B-B14F-4D97-AF65-F5344CB8AC3E}">
        <p14:creationId xmlns:p14="http://schemas.microsoft.com/office/powerpoint/2010/main" val="3618725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E78D-0022-414B-A050-8C7A30F2F834}"/>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Cover page</a:t>
            </a:r>
          </a:p>
        </p:txBody>
      </p:sp>
      <p:sp>
        <p:nvSpPr>
          <p:cNvPr id="3" name="Content Placeholder 2">
            <a:extLst>
              <a:ext uri="{FF2B5EF4-FFF2-40B4-BE49-F238E27FC236}">
                <a16:creationId xmlns:a16="http://schemas.microsoft.com/office/drawing/2014/main" id="{C9643147-226A-46B3-97E3-12C685E5FE76}"/>
              </a:ext>
            </a:extLst>
          </p:cNvPr>
          <p:cNvSpPr>
            <a:spLocks noGrp="1"/>
          </p:cNvSpPr>
          <p:nvPr>
            <p:ph idx="1"/>
          </p:nvPr>
        </p:nvSpPr>
        <p:spPr/>
        <p:txBody>
          <a:bodyPr>
            <a:normAutofit/>
          </a:bodyPr>
          <a:lstStyle/>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Your name</a:t>
            </a:r>
          </a:p>
          <a:p>
            <a:r>
              <a:rPr lang="en-GB" sz="2800" dirty="0">
                <a:latin typeface="Times New Roman" panose="02020603050405020304" pitchFamily="18" charset="0"/>
                <a:cs typeface="Times New Roman" panose="02020603050405020304" pitchFamily="18" charset="0"/>
              </a:rPr>
              <a:t>Student number </a:t>
            </a:r>
          </a:p>
          <a:p>
            <a:r>
              <a:rPr lang="en-GB" sz="2800" dirty="0">
                <a:latin typeface="Times New Roman" panose="02020603050405020304" pitchFamily="18" charset="0"/>
                <a:cs typeface="Times New Roman" panose="02020603050405020304" pitchFamily="18" charset="0"/>
              </a:rPr>
              <a:t>Module name and code</a:t>
            </a:r>
          </a:p>
          <a:p>
            <a:r>
              <a:rPr lang="en-GB" sz="2800" dirty="0">
                <a:latin typeface="Times New Roman" panose="02020603050405020304" pitchFamily="18" charset="0"/>
                <a:cs typeface="Times New Roman" panose="02020603050405020304" pitchFamily="18" charset="0"/>
              </a:rPr>
              <a:t>Name of lecturer</a:t>
            </a:r>
          </a:p>
          <a:p>
            <a:r>
              <a:rPr lang="en-GB" sz="2800" dirty="0">
                <a:latin typeface="Times New Roman" panose="02020603050405020304" pitchFamily="18" charset="0"/>
                <a:cs typeface="Times New Roman" panose="02020603050405020304" pitchFamily="18" charset="0"/>
              </a:rPr>
              <a:t>What component?  Individual Assignment 1 </a:t>
            </a:r>
          </a:p>
        </p:txBody>
      </p:sp>
    </p:spTree>
    <p:extLst>
      <p:ext uri="{BB962C8B-B14F-4D97-AF65-F5344CB8AC3E}">
        <p14:creationId xmlns:p14="http://schemas.microsoft.com/office/powerpoint/2010/main" val="367574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3F387-7A50-46FA-9D39-4229E2B08A06}"/>
              </a:ext>
            </a:extLst>
          </p:cNvPr>
          <p:cNvSpPr>
            <a:spLocks noGrp="1"/>
          </p:cNvSpPr>
          <p:nvPr>
            <p:ph type="title"/>
          </p:nvPr>
        </p:nvSpPr>
        <p:spPr>
          <a:xfrm>
            <a:off x="457200" y="273050"/>
            <a:ext cx="3008313" cy="1162050"/>
          </a:xfrm>
        </p:spPr>
        <p:txBody>
          <a:bodyPr anchor="b">
            <a:normAutofit/>
          </a:bodyPr>
          <a:lstStyle/>
          <a:p>
            <a:r>
              <a:rPr lang="en-GB" b="1" dirty="0"/>
              <a:t>Cover page (Example)</a:t>
            </a:r>
          </a:p>
        </p:txBody>
      </p:sp>
      <p:pic>
        <p:nvPicPr>
          <p:cNvPr id="4" name="Content Placeholder 3">
            <a:extLst>
              <a:ext uri="{FF2B5EF4-FFF2-40B4-BE49-F238E27FC236}">
                <a16:creationId xmlns:a16="http://schemas.microsoft.com/office/drawing/2014/main" id="{D372D04B-2A9E-44BF-9C5F-BB6BC52C21BF}"/>
              </a:ext>
            </a:extLst>
          </p:cNvPr>
          <p:cNvPicPr>
            <a:picLocks noGrp="1" noChangeAspect="1"/>
          </p:cNvPicPr>
          <p:nvPr>
            <p:ph idx="1"/>
          </p:nvPr>
        </p:nvPicPr>
        <p:blipFill>
          <a:blip r:embed="rId2"/>
          <a:stretch>
            <a:fillRect/>
          </a:stretch>
        </p:blipFill>
        <p:spPr>
          <a:xfrm>
            <a:off x="4120243" y="273050"/>
            <a:ext cx="4021363" cy="5316190"/>
          </a:xfrm>
          <a:prstGeom prst="rect">
            <a:avLst/>
          </a:prstGeom>
          <a:noFill/>
        </p:spPr>
      </p:pic>
    </p:spTree>
    <p:extLst>
      <p:ext uri="{BB962C8B-B14F-4D97-AF65-F5344CB8AC3E}">
        <p14:creationId xmlns:p14="http://schemas.microsoft.com/office/powerpoint/2010/main" val="2167050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44A7B-B8E2-49D3-AC86-C17CD96F11FC}"/>
              </a:ext>
            </a:extLst>
          </p:cNvPr>
          <p:cNvSpPr>
            <a:spLocks noGrp="1"/>
          </p:cNvSpPr>
          <p:nvPr>
            <p:ph type="title"/>
          </p:nvPr>
        </p:nvSpPr>
        <p:spPr/>
        <p:txBody>
          <a:bodyPr>
            <a:normAutofit fontScale="90000"/>
          </a:bodyPr>
          <a:lstStyle/>
          <a:p>
            <a:br>
              <a:rPr lang="en-GB" b="1" dirty="0"/>
            </a:br>
            <a:r>
              <a:rPr lang="en-GB" b="1" dirty="0"/>
              <a:t>INTRODUCTION:</a:t>
            </a:r>
            <a:br>
              <a:rPr lang="en-US" b="1" dirty="0"/>
            </a:br>
            <a:endParaRPr lang="en-US" b="1" dirty="0"/>
          </a:p>
        </p:txBody>
      </p:sp>
      <p:sp>
        <p:nvSpPr>
          <p:cNvPr id="3" name="Content Placeholder 2">
            <a:extLst>
              <a:ext uri="{FF2B5EF4-FFF2-40B4-BE49-F238E27FC236}">
                <a16:creationId xmlns:a16="http://schemas.microsoft.com/office/drawing/2014/main" id="{4C3D49B3-F8E5-43AA-B13F-4783DBCA819B}"/>
              </a:ext>
            </a:extLst>
          </p:cNvPr>
          <p:cNvSpPr>
            <a:spLocks noGrp="1"/>
          </p:cNvSpPr>
          <p:nvPr>
            <p:ph idx="1"/>
          </p:nvPr>
        </p:nvSpPr>
        <p:spPr/>
        <p:txBody>
          <a:bodyPr>
            <a:normAutofit/>
          </a:bodyPr>
          <a:lstStyle/>
          <a:p>
            <a:pPr lvl="0">
              <a:lnSpc>
                <a:spcPct val="150000"/>
              </a:lnSpc>
            </a:pPr>
            <a:r>
              <a:rPr lang="en-GB" sz="2000" dirty="0">
                <a:latin typeface="Times New Roman" panose="02020603050405020304" pitchFamily="18" charset="0"/>
                <a:cs typeface="Times New Roman" panose="02020603050405020304" pitchFamily="18" charset="0"/>
              </a:rPr>
              <a:t>Definition of key terms ( </a:t>
            </a:r>
            <a:r>
              <a:rPr lang="en-GB" sz="2000" dirty="0" err="1">
                <a:latin typeface="Times New Roman" panose="02020603050405020304" pitchFamily="18" charset="0"/>
                <a:cs typeface="Times New Roman" panose="02020603050405020304" pitchFamily="18" charset="0"/>
              </a:rPr>
              <a:t>e.g</a:t>
            </a:r>
            <a:r>
              <a:rPr lang="en-GB" sz="2000" dirty="0">
                <a:latin typeface="Times New Roman" panose="02020603050405020304" pitchFamily="18" charset="0"/>
                <a:cs typeface="Times New Roman" panose="02020603050405020304" pitchFamily="18" charset="0"/>
              </a:rPr>
              <a:t> management ).</a:t>
            </a:r>
          </a:p>
          <a:p>
            <a:pPr lvl="0">
              <a:lnSpc>
                <a:spcPct val="150000"/>
              </a:lnSpc>
            </a:pPr>
            <a:r>
              <a:rPr lang="en-GB" sz="2000" dirty="0">
                <a:latin typeface="Times New Roman" panose="02020603050405020304" pitchFamily="18" charset="0"/>
                <a:cs typeface="Times New Roman" panose="02020603050405020304" pitchFamily="18" charset="0"/>
              </a:rPr>
              <a:t>Brief discussion on </a:t>
            </a:r>
            <a:r>
              <a:rPr lang="en-GB" sz="1800" dirty="0">
                <a:effectLst/>
                <a:latin typeface="Arial" panose="020B0604020202020204" pitchFamily="34" charset="0"/>
                <a:ea typeface="Times New Roman" panose="02020603050405020304" pitchFamily="18" charset="0"/>
              </a:rPr>
              <a:t>management strategies, motivation etc.</a:t>
            </a:r>
            <a:endParaRPr lang="en-GB" sz="2000" dirty="0">
              <a:latin typeface="Times New Roman" panose="02020603050405020304" pitchFamily="18" charset="0"/>
              <a:cs typeface="Times New Roman" panose="02020603050405020304" pitchFamily="18" charset="0"/>
            </a:endParaRPr>
          </a:p>
          <a:p>
            <a:pPr lvl="0">
              <a:lnSpc>
                <a:spcPct val="150000"/>
              </a:lnSpc>
            </a:pPr>
            <a:r>
              <a:rPr lang="en-GB" sz="2000" dirty="0">
                <a:latin typeface="Times New Roman" panose="02020603050405020304" pitchFamily="18" charset="0"/>
                <a:cs typeface="Times New Roman" panose="02020603050405020304" pitchFamily="18" charset="0"/>
              </a:rPr>
              <a:t>Aim of your assignment</a:t>
            </a:r>
          </a:p>
          <a:p>
            <a:pPr lvl="0"/>
            <a:endParaRPr lang="en-US" sz="2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49524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BA39-4304-4207-8E05-9AE2672EA084}"/>
              </a:ext>
            </a:extLst>
          </p:cNvPr>
          <p:cNvSpPr>
            <a:spLocks noGrp="1"/>
          </p:cNvSpPr>
          <p:nvPr>
            <p:ph type="title"/>
          </p:nvPr>
        </p:nvSpPr>
        <p:spPr>
          <a:xfrm>
            <a:off x="251520" y="260648"/>
            <a:ext cx="8568952" cy="1008112"/>
          </a:xfrm>
        </p:spPr>
        <p:txBody>
          <a:bodyPr>
            <a:normAutofit fontScale="90000"/>
          </a:bodyPr>
          <a:lstStyle/>
          <a:p>
            <a:br>
              <a:rPr lang="en-GB" b="1" dirty="0"/>
            </a:br>
            <a:r>
              <a:rPr lang="en-GB" b="1" dirty="0"/>
              <a:t>Discussion/ Main body</a:t>
            </a:r>
            <a:br>
              <a:rPr lang="en-US" dirty="0"/>
            </a:br>
            <a:endParaRPr lang="en-US" dirty="0"/>
          </a:p>
        </p:txBody>
      </p:sp>
      <p:sp>
        <p:nvSpPr>
          <p:cNvPr id="3" name="Content Placeholder 2">
            <a:extLst>
              <a:ext uri="{FF2B5EF4-FFF2-40B4-BE49-F238E27FC236}">
                <a16:creationId xmlns:a16="http://schemas.microsoft.com/office/drawing/2014/main" id="{4C782D95-6351-468E-A43E-289959353F0E}"/>
              </a:ext>
            </a:extLst>
          </p:cNvPr>
          <p:cNvSpPr>
            <a:spLocks noGrp="1"/>
          </p:cNvSpPr>
          <p:nvPr>
            <p:ph idx="1"/>
          </p:nvPr>
        </p:nvSpPr>
        <p:spPr>
          <a:xfrm>
            <a:off x="457200" y="1412777"/>
            <a:ext cx="8229600" cy="4248472"/>
          </a:xfrm>
        </p:spPr>
        <p:txBody>
          <a:bodyPr>
            <a:normAutofit/>
          </a:bodyPr>
          <a:lstStyle/>
          <a:p>
            <a:pPr algn="just">
              <a:lnSpc>
                <a:spcPct val="20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You are required to evaluate and demonstrate an understanding of the knowledge, skills </a:t>
            </a:r>
          </a:p>
          <a:p>
            <a:pPr algn="just">
              <a:lnSpc>
                <a:spcPct val="20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cs typeface="Times New Roman" panose="02020603050405020304" pitchFamily="18" charset="0"/>
              </a:rPr>
              <a:t>B</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ehaviours to be an effective people manager and contemporary issues facing line managers relating to people management. </a:t>
            </a:r>
          </a:p>
          <a:p>
            <a:pPr algn="just">
              <a:lnSpc>
                <a:spcPct val="200000"/>
              </a:lnSpc>
              <a:buFont typeface="Wingdings" panose="05000000000000000000" pitchFamily="2" charset="2"/>
              <a:buChar char="ü"/>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dentify and evaluate key management strategies used by mangers to improve employee motivation, commitment  and engagement.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948990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E97C3DA-AC6C-4CBA-87E4-57F5B182554F}"/>
              </a:ext>
            </a:extLst>
          </p:cNvPr>
          <p:cNvPicPr>
            <a:picLocks noGrp="1" noChangeAspect="1"/>
          </p:cNvPicPr>
          <p:nvPr>
            <p:ph idx="1"/>
          </p:nvPr>
        </p:nvPicPr>
        <p:blipFill>
          <a:blip r:embed="rId2"/>
          <a:stretch>
            <a:fillRect/>
          </a:stretch>
        </p:blipFill>
        <p:spPr>
          <a:xfrm>
            <a:off x="107504" y="68263"/>
            <a:ext cx="8717787" cy="5664993"/>
          </a:xfrm>
          <a:prstGeom prst="rect">
            <a:avLst/>
          </a:prstGeom>
          <a:noFill/>
        </p:spPr>
      </p:pic>
    </p:spTree>
    <p:extLst>
      <p:ext uri="{BB962C8B-B14F-4D97-AF65-F5344CB8AC3E}">
        <p14:creationId xmlns:p14="http://schemas.microsoft.com/office/powerpoint/2010/main" val="1781420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E439E-AA51-492A-98DB-FCBDD56FA11F}"/>
              </a:ext>
            </a:extLst>
          </p:cNvPr>
          <p:cNvSpPr>
            <a:spLocks noGrp="1"/>
          </p:cNvSpPr>
          <p:nvPr>
            <p:ph type="title"/>
          </p:nvPr>
        </p:nvSpPr>
        <p:spPr>
          <a:xfrm>
            <a:off x="457200" y="274638"/>
            <a:ext cx="8229600" cy="778098"/>
          </a:xfrm>
        </p:spPr>
        <p:txBody>
          <a:bodyPr anchor="ctr">
            <a:normAutofit/>
          </a:bodyPr>
          <a:lstStyle/>
          <a:p>
            <a:r>
              <a:rPr lang="en-US" b="1" dirty="0"/>
              <a:t>Conclusion</a:t>
            </a:r>
            <a:r>
              <a:rPr lang="en-US" dirty="0"/>
              <a:t> </a:t>
            </a:r>
          </a:p>
        </p:txBody>
      </p:sp>
      <p:sp>
        <p:nvSpPr>
          <p:cNvPr id="3" name="Content Placeholder 2">
            <a:extLst>
              <a:ext uri="{FF2B5EF4-FFF2-40B4-BE49-F238E27FC236}">
                <a16:creationId xmlns:a16="http://schemas.microsoft.com/office/drawing/2014/main" id="{E425D700-540E-458F-97A6-9E54EA25A05A}"/>
              </a:ext>
            </a:extLst>
          </p:cNvPr>
          <p:cNvSpPr>
            <a:spLocks noGrp="1"/>
          </p:cNvSpPr>
          <p:nvPr>
            <p:ph sz="half" idx="1"/>
          </p:nvPr>
        </p:nvSpPr>
        <p:spPr>
          <a:xfrm>
            <a:off x="457200" y="1600201"/>
            <a:ext cx="4038600" cy="3989040"/>
          </a:xfrm>
        </p:spPr>
        <p:txBody>
          <a:bodyPr>
            <a:normAutofit/>
          </a:bodyPr>
          <a:lstStyle/>
          <a:p>
            <a:r>
              <a:rPr lang="en-GB" sz="2400" dirty="0">
                <a:latin typeface="Times New Roman" panose="02020603050405020304" pitchFamily="18" charset="0"/>
                <a:cs typeface="Times New Roman" panose="02020603050405020304" pitchFamily="18" charset="0"/>
              </a:rPr>
              <a:t>Based on your evaluation and analysis above, summarise your discussions/arguments</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Summarise Just the key points </a:t>
            </a:r>
            <a:endParaRPr lang="en-US" sz="2400" dirty="0">
              <a:latin typeface="Times New Roman" panose="02020603050405020304" pitchFamily="18" charset="0"/>
              <a:cs typeface="Times New Roman" panose="02020603050405020304" pitchFamily="18" charset="0"/>
            </a:endParaRPr>
          </a:p>
          <a:p>
            <a:endParaRPr lang="en-US" dirty="0"/>
          </a:p>
        </p:txBody>
      </p:sp>
      <p:pic>
        <p:nvPicPr>
          <p:cNvPr id="4" name="Picture 3" descr="A close up of a sign&#10;&#10;Description automatically generated">
            <a:extLst>
              <a:ext uri="{FF2B5EF4-FFF2-40B4-BE49-F238E27FC236}">
                <a16:creationId xmlns:a16="http://schemas.microsoft.com/office/drawing/2014/main" id="{F7DBA9DF-1AA1-461F-A75E-33D4DADCB9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412776"/>
            <a:ext cx="4495800" cy="4176465"/>
          </a:xfrm>
          <a:prstGeom prst="rect">
            <a:avLst/>
          </a:prstGeom>
          <a:noFill/>
        </p:spPr>
      </p:pic>
    </p:spTree>
    <p:extLst>
      <p:ext uri="{BB962C8B-B14F-4D97-AF65-F5344CB8AC3E}">
        <p14:creationId xmlns:p14="http://schemas.microsoft.com/office/powerpoint/2010/main" val="3312250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9EE8-5858-4761-98B4-284AED2631B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 </a:t>
            </a:r>
          </a:p>
        </p:txBody>
      </p:sp>
      <p:sp>
        <p:nvSpPr>
          <p:cNvPr id="3" name="Content Placeholder 2">
            <a:extLst>
              <a:ext uri="{FF2B5EF4-FFF2-40B4-BE49-F238E27FC236}">
                <a16:creationId xmlns:a16="http://schemas.microsoft.com/office/drawing/2014/main" id="{AF094FC0-183C-4E63-956D-0B0FC6DF12E6}"/>
              </a:ext>
            </a:extLst>
          </p:cNvPr>
          <p:cNvSpPr>
            <a:spLocks noGrp="1"/>
          </p:cNvSpPr>
          <p:nvPr>
            <p:ph sz="half" idx="1"/>
          </p:nvPr>
        </p:nvSpPr>
        <p:spPr>
          <a:xfrm>
            <a:off x="457200" y="1600201"/>
            <a:ext cx="8579296" cy="3989040"/>
          </a:xfrm>
        </p:spPr>
        <p:txBody>
          <a:bodyPr>
            <a:normAutofit fontScale="85000" lnSpcReduction="10000"/>
          </a:bodyPr>
          <a:lstStyle/>
          <a:p>
            <a:pPr lvl="0">
              <a:lnSpc>
                <a:spcPct val="170000"/>
              </a:lnSpc>
            </a:pPr>
            <a:r>
              <a:rPr lang="en-GB" sz="3000" dirty="0">
                <a:latin typeface="Times New Roman" panose="02020603050405020304" pitchFamily="18" charset="0"/>
                <a:cs typeface="Times New Roman" panose="02020603050405020304" pitchFamily="18" charset="0"/>
              </a:rPr>
              <a:t>You are required to use minimum of 8 relevant and credible references for this assignment.</a:t>
            </a:r>
            <a:endParaRPr lang="en-US" sz="3000" dirty="0">
              <a:latin typeface="Times New Roman" panose="02020603050405020304" pitchFamily="18" charset="0"/>
              <a:cs typeface="Times New Roman" panose="02020603050405020304" pitchFamily="18" charset="0"/>
            </a:endParaRPr>
          </a:p>
          <a:p>
            <a:pPr lvl="0">
              <a:lnSpc>
                <a:spcPct val="170000"/>
              </a:lnSpc>
            </a:pPr>
            <a:r>
              <a:rPr lang="en-GB" sz="3000" dirty="0">
                <a:latin typeface="Times New Roman" panose="02020603050405020304" pitchFamily="18" charset="0"/>
                <a:cs typeface="Times New Roman" panose="02020603050405020304" pitchFamily="18" charset="0"/>
              </a:rPr>
              <a:t>Harvard referencing style (Both intext and reference list)</a:t>
            </a:r>
            <a:endParaRPr lang="en-US" sz="3000" dirty="0">
              <a:latin typeface="Times New Roman" panose="02020603050405020304" pitchFamily="18" charset="0"/>
              <a:cs typeface="Times New Roman" panose="02020603050405020304" pitchFamily="18" charset="0"/>
            </a:endParaRPr>
          </a:p>
          <a:p>
            <a:pPr lvl="0">
              <a:lnSpc>
                <a:spcPct val="170000"/>
              </a:lnSpc>
            </a:pPr>
            <a:r>
              <a:rPr lang="en-GB" sz="3000" dirty="0">
                <a:latin typeface="Times New Roman" panose="02020603050405020304" pitchFamily="18" charset="0"/>
                <a:cs typeface="Times New Roman" panose="02020603050405020304" pitchFamily="18" charset="0"/>
              </a:rPr>
              <a:t>Your list of references should be in alphabetical order </a:t>
            </a:r>
            <a:endParaRPr lang="en-US" sz="3000" dirty="0">
              <a:latin typeface="Times New Roman" panose="02020603050405020304" pitchFamily="18" charset="0"/>
              <a:cs typeface="Times New Roman" panose="02020603050405020304" pitchFamily="18" charset="0"/>
            </a:endParaRPr>
          </a:p>
          <a:p>
            <a:pPr marL="0" indent="0">
              <a:lnSpc>
                <a:spcPct val="170000"/>
              </a:lnSpc>
              <a:buNone/>
            </a:pPr>
            <a:r>
              <a:rPr lang="en-GB" sz="3000" dirty="0">
                <a:latin typeface="Times New Roman" panose="02020603050405020304" pitchFamily="18" charset="0"/>
                <a:cs typeface="Times New Roman" panose="02020603050405020304" pitchFamily="18" charset="0"/>
              </a:rPr>
              <a:t> </a:t>
            </a:r>
            <a:endParaRPr lang="en-US" sz="3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0101755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56135-0FFB-4676-9FF9-F27DDD19BAD9}"/>
              </a:ext>
            </a:extLst>
          </p:cNvPr>
          <p:cNvSpPr>
            <a:spLocks noGrp="1"/>
          </p:cNvSpPr>
          <p:nvPr>
            <p:ph type="title"/>
          </p:nvPr>
        </p:nvSpPr>
        <p:spPr>
          <a:xfrm>
            <a:off x="179512" y="274638"/>
            <a:ext cx="8507288" cy="1143000"/>
          </a:xfrm>
        </p:spPr>
        <p:txBody>
          <a:bodyPr>
            <a:normAutofit/>
          </a:bodyPr>
          <a:lstStyle/>
          <a:p>
            <a:r>
              <a:rPr lang="en-GB" sz="3200" b="1" dirty="0">
                <a:latin typeface="Times New Roman" panose="02020603050405020304" pitchFamily="18" charset="0"/>
                <a:cs typeface="Times New Roman" panose="02020603050405020304" pitchFamily="18" charset="0"/>
              </a:rPr>
              <a:t>Submission deadline Component /Assignment 1</a:t>
            </a:r>
            <a:endParaRPr lang="en-US"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D3E1662-BDEF-4A21-AD61-ED3166084F52}"/>
              </a:ext>
            </a:extLst>
          </p:cNvPr>
          <p:cNvSpPr>
            <a:spLocks noGrp="1"/>
          </p:cNvSpPr>
          <p:nvPr>
            <p:ph idx="1"/>
          </p:nvPr>
        </p:nvSpPr>
        <p:spPr>
          <a:xfrm>
            <a:off x="457200" y="1613453"/>
            <a:ext cx="8229600" cy="3917032"/>
          </a:xfrm>
        </p:spPr>
        <p:txBody>
          <a:bodyPr/>
          <a:lstStyle/>
          <a:p>
            <a:pPr marL="0" indent="0">
              <a:buNone/>
            </a:pPr>
            <a:endParaRPr lang="en-GB" b="1" dirty="0"/>
          </a:p>
          <a:p>
            <a:pPr marL="0" indent="0">
              <a:buNone/>
            </a:pPr>
            <a:endParaRPr lang="en-GB" b="1" dirty="0"/>
          </a:p>
          <a:p>
            <a:pPr marL="0" indent="0">
              <a:buNone/>
            </a:pPr>
            <a:r>
              <a:rPr lang="en-GB" b="1" dirty="0"/>
              <a:t>     27/10/2021    15:00pm GMT</a:t>
            </a:r>
          </a:p>
          <a:p>
            <a:endParaRPr lang="en-GB" b="1" dirty="0"/>
          </a:p>
        </p:txBody>
      </p:sp>
    </p:spTree>
    <p:extLst>
      <p:ext uri="{BB962C8B-B14F-4D97-AF65-F5344CB8AC3E}">
        <p14:creationId xmlns:p14="http://schemas.microsoft.com/office/powerpoint/2010/main" val="7069790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2C01F6-ED24-4700-B5E3-41444E47847B}"/>
              </a:ext>
            </a:extLst>
          </p:cNvPr>
          <p:cNvSpPr>
            <a:spLocks noGrp="1"/>
          </p:cNvSpPr>
          <p:nvPr>
            <p:ph idx="1"/>
          </p:nvPr>
        </p:nvSpPr>
        <p:spPr>
          <a:xfrm>
            <a:off x="457200" y="980728"/>
            <a:ext cx="8229600" cy="4536505"/>
          </a:xfrm>
        </p:spPr>
        <p:txBody>
          <a:bodyPr/>
          <a:lstStyle/>
          <a:p>
            <a:pPr marL="0" indent="0" algn="ctr">
              <a:buNone/>
            </a:pPr>
            <a:r>
              <a:rPr lang="en-GB" b="1" dirty="0"/>
              <a:t> </a:t>
            </a:r>
          </a:p>
          <a:p>
            <a:pPr marL="0" indent="0" algn="ctr">
              <a:buNone/>
            </a:pPr>
            <a:r>
              <a:rPr lang="en-GB" sz="4800" b="1" dirty="0"/>
              <a:t>Assessment Component 2</a:t>
            </a:r>
            <a:endParaRPr lang="en-US" sz="4800" dirty="0"/>
          </a:p>
          <a:p>
            <a:pPr marL="0" indent="0">
              <a:buNone/>
            </a:pPr>
            <a:r>
              <a:rPr lang="en-GB" dirty="0"/>
              <a:t>                  </a:t>
            </a:r>
          </a:p>
          <a:p>
            <a:pPr marL="0" indent="0">
              <a:buNone/>
            </a:pPr>
            <a:r>
              <a:rPr lang="en-GB" dirty="0"/>
              <a:t>                     </a:t>
            </a:r>
            <a:r>
              <a:rPr lang="en-GB" sz="4400" b="1" dirty="0"/>
              <a:t>Group Work </a:t>
            </a:r>
          </a:p>
          <a:p>
            <a:pPr marL="0" indent="0">
              <a:buNone/>
            </a:pPr>
            <a:r>
              <a:rPr lang="en-GB" sz="4400" b="1" dirty="0"/>
              <a:t>                      50%</a:t>
            </a:r>
          </a:p>
        </p:txBody>
      </p:sp>
    </p:spTree>
    <p:extLst>
      <p:ext uri="{BB962C8B-B14F-4D97-AF65-F5344CB8AC3E}">
        <p14:creationId xmlns:p14="http://schemas.microsoft.com/office/powerpoint/2010/main" val="2437272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B3E8F-F12E-4E0C-9A28-04FF53DEF7D4}"/>
              </a:ext>
            </a:extLst>
          </p:cNvPr>
          <p:cNvSpPr>
            <a:spLocks noGrp="1"/>
          </p:cNvSpPr>
          <p:nvPr>
            <p:ph type="title"/>
          </p:nvPr>
        </p:nvSpPr>
        <p:spPr/>
        <p:txBody>
          <a:bodyPr>
            <a:normAutofit/>
          </a:bodyPr>
          <a:lstStyle/>
          <a:p>
            <a:r>
              <a:rPr lang="en-GB" sz="3200" b="1" dirty="0"/>
              <a:t>Assessment Component 2 </a:t>
            </a:r>
            <a:br>
              <a:rPr lang="en-GB" sz="3200" b="1" dirty="0"/>
            </a:br>
            <a:r>
              <a:rPr lang="en-GB" sz="3200" b="1" dirty="0"/>
              <a:t>Group presentation </a:t>
            </a:r>
            <a:endParaRPr lang="en-GB" sz="3200" dirty="0"/>
          </a:p>
        </p:txBody>
      </p:sp>
      <p:sp>
        <p:nvSpPr>
          <p:cNvPr id="3" name="Content Placeholder 2">
            <a:extLst>
              <a:ext uri="{FF2B5EF4-FFF2-40B4-BE49-F238E27FC236}">
                <a16:creationId xmlns:a16="http://schemas.microsoft.com/office/drawing/2014/main" id="{9608872D-E470-4720-971A-328320E1FA7C}"/>
              </a:ext>
            </a:extLst>
          </p:cNvPr>
          <p:cNvSpPr>
            <a:spLocks noGrp="1"/>
          </p:cNvSpPr>
          <p:nvPr>
            <p:ph idx="1"/>
          </p:nvPr>
        </p:nvSpPr>
        <p:spPr>
          <a:xfrm>
            <a:off x="457200" y="1628799"/>
            <a:ext cx="8229600" cy="3888433"/>
          </a:xfrm>
        </p:spPr>
        <p:txBody>
          <a:bodyPr>
            <a:normAutofit lnSpcReduction="10000"/>
          </a:bodyPr>
          <a:lstStyle/>
          <a:p>
            <a:pPr marL="270510" marR="247015" algn="just">
              <a:lnSpc>
                <a:spcPct val="115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Work as a group and choose any organization in the UK or across the globe, discuss and </a:t>
            </a:r>
            <a:r>
              <a:rPr lang="en-GB" sz="1800" dirty="0">
                <a:effectLst/>
                <a:latin typeface="Arial" panose="020B0604020202020204" pitchFamily="34" charset="0"/>
                <a:ea typeface="Times New Roman" panose="02020603050405020304" pitchFamily="18" charset="0"/>
              </a:rPr>
              <a:t>demonstrate an understanding of the impact of organisational culture, structure and leadership styles can have on the success of the organisation and employee performance.  </a:t>
            </a:r>
            <a:endParaRPr lang="en-US" sz="1800" dirty="0">
              <a:effectLst/>
              <a:latin typeface="Times New Roman" panose="02020603050405020304" pitchFamily="18" charset="0"/>
              <a:ea typeface="Times New Roman" panose="02020603050405020304" pitchFamily="18" charset="0"/>
            </a:endParaRPr>
          </a:p>
          <a:p>
            <a:pPr marL="270510" marR="247015" algn="just">
              <a:lnSpc>
                <a:spcPct val="115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pPr marL="270510" marR="247015" algn="just">
              <a:lnSpc>
                <a:spcPct val="115000"/>
              </a:lnSpc>
              <a:spcBef>
                <a:spcPts val="0"/>
              </a:spcBef>
              <a:spcAft>
                <a:spcPts val="0"/>
              </a:spcAft>
            </a:pPr>
            <a:r>
              <a:rPr lang="en-GB" sz="1800" dirty="0">
                <a:effectLst/>
                <a:latin typeface="Arial" panose="020B0604020202020204" pitchFamily="34" charset="0"/>
                <a:ea typeface="Times New Roman" panose="02020603050405020304" pitchFamily="18" charset="0"/>
              </a:rPr>
              <a:t>You are also expected to demonstrate an understanding and knowledge of the task using </a:t>
            </a:r>
            <a:endParaRPr lang="en-US" sz="1800" dirty="0">
              <a:effectLst/>
              <a:latin typeface="Times New Roman" panose="02020603050405020304" pitchFamily="18" charset="0"/>
              <a:ea typeface="Times New Roman" panose="02020603050405020304" pitchFamily="18" charset="0"/>
            </a:endParaRPr>
          </a:p>
          <a:p>
            <a:pPr marL="270510" marR="247015" algn="just">
              <a:lnSpc>
                <a:spcPct val="115000"/>
              </a:lnSpc>
              <a:spcBef>
                <a:spcPts val="0"/>
              </a:spcBef>
              <a:spcAft>
                <a:spcPts val="0"/>
              </a:spcAft>
            </a:pPr>
            <a:r>
              <a:rPr lang="en-GB" sz="1800" dirty="0">
                <a:effectLst/>
                <a:latin typeface="Arial" panose="020B0604020202020204" pitchFamily="34" charset="0"/>
                <a:ea typeface="Times New Roman" panose="02020603050405020304" pitchFamily="18" charset="0"/>
              </a:rPr>
              <a:t>relevant literature and theories to explain the task. Conclude with relevant and appropriate recommendations, summarising ways forward for the organization in keeping best practice. </a:t>
            </a:r>
            <a:r>
              <a:rPr lang="en-GB" sz="1800" b="1" i="1" dirty="0">
                <a:effectLst/>
                <a:latin typeface="Arial" panose="020B0604020202020204" pitchFamily="34" charset="0"/>
                <a:ea typeface="Times New Roman" panose="02020603050405020304" pitchFamily="18" charset="0"/>
              </a:rPr>
              <a:t>Each person is to contribute 1000 words towards the group report as a single document, and one person submits the report on behalf of the other students in the group.</a:t>
            </a:r>
            <a:endParaRPr lang="en-US"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799162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4907-A323-426D-B96B-BFF0A606EE0D}"/>
              </a:ext>
            </a:extLst>
          </p:cNvPr>
          <p:cNvSpPr>
            <a:spLocks noGrp="1"/>
          </p:cNvSpPr>
          <p:nvPr>
            <p:ph type="title"/>
          </p:nvPr>
        </p:nvSpPr>
        <p:spPr/>
        <p:txBody>
          <a:bodyPr>
            <a:normAutofit fontScale="90000"/>
          </a:bodyPr>
          <a:lstStyle/>
          <a:p>
            <a:pPr marL="342900" lvl="0" indent="-342900">
              <a:spcBef>
                <a:spcPct val="20000"/>
              </a:spcBef>
            </a:pPr>
            <a:r>
              <a:rPr lang="en-US" sz="3200" b="1" dirty="0">
                <a:solidFill>
                  <a:prstClr val="black"/>
                </a:solidFill>
                <a:ea typeface="+mn-ea"/>
                <a:cs typeface="+mn-cs"/>
              </a:rPr>
              <a:t>Task 1: Group Project Report (85 marks)</a:t>
            </a:r>
            <a:br>
              <a:rPr lang="en-GB" sz="3200" dirty="0">
                <a:solidFill>
                  <a:prstClr val="black"/>
                </a:solidFill>
                <a:ea typeface="+mn-ea"/>
                <a:cs typeface="+mn-cs"/>
              </a:rPr>
            </a:br>
            <a:endParaRPr lang="en-GB" dirty="0"/>
          </a:p>
        </p:txBody>
      </p:sp>
      <p:sp>
        <p:nvSpPr>
          <p:cNvPr id="3" name="Content Placeholder 2">
            <a:extLst>
              <a:ext uri="{FF2B5EF4-FFF2-40B4-BE49-F238E27FC236}">
                <a16:creationId xmlns:a16="http://schemas.microsoft.com/office/drawing/2014/main" id="{2F1FC866-5EDD-472B-8884-ADAA83A2FFED}"/>
              </a:ext>
            </a:extLst>
          </p:cNvPr>
          <p:cNvSpPr>
            <a:spLocks noGrp="1"/>
          </p:cNvSpPr>
          <p:nvPr>
            <p:ph idx="1"/>
          </p:nvPr>
        </p:nvSpPr>
        <p:spPr/>
        <p:txBody>
          <a:bodyPr>
            <a:normAutofit/>
          </a:bodyPr>
          <a:lstStyle/>
          <a:p>
            <a:pPr marL="0" indent="0" algn="just">
              <a:lnSpc>
                <a:spcPct val="150000"/>
              </a:lnSpc>
              <a:buNone/>
            </a:pPr>
            <a:r>
              <a:rPr lang="en-US" sz="2800" dirty="0">
                <a:latin typeface="Times New Roman" panose="02020603050405020304" pitchFamily="18" charset="0"/>
                <a:cs typeface="Times New Roman" panose="02020603050405020304" pitchFamily="18" charset="0"/>
              </a:rPr>
              <a:t>   In your team of </a:t>
            </a:r>
            <a:r>
              <a:rPr lang="en-US" sz="2800" b="1" dirty="0">
                <a:latin typeface="Times New Roman" panose="02020603050405020304" pitchFamily="18" charset="0"/>
                <a:cs typeface="Times New Roman" panose="02020603050405020304" pitchFamily="18" charset="0"/>
              </a:rPr>
              <a:t>3 to 5 students</a:t>
            </a:r>
            <a:r>
              <a:rPr lang="en-US" sz="2800" dirty="0">
                <a:latin typeface="Times New Roman" panose="02020603050405020304" pitchFamily="18" charset="0"/>
                <a:cs typeface="Times New Roman" panose="02020603050405020304" pitchFamily="18" charset="0"/>
              </a:rPr>
              <a:t>, produce a group project report with word count which is equivalent to at least 1000 words per student or equivalent which must be submitted to Moodle</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8195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6363-9589-45DF-9125-FF2EBDAE99AE}"/>
              </a:ext>
            </a:extLst>
          </p:cNvPr>
          <p:cNvSpPr>
            <a:spLocks noGrp="1"/>
          </p:cNvSpPr>
          <p:nvPr>
            <p:ph type="title"/>
          </p:nvPr>
        </p:nvSpPr>
        <p:spPr/>
        <p:txBody>
          <a:bodyPr>
            <a:normAutofit fontScale="90000"/>
          </a:bodyPr>
          <a:lstStyle/>
          <a:p>
            <a:pPr marL="342900" lvl="0" indent="-342900">
              <a:spcBef>
                <a:spcPct val="20000"/>
              </a:spcBef>
            </a:pPr>
            <a:r>
              <a:rPr lang="en-US" sz="2700" b="1" dirty="0">
                <a:solidFill>
                  <a:prstClr val="black"/>
                </a:solidFill>
                <a:ea typeface="+mn-ea"/>
                <a:cs typeface="+mn-cs"/>
              </a:rPr>
              <a:t>Task 2: Oral Presentation </a:t>
            </a:r>
            <a:br>
              <a:rPr lang="en-GB" sz="2700" dirty="0">
                <a:solidFill>
                  <a:prstClr val="black"/>
                </a:solidFill>
                <a:ea typeface="+mn-ea"/>
                <a:cs typeface="+mn-cs"/>
              </a:rPr>
            </a:br>
            <a:endParaRPr lang="en-GB" dirty="0"/>
          </a:p>
        </p:txBody>
      </p:sp>
      <p:sp>
        <p:nvSpPr>
          <p:cNvPr id="3" name="Content Placeholder 2">
            <a:extLst>
              <a:ext uri="{FF2B5EF4-FFF2-40B4-BE49-F238E27FC236}">
                <a16:creationId xmlns:a16="http://schemas.microsoft.com/office/drawing/2014/main" id="{0740B970-B71A-4942-A0F7-9654FF593BFD}"/>
              </a:ext>
            </a:extLst>
          </p:cNvPr>
          <p:cNvSpPr>
            <a:spLocks noGrp="1"/>
          </p:cNvSpPr>
          <p:nvPr>
            <p:ph idx="1"/>
          </p:nvPr>
        </p:nvSpPr>
        <p:spPr>
          <a:xfrm>
            <a:off x="457200" y="1268760"/>
            <a:ext cx="8229600" cy="4248473"/>
          </a:xfrm>
        </p:spPr>
        <p:txBody>
          <a:bodyPr>
            <a:normAutofit/>
          </a:bodyPr>
          <a:lstStyle/>
          <a:p>
            <a:pPr marL="270510" marR="247015" algn="just">
              <a:lnSpc>
                <a:spcPct val="115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Work as a group and choose any organization in the UK or across the globe, discuss and </a:t>
            </a:r>
            <a:r>
              <a:rPr lang="en-GB" sz="1800" dirty="0">
                <a:effectLst/>
                <a:latin typeface="Arial" panose="020B0604020202020204" pitchFamily="34" charset="0"/>
                <a:ea typeface="Times New Roman" panose="02020603050405020304" pitchFamily="18" charset="0"/>
              </a:rPr>
              <a:t>demonstrate an understanding of the impact of organisational culture, structure and leadership styles can have on the success of the organisation and employee performance.  </a:t>
            </a:r>
            <a:endParaRPr lang="en-US" sz="1800" dirty="0">
              <a:effectLst/>
              <a:latin typeface="Times New Roman" panose="02020603050405020304" pitchFamily="18" charset="0"/>
              <a:ea typeface="Times New Roman" panose="02020603050405020304" pitchFamily="18" charset="0"/>
            </a:endParaRPr>
          </a:p>
          <a:p>
            <a:pPr marL="0" marR="247015" indent="0" algn="just">
              <a:lnSpc>
                <a:spcPct val="115000"/>
              </a:lnSpc>
              <a:spcBef>
                <a:spcPts val="0"/>
              </a:spcBef>
              <a:spcAft>
                <a:spcPts val="0"/>
              </a:spcAft>
              <a:buNone/>
            </a:pPr>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270510" marR="247015" algn="just">
              <a:lnSpc>
                <a:spcPct val="115000"/>
              </a:lnSpc>
              <a:spcBef>
                <a:spcPts val="0"/>
              </a:spcBef>
              <a:spcAft>
                <a:spcPts val="0"/>
              </a:spcAft>
            </a:pPr>
            <a:r>
              <a:rPr lang="en-GB" sz="1800" dirty="0">
                <a:effectLst/>
                <a:latin typeface="Arial" panose="020B0604020202020204" pitchFamily="34" charset="0"/>
                <a:ea typeface="Times New Roman" panose="02020603050405020304" pitchFamily="18" charset="0"/>
              </a:rPr>
              <a:t>You are also expected to demonstrate an understanding and knowledge of the task using </a:t>
            </a:r>
            <a:endParaRPr lang="en-US" sz="1800" dirty="0">
              <a:effectLst/>
              <a:latin typeface="Times New Roman" panose="02020603050405020304" pitchFamily="18" charset="0"/>
              <a:ea typeface="Times New Roman" panose="02020603050405020304" pitchFamily="18" charset="0"/>
            </a:endParaRPr>
          </a:p>
          <a:p>
            <a:pPr marL="270510" marR="247015" algn="just">
              <a:lnSpc>
                <a:spcPct val="115000"/>
              </a:lnSpc>
              <a:spcBef>
                <a:spcPts val="0"/>
              </a:spcBef>
              <a:spcAft>
                <a:spcPts val="0"/>
              </a:spcAft>
            </a:pPr>
            <a:r>
              <a:rPr lang="en-GB" sz="1800" dirty="0">
                <a:effectLst/>
                <a:latin typeface="Arial" panose="020B0604020202020204" pitchFamily="34" charset="0"/>
                <a:ea typeface="Times New Roman" panose="02020603050405020304" pitchFamily="18" charset="0"/>
              </a:rPr>
              <a:t>relevant literature and theories to explain the task. Conclude with relevant and appropriate recommendations, summarising ways forward for the organization in keeping best practice. </a:t>
            </a:r>
            <a:r>
              <a:rPr lang="en-GB" sz="1800" b="1" i="1" dirty="0">
                <a:effectLst/>
                <a:latin typeface="Arial" panose="020B0604020202020204" pitchFamily="34" charset="0"/>
                <a:ea typeface="Times New Roman" panose="02020603050405020304" pitchFamily="18" charset="0"/>
              </a:rPr>
              <a:t>Each person is to contribute 1000 words towards the group report as a single document, and one person submits the report on behalf of the other students in the group.</a:t>
            </a:r>
            <a:endParaRPr lang="en-US"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5259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4877-7239-44E0-91F2-BCBA02E04209}"/>
              </a:ext>
            </a:extLst>
          </p:cNvPr>
          <p:cNvSpPr>
            <a:spLocks noGrp="1"/>
          </p:cNvSpPr>
          <p:nvPr>
            <p:ph type="title"/>
          </p:nvPr>
        </p:nvSpPr>
        <p:spPr/>
        <p:txBody>
          <a:bodyPr>
            <a:normAutofit fontScale="90000"/>
          </a:bodyPr>
          <a:lstStyle/>
          <a:p>
            <a:r>
              <a:rPr lang="en-GB" b="1" dirty="0"/>
              <a:t>Presentation shall include:</a:t>
            </a:r>
            <a:br>
              <a:rPr lang="en-US" b="1" dirty="0"/>
            </a:br>
            <a:endParaRPr lang="en-GB" dirty="0"/>
          </a:p>
        </p:txBody>
      </p:sp>
      <p:sp>
        <p:nvSpPr>
          <p:cNvPr id="3" name="Content Placeholder 2">
            <a:extLst>
              <a:ext uri="{FF2B5EF4-FFF2-40B4-BE49-F238E27FC236}">
                <a16:creationId xmlns:a16="http://schemas.microsoft.com/office/drawing/2014/main" id="{6D4FBBCD-9E8D-480E-9E57-AFFC270EF6A8}"/>
              </a:ext>
            </a:extLst>
          </p:cNvPr>
          <p:cNvSpPr>
            <a:spLocks noGrp="1"/>
          </p:cNvSpPr>
          <p:nvPr>
            <p:ph idx="1"/>
          </p:nvPr>
        </p:nvSpPr>
        <p:spPr/>
        <p:txBody>
          <a:bodyPr>
            <a:normAutofit fontScale="77500" lnSpcReduction="20000"/>
          </a:bodyPr>
          <a:lstStyle/>
          <a:p>
            <a:pPr lvl="0" algn="just"/>
            <a:r>
              <a:rPr lang="en-GB" sz="3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a:t>
            </a:r>
            <a:r>
              <a:rPr lang="en-GB" sz="3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hoose any organization</a:t>
            </a:r>
            <a:endParaRPr lang="en-GB" sz="3100" dirty="0">
              <a:latin typeface="Times New Roman" panose="02020603050405020304" pitchFamily="18" charset="0"/>
              <a:cs typeface="Times New Roman" panose="02020603050405020304" pitchFamily="18" charset="0"/>
            </a:endParaRPr>
          </a:p>
          <a:p>
            <a:pPr lvl="0" algn="just"/>
            <a:r>
              <a:rPr lang="en-GB" sz="3100" dirty="0">
                <a:latin typeface="Times New Roman" panose="02020603050405020304" pitchFamily="18" charset="0"/>
                <a:cs typeface="Times New Roman" panose="02020603050405020304" pitchFamily="18" charset="0"/>
              </a:rPr>
              <a:t>Description of the companies</a:t>
            </a:r>
          </a:p>
          <a:p>
            <a:pPr lvl="0" algn="just"/>
            <a:r>
              <a:rPr lang="en-GB" sz="3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discuss and </a:t>
            </a:r>
            <a:r>
              <a:rPr lang="en-GB" sz="3100" dirty="0">
                <a:effectLst/>
                <a:latin typeface="Times New Roman" panose="02020603050405020304" pitchFamily="18" charset="0"/>
                <a:ea typeface="Times New Roman" panose="02020603050405020304" pitchFamily="18" charset="0"/>
                <a:cs typeface="Times New Roman" panose="02020603050405020304" pitchFamily="18" charset="0"/>
              </a:rPr>
              <a:t>demonstrate an understanding of the impact of</a:t>
            </a:r>
          </a:p>
          <a:p>
            <a:pPr lvl="0" algn="just"/>
            <a:r>
              <a:rPr lang="en-GB" sz="3100" dirty="0">
                <a:effectLst/>
                <a:latin typeface="Times New Roman" panose="02020603050405020304" pitchFamily="18" charset="0"/>
                <a:ea typeface="Times New Roman" panose="02020603050405020304" pitchFamily="18" charset="0"/>
                <a:cs typeface="Times New Roman" panose="02020603050405020304" pitchFamily="18" charset="0"/>
              </a:rPr>
              <a:t> organisational culture,</a:t>
            </a:r>
          </a:p>
          <a:p>
            <a:pPr lvl="0" algn="just"/>
            <a:r>
              <a:rPr lang="en-GB" sz="3100" dirty="0">
                <a:effectLst/>
                <a:latin typeface="Times New Roman" panose="02020603050405020304" pitchFamily="18" charset="0"/>
                <a:ea typeface="Times New Roman" panose="02020603050405020304" pitchFamily="18" charset="0"/>
                <a:cs typeface="Times New Roman" panose="02020603050405020304" pitchFamily="18" charset="0"/>
              </a:rPr>
              <a:t> structure and</a:t>
            </a:r>
          </a:p>
          <a:p>
            <a:pPr lvl="0" algn="just"/>
            <a:r>
              <a:rPr lang="en-GB" sz="3100" dirty="0">
                <a:effectLst/>
                <a:latin typeface="Times New Roman" panose="02020603050405020304" pitchFamily="18" charset="0"/>
                <a:ea typeface="Times New Roman" panose="02020603050405020304" pitchFamily="18" charset="0"/>
                <a:cs typeface="Times New Roman" panose="02020603050405020304" pitchFamily="18" charset="0"/>
              </a:rPr>
              <a:t> leadership styles can have on the success of the organisation and employee performance in your chosen organization </a:t>
            </a:r>
            <a:endParaRPr lang="en-US" sz="3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lvl="0" algn="just"/>
            <a:r>
              <a:rPr lang="en-GB" sz="3100" dirty="0">
                <a:latin typeface="Times New Roman" panose="02020603050405020304" pitchFamily="18" charset="0"/>
                <a:cs typeface="Times New Roman" panose="02020603050405020304" pitchFamily="18" charset="0"/>
              </a:rPr>
              <a:t>How did the leadership or management style impact  on employee motivation and the organization</a:t>
            </a:r>
            <a:endParaRPr lang="en-US" sz="31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210327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07FEE-0A97-4AB7-A6BF-9EDE73EC1F21}"/>
              </a:ext>
            </a:extLst>
          </p:cNvPr>
          <p:cNvSpPr>
            <a:spLocks noGrp="1"/>
          </p:cNvSpPr>
          <p:nvPr>
            <p:ph type="title"/>
          </p:nvPr>
        </p:nvSpPr>
        <p:spPr>
          <a:xfrm>
            <a:off x="457200" y="44624"/>
            <a:ext cx="8229600" cy="1080120"/>
          </a:xfrm>
        </p:spPr>
        <p:txBody>
          <a:bodyPr>
            <a:normAutofit fontScale="90000"/>
          </a:bodyPr>
          <a:lstStyle/>
          <a:p>
            <a:br>
              <a:rPr lang="en-GB" dirty="0"/>
            </a:br>
            <a:r>
              <a:rPr lang="en-GB" dirty="0"/>
              <a:t>Note</a:t>
            </a:r>
            <a:br>
              <a:rPr lang="en-GB" dirty="0"/>
            </a:br>
            <a:endParaRPr lang="en-GB" dirty="0"/>
          </a:p>
        </p:txBody>
      </p:sp>
      <p:sp>
        <p:nvSpPr>
          <p:cNvPr id="3" name="Content Placeholder 2">
            <a:extLst>
              <a:ext uri="{FF2B5EF4-FFF2-40B4-BE49-F238E27FC236}">
                <a16:creationId xmlns:a16="http://schemas.microsoft.com/office/drawing/2014/main" id="{D15FAB62-B5C1-4F20-BD32-66E63BA6BD2E}"/>
              </a:ext>
            </a:extLst>
          </p:cNvPr>
          <p:cNvSpPr>
            <a:spLocks noGrp="1"/>
          </p:cNvSpPr>
          <p:nvPr>
            <p:ph idx="1"/>
          </p:nvPr>
        </p:nvSpPr>
        <p:spPr>
          <a:xfrm>
            <a:off x="457200" y="1268760"/>
            <a:ext cx="8229600" cy="4248473"/>
          </a:xfrm>
        </p:spPr>
        <p:txBody>
          <a:bodyPr>
            <a:normAutofit lnSpcReduction="10000"/>
          </a:bodyPr>
          <a:lstStyle/>
          <a:p>
            <a:pPr algn="just">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Identify clearly the responsibilities / tasks for each student</a:t>
            </a:r>
          </a:p>
          <a:p>
            <a:pPr marL="0" indent="0" algn="just">
              <a:buNone/>
            </a:pPr>
            <a:endParaRPr lang="en-GB" sz="2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Students in the group contributes equally to the development of the project report.</a:t>
            </a:r>
          </a:p>
          <a:p>
            <a:pPr marL="0" indent="0" algn="just">
              <a:buNone/>
            </a:pPr>
            <a:endParaRPr lang="en-GB" sz="2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The presentation should clearly demonstrate the theories and concepts discussed in class.</a:t>
            </a:r>
          </a:p>
          <a:p>
            <a:pPr algn="just">
              <a:buFont typeface="Wingdings" panose="05000000000000000000" pitchFamily="2" charset="2"/>
              <a:buChar char="v"/>
            </a:pPr>
            <a:endParaRPr lang="en-GB" sz="26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GB" sz="2600" dirty="0">
                <a:latin typeface="Times New Roman" panose="02020603050405020304" pitchFamily="18" charset="0"/>
                <a:cs typeface="Times New Roman" panose="02020603050405020304" pitchFamily="18" charset="0"/>
              </a:rPr>
              <a:t>You will be assessed individually on your contribution to the report and presentation.</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29666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A52FC-7FEA-4026-BE22-88CDA79AA71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Task 2 – Oral Presentation </a:t>
            </a:r>
          </a:p>
        </p:txBody>
      </p:sp>
      <p:sp>
        <p:nvSpPr>
          <p:cNvPr id="3" name="Content Placeholder 2">
            <a:extLst>
              <a:ext uri="{FF2B5EF4-FFF2-40B4-BE49-F238E27FC236}">
                <a16:creationId xmlns:a16="http://schemas.microsoft.com/office/drawing/2014/main" id="{CDCF54B6-57CE-4660-A0CA-8E0BA569B54B}"/>
              </a:ext>
            </a:extLst>
          </p:cNvPr>
          <p:cNvSpPr>
            <a:spLocks noGrp="1"/>
          </p:cNvSpPr>
          <p:nvPr>
            <p:ph idx="1"/>
          </p:nvPr>
        </p:nvSpPr>
        <p:spPr/>
        <p:txBody>
          <a:bodyPr>
            <a:normAutofit/>
          </a:bodyPr>
          <a:lstStyle/>
          <a:p>
            <a:pPr lvl="0" algn="just">
              <a:lnSpc>
                <a:spcPct val="170000"/>
              </a:lnSpc>
            </a:pPr>
            <a:r>
              <a:rPr lang="en-GB" sz="2400" dirty="0">
                <a:solidFill>
                  <a:prstClr val="black"/>
                </a:solidFill>
                <a:latin typeface="Times New Roman" panose="02020603050405020304" pitchFamily="18" charset="0"/>
                <a:cs typeface="Times New Roman" panose="02020603050405020304" pitchFamily="18" charset="0"/>
              </a:rPr>
              <a:t>Each member should present for 3 - 5 minutes. All members must take an equal part, both in preparation and delivery. Individual contribution will be recognised and marked. </a:t>
            </a:r>
            <a:endParaRPr lang="en-US" sz="2400" i="1" dirty="0">
              <a:solidFill>
                <a:prstClr val="black"/>
              </a:solidFill>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Write each member's name under their own work / task</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All write up must be combined and submitted in a single document </a:t>
            </a:r>
          </a:p>
        </p:txBody>
      </p:sp>
    </p:spTree>
    <p:extLst>
      <p:ext uri="{BB962C8B-B14F-4D97-AF65-F5344CB8AC3E}">
        <p14:creationId xmlns:p14="http://schemas.microsoft.com/office/powerpoint/2010/main" val="186674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0F585-13D2-4DC3-B6D7-808800698D74}"/>
              </a:ext>
            </a:extLst>
          </p:cNvPr>
          <p:cNvSpPr>
            <a:spLocks noGrp="1"/>
          </p:cNvSpPr>
          <p:nvPr>
            <p:ph type="title"/>
          </p:nvPr>
        </p:nvSpPr>
        <p:spPr/>
        <p:txBody>
          <a:bodyPr/>
          <a:lstStyle/>
          <a:p>
            <a:r>
              <a:rPr lang="en-GB" dirty="0"/>
              <a:t>Presentation Skills </a:t>
            </a:r>
          </a:p>
        </p:txBody>
      </p:sp>
      <p:sp>
        <p:nvSpPr>
          <p:cNvPr id="3" name="Content Placeholder 2">
            <a:extLst>
              <a:ext uri="{FF2B5EF4-FFF2-40B4-BE49-F238E27FC236}">
                <a16:creationId xmlns:a16="http://schemas.microsoft.com/office/drawing/2014/main" id="{70CB9906-A590-4C09-A3BD-3F0E6F534B2F}"/>
              </a:ext>
            </a:extLst>
          </p:cNvPr>
          <p:cNvSpPr>
            <a:spLocks noGrp="1"/>
          </p:cNvSpPr>
          <p:nvPr>
            <p:ph idx="1"/>
          </p:nvPr>
        </p:nvSpPr>
        <p:spPr/>
        <p:txBody>
          <a:bodyPr>
            <a:normAutofit fontScale="55000" lnSpcReduction="20000"/>
          </a:bodyPr>
          <a:lstStyle/>
          <a:p>
            <a:pPr marL="0" indent="0">
              <a:buNone/>
            </a:pPr>
            <a:r>
              <a:rPr lang="en-GB" b="1" dirty="0"/>
              <a:t>Types of Presentation:</a:t>
            </a:r>
          </a:p>
          <a:p>
            <a:pPr marL="0" indent="0">
              <a:buNone/>
            </a:pPr>
            <a:endParaRPr lang="en-GB" b="1" dirty="0"/>
          </a:p>
          <a:p>
            <a:pPr>
              <a:buFontTx/>
              <a:buChar char="-"/>
            </a:pPr>
            <a:r>
              <a:rPr lang="en-GB" b="1" i="1" dirty="0"/>
              <a:t>Informative: </a:t>
            </a:r>
            <a:r>
              <a:rPr lang="en-GB" dirty="0"/>
              <a:t>Present findings on a researched topic</a:t>
            </a:r>
          </a:p>
          <a:p>
            <a:pPr>
              <a:buFontTx/>
              <a:buChar char="-"/>
            </a:pPr>
            <a:endParaRPr lang="en-GB" dirty="0"/>
          </a:p>
          <a:p>
            <a:pPr>
              <a:buFontTx/>
              <a:buChar char="-"/>
            </a:pPr>
            <a:r>
              <a:rPr lang="en-GB" b="1" i="1" dirty="0"/>
              <a:t>Demonstrative:</a:t>
            </a:r>
            <a:r>
              <a:rPr lang="en-GB" dirty="0"/>
              <a:t> show an approach, method or implantation of a task, process or activity</a:t>
            </a:r>
          </a:p>
          <a:p>
            <a:pPr>
              <a:buFontTx/>
              <a:buChar char="-"/>
            </a:pPr>
            <a:endParaRPr lang="en-GB" dirty="0"/>
          </a:p>
          <a:p>
            <a:pPr>
              <a:buFontTx/>
              <a:buChar char="-"/>
            </a:pPr>
            <a:r>
              <a:rPr lang="en-GB" b="1" i="1" dirty="0"/>
              <a:t>Persuasive:</a:t>
            </a:r>
            <a:r>
              <a:rPr lang="en-GB" dirty="0"/>
              <a:t> convey a view on a topic to inform and potentially change behaviour or approach  </a:t>
            </a:r>
          </a:p>
          <a:p>
            <a:pPr>
              <a:buFontTx/>
              <a:buChar char="-"/>
            </a:pPr>
            <a:endParaRPr lang="en-GB" dirty="0"/>
          </a:p>
          <a:p>
            <a:pPr>
              <a:buFontTx/>
              <a:buChar char="-"/>
            </a:pPr>
            <a:r>
              <a:rPr lang="en-GB" b="1" i="1" dirty="0"/>
              <a:t>Inspirational:</a:t>
            </a:r>
            <a:r>
              <a:rPr lang="en-GB" dirty="0"/>
              <a:t> motivational speeches designed to obtained an emotive response </a:t>
            </a:r>
          </a:p>
          <a:p>
            <a:pPr>
              <a:buFontTx/>
              <a:buChar char="-"/>
            </a:pPr>
            <a:endParaRPr lang="en-GB" dirty="0"/>
          </a:p>
          <a:p>
            <a:pPr marL="0" indent="0">
              <a:buNone/>
            </a:pPr>
            <a:r>
              <a:rPr lang="en-GB" dirty="0"/>
              <a:t>The best presentations have aspects of all of the above types </a:t>
            </a:r>
          </a:p>
          <a:p>
            <a:endParaRPr lang="en-GB" dirty="0"/>
          </a:p>
        </p:txBody>
      </p:sp>
    </p:spTree>
    <p:extLst>
      <p:ext uri="{BB962C8B-B14F-4D97-AF65-F5344CB8AC3E}">
        <p14:creationId xmlns:p14="http://schemas.microsoft.com/office/powerpoint/2010/main" val="32476444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F799D-B1C8-45AF-8FB7-E48725553880}"/>
              </a:ext>
            </a:extLst>
          </p:cNvPr>
          <p:cNvSpPr>
            <a:spLocks noGrp="1"/>
          </p:cNvSpPr>
          <p:nvPr>
            <p:ph type="title"/>
          </p:nvPr>
        </p:nvSpPr>
        <p:spPr/>
        <p:txBody>
          <a:bodyPr/>
          <a:lstStyle/>
          <a:p>
            <a:r>
              <a:rPr lang="en-GB" dirty="0"/>
              <a:t>Structuring a Presentation</a:t>
            </a:r>
          </a:p>
        </p:txBody>
      </p:sp>
      <p:sp>
        <p:nvSpPr>
          <p:cNvPr id="3" name="Content Placeholder 2">
            <a:extLst>
              <a:ext uri="{FF2B5EF4-FFF2-40B4-BE49-F238E27FC236}">
                <a16:creationId xmlns:a16="http://schemas.microsoft.com/office/drawing/2014/main" id="{11161538-BC38-424C-9043-160AC79E205C}"/>
              </a:ext>
            </a:extLst>
          </p:cNvPr>
          <p:cNvSpPr>
            <a:spLocks noGrp="1"/>
          </p:cNvSpPr>
          <p:nvPr>
            <p:ph idx="1"/>
          </p:nvPr>
        </p:nvSpPr>
        <p:spPr/>
        <p:txBody>
          <a:bodyPr>
            <a:normAutofit fontScale="55000" lnSpcReduction="20000"/>
          </a:bodyPr>
          <a:lstStyle/>
          <a:p>
            <a:r>
              <a:rPr lang="en-GB" b="1" dirty="0"/>
              <a:t>Opening/Introduction</a:t>
            </a:r>
          </a:p>
          <a:p>
            <a:pPr lvl="1"/>
            <a:r>
              <a:rPr lang="en-GB" dirty="0"/>
              <a:t>Welcome and Introduction of team members and topics</a:t>
            </a:r>
          </a:p>
          <a:p>
            <a:pPr lvl="1"/>
            <a:r>
              <a:rPr lang="en-GB" dirty="0"/>
              <a:t>Provide main purpose of your presentation  and outline</a:t>
            </a:r>
          </a:p>
          <a:p>
            <a:endParaRPr lang="en-GB" b="1" dirty="0"/>
          </a:p>
          <a:p>
            <a:r>
              <a:rPr lang="en-GB" b="1" dirty="0"/>
              <a:t>Main Body/Core Delivery </a:t>
            </a:r>
          </a:p>
          <a:p>
            <a:pPr lvl="1"/>
            <a:r>
              <a:rPr lang="en-GB" dirty="0"/>
              <a:t>Provide important but brief background</a:t>
            </a:r>
          </a:p>
          <a:p>
            <a:pPr lvl="1"/>
            <a:r>
              <a:rPr lang="en-GB" dirty="0"/>
              <a:t>Address the objectives in a practical manner</a:t>
            </a:r>
          </a:p>
          <a:p>
            <a:pPr lvl="1"/>
            <a:r>
              <a:rPr lang="en-GB" dirty="0"/>
              <a:t> Follow the outline that you had provided and link back to your objectives</a:t>
            </a:r>
          </a:p>
          <a:p>
            <a:pPr lvl="1"/>
            <a:r>
              <a:rPr lang="en-GB" dirty="0"/>
              <a:t>Try to ensure smooth transition between topics, themes and presenters</a:t>
            </a:r>
          </a:p>
          <a:p>
            <a:endParaRPr lang="en-GB" b="1" dirty="0"/>
          </a:p>
          <a:p>
            <a:r>
              <a:rPr lang="en-GB" b="1" dirty="0"/>
              <a:t>Closing/Conclusion</a:t>
            </a:r>
          </a:p>
          <a:p>
            <a:pPr lvl="1"/>
            <a:r>
              <a:rPr lang="en-GB" dirty="0"/>
              <a:t>Review key points/aspects</a:t>
            </a:r>
          </a:p>
          <a:p>
            <a:pPr lvl="1"/>
            <a:r>
              <a:rPr lang="en-GB" dirty="0"/>
              <a:t>Directly address initial questions/objectives</a:t>
            </a:r>
          </a:p>
          <a:p>
            <a:pPr lvl="1"/>
            <a:r>
              <a:rPr lang="en-GB" dirty="0"/>
              <a:t>Where applicable welcome questions </a:t>
            </a:r>
          </a:p>
          <a:p>
            <a:endParaRPr lang="en-GB" dirty="0"/>
          </a:p>
        </p:txBody>
      </p:sp>
    </p:spTree>
    <p:extLst>
      <p:ext uri="{BB962C8B-B14F-4D97-AF65-F5344CB8AC3E}">
        <p14:creationId xmlns:p14="http://schemas.microsoft.com/office/powerpoint/2010/main" val="1647409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A7AEB-BA39-45F2-A39B-6335116DF37E}"/>
              </a:ext>
            </a:extLst>
          </p:cNvPr>
          <p:cNvSpPr>
            <a:spLocks noGrp="1"/>
          </p:cNvSpPr>
          <p:nvPr>
            <p:ph type="title"/>
          </p:nvPr>
        </p:nvSpPr>
        <p:spPr/>
        <p:txBody>
          <a:bodyPr>
            <a:normAutofit/>
          </a:bodyPr>
          <a:lstStyle/>
          <a:p>
            <a:r>
              <a:rPr lang="en-GB" dirty="0"/>
              <a:t>Tips During Delivery</a:t>
            </a:r>
          </a:p>
        </p:txBody>
      </p:sp>
      <p:sp>
        <p:nvSpPr>
          <p:cNvPr id="3" name="Content Placeholder 2">
            <a:extLst>
              <a:ext uri="{FF2B5EF4-FFF2-40B4-BE49-F238E27FC236}">
                <a16:creationId xmlns:a16="http://schemas.microsoft.com/office/drawing/2014/main" id="{FBD957C9-03B7-4BFD-9D71-6657D0F9CF50}"/>
              </a:ext>
            </a:extLst>
          </p:cNvPr>
          <p:cNvSpPr>
            <a:spLocks noGrp="1"/>
          </p:cNvSpPr>
          <p:nvPr>
            <p:ph idx="1"/>
          </p:nvPr>
        </p:nvSpPr>
        <p:spPr/>
        <p:txBody>
          <a:bodyPr>
            <a:normAutofit fontScale="92500" lnSpcReduction="20000"/>
          </a:bodyPr>
          <a:lstStyle/>
          <a:p>
            <a:r>
              <a:rPr lang="en-GB" sz="2000" b="1" i="1" dirty="0"/>
              <a:t>Be Enthusiastic </a:t>
            </a:r>
          </a:p>
          <a:p>
            <a:pPr lvl="1"/>
            <a:r>
              <a:rPr lang="en-GB" sz="1800" dirty="0"/>
              <a:t>if you do not convey importance and enjoyment with your topic, how will the audience. </a:t>
            </a:r>
          </a:p>
          <a:p>
            <a:pPr lvl="1"/>
            <a:r>
              <a:rPr lang="en-GB" sz="1800" dirty="0"/>
              <a:t>Ensure to convey interest and enthusiasm through all of the groups’ delivery not just your own section</a:t>
            </a:r>
          </a:p>
          <a:p>
            <a:endParaRPr lang="en-GB" sz="2000" dirty="0"/>
          </a:p>
          <a:p>
            <a:r>
              <a:rPr lang="en-GB" sz="2000" b="1" i="1" dirty="0"/>
              <a:t>Eye Contact</a:t>
            </a:r>
            <a:r>
              <a:rPr lang="en-GB" sz="2000" dirty="0"/>
              <a:t> </a:t>
            </a:r>
          </a:p>
          <a:p>
            <a:pPr lvl="1"/>
            <a:r>
              <a:rPr lang="en-GB" sz="1800" dirty="0"/>
              <a:t>try to maintain eye contact in a comfortable and confident manner. It demonstrates engagement as well as confidence</a:t>
            </a:r>
          </a:p>
          <a:p>
            <a:endParaRPr lang="en-GB" sz="2000" dirty="0"/>
          </a:p>
          <a:p>
            <a:r>
              <a:rPr lang="en-GB" sz="2000" b="1" dirty="0"/>
              <a:t>Body Language</a:t>
            </a:r>
            <a:r>
              <a:rPr lang="en-GB" sz="2000" dirty="0"/>
              <a:t> </a:t>
            </a:r>
          </a:p>
          <a:p>
            <a:pPr lvl="1"/>
            <a:r>
              <a:rPr lang="en-GB" sz="1800" dirty="0"/>
              <a:t>try to be comfortable with professional posture (not slouching or learning). </a:t>
            </a:r>
          </a:p>
          <a:p>
            <a:pPr lvl="1"/>
            <a:r>
              <a:rPr lang="en-GB" sz="1800" dirty="0"/>
              <a:t>Think about how you are positioned; proximity to audience, are you in the way of the projector etc. </a:t>
            </a:r>
          </a:p>
          <a:p>
            <a:pPr lvl="1"/>
            <a:r>
              <a:rPr lang="en-GB" sz="1800" dirty="0"/>
              <a:t>Ensure that you do not have your back to the audience at any point.</a:t>
            </a:r>
          </a:p>
          <a:p>
            <a:endParaRPr lang="en-GB" dirty="0"/>
          </a:p>
        </p:txBody>
      </p:sp>
    </p:spTree>
    <p:extLst>
      <p:ext uri="{BB962C8B-B14F-4D97-AF65-F5344CB8AC3E}">
        <p14:creationId xmlns:p14="http://schemas.microsoft.com/office/powerpoint/2010/main" val="859191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6A8D8-4330-444B-8534-BE66DFF25F96}"/>
              </a:ext>
            </a:extLst>
          </p:cNvPr>
          <p:cNvSpPr>
            <a:spLocks noGrp="1"/>
          </p:cNvSpPr>
          <p:nvPr>
            <p:ph type="title"/>
          </p:nvPr>
        </p:nvSpPr>
        <p:spPr/>
        <p:txBody>
          <a:bodyPr/>
          <a:lstStyle/>
          <a:p>
            <a:r>
              <a:rPr lang="en-GB" dirty="0"/>
              <a:t>Tips During Delivery</a:t>
            </a:r>
          </a:p>
        </p:txBody>
      </p:sp>
      <p:sp>
        <p:nvSpPr>
          <p:cNvPr id="3" name="Content Placeholder 2">
            <a:extLst>
              <a:ext uri="{FF2B5EF4-FFF2-40B4-BE49-F238E27FC236}">
                <a16:creationId xmlns:a16="http://schemas.microsoft.com/office/drawing/2014/main" id="{9180F0DA-DEEA-4E02-8A54-24FCD41E5F2B}"/>
              </a:ext>
            </a:extLst>
          </p:cNvPr>
          <p:cNvSpPr>
            <a:spLocks noGrp="1"/>
          </p:cNvSpPr>
          <p:nvPr>
            <p:ph idx="1"/>
          </p:nvPr>
        </p:nvSpPr>
        <p:spPr/>
        <p:txBody>
          <a:bodyPr>
            <a:normAutofit fontScale="92500" lnSpcReduction="10000"/>
          </a:bodyPr>
          <a:lstStyle/>
          <a:p>
            <a:r>
              <a:rPr lang="en-GB" sz="2000" b="1" dirty="0"/>
              <a:t>Voice</a:t>
            </a:r>
            <a:r>
              <a:rPr lang="en-GB" sz="2000" dirty="0"/>
              <a:t> </a:t>
            </a:r>
          </a:p>
          <a:p>
            <a:pPr lvl="1"/>
            <a:r>
              <a:rPr lang="en-GB" sz="1800" dirty="0"/>
              <a:t>Think about your volume. </a:t>
            </a:r>
          </a:p>
          <a:p>
            <a:pPr lvl="1"/>
            <a:r>
              <a:rPr lang="en-GB" sz="1800" dirty="0"/>
              <a:t>Try to be natural but consider your tone; avoid monotone, change pitch and tone to emphasise importance of key points/points of consideration. </a:t>
            </a:r>
          </a:p>
          <a:p>
            <a:pPr lvl="1"/>
            <a:r>
              <a:rPr lang="en-GB" sz="1800" b="1" dirty="0"/>
              <a:t>Your voice is one of the most powerful tools during a presentation. You have the opportunity to be heard, try to enjoy the opportunity and use it to your advantage.</a:t>
            </a:r>
          </a:p>
          <a:p>
            <a:pPr marL="457200" lvl="1" indent="0">
              <a:buNone/>
            </a:pPr>
            <a:endParaRPr lang="en-GB" sz="1800" b="1" dirty="0"/>
          </a:p>
          <a:p>
            <a:pPr marL="457200" lvl="1" indent="0">
              <a:buNone/>
            </a:pPr>
            <a:r>
              <a:rPr lang="en-GB" b="1" dirty="0"/>
              <a:t>Practice, Practice, Practice</a:t>
            </a:r>
            <a:r>
              <a:rPr lang="en-GB" dirty="0"/>
              <a:t> </a:t>
            </a:r>
          </a:p>
          <a:p>
            <a:pPr marL="457200" lvl="1" indent="0">
              <a:buNone/>
            </a:pPr>
            <a:r>
              <a:rPr lang="en-GB" sz="1800" dirty="0"/>
              <a:t>	- the best way to build confidence</a:t>
            </a:r>
          </a:p>
          <a:p>
            <a:pPr marL="457200" lvl="1" indent="0">
              <a:buNone/>
            </a:pPr>
            <a:r>
              <a:rPr lang="en-GB" sz="1800" b="1" dirty="0"/>
              <a:t>	</a:t>
            </a:r>
            <a:r>
              <a:rPr lang="en-GB" sz="1800" dirty="0"/>
              <a:t>- Ensure timing and smooth transitions</a:t>
            </a:r>
          </a:p>
          <a:p>
            <a:pPr marL="457200" lvl="1" indent="0">
              <a:buNone/>
            </a:pPr>
            <a:r>
              <a:rPr lang="en-GB" sz="1800" b="1" dirty="0"/>
              <a:t>	- The only way you will know that your presentation is on the right track</a:t>
            </a:r>
          </a:p>
          <a:p>
            <a:endParaRPr lang="en-GB" dirty="0"/>
          </a:p>
        </p:txBody>
      </p:sp>
    </p:spTree>
    <p:extLst>
      <p:ext uri="{BB962C8B-B14F-4D97-AF65-F5344CB8AC3E}">
        <p14:creationId xmlns:p14="http://schemas.microsoft.com/office/powerpoint/2010/main" val="1476198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640A4-BE4F-4602-B22F-4423B3F7E43B}"/>
              </a:ext>
            </a:extLst>
          </p:cNvPr>
          <p:cNvSpPr>
            <a:spLocks noGrp="1"/>
          </p:cNvSpPr>
          <p:nvPr>
            <p:ph type="title"/>
          </p:nvPr>
        </p:nvSpPr>
        <p:spPr>
          <a:xfrm>
            <a:off x="312895" y="116632"/>
            <a:ext cx="8229600" cy="566936"/>
          </a:xfrm>
        </p:spPr>
        <p:txBody>
          <a:bodyPr>
            <a:normAutofit fontScale="90000"/>
          </a:bodyPr>
          <a:lstStyle/>
          <a:p>
            <a:r>
              <a:rPr lang="en-GB" dirty="0"/>
              <a:t> </a:t>
            </a:r>
            <a:r>
              <a:rPr lang="en-GB" sz="3600" b="1" dirty="0">
                <a:latin typeface="Times New Roman" panose="02020603050405020304" pitchFamily="18" charset="0"/>
                <a:cs typeface="Times New Roman" panose="02020603050405020304" pitchFamily="18" charset="0"/>
              </a:rPr>
              <a:t>STUDENT FEEDBACK FORM</a:t>
            </a:r>
          </a:p>
        </p:txBody>
      </p:sp>
      <p:graphicFrame>
        <p:nvGraphicFramePr>
          <p:cNvPr id="7" name="Content Placeholder 6">
            <a:extLst>
              <a:ext uri="{FF2B5EF4-FFF2-40B4-BE49-F238E27FC236}">
                <a16:creationId xmlns:a16="http://schemas.microsoft.com/office/drawing/2014/main" id="{085015C2-7D5C-4247-842B-614247FB3ECC}"/>
              </a:ext>
            </a:extLst>
          </p:cNvPr>
          <p:cNvGraphicFramePr>
            <a:graphicFrameLocks noGrp="1"/>
          </p:cNvGraphicFramePr>
          <p:nvPr>
            <p:ph idx="1"/>
            <p:extLst>
              <p:ext uri="{D42A27DB-BD31-4B8C-83A1-F6EECF244321}">
                <p14:modId xmlns:p14="http://schemas.microsoft.com/office/powerpoint/2010/main" val="2327856170"/>
              </p:ext>
            </p:extLst>
          </p:nvPr>
        </p:nvGraphicFramePr>
        <p:xfrm>
          <a:off x="915168" y="938491"/>
          <a:ext cx="7313664" cy="4722756"/>
        </p:xfrm>
        <a:graphic>
          <a:graphicData uri="http://schemas.openxmlformats.org/drawingml/2006/table">
            <a:tbl>
              <a:tblPr firstRow="1" firstCol="1" bandRow="1">
                <a:tableStyleId>{5C22544A-7EE6-4342-B048-85BDC9FD1C3A}</a:tableStyleId>
              </a:tblPr>
              <a:tblGrid>
                <a:gridCol w="6098133">
                  <a:extLst>
                    <a:ext uri="{9D8B030D-6E8A-4147-A177-3AD203B41FA5}">
                      <a16:colId xmlns:a16="http://schemas.microsoft.com/office/drawing/2014/main" val="3810795418"/>
                    </a:ext>
                  </a:extLst>
                </a:gridCol>
                <a:gridCol w="608497">
                  <a:extLst>
                    <a:ext uri="{9D8B030D-6E8A-4147-A177-3AD203B41FA5}">
                      <a16:colId xmlns:a16="http://schemas.microsoft.com/office/drawing/2014/main" val="241259953"/>
                    </a:ext>
                  </a:extLst>
                </a:gridCol>
                <a:gridCol w="607034">
                  <a:extLst>
                    <a:ext uri="{9D8B030D-6E8A-4147-A177-3AD203B41FA5}">
                      <a16:colId xmlns:a16="http://schemas.microsoft.com/office/drawing/2014/main" val="3187821216"/>
                    </a:ext>
                  </a:extLst>
                </a:gridCol>
              </a:tblGrid>
              <a:tr h="530652">
                <a:tc>
                  <a:txBody>
                    <a:bodyPr/>
                    <a:lstStyle/>
                    <a:p>
                      <a:r>
                        <a:rPr lang="en-GB" sz="1000">
                          <a:effectLst/>
                        </a:rPr>
                        <a:t>Generic Assessment Criteria – Component 2- Group presentation </a:t>
                      </a:r>
                      <a:endParaRPr lang="en-GB" sz="900">
                        <a:effectLst/>
                        <a:latin typeface="Times New Roman" panose="02020603050405020304" pitchFamily="18" charset="0"/>
                        <a:ea typeface="Times New Roman" panose="02020603050405020304" pitchFamily="18" charset="0"/>
                      </a:endParaRPr>
                    </a:p>
                  </a:txBody>
                  <a:tcPr marL="60947" marR="60947" marT="0" marB="0" anchor="ctr"/>
                </a:tc>
                <a:tc>
                  <a:txBody>
                    <a:bodyPr/>
                    <a:lstStyle/>
                    <a:p>
                      <a:pPr marL="21590" marR="71755" algn="ctr">
                        <a:spcAft>
                          <a:spcPts val="0"/>
                        </a:spcAft>
                      </a:pPr>
                      <a:r>
                        <a:rPr lang="en-GB" sz="800">
                          <a:effectLst/>
                        </a:rPr>
                        <a:t>Marks available</a:t>
                      </a:r>
                      <a:endParaRPr lang="en-GB" sz="900">
                        <a:effectLst/>
                        <a:latin typeface="Times New Roman" panose="02020603050405020304" pitchFamily="18" charset="0"/>
                        <a:ea typeface="Times New Roman" panose="02020603050405020304" pitchFamily="18" charset="0"/>
                      </a:endParaRPr>
                    </a:p>
                  </a:txBody>
                  <a:tcPr marL="60947" marR="60947" marT="0" marB="0" vert="vert270"/>
                </a:tc>
                <a:tc>
                  <a:txBody>
                    <a:bodyPr/>
                    <a:lstStyle/>
                    <a:p>
                      <a:pPr marL="71755" marR="71755" algn="ctr">
                        <a:spcAft>
                          <a:spcPts val="0"/>
                        </a:spcAft>
                      </a:pPr>
                      <a:r>
                        <a:rPr lang="en-GB" sz="800">
                          <a:effectLst/>
                        </a:rPr>
                        <a:t>Marks </a:t>
                      </a:r>
                      <a:endParaRPr lang="en-GB" sz="900">
                        <a:effectLst/>
                      </a:endParaRPr>
                    </a:p>
                    <a:p>
                      <a:pPr marL="71755" marR="71755" algn="ctr">
                        <a:spcAft>
                          <a:spcPts val="0"/>
                        </a:spcAft>
                      </a:pPr>
                      <a:r>
                        <a:rPr lang="en-GB" sz="800">
                          <a:effectLst/>
                        </a:rPr>
                        <a:t>awarded</a:t>
                      </a:r>
                      <a:endParaRPr lang="en-GB" sz="900">
                        <a:effectLst/>
                        <a:latin typeface="Times New Roman" panose="02020603050405020304" pitchFamily="18" charset="0"/>
                        <a:ea typeface="Times New Roman" panose="02020603050405020304" pitchFamily="18" charset="0"/>
                      </a:endParaRPr>
                    </a:p>
                  </a:txBody>
                  <a:tcPr marL="60947" marR="60947" marT="0" marB="0" vert="vert270" anchor="ctr"/>
                </a:tc>
                <a:extLst>
                  <a:ext uri="{0D108BD9-81ED-4DB2-BD59-A6C34878D82A}">
                    <a16:rowId xmlns:a16="http://schemas.microsoft.com/office/drawing/2014/main" val="3863318938"/>
                  </a:ext>
                </a:extLst>
              </a:tr>
              <a:tr h="342688">
                <a:tc>
                  <a:txBody>
                    <a:bodyPr/>
                    <a:lstStyle/>
                    <a:p>
                      <a:pPr marL="342900" lvl="0" indent="-342900">
                        <a:buClr>
                          <a:srgbClr val="000000"/>
                        </a:buClr>
                        <a:buFont typeface="+mj-lt"/>
                        <a:buAutoNum type="arabicPeriod"/>
                      </a:pPr>
                      <a:r>
                        <a:rPr lang="en-GB" sz="1100">
                          <a:effectLst/>
                        </a:rPr>
                        <a:t>Engagement with Literature Skills (</a:t>
                      </a:r>
                      <a:r>
                        <a:rPr lang="en-GB" sz="900">
                          <a:effectLst/>
                        </a:rPr>
                        <a:t>Assessed as a individually)</a:t>
                      </a:r>
                    </a:p>
                    <a:p>
                      <a:pPr>
                        <a:spcAft>
                          <a:spcPts val="600"/>
                        </a:spcAft>
                      </a:pPr>
                      <a:r>
                        <a:rPr lang="en-GB" sz="11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3330527944"/>
                  </a:ext>
                </a:extLst>
              </a:tr>
              <a:tr h="238217">
                <a:tc rowSpan="2">
                  <a:txBody>
                    <a:bodyPr/>
                    <a:lstStyle/>
                    <a:p>
                      <a:pPr marL="457200"/>
                      <a:r>
                        <a:rPr lang="en-GB" sz="1000">
                          <a:effectLst/>
                        </a:rPr>
                        <a:t>Task 1</a:t>
                      </a:r>
                      <a:endParaRPr lang="en-GB" sz="900">
                        <a:effectLst/>
                      </a:endParaRPr>
                    </a:p>
                    <a:p>
                      <a:pPr marL="342900" lvl="0" indent="-342900">
                        <a:buFont typeface="Arial" panose="020B0604020202020204" pitchFamily="34" charset="0"/>
                        <a:buChar char="•"/>
                      </a:pPr>
                      <a:r>
                        <a:rPr lang="en-GB" sz="900">
                          <a:effectLst/>
                        </a:rPr>
                        <a:t>In-text citation and reference list in line with Harvard conventions, and from reliable resources</a:t>
                      </a:r>
                    </a:p>
                    <a:p>
                      <a:r>
                        <a:rPr lang="en-GB" sz="6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rowSpan="2">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583478294"/>
                  </a:ext>
                </a:extLst>
              </a:tr>
              <a:tr h="238793">
                <a:tc vMerge="1">
                  <a:txBody>
                    <a:bodyPr/>
                    <a:lstStyle/>
                    <a:p>
                      <a:endParaRPr lang="en-GB"/>
                    </a:p>
                  </a:txBody>
                  <a:tcPr/>
                </a:tc>
                <a:tc>
                  <a:txBody>
                    <a:bodyPr/>
                    <a:lstStyle/>
                    <a:p>
                      <a:r>
                        <a:rPr lang="en-GB" sz="1400">
                          <a:effectLst/>
                        </a:rPr>
                        <a:t> 10</a:t>
                      </a:r>
                      <a:endParaRPr lang="en-GB" sz="900">
                        <a:effectLst/>
                        <a:latin typeface="Times New Roman" panose="02020603050405020304" pitchFamily="18" charset="0"/>
                        <a:ea typeface="Times New Roman" panose="02020603050405020304" pitchFamily="18" charset="0"/>
                      </a:endParaRPr>
                    </a:p>
                  </a:txBody>
                  <a:tcPr marL="60947" marR="60947" marT="0" marB="0"/>
                </a:tc>
                <a:tc vMerge="1">
                  <a:txBody>
                    <a:bodyPr/>
                    <a:lstStyle/>
                    <a:p>
                      <a:endParaRPr lang="en-GB"/>
                    </a:p>
                  </a:txBody>
                  <a:tcPr/>
                </a:tc>
                <a:extLst>
                  <a:ext uri="{0D108BD9-81ED-4DB2-BD59-A6C34878D82A}">
                    <a16:rowId xmlns:a16="http://schemas.microsoft.com/office/drawing/2014/main" val="888067919"/>
                  </a:ext>
                </a:extLst>
              </a:tr>
              <a:tr h="238217">
                <a:tc>
                  <a:txBody>
                    <a:bodyPr/>
                    <a:lstStyle/>
                    <a:p>
                      <a:pPr marL="342900" lvl="0" indent="-342900">
                        <a:buClr>
                          <a:srgbClr val="000000"/>
                        </a:buClr>
                        <a:buFont typeface="+mj-lt"/>
                        <a:buAutoNum type="arabicPeriod"/>
                      </a:pPr>
                      <a:r>
                        <a:rPr lang="en-GB" sz="900">
                          <a:effectLst/>
                        </a:rPr>
                        <a:t>Knowledge and Understanding Skills (</a:t>
                      </a:r>
                      <a:r>
                        <a:rPr lang="en-GB" sz="1000">
                          <a:effectLst/>
                        </a:rPr>
                        <a:t>Assessed individually)</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1826432988"/>
                  </a:ext>
                </a:extLst>
              </a:tr>
              <a:tr h="238217">
                <a:tc rowSpan="2">
                  <a:txBody>
                    <a:bodyPr/>
                    <a:lstStyle/>
                    <a:p>
                      <a:pPr marL="457200" algn="just"/>
                      <a:r>
                        <a:rPr lang="en-GB" sz="1000">
                          <a:effectLst/>
                        </a:rPr>
                        <a:t>Task 1 </a:t>
                      </a:r>
                      <a:endParaRPr lang="en-GB" sz="900">
                        <a:effectLst/>
                      </a:endParaRPr>
                    </a:p>
                    <a:p>
                      <a:pPr marL="457200" algn="just"/>
                      <a:r>
                        <a:rPr lang="en-GB" sz="1000">
                          <a:effectLst/>
                        </a:rPr>
                        <a:t> </a:t>
                      </a:r>
                      <a:endParaRPr lang="en-GB" sz="900">
                        <a:effectLst/>
                      </a:endParaRPr>
                    </a:p>
                    <a:p>
                      <a:pPr marL="457200" algn="just"/>
                      <a:r>
                        <a:rPr lang="en-GB" sz="1000">
                          <a:effectLst/>
                        </a:rPr>
                        <a:t>Task 2</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10</a:t>
                      </a:r>
                      <a:endParaRPr lang="en-GB" sz="900">
                        <a:effectLst/>
                        <a:latin typeface="Times New Roman" panose="02020603050405020304" pitchFamily="18" charset="0"/>
                        <a:ea typeface="Times New Roman" panose="02020603050405020304" pitchFamily="18" charset="0"/>
                      </a:endParaRPr>
                    </a:p>
                  </a:txBody>
                  <a:tcPr marL="60947" marR="60947" marT="0" marB="0"/>
                </a:tc>
                <a:tc rowSpan="2">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3537242664"/>
                  </a:ext>
                </a:extLst>
              </a:tr>
              <a:tr h="238793">
                <a:tc vMerge="1">
                  <a:txBody>
                    <a:bodyPr/>
                    <a:lstStyle/>
                    <a:p>
                      <a:endParaRPr lang="en-GB"/>
                    </a:p>
                  </a:txBody>
                  <a:tcPr/>
                </a:tc>
                <a:tc>
                  <a:txBody>
                    <a:bodyPr/>
                    <a:lstStyle/>
                    <a:p>
                      <a:pPr algn="ctr"/>
                      <a:r>
                        <a:rPr lang="en-GB" sz="1400">
                          <a:effectLst/>
                        </a:rPr>
                        <a:t>10</a:t>
                      </a:r>
                      <a:endParaRPr lang="en-GB" sz="900">
                        <a:effectLst/>
                        <a:latin typeface="Times New Roman" panose="02020603050405020304" pitchFamily="18" charset="0"/>
                        <a:ea typeface="Times New Roman" panose="02020603050405020304" pitchFamily="18" charset="0"/>
                      </a:endParaRPr>
                    </a:p>
                  </a:txBody>
                  <a:tcPr marL="60947" marR="60947" marT="0" marB="0"/>
                </a:tc>
                <a:tc vMerge="1">
                  <a:txBody>
                    <a:bodyPr/>
                    <a:lstStyle/>
                    <a:p>
                      <a:endParaRPr lang="en-GB"/>
                    </a:p>
                  </a:txBody>
                  <a:tcPr/>
                </a:tc>
                <a:extLst>
                  <a:ext uri="{0D108BD9-81ED-4DB2-BD59-A6C34878D82A}">
                    <a16:rowId xmlns:a16="http://schemas.microsoft.com/office/drawing/2014/main" val="2661427245"/>
                  </a:ext>
                </a:extLst>
              </a:tr>
              <a:tr h="238217">
                <a:tc>
                  <a:txBody>
                    <a:bodyPr/>
                    <a:lstStyle/>
                    <a:p>
                      <a:r>
                        <a:rPr lang="en-GB" sz="900">
                          <a:effectLst/>
                        </a:rPr>
                        <a:t>3. Cognitive and Intellectual Skills (Assessed as a group)</a:t>
                      </a:r>
                    </a:p>
                    <a:p>
                      <a:pPr>
                        <a:spcAft>
                          <a:spcPts val="600"/>
                        </a:spcAft>
                      </a:pPr>
                      <a:r>
                        <a:rPr lang="en-GB" sz="6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1391865016"/>
                  </a:ext>
                </a:extLst>
              </a:tr>
              <a:tr h="238217">
                <a:tc rowSpan="2">
                  <a:txBody>
                    <a:bodyPr/>
                    <a:lstStyle/>
                    <a:p>
                      <a:pPr marL="457200" algn="just">
                        <a:spcAft>
                          <a:spcPts val="600"/>
                        </a:spcAft>
                      </a:pPr>
                      <a:r>
                        <a:rPr lang="en-GB" sz="1000">
                          <a:effectLst/>
                        </a:rPr>
                        <a:t>Task 1</a:t>
                      </a:r>
                      <a:endParaRPr lang="en-GB" sz="900">
                        <a:effectLst/>
                      </a:endParaRPr>
                    </a:p>
                    <a:p>
                      <a:pPr marL="457200" algn="just">
                        <a:spcAft>
                          <a:spcPts val="600"/>
                        </a:spcAft>
                      </a:pPr>
                      <a:r>
                        <a:rPr lang="en-GB" sz="1000">
                          <a:effectLst/>
                        </a:rPr>
                        <a:t> </a:t>
                      </a:r>
                      <a:endParaRPr lang="en-GB" sz="900">
                        <a:effectLst/>
                      </a:endParaRPr>
                    </a:p>
                    <a:p>
                      <a:pPr marL="457200" algn="just">
                        <a:spcAft>
                          <a:spcPts val="600"/>
                        </a:spcAft>
                      </a:pPr>
                      <a:r>
                        <a:rPr lang="en-GB" sz="10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30</a:t>
                      </a:r>
                      <a:endParaRPr lang="en-GB" sz="900">
                        <a:effectLst/>
                        <a:latin typeface="Times New Roman" panose="02020603050405020304" pitchFamily="18" charset="0"/>
                        <a:ea typeface="Times New Roman" panose="02020603050405020304" pitchFamily="18" charset="0"/>
                      </a:endParaRPr>
                    </a:p>
                  </a:txBody>
                  <a:tcPr marL="60947" marR="60947" marT="0" marB="0"/>
                </a:tc>
                <a:tc rowSpan="2">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3179037634"/>
                  </a:ext>
                </a:extLst>
              </a:tr>
              <a:tr h="384853">
                <a:tc vMerge="1">
                  <a:txBody>
                    <a:bodyPr/>
                    <a:lstStyle/>
                    <a:p>
                      <a:endParaRPr lang="en-GB"/>
                    </a:p>
                  </a:txBody>
                  <a:tcPr/>
                </a:tc>
                <a:tc>
                  <a:txBody>
                    <a:bodyPr/>
                    <a:lstStyle/>
                    <a:p>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vMerge="1">
                  <a:txBody>
                    <a:bodyPr/>
                    <a:lstStyle/>
                    <a:p>
                      <a:endParaRPr lang="en-GB"/>
                    </a:p>
                  </a:txBody>
                  <a:tcPr/>
                </a:tc>
                <a:extLst>
                  <a:ext uri="{0D108BD9-81ED-4DB2-BD59-A6C34878D82A}">
                    <a16:rowId xmlns:a16="http://schemas.microsoft.com/office/drawing/2014/main" val="856793469"/>
                  </a:ext>
                </a:extLst>
              </a:tr>
              <a:tr h="249228">
                <a:tc>
                  <a:txBody>
                    <a:bodyPr/>
                    <a:lstStyle/>
                    <a:p>
                      <a:r>
                        <a:rPr lang="en-GB" sz="900">
                          <a:effectLst/>
                        </a:rPr>
                        <a:t>4. Practical Application </a:t>
                      </a:r>
                      <a:r>
                        <a:rPr lang="en-GB" sz="1000">
                          <a:effectLst/>
                        </a:rPr>
                        <a:t>Skills (Assessed individually)</a:t>
                      </a:r>
                      <a:r>
                        <a:rPr lang="en-GB" sz="900">
                          <a:effectLst/>
                        </a:rPr>
                        <a:t>  </a:t>
                      </a:r>
                    </a:p>
                    <a:p>
                      <a:pPr>
                        <a:spcAft>
                          <a:spcPts val="600"/>
                        </a:spcAft>
                      </a:pPr>
                      <a:r>
                        <a:rPr lang="en-GB" sz="6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1091748394"/>
                  </a:ext>
                </a:extLst>
              </a:tr>
              <a:tr h="238793">
                <a:tc rowSpan="2">
                  <a:txBody>
                    <a:bodyPr/>
                    <a:lstStyle/>
                    <a:p>
                      <a:pPr marL="457200" algn="just">
                        <a:spcAft>
                          <a:spcPts val="600"/>
                        </a:spcAft>
                      </a:pPr>
                      <a:r>
                        <a:rPr lang="en-GB" sz="1000">
                          <a:effectLst/>
                        </a:rPr>
                        <a:t>Task 1</a:t>
                      </a:r>
                      <a:endParaRPr lang="en-GB" sz="900">
                        <a:effectLst/>
                      </a:endParaRPr>
                    </a:p>
                    <a:p>
                      <a:pPr marL="457200" algn="just">
                        <a:spcAft>
                          <a:spcPts val="600"/>
                        </a:spcAft>
                      </a:pPr>
                      <a:r>
                        <a:rPr lang="en-GB" sz="1000">
                          <a:effectLst/>
                        </a:rPr>
                        <a:t> </a:t>
                      </a:r>
                      <a:endParaRPr lang="en-GB" sz="900">
                        <a:effectLst/>
                      </a:endParaRPr>
                    </a:p>
                    <a:p>
                      <a:pPr marL="457200" algn="just">
                        <a:spcAft>
                          <a:spcPts val="600"/>
                        </a:spcAft>
                      </a:pPr>
                      <a:r>
                        <a:rPr lang="en-GB" sz="10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25</a:t>
                      </a:r>
                      <a:endParaRPr lang="en-GB" sz="900">
                        <a:effectLst/>
                        <a:latin typeface="Times New Roman" panose="02020603050405020304" pitchFamily="18" charset="0"/>
                        <a:ea typeface="Times New Roman" panose="02020603050405020304" pitchFamily="18" charset="0"/>
                      </a:endParaRPr>
                    </a:p>
                  </a:txBody>
                  <a:tcPr marL="60947" marR="60947" marT="0" marB="0"/>
                </a:tc>
                <a:tc rowSpan="2">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3963168579"/>
                  </a:ext>
                </a:extLst>
              </a:tr>
              <a:tr h="384277">
                <a:tc vMerge="1">
                  <a:txBody>
                    <a:bodyPr/>
                    <a:lstStyle/>
                    <a:p>
                      <a:endParaRPr lang="en-GB"/>
                    </a:p>
                  </a:txBody>
                  <a:tcPr/>
                </a:tc>
                <a:tc>
                  <a:txBody>
                    <a:bodyPr/>
                    <a:lstStyle/>
                    <a:p>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vMerge="1">
                  <a:txBody>
                    <a:bodyPr/>
                    <a:lstStyle/>
                    <a:p>
                      <a:endParaRPr lang="en-GB"/>
                    </a:p>
                  </a:txBody>
                  <a:tcPr/>
                </a:tc>
                <a:extLst>
                  <a:ext uri="{0D108BD9-81ED-4DB2-BD59-A6C34878D82A}">
                    <a16:rowId xmlns:a16="http://schemas.microsoft.com/office/drawing/2014/main" val="1486915311"/>
                  </a:ext>
                </a:extLst>
              </a:tr>
              <a:tr h="238217">
                <a:tc>
                  <a:txBody>
                    <a:bodyPr/>
                    <a:lstStyle/>
                    <a:p>
                      <a:pPr marL="342900" lvl="0" indent="-342900">
                        <a:buFont typeface="+mj-lt"/>
                        <a:buAutoNum type="arabicPeriod"/>
                      </a:pPr>
                      <a:r>
                        <a:rPr lang="en-GB" sz="900">
                          <a:effectLst/>
                        </a:rPr>
                        <a:t>Transferable Skills for Life and Professional Practice (Assessed individually)</a:t>
                      </a:r>
                    </a:p>
                    <a:p>
                      <a:pPr>
                        <a:spcAft>
                          <a:spcPts val="600"/>
                        </a:spcAft>
                      </a:pPr>
                      <a:r>
                        <a:rPr lang="en-GB" sz="6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a:effectLst/>
                        </a:rPr>
                        <a:t> </a:t>
                      </a:r>
                      <a:endParaRPr lang="en-GB" sz="90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1954740456"/>
                  </a:ext>
                </a:extLst>
              </a:tr>
              <a:tr h="685377">
                <a:tc>
                  <a:txBody>
                    <a:bodyPr/>
                    <a:lstStyle/>
                    <a:p>
                      <a:pPr marL="457200" algn="just"/>
                      <a:r>
                        <a:rPr lang="en-GB" sz="1000">
                          <a:effectLst/>
                        </a:rPr>
                        <a:t>Task 1 </a:t>
                      </a:r>
                      <a:endParaRPr lang="en-GB" sz="900">
                        <a:effectLst/>
                      </a:endParaRPr>
                    </a:p>
                    <a:p>
                      <a:pPr marL="457200" algn="just"/>
                      <a:r>
                        <a:rPr lang="en-GB" sz="1000">
                          <a:effectLst/>
                        </a:rPr>
                        <a:t> </a:t>
                      </a:r>
                      <a:endParaRPr lang="en-GB" sz="900">
                        <a:effectLst/>
                      </a:endParaRPr>
                    </a:p>
                    <a:p>
                      <a:pPr marL="457200" algn="just">
                        <a:spcAft>
                          <a:spcPts val="600"/>
                        </a:spcAft>
                      </a:pPr>
                      <a:r>
                        <a:rPr lang="en-GB" sz="1000">
                          <a:effectLst/>
                        </a:rPr>
                        <a:t>Task 2</a:t>
                      </a:r>
                      <a:endParaRPr lang="en-GB" sz="900">
                        <a:effectLst/>
                      </a:endParaRPr>
                    </a:p>
                    <a:p>
                      <a:pPr marL="342900" lvl="0" indent="-342900" algn="just">
                        <a:spcAft>
                          <a:spcPts val="600"/>
                        </a:spcAft>
                        <a:buFont typeface="Arial" panose="020B0604020202020204" pitchFamily="34" charset="0"/>
                        <a:buChar char="•"/>
                      </a:pPr>
                      <a:r>
                        <a:rPr lang="en-GB" sz="900">
                          <a:effectLst/>
                        </a:rPr>
                        <a:t>Presentation Skills and demonstrating ownership responsibilities in line with the Task 1</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lnSpc>
                          <a:spcPct val="150000"/>
                        </a:lnSpc>
                      </a:pPr>
                      <a:r>
                        <a:rPr lang="en-GB" sz="1400">
                          <a:effectLst/>
                        </a:rPr>
                        <a:t>10</a:t>
                      </a:r>
                      <a:endParaRPr lang="en-GB" sz="900">
                        <a:effectLst/>
                      </a:endParaRPr>
                    </a:p>
                    <a:p>
                      <a:pPr algn="ctr">
                        <a:lnSpc>
                          <a:spcPct val="150000"/>
                        </a:lnSpc>
                      </a:pPr>
                      <a:r>
                        <a:rPr lang="en-GB" sz="1400">
                          <a:effectLst/>
                        </a:rPr>
                        <a:t>05</a:t>
                      </a:r>
                      <a:endParaRPr lang="en-GB" sz="900">
                        <a:effectLst/>
                        <a:latin typeface="Times New Roman" panose="02020603050405020304" pitchFamily="18" charset="0"/>
                        <a:ea typeface="Times New Roman" panose="02020603050405020304" pitchFamily="18" charset="0"/>
                      </a:endParaRPr>
                    </a:p>
                  </a:txBody>
                  <a:tcPr marL="60947" marR="60947" marT="0" marB="0"/>
                </a:tc>
                <a:tc>
                  <a:txBody>
                    <a:bodyPr/>
                    <a:lstStyle/>
                    <a:p>
                      <a:pPr algn="ctr"/>
                      <a:r>
                        <a:rPr lang="en-GB" sz="1400" dirty="0">
                          <a:effectLst/>
                        </a:rPr>
                        <a:t> </a:t>
                      </a:r>
                      <a:endParaRPr lang="en-GB" sz="900" dirty="0">
                        <a:effectLst/>
                        <a:latin typeface="Times New Roman" panose="02020603050405020304" pitchFamily="18" charset="0"/>
                        <a:ea typeface="Times New Roman" panose="02020603050405020304" pitchFamily="18" charset="0"/>
                      </a:endParaRPr>
                    </a:p>
                  </a:txBody>
                  <a:tcPr marL="60947" marR="60947" marT="0" marB="0"/>
                </a:tc>
                <a:extLst>
                  <a:ext uri="{0D108BD9-81ED-4DB2-BD59-A6C34878D82A}">
                    <a16:rowId xmlns:a16="http://schemas.microsoft.com/office/drawing/2014/main" val="2388139842"/>
                  </a:ext>
                </a:extLst>
              </a:tr>
            </a:tbl>
          </a:graphicData>
        </a:graphic>
      </p:graphicFrame>
      <p:sp>
        <p:nvSpPr>
          <p:cNvPr id="8" name="Rectangle 2">
            <a:extLst>
              <a:ext uri="{FF2B5EF4-FFF2-40B4-BE49-F238E27FC236}">
                <a16:creationId xmlns:a16="http://schemas.microsoft.com/office/drawing/2014/main" id="{EE91C2BE-ABD8-459B-A5A9-82B5F8780CB5}"/>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909358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F2A7-4941-44CC-92C9-1D2E7436BDB2}"/>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Submission deadline Component 2</a:t>
            </a: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EBF3769-BB03-41C4-A426-B95900FEC6FD}"/>
              </a:ext>
            </a:extLst>
          </p:cNvPr>
          <p:cNvSpPr>
            <a:spLocks noGrp="1"/>
          </p:cNvSpPr>
          <p:nvPr>
            <p:ph idx="1"/>
          </p:nvPr>
        </p:nvSpPr>
        <p:spPr/>
        <p:txBody>
          <a:bodyPr/>
          <a:lstStyle/>
          <a:p>
            <a:pPr marL="0" indent="0">
              <a:buNone/>
            </a:pPr>
            <a:r>
              <a:rPr lang="en-GB" b="1" dirty="0">
                <a:latin typeface="Times New Roman" panose="02020603050405020304" pitchFamily="18" charset="0"/>
                <a:cs typeface="Times New Roman" panose="02020603050405020304" pitchFamily="18" charset="0"/>
              </a:rPr>
              <a:t>Submission deadline:</a:t>
            </a:r>
            <a:r>
              <a:rPr lang="en-GB" dirty="0"/>
              <a:t>	</a:t>
            </a:r>
          </a:p>
          <a:p>
            <a:pPr marL="0" indent="0">
              <a:buNone/>
            </a:pPr>
            <a:r>
              <a:rPr lang="en-GB" sz="2800" dirty="0">
                <a:latin typeface="Times New Roman" panose="02020603050405020304" pitchFamily="18" charset="0"/>
                <a:cs typeface="Times New Roman" panose="02020603050405020304" pitchFamily="18" charset="0"/>
              </a:rPr>
              <a:t>Group Report 1/12/202115:00pm</a:t>
            </a:r>
          </a:p>
        </p:txBody>
      </p:sp>
      <p:pic>
        <p:nvPicPr>
          <p:cNvPr id="4" name="Picture 3">
            <a:extLst>
              <a:ext uri="{FF2B5EF4-FFF2-40B4-BE49-F238E27FC236}">
                <a16:creationId xmlns:a16="http://schemas.microsoft.com/office/drawing/2014/main" id="{6124DD04-23A6-47A0-A4CF-7EF4540E8817}"/>
              </a:ext>
            </a:extLst>
          </p:cNvPr>
          <p:cNvPicPr>
            <a:picLocks noChangeAspect="1"/>
          </p:cNvPicPr>
          <p:nvPr/>
        </p:nvPicPr>
        <p:blipFill>
          <a:blip r:embed="rId2"/>
          <a:stretch>
            <a:fillRect/>
          </a:stretch>
        </p:blipFill>
        <p:spPr>
          <a:xfrm>
            <a:off x="3203848" y="3215395"/>
            <a:ext cx="2228850" cy="2057400"/>
          </a:xfrm>
          <a:prstGeom prst="rect">
            <a:avLst/>
          </a:prstGeom>
        </p:spPr>
      </p:pic>
    </p:spTree>
    <p:extLst>
      <p:ext uri="{BB962C8B-B14F-4D97-AF65-F5344CB8AC3E}">
        <p14:creationId xmlns:p14="http://schemas.microsoft.com/office/powerpoint/2010/main" val="17413783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D951A-43AF-4FFB-9CA7-E8D8B5F6C325}"/>
              </a:ext>
            </a:extLst>
          </p:cNvPr>
          <p:cNvSpPr>
            <a:spLocks noGrp="1"/>
          </p:cNvSpPr>
          <p:nvPr>
            <p:ph idx="1"/>
          </p:nvPr>
        </p:nvSpPr>
        <p:spPr/>
        <p:txBody>
          <a:bodyPr/>
          <a:lstStyle/>
          <a:p>
            <a:pPr marL="0" indent="0">
              <a:buNone/>
            </a:pPr>
            <a:r>
              <a:rPr lang="en-GB" b="1" dirty="0"/>
              <a:t>                       </a:t>
            </a:r>
            <a:endParaRPr lang="en-US" dirty="0"/>
          </a:p>
          <a:p>
            <a:endParaRPr lang="en-US" dirty="0"/>
          </a:p>
        </p:txBody>
      </p:sp>
      <p:pic>
        <p:nvPicPr>
          <p:cNvPr id="3074" name="Picture 2" descr="🏉 Good Luck Boys 🏉 Buckley Shield(under... - Tumut Minor League ...">
            <a:extLst>
              <a:ext uri="{FF2B5EF4-FFF2-40B4-BE49-F238E27FC236}">
                <a16:creationId xmlns:a16="http://schemas.microsoft.com/office/drawing/2014/main" id="{A1755BE5-7458-4B42-ABBB-C7D5F30A0E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404664"/>
            <a:ext cx="6552728" cy="5328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86034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C572-12CD-4983-B493-0C046FD3354B}">
  <ds:schemaRefs>
    <ds:schemaRef ds:uri="http://purl.org/dc/terms/"/>
    <ds:schemaRef ds:uri="http://purl.org/dc/dcmitype/"/>
    <ds:schemaRef ds:uri="http://schemas.microsoft.com/office/2006/documentManagement/types"/>
    <ds:schemaRef ds:uri="http://purl.org/dc/elements/1.1/"/>
    <ds:schemaRef ds:uri="303dbf9b-b85b-46a0-94f1-894078c07ecd"/>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116</TotalTime>
  <Words>1390</Words>
  <Application>Microsoft Office PowerPoint</Application>
  <PresentationFormat>On-screen Show (4:3)</PresentationFormat>
  <Paragraphs>206</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Myriad Pro</vt:lpstr>
      <vt:lpstr>Times New Roman</vt:lpstr>
      <vt:lpstr>Wingdings</vt:lpstr>
      <vt:lpstr>20140311PresentationUWTSDTemplate</vt:lpstr>
      <vt:lpstr>Bachelor of Arts Business Management   Introduction to Modern Workplace (LCBB4003)  Assignment  Guide   </vt:lpstr>
      <vt:lpstr> Assessment Component 1</vt:lpstr>
      <vt:lpstr>Assignment brief </vt:lpstr>
      <vt:lpstr>Assignment brief </vt:lpstr>
      <vt:lpstr>               Recommended Structure</vt:lpstr>
      <vt:lpstr>Recommended Structure</vt:lpstr>
      <vt:lpstr>Cover page</vt:lpstr>
      <vt:lpstr>Cover page (Example)</vt:lpstr>
      <vt:lpstr> INTRODUCTION: </vt:lpstr>
      <vt:lpstr> Discussion/ Main body </vt:lpstr>
      <vt:lpstr>PowerPoint Presentation</vt:lpstr>
      <vt:lpstr>Conclusion </vt:lpstr>
      <vt:lpstr>Reference </vt:lpstr>
      <vt:lpstr>Submission deadline Component /Assignment 1</vt:lpstr>
      <vt:lpstr>PowerPoint Presentation</vt:lpstr>
      <vt:lpstr>Assessment Component 2  Group presentation </vt:lpstr>
      <vt:lpstr>Task 1: Group Project Report (85 marks) </vt:lpstr>
      <vt:lpstr>Task 2: Oral Presentation  </vt:lpstr>
      <vt:lpstr>Presentation shall include: </vt:lpstr>
      <vt:lpstr> Note </vt:lpstr>
      <vt:lpstr>Task 2 – Oral Presentation </vt:lpstr>
      <vt:lpstr>Presentation Skills </vt:lpstr>
      <vt:lpstr>Structuring a Presentation</vt:lpstr>
      <vt:lpstr>Tips During Delivery</vt:lpstr>
      <vt:lpstr>Tips During Delivery</vt:lpstr>
      <vt:lpstr> STUDENT FEEDBACK FORM</vt:lpstr>
      <vt:lpstr>Submission deadline Component 2</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Bachelor of Arts Business Management   Introduction to Modern Workplace (LCBB4003)  Assignment  Guide</dc:title>
  <dc:creator>Jutual Ugochukwu</dc:creator>
  <cp:lastModifiedBy>Uju Ugochukwu</cp:lastModifiedBy>
  <cp:revision>5</cp:revision>
  <dcterms:created xsi:type="dcterms:W3CDTF">2021-02-17T00:30:12Z</dcterms:created>
  <dcterms:modified xsi:type="dcterms:W3CDTF">2021-10-20T12:42:57Z</dcterms:modified>
</cp:coreProperties>
</file>