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omments/comment1.xml" ContentType="application/vnd.openxmlformats-officedocument.presentationml.comment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19"/>
  </p:notesMasterIdLst>
  <p:sldIdLst>
    <p:sldId id="256" r:id="rId2"/>
    <p:sldId id="271" r:id="rId3"/>
    <p:sldId id="257" r:id="rId4"/>
    <p:sldId id="258" r:id="rId5"/>
    <p:sldId id="259" r:id="rId6"/>
    <p:sldId id="260" r:id="rId7"/>
    <p:sldId id="261" r:id="rId8"/>
    <p:sldId id="262" r:id="rId9"/>
    <p:sldId id="263" r:id="rId10"/>
    <p:sldId id="264" r:id="rId11"/>
    <p:sldId id="272" r:id="rId12"/>
    <p:sldId id="265" r:id="rId13"/>
    <p:sldId id="266" r:id="rId14"/>
    <p:sldId id="267" r:id="rId15"/>
    <p:sldId id="268" r:id="rId16"/>
    <p:sldId id="269" r:id="rId17"/>
    <p:sldId id="270" r:id="rId18"/>
  </p:sldIdLst>
  <p:sldSz cx="12192000" cy="6858000"/>
  <p:notesSz cx="7104063" cy="102346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Viktoria Berces" initials="VB" lastIdx="2" clrIdx="0">
    <p:extLst>
      <p:ext uri="{19B8F6BF-5375-455C-9EA6-DF929625EA0E}">
        <p15:presenceInfo xmlns:p15="http://schemas.microsoft.com/office/powerpoint/2012/main" userId="21462cbb7cd6836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1551" autoAdjust="0"/>
  </p:normalViewPr>
  <p:slideViewPr>
    <p:cSldViewPr snapToGrid="0">
      <p:cViewPr varScale="1">
        <p:scale>
          <a:sx n="93" d="100"/>
          <a:sy n="93" d="100"/>
        </p:scale>
        <p:origin x="121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3-16T12:31:46.016" idx="2">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8427" cy="513508"/>
          </a:xfrm>
          <a:prstGeom prst="rect">
            <a:avLst/>
          </a:prstGeom>
        </p:spPr>
        <p:txBody>
          <a:bodyPr vert="horz" lIns="99075" tIns="49538" rIns="99075" bIns="49538" rtlCol="0"/>
          <a:lstStyle>
            <a:lvl1pPr algn="l">
              <a:defRPr sz="1300"/>
            </a:lvl1pPr>
          </a:lstStyle>
          <a:p>
            <a:endParaRPr lang="en-GB"/>
          </a:p>
        </p:txBody>
      </p:sp>
      <p:sp>
        <p:nvSpPr>
          <p:cNvPr id="3" name="Date Placeholder 2"/>
          <p:cNvSpPr>
            <a:spLocks noGrp="1"/>
          </p:cNvSpPr>
          <p:nvPr>
            <p:ph type="dt" idx="1"/>
          </p:nvPr>
        </p:nvSpPr>
        <p:spPr>
          <a:xfrm>
            <a:off x="4023992" y="0"/>
            <a:ext cx="3078427" cy="513508"/>
          </a:xfrm>
          <a:prstGeom prst="rect">
            <a:avLst/>
          </a:prstGeom>
        </p:spPr>
        <p:txBody>
          <a:bodyPr vert="horz" lIns="99075" tIns="49538" rIns="99075" bIns="49538" rtlCol="0"/>
          <a:lstStyle>
            <a:lvl1pPr algn="r">
              <a:defRPr sz="1300"/>
            </a:lvl1pPr>
          </a:lstStyle>
          <a:p>
            <a:fld id="{45568A43-C036-4911-812F-24E9E4289E2B}" type="datetimeFigureOut">
              <a:rPr lang="en-GB" smtClean="0"/>
              <a:t>19/03/2021</a:t>
            </a:fld>
            <a:endParaRPr lang="en-GB"/>
          </a:p>
        </p:txBody>
      </p:sp>
      <p:sp>
        <p:nvSpPr>
          <p:cNvPr id="4" name="Slide Image Placeholder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9075" tIns="49538" rIns="99075" bIns="49538" rtlCol="0" anchor="ctr"/>
          <a:lstStyle/>
          <a:p>
            <a:endParaRPr lang="en-GB"/>
          </a:p>
        </p:txBody>
      </p:sp>
      <p:sp>
        <p:nvSpPr>
          <p:cNvPr id="5" name="Notes Placeholder 4"/>
          <p:cNvSpPr>
            <a:spLocks noGrp="1"/>
          </p:cNvSpPr>
          <p:nvPr>
            <p:ph type="body" sz="quarter" idx="3"/>
          </p:nvPr>
        </p:nvSpPr>
        <p:spPr>
          <a:xfrm>
            <a:off x="710407" y="4925407"/>
            <a:ext cx="5683250" cy="4029879"/>
          </a:xfrm>
          <a:prstGeom prst="rect">
            <a:avLst/>
          </a:prstGeom>
        </p:spPr>
        <p:txBody>
          <a:bodyPr vert="horz" lIns="99075" tIns="49538" rIns="99075" bIns="4953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21107"/>
            <a:ext cx="3078427" cy="513507"/>
          </a:xfrm>
          <a:prstGeom prst="rect">
            <a:avLst/>
          </a:prstGeom>
        </p:spPr>
        <p:txBody>
          <a:bodyPr vert="horz" lIns="99075" tIns="49538" rIns="99075" bIns="49538" rtlCol="0" anchor="b"/>
          <a:lstStyle>
            <a:lvl1pPr algn="l">
              <a:defRPr sz="1300"/>
            </a:lvl1pPr>
          </a:lstStyle>
          <a:p>
            <a:endParaRPr lang="en-GB"/>
          </a:p>
        </p:txBody>
      </p:sp>
      <p:sp>
        <p:nvSpPr>
          <p:cNvPr id="7" name="Slide Number Placeholder 6"/>
          <p:cNvSpPr>
            <a:spLocks noGrp="1"/>
          </p:cNvSpPr>
          <p:nvPr>
            <p:ph type="sldNum" sz="quarter" idx="5"/>
          </p:nvPr>
        </p:nvSpPr>
        <p:spPr>
          <a:xfrm>
            <a:off x="4023992" y="9721107"/>
            <a:ext cx="3078427" cy="513507"/>
          </a:xfrm>
          <a:prstGeom prst="rect">
            <a:avLst/>
          </a:prstGeom>
        </p:spPr>
        <p:txBody>
          <a:bodyPr vert="horz" lIns="99075" tIns="49538" rIns="99075" bIns="49538" rtlCol="0" anchor="b"/>
          <a:lstStyle>
            <a:lvl1pPr algn="r">
              <a:defRPr sz="1300"/>
            </a:lvl1pPr>
          </a:lstStyle>
          <a:p>
            <a:fld id="{A00E071E-3578-450A-A325-E12508F2A2D1}" type="slidenum">
              <a:rPr lang="en-GB" smtClean="0"/>
              <a:t>‹#›</a:t>
            </a:fld>
            <a:endParaRPr lang="en-GB"/>
          </a:p>
        </p:txBody>
      </p:sp>
    </p:spTree>
    <p:extLst>
      <p:ext uri="{BB962C8B-B14F-4D97-AF65-F5344CB8AC3E}">
        <p14:creationId xmlns:p14="http://schemas.microsoft.com/office/powerpoint/2010/main" val="645966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1</a:t>
            </a:fld>
            <a:endParaRPr lang="en-GB"/>
          </a:p>
        </p:txBody>
      </p:sp>
    </p:spTree>
    <p:extLst>
      <p:ext uri="{BB962C8B-B14F-4D97-AF65-F5344CB8AC3E}">
        <p14:creationId xmlns:p14="http://schemas.microsoft.com/office/powerpoint/2010/main" val="705380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My name is Viktoria Berces. Let me introduce myself.</a:t>
            </a:r>
          </a:p>
          <a:p>
            <a:r>
              <a:rPr lang="en-GB" dirty="0"/>
              <a:t>I have more than 7 years experience in automotive industry within quality department. One of the biggest accomplishment of my career was being involved in the launch of DB11 and DBX. The best part of my job was doing final inspection and giving my name to those cars.</a:t>
            </a:r>
          </a:p>
          <a:p>
            <a:r>
              <a:rPr lang="en-GB" dirty="0"/>
              <a:t>I started this course in 2019 to gain more knowledge and develop my career.</a:t>
            </a:r>
          </a:p>
          <a:p>
            <a:endParaRPr lang="en-GB" dirty="0"/>
          </a:p>
          <a:p>
            <a:endParaRPr lang="en-GB" dirty="0"/>
          </a:p>
          <a:p>
            <a:r>
              <a:rPr lang="en-GB" dirty="0"/>
              <a:t>https://www.google.com/search?q=viktoria+berces+final+inspection&amp;sxsrf=ALeKk01Q8rcIfm9xha3PEImISWZhPyNEFA:1615891648998&amp;source=lnms&amp;tbm=isch&amp;biw=1920&amp;bih=937#imgrc=2BjkEIBqfwbCZM </a:t>
            </a:r>
          </a:p>
          <a:p>
            <a:endParaRPr lang="en-GB" dirty="0"/>
          </a:p>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2</a:t>
            </a:fld>
            <a:endParaRPr lang="en-GB"/>
          </a:p>
        </p:txBody>
      </p:sp>
    </p:spTree>
    <p:extLst>
      <p:ext uri="{BB962C8B-B14F-4D97-AF65-F5344CB8AC3E}">
        <p14:creationId xmlns:p14="http://schemas.microsoft.com/office/powerpoint/2010/main" val="9144045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was made for engineering applications and study skills module. This Mechanical and manufacturing engineering course is an accredited course so the purpose of this presentation is to highlight the requirements specified by the Engineering council.</a:t>
            </a:r>
          </a:p>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3</a:t>
            </a:fld>
            <a:endParaRPr lang="en-GB"/>
          </a:p>
        </p:txBody>
      </p:sp>
    </p:spTree>
    <p:extLst>
      <p:ext uri="{BB962C8B-B14F-4D97-AF65-F5344CB8AC3E}">
        <p14:creationId xmlns:p14="http://schemas.microsoft.com/office/powerpoint/2010/main" val="2969122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4</a:t>
            </a:fld>
            <a:endParaRPr lang="en-GB"/>
          </a:p>
        </p:txBody>
      </p:sp>
    </p:spTree>
    <p:extLst>
      <p:ext uri="{BB962C8B-B14F-4D97-AF65-F5344CB8AC3E}">
        <p14:creationId xmlns:p14="http://schemas.microsoft.com/office/powerpoint/2010/main" val="10316608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Firstly, I will talk a bit about the </a:t>
            </a:r>
            <a:r>
              <a:rPr lang="en-GB" dirty="0"/>
              <a:t>D6 – Communication of work to technical and non-technical audience.</a:t>
            </a:r>
          </a:p>
          <a:p>
            <a:endParaRPr lang="en-GB" dirty="0"/>
          </a:p>
          <a:p>
            <a:r>
              <a:rPr lang="en-GB" dirty="0"/>
              <a:t>We distinguish between 2 types of communication.</a:t>
            </a:r>
          </a:p>
          <a:p>
            <a:r>
              <a:rPr lang="en-GB" dirty="0"/>
              <a:t>The fundamental differences between formal and informal communication are the followings:</a:t>
            </a:r>
          </a:p>
          <a:p>
            <a:r>
              <a:rPr lang="en-GB" dirty="0"/>
              <a:t>Formal communication: information is exchanged through predetermined channels, long communication chain. More reliable, but slow. Communication is usually in writing, so there is an evidence.</a:t>
            </a:r>
          </a:p>
          <a:p>
            <a:r>
              <a:rPr lang="en-GB" dirty="0"/>
              <a:t>Informal communication: exchange of information doesn’t follow any channels, free flow of information. Less reliable but fast. No documentary evidence. Employees can discuss work-related issues, but disadvantage is spread of rumours.</a:t>
            </a:r>
          </a:p>
          <a:p>
            <a:endParaRPr lang="en-GB" dirty="0"/>
          </a:p>
          <a:p>
            <a:r>
              <a:rPr lang="en-GB" dirty="0"/>
              <a:t>A good example of the difference between the two is the process of developing quality inspection processes, in which I myself participated. The development of the inspection process flow first started with informal communication, i.e. communication with technicians and engineers, then outlining the plans and selecting the best of them and then verifying the operation of processes by testing them. Then formulating an improved inspection process flow to suit both the non-technical and technical audience and putting them all in writing according to the defined standards.</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5</a:t>
            </a:fld>
            <a:endParaRPr lang="en-GB"/>
          </a:p>
        </p:txBody>
      </p:sp>
    </p:spTree>
    <p:extLst>
      <p:ext uri="{BB962C8B-B14F-4D97-AF65-F5344CB8AC3E}">
        <p14:creationId xmlns:p14="http://schemas.microsoft.com/office/powerpoint/2010/main" val="23264955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industry has its own language and terminology, as does the automotive industry, for example. I know from my own experience that, for example, in training new starters with no previous experience in a given industry, it is best to avoid jargon, pay maximum attention to their reactions, facial expressions, and try to use visual aids for better comprehension.</a:t>
            </a:r>
          </a:p>
        </p:txBody>
      </p:sp>
      <p:sp>
        <p:nvSpPr>
          <p:cNvPr id="4" name="Slide Number Placeholder 3"/>
          <p:cNvSpPr>
            <a:spLocks noGrp="1"/>
          </p:cNvSpPr>
          <p:nvPr>
            <p:ph type="sldNum" sz="quarter" idx="5"/>
          </p:nvPr>
        </p:nvSpPr>
        <p:spPr/>
        <p:txBody>
          <a:bodyPr/>
          <a:lstStyle/>
          <a:p>
            <a:fld id="{A00E071E-3578-450A-A325-E12508F2A2D1}" type="slidenum">
              <a:rPr lang="en-GB" smtClean="0"/>
              <a:t>6</a:t>
            </a:fld>
            <a:endParaRPr lang="en-GB"/>
          </a:p>
        </p:txBody>
      </p:sp>
    </p:spTree>
    <p:extLst>
      <p:ext uri="{BB962C8B-B14F-4D97-AF65-F5344CB8AC3E}">
        <p14:creationId xmlns:p14="http://schemas.microsoft.com/office/powerpoint/2010/main" val="34072945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distinguish between several types of requirements, expectations, regulations such as personnel, health and safety, contracts, intellectual property rights, product safety and liability issues.</a:t>
            </a:r>
          </a:p>
        </p:txBody>
      </p:sp>
      <p:sp>
        <p:nvSpPr>
          <p:cNvPr id="4" name="Slide Number Placeholder 3"/>
          <p:cNvSpPr>
            <a:spLocks noGrp="1"/>
          </p:cNvSpPr>
          <p:nvPr>
            <p:ph type="sldNum" sz="quarter" idx="5"/>
          </p:nvPr>
        </p:nvSpPr>
        <p:spPr/>
        <p:txBody>
          <a:bodyPr/>
          <a:lstStyle/>
          <a:p>
            <a:fld id="{A00E071E-3578-450A-A325-E12508F2A2D1}" type="slidenum">
              <a:rPr lang="en-GB" smtClean="0"/>
              <a:t>7</a:t>
            </a:fld>
            <a:endParaRPr lang="en-GB"/>
          </a:p>
        </p:txBody>
      </p:sp>
    </p:spTree>
    <p:extLst>
      <p:ext uri="{BB962C8B-B14F-4D97-AF65-F5344CB8AC3E}">
        <p14:creationId xmlns:p14="http://schemas.microsoft.com/office/powerpoint/2010/main" val="34789048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8</a:t>
            </a:fld>
            <a:endParaRPr lang="en-GB"/>
          </a:p>
        </p:txBody>
      </p:sp>
    </p:spTree>
    <p:extLst>
      <p:ext uri="{BB962C8B-B14F-4D97-AF65-F5344CB8AC3E}">
        <p14:creationId xmlns:p14="http://schemas.microsoft.com/office/powerpoint/2010/main" val="38538907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9</a:t>
            </a:fld>
            <a:endParaRPr lang="en-GB"/>
          </a:p>
        </p:txBody>
      </p:sp>
    </p:spTree>
    <p:extLst>
      <p:ext uri="{BB962C8B-B14F-4D97-AF65-F5344CB8AC3E}">
        <p14:creationId xmlns:p14="http://schemas.microsoft.com/office/powerpoint/2010/main" val="24631634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addition to the basic provisions, each industry or department within a company has its own specific health and safety provisions that they must comply with. For example, an automotive company has additional provisions in the paint department or in the body in white department where they work with hazardous materials.</a:t>
            </a:r>
          </a:p>
        </p:txBody>
      </p:sp>
      <p:sp>
        <p:nvSpPr>
          <p:cNvPr id="4" name="Slide Number Placeholder 3"/>
          <p:cNvSpPr>
            <a:spLocks noGrp="1"/>
          </p:cNvSpPr>
          <p:nvPr>
            <p:ph type="sldNum" sz="quarter" idx="5"/>
          </p:nvPr>
        </p:nvSpPr>
        <p:spPr/>
        <p:txBody>
          <a:bodyPr/>
          <a:lstStyle/>
          <a:p>
            <a:fld id="{A00E071E-3578-450A-A325-E12508F2A2D1}" type="slidenum">
              <a:rPr lang="en-GB" smtClean="0"/>
              <a:t>10</a:t>
            </a:fld>
            <a:endParaRPr lang="en-GB"/>
          </a:p>
        </p:txBody>
      </p:sp>
    </p:spTree>
    <p:extLst>
      <p:ext uri="{BB962C8B-B14F-4D97-AF65-F5344CB8AC3E}">
        <p14:creationId xmlns:p14="http://schemas.microsoft.com/office/powerpoint/2010/main" val="3999592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can be seen from the graph, the number of fatal accidents has dropped by 90 percent since the Health and Safety Act came into force in 1974. It is therefore of the utmost importance that all persons to whom these provisions apply are aware of their content and, of course, comply with them.</a:t>
            </a:r>
          </a:p>
        </p:txBody>
      </p:sp>
      <p:sp>
        <p:nvSpPr>
          <p:cNvPr id="4" name="Slide Number Placeholder 3"/>
          <p:cNvSpPr>
            <a:spLocks noGrp="1"/>
          </p:cNvSpPr>
          <p:nvPr>
            <p:ph type="sldNum" sz="quarter" idx="5"/>
          </p:nvPr>
        </p:nvSpPr>
        <p:spPr/>
        <p:txBody>
          <a:bodyPr/>
          <a:lstStyle/>
          <a:p>
            <a:fld id="{A00E071E-3578-450A-A325-E12508F2A2D1}" type="slidenum">
              <a:rPr lang="en-GB" smtClean="0"/>
              <a:t>11</a:t>
            </a:fld>
            <a:endParaRPr lang="en-GB"/>
          </a:p>
        </p:txBody>
      </p:sp>
    </p:spTree>
    <p:extLst>
      <p:ext uri="{BB962C8B-B14F-4D97-AF65-F5344CB8AC3E}">
        <p14:creationId xmlns:p14="http://schemas.microsoft.com/office/powerpoint/2010/main" val="8251886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5"/>
          </p:nvPr>
        </p:nvSpPr>
        <p:spPr/>
        <p:txBody>
          <a:bodyPr/>
          <a:lstStyle/>
          <a:p>
            <a:fld id="{A00E071E-3578-450A-A325-E12508F2A2D1}" type="slidenum">
              <a:rPr lang="en-GB" smtClean="0"/>
              <a:t>12</a:t>
            </a:fld>
            <a:endParaRPr lang="en-GB"/>
          </a:p>
        </p:txBody>
      </p:sp>
    </p:spTree>
    <p:extLst>
      <p:ext uri="{BB962C8B-B14F-4D97-AF65-F5344CB8AC3E}">
        <p14:creationId xmlns:p14="http://schemas.microsoft.com/office/powerpoint/2010/main" val="32196402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A00E071E-3578-450A-A325-E12508F2A2D1}" type="slidenum">
              <a:rPr lang="en-GB" smtClean="0"/>
              <a:t>13</a:t>
            </a:fld>
            <a:endParaRPr lang="en-GB"/>
          </a:p>
        </p:txBody>
      </p:sp>
    </p:spTree>
    <p:extLst>
      <p:ext uri="{BB962C8B-B14F-4D97-AF65-F5344CB8AC3E}">
        <p14:creationId xmlns:p14="http://schemas.microsoft.com/office/powerpoint/2010/main" val="33495589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basic aim of the Product safety rule is to provide customers with a product on the market that they can use safely and function as intended. However, if manufacturers and service providers are still unable to provide such products or services and cause harm to users, the customers should have the opportunity to complain and claim compensation.</a:t>
            </a:r>
          </a:p>
          <a:p>
            <a:endParaRPr lang="en-GB" dirty="0"/>
          </a:p>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14</a:t>
            </a:fld>
            <a:endParaRPr lang="en-GB"/>
          </a:p>
        </p:txBody>
      </p:sp>
    </p:spTree>
    <p:extLst>
      <p:ext uri="{BB962C8B-B14F-4D97-AF65-F5344CB8AC3E}">
        <p14:creationId xmlns:p14="http://schemas.microsoft.com/office/powerpoint/2010/main" val="41530663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I started this course, my problem-solving and analysis skills have improved a lot, thanks to the complex mathematical tasks, through various physical and thermodynamic calculations, to basic programming in </a:t>
            </a:r>
            <a:r>
              <a:rPr lang="en-GB" dirty="0" err="1"/>
              <a:t>Matlab</a:t>
            </a:r>
            <a:r>
              <a:rPr lang="en-GB" dirty="0"/>
              <a:t>.</a:t>
            </a:r>
          </a:p>
          <a:p>
            <a:r>
              <a:rPr lang="en-GB" dirty="0"/>
              <a:t>I was also introduced to a new creative program, </a:t>
            </a:r>
            <a:r>
              <a:rPr lang="en-GB" dirty="0" err="1"/>
              <a:t>Solidworks</a:t>
            </a:r>
            <a:r>
              <a:rPr lang="en-GB" dirty="0"/>
              <a:t>.</a:t>
            </a:r>
          </a:p>
          <a:p>
            <a:r>
              <a:rPr lang="en-GB" dirty="0"/>
              <a:t>Furthermore, thanks to the course, I am now able to write dissertations that meet the needs of the university, including references.</a:t>
            </a:r>
          </a:p>
          <a:p>
            <a:r>
              <a:rPr lang="en-GB" dirty="0"/>
              <a:t>I can also say that I have made progress in gathering and processing information. The preparation of technical reports required experiments and the preparation of diagrams and graphs.</a:t>
            </a:r>
          </a:p>
          <a:p>
            <a:r>
              <a:rPr lang="en-GB" dirty="0"/>
              <a:t>It was also an opportunity to work together as a team during an experiment, which was a good practice to improve teamwork.</a:t>
            </a:r>
          </a:p>
          <a:p>
            <a:r>
              <a:rPr lang="en-GB" dirty="0"/>
              <a:t>My IT knowledge also expanded with the introduction of new programs such as </a:t>
            </a:r>
            <a:r>
              <a:rPr lang="en-GB" dirty="0" err="1"/>
              <a:t>Matlab</a:t>
            </a:r>
            <a:r>
              <a:rPr lang="en-GB" dirty="0"/>
              <a:t> and </a:t>
            </a:r>
            <a:r>
              <a:rPr lang="en-GB" dirty="0" err="1"/>
              <a:t>Solidworks</a:t>
            </a:r>
            <a:r>
              <a:rPr lang="en-GB" dirty="0"/>
              <a:t>, as I mentioned earlier. My knowledge of Excel, Word and </a:t>
            </a:r>
            <a:r>
              <a:rPr lang="en-GB" dirty="0" err="1"/>
              <a:t>Powerpoint</a:t>
            </a:r>
            <a:r>
              <a:rPr lang="en-GB" dirty="0"/>
              <a:t> has also improved, thanks to the training.</a:t>
            </a:r>
          </a:p>
        </p:txBody>
      </p:sp>
      <p:sp>
        <p:nvSpPr>
          <p:cNvPr id="4" name="Slide Number Placeholder 3"/>
          <p:cNvSpPr>
            <a:spLocks noGrp="1"/>
          </p:cNvSpPr>
          <p:nvPr>
            <p:ph type="sldNum" sz="quarter" idx="5"/>
          </p:nvPr>
        </p:nvSpPr>
        <p:spPr/>
        <p:txBody>
          <a:bodyPr/>
          <a:lstStyle/>
          <a:p>
            <a:fld id="{A00E071E-3578-450A-A325-E12508F2A2D1}" type="slidenum">
              <a:rPr lang="en-GB" smtClean="0"/>
              <a:t>15</a:t>
            </a:fld>
            <a:endParaRPr lang="en-GB"/>
          </a:p>
        </p:txBody>
      </p:sp>
    </p:spTree>
    <p:extLst>
      <p:ext uri="{BB962C8B-B14F-4D97-AF65-F5344CB8AC3E}">
        <p14:creationId xmlns:p14="http://schemas.microsoft.com/office/powerpoint/2010/main" val="32935204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Thanks to the engineering design subject, which makes me even more interested in digital manufacturing, I’m currently doing an Autodesk Fusion 360 course as well.</a:t>
            </a:r>
          </a:p>
          <a:p>
            <a:r>
              <a:rPr lang="en-GB" dirty="0"/>
              <a:t>Nevertheless, I would like to use the knowledge gained here and use it in my work. I would like to work as an engineer and solve problems with the knowledge acquired during the training and the ever-evolving analytical thinking.</a:t>
            </a:r>
          </a:p>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16</a:t>
            </a:fld>
            <a:endParaRPr lang="en-GB"/>
          </a:p>
        </p:txBody>
      </p:sp>
    </p:spTree>
    <p:extLst>
      <p:ext uri="{BB962C8B-B14F-4D97-AF65-F5344CB8AC3E}">
        <p14:creationId xmlns:p14="http://schemas.microsoft.com/office/powerpoint/2010/main" val="30212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17</a:t>
            </a:fld>
            <a:endParaRPr lang="en-GB"/>
          </a:p>
        </p:txBody>
      </p:sp>
    </p:spTree>
    <p:extLst>
      <p:ext uri="{BB962C8B-B14F-4D97-AF65-F5344CB8AC3E}">
        <p14:creationId xmlns:p14="http://schemas.microsoft.com/office/powerpoint/2010/main" val="4331668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F3E8B1C-86EF-43CF-8304-249481088644}" type="datetimeFigureOut">
              <a:rPr lang="en-US" smtClean="0"/>
              <a:t>3/19/2021</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C3DB2ADC-AF19-4574-8C10-79B5B04FCA27}" type="slidenum">
              <a:rPr lang="en-US" smtClean="0"/>
              <a:t>‹#›</a:t>
            </a:fld>
            <a:endParaRPr lang="en-US"/>
          </a:p>
        </p:txBody>
      </p:sp>
    </p:spTree>
    <p:extLst>
      <p:ext uri="{BB962C8B-B14F-4D97-AF65-F5344CB8AC3E}">
        <p14:creationId xmlns:p14="http://schemas.microsoft.com/office/powerpoint/2010/main" val="20144859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3/19/2021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941777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F3E8B1C-86EF-43CF-8304-249481088644}" type="datetimeFigureOut">
              <a:rPr lang="en-US" smtClean="0"/>
              <a:t>3/19/2021</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C3DB2ADC-AF19-4574-8C10-79B5B04FCA27}" type="slidenum">
              <a:rPr lang="en-US" smtClean="0"/>
              <a:t>‹#›</a:t>
            </a:fld>
            <a:endParaRPr lang="en-US"/>
          </a:p>
        </p:txBody>
      </p:sp>
    </p:spTree>
    <p:extLst>
      <p:ext uri="{BB962C8B-B14F-4D97-AF65-F5344CB8AC3E}">
        <p14:creationId xmlns:p14="http://schemas.microsoft.com/office/powerpoint/2010/main" val="12967174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3E8B1C-86EF-43CF-8304-249481088644}" type="datetimeFigureOut">
              <a:rPr lang="en-US" smtClean="0"/>
              <a:t>3/19/2021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0890944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3E8B1C-86EF-43CF-8304-249481088644}" type="datetimeFigureOut">
              <a:rPr lang="en-US" smtClean="0"/>
              <a:t>3/19/2021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07586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3E8B1C-86EF-43CF-8304-249481088644}" type="datetimeFigureOut">
              <a:rPr lang="en-US" smtClean="0"/>
              <a:t>3/19/2021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357975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3E8B1C-86EF-43CF-8304-249481088644}" type="datetimeFigureOut">
              <a:rPr lang="en-US" smtClean="0"/>
              <a:t>3/19/2021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575009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F3E8B1C-86EF-43CF-8304-249481088644}" type="datetimeFigureOut">
              <a:rPr lang="en-US" smtClean="0"/>
              <a:t>3/19/2021</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C3DB2ADC-AF19-4574-8C10-79B5B04FCA27}" type="slidenum">
              <a:rPr lang="en-US" smtClean="0"/>
              <a:t>‹#›</a:t>
            </a:fld>
            <a:endParaRPr lang="en-US"/>
          </a:p>
        </p:txBody>
      </p:sp>
    </p:spTree>
    <p:extLst>
      <p:ext uri="{BB962C8B-B14F-4D97-AF65-F5344CB8AC3E}">
        <p14:creationId xmlns:p14="http://schemas.microsoft.com/office/powerpoint/2010/main" val="3871646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F3E8B1C-86EF-43CF-8304-249481088644}" type="datetimeFigureOut">
              <a:rPr lang="en-US" smtClean="0"/>
              <a:t>3/19/2021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200831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3/19/2021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109269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F3E8B1C-86EF-43CF-8304-249481088644}" type="datetimeFigureOut">
              <a:rPr lang="en-US" smtClean="0"/>
              <a:t>3/19/2021</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C3DB2ADC-AF19-4574-8C10-79B5B04FCA27}" type="slidenum">
              <a:rPr lang="en-US" smtClean="0"/>
              <a:t>‹#›</a:t>
            </a:fld>
            <a:endParaRPr lang="en-US"/>
          </a:p>
        </p:txBody>
      </p:sp>
    </p:spTree>
    <p:extLst>
      <p:ext uri="{BB962C8B-B14F-4D97-AF65-F5344CB8AC3E}">
        <p14:creationId xmlns:p14="http://schemas.microsoft.com/office/powerpoint/2010/main" val="581143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F3E8B1C-86EF-43CF-8304-249481088644}" type="datetimeFigureOut">
              <a:rPr lang="en-US" smtClean="0"/>
              <a:pPr/>
              <a:t>3/19/2021</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C3DB2ADC-AF19-4574-8C10-79B5B04FCA27}" type="slidenum">
              <a:rPr lang="en-US" smtClean="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29838159"/>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jpg"/><Relationship Id="rId3" Type="http://schemas.openxmlformats.org/officeDocument/2006/relationships/slideLayout" Target="../slideLayouts/slideLayout2.xml"/><Relationship Id="rId7" Type="http://schemas.openxmlformats.org/officeDocument/2006/relationships/hyperlink" Target="https://www.youtube.com/watch?v=-BXJpX_Vmdw" TargetMode="Externa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hyperlink" Target="https://www.youtube.com/watch?v=xNjE7Sl_H2w" TargetMode="External"/><Relationship Id="rId5" Type="http://schemas.openxmlformats.org/officeDocument/2006/relationships/hyperlink" Target="https://twitter.com/philmw/status/1239180899725512706" TargetMode="External"/><Relationship Id="rId4" Type="http://schemas.openxmlformats.org/officeDocument/2006/relationships/notesSlide" Target="../notesSlides/notesSlide2.xml"/><Relationship Id="rId9"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17.tmp"/><Relationship Id="rId3" Type="http://schemas.openxmlformats.org/officeDocument/2006/relationships/slideLayout" Target="../slideLayouts/slideLayout2.xml"/><Relationship Id="rId7" Type="http://schemas.openxmlformats.org/officeDocument/2006/relationships/image" Target="../media/image16.tmp"/><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3.png"/><Relationship Id="rId4" Type="http://schemas.openxmlformats.org/officeDocument/2006/relationships/notesSlide" Target="../notesSlides/notesSlide10.xml"/><Relationship Id="rId9" Type="http://schemas.openxmlformats.org/officeDocument/2006/relationships/image" Target="../media/image18.tmp"/></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comments" Target="../comments/comment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9.tmp"/><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2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25.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8" Type="http://schemas.openxmlformats.org/officeDocument/2006/relationships/hyperlink" Target="https://www.hse.gov.uk/pubns/hse49.pdf" TargetMode="External"/><Relationship Id="rId13" Type="http://schemas.openxmlformats.org/officeDocument/2006/relationships/hyperlink" Target="https://www.gov.uk/guidance/product-safety-advice-for-businesses" TargetMode="External"/><Relationship Id="rId18" Type="http://schemas.openxmlformats.org/officeDocument/2006/relationships/image" Target="../media/image32.png"/><Relationship Id="rId3" Type="http://schemas.openxmlformats.org/officeDocument/2006/relationships/hyperlink" Target="https://www.adapttech.eu/blog/2018/8/1/should-startups-worry-about-intellectual-property" TargetMode="External"/><Relationship Id="rId7" Type="http://schemas.openxmlformats.org/officeDocument/2006/relationships/hyperlink" Target="https://www.engc.org.uk/standards-guidance/guidance/statement-of-ethical-principles" TargetMode="External"/><Relationship Id="rId12" Type="http://schemas.openxmlformats.org/officeDocument/2006/relationships/hyperlink" Target="https://www.gov.uk/intellectual-property-an-overview" TargetMode="External"/><Relationship Id="rId17" Type="http://schemas.openxmlformats.org/officeDocument/2006/relationships/hyperlink" Target="https://www.nolo.com/legal-encyclopedia/contracts-basics-33367.html" TargetMode="External"/><Relationship Id="rId2" Type="http://schemas.openxmlformats.org/officeDocument/2006/relationships/notesSlide" Target="../notesSlides/notesSlide17.xml"/><Relationship Id="rId16" Type="http://schemas.openxmlformats.org/officeDocument/2006/relationships/hyperlink" Target="https://status.net/articles/formal-communication-informal-communication/" TargetMode="External"/><Relationship Id="rId1" Type="http://schemas.openxmlformats.org/officeDocument/2006/relationships/slideLayout" Target="../slideLayouts/slideLayout2.xml"/><Relationship Id="rId6" Type="http://schemas.openxmlformats.org/officeDocument/2006/relationships/hyperlink" Target="https://www.engc.org.uk/professional-registration/the-professional-titles/chartered-engineer/" TargetMode="External"/><Relationship Id="rId11" Type="http://schemas.openxmlformats.org/officeDocument/2006/relationships/hyperlink" Target="https://www.hse.gov.uk/statistics/history/historical-picture.pdf" TargetMode="External"/><Relationship Id="rId5" Type="http://schemas.openxmlformats.org/officeDocument/2006/relationships/hyperlink" Target="https://www.tarshuslaw.com/blog/do-you-know-the-5-basic-requirements-for-a-contract" TargetMode="External"/><Relationship Id="rId15" Type="http://schemas.openxmlformats.org/officeDocument/2006/relationships/hyperlink" Target="https://www.rocketlawyer.com/gb/en/quick-guides/how-to-form-a-valid-contract" TargetMode="External"/><Relationship Id="rId10" Type="http://schemas.openxmlformats.org/officeDocument/2006/relationships/hyperlink" Target="https://www.hse.gov.uk/pubns/hsc13.pdf" TargetMode="External"/><Relationship Id="rId19" Type="http://schemas.openxmlformats.org/officeDocument/2006/relationships/image" Target="../media/image33.svg"/><Relationship Id="rId4" Type="http://schemas.openxmlformats.org/officeDocument/2006/relationships/hyperlink" Target="https://www.burgielaw.com/2016/10/07/the-essential-ingredients-of-a-contract/" TargetMode="External"/><Relationship Id="rId9" Type="http://schemas.openxmlformats.org/officeDocument/2006/relationships/hyperlink" Target="https://www.hse.gov.uk/guidance/index.htm" TargetMode="External"/><Relationship Id="rId14" Type="http://schemas.openxmlformats.org/officeDocument/2006/relationships/hyperlink" Target="https://www.lucidchart.com/blog/how-to-explain-technical-ideas-to-a-non-technical-audi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C1FA8F66-3B85-411D-A2A6-A50DF3026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4" name="Picture 3">
            <a:extLst>
              <a:ext uri="{FF2B5EF4-FFF2-40B4-BE49-F238E27FC236}">
                <a16:creationId xmlns:a16="http://schemas.microsoft.com/office/drawing/2014/main" id="{2402906D-48BC-4905-A86B-357665D4E6AC}"/>
              </a:ext>
            </a:extLst>
          </p:cNvPr>
          <p:cNvPicPr>
            <a:picLocks noChangeAspect="1"/>
          </p:cNvPicPr>
          <p:nvPr/>
        </p:nvPicPr>
        <p:blipFill rotWithShape="1">
          <a:blip r:embed="rId3"/>
          <a:srcRect l="4364" t="23391" r="4727"/>
          <a:stretch/>
        </p:blipFill>
        <p:spPr>
          <a:xfrm>
            <a:off x="20" y="0"/>
            <a:ext cx="12191980" cy="6857990"/>
          </a:xfrm>
          <a:prstGeom prst="rect">
            <a:avLst/>
          </a:prstGeom>
        </p:spPr>
      </p:pic>
      <p:sp>
        <p:nvSpPr>
          <p:cNvPr id="30" name="Rectangle 29">
            <a:extLst>
              <a:ext uri="{FF2B5EF4-FFF2-40B4-BE49-F238E27FC236}">
                <a16:creationId xmlns:a16="http://schemas.microsoft.com/office/drawing/2014/main" id="{D695E25C-06E7-4082-BE92-B571B616B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9257916F-271C-4D56-AEDE-0309D1746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33">
            <a:extLst>
              <a:ext uri="{FF2B5EF4-FFF2-40B4-BE49-F238E27FC236}">
                <a16:creationId xmlns:a16="http://schemas.microsoft.com/office/drawing/2014/main" id="{EC75C176-BB0F-4087-B339-FC37356C0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35">
            <a:extLst>
              <a:ext uri="{FF2B5EF4-FFF2-40B4-BE49-F238E27FC236}">
                <a16:creationId xmlns:a16="http://schemas.microsoft.com/office/drawing/2014/main" id="{E64BD7DF-F4BB-427F-B4F6-6DC83A59AA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72A9E3B-420C-4262-8C26-6134CDC32B26}"/>
              </a:ext>
            </a:extLst>
          </p:cNvPr>
          <p:cNvSpPr>
            <a:spLocks noGrp="1"/>
          </p:cNvSpPr>
          <p:nvPr>
            <p:ph type="ctrTitle"/>
          </p:nvPr>
        </p:nvSpPr>
        <p:spPr>
          <a:xfrm>
            <a:off x="609599" y="4424510"/>
            <a:ext cx="10965141" cy="1042734"/>
          </a:xfrm>
        </p:spPr>
        <p:txBody>
          <a:bodyPr>
            <a:normAutofit/>
          </a:bodyPr>
          <a:lstStyle/>
          <a:p>
            <a:pPr>
              <a:lnSpc>
                <a:spcPct val="90000"/>
              </a:lnSpc>
            </a:pPr>
            <a:r>
              <a:rPr lang="en-US" sz="1800" i="1" dirty="0">
                <a:solidFill>
                  <a:schemeClr val="bg1">
                    <a:lumMod val="75000"/>
                  </a:schemeClr>
                </a:solidFill>
              </a:rPr>
              <a:t>University of wales trinity saint David</a:t>
            </a:r>
            <a:br>
              <a:rPr lang="en-US" sz="1800" i="1" dirty="0">
                <a:solidFill>
                  <a:schemeClr val="bg1">
                    <a:lumMod val="75000"/>
                  </a:schemeClr>
                </a:solidFill>
              </a:rPr>
            </a:br>
            <a:r>
              <a:rPr lang="en-US" sz="1800" i="1" dirty="0">
                <a:solidFill>
                  <a:schemeClr val="bg1">
                    <a:lumMod val="75000"/>
                  </a:schemeClr>
                </a:solidFill>
              </a:rPr>
              <a:t>engineering applications and study skills</a:t>
            </a:r>
            <a:br>
              <a:rPr lang="en-US" sz="1800" i="1" dirty="0">
                <a:solidFill>
                  <a:schemeClr val="bg1">
                    <a:lumMod val="75000"/>
                  </a:schemeClr>
                </a:solidFill>
              </a:rPr>
            </a:br>
            <a:r>
              <a:rPr lang="en-US" sz="1800" i="1" dirty="0">
                <a:solidFill>
                  <a:schemeClr val="bg1">
                    <a:lumMod val="75000"/>
                  </a:schemeClr>
                </a:solidFill>
              </a:rPr>
              <a:t>acma4007</a:t>
            </a:r>
            <a:br>
              <a:rPr lang="en-US" sz="1300" i="1" dirty="0">
                <a:solidFill>
                  <a:srgbClr val="FFFFFF"/>
                </a:solidFill>
              </a:rPr>
            </a:br>
            <a:endParaRPr lang="en-GB" sz="1300" i="1" dirty="0">
              <a:solidFill>
                <a:srgbClr val="FFFFFF"/>
              </a:solidFill>
            </a:endParaRPr>
          </a:p>
        </p:txBody>
      </p:sp>
      <p:sp>
        <p:nvSpPr>
          <p:cNvPr id="3" name="Subtitle 2">
            <a:extLst>
              <a:ext uri="{FF2B5EF4-FFF2-40B4-BE49-F238E27FC236}">
                <a16:creationId xmlns:a16="http://schemas.microsoft.com/office/drawing/2014/main" id="{7D401790-2BDE-4808-9A9E-C5DCC1F319EA}"/>
              </a:ext>
            </a:extLst>
          </p:cNvPr>
          <p:cNvSpPr>
            <a:spLocks noGrp="1"/>
          </p:cNvSpPr>
          <p:nvPr>
            <p:ph type="subTitle" idx="1"/>
          </p:nvPr>
        </p:nvSpPr>
        <p:spPr>
          <a:xfrm>
            <a:off x="609598" y="5467246"/>
            <a:ext cx="10965142" cy="484822"/>
          </a:xfrm>
        </p:spPr>
        <p:txBody>
          <a:bodyPr>
            <a:normAutofit/>
          </a:bodyPr>
          <a:lstStyle/>
          <a:p>
            <a:pPr>
              <a:lnSpc>
                <a:spcPct val="90000"/>
              </a:lnSpc>
            </a:pPr>
            <a:r>
              <a:rPr lang="en-US" sz="1000" dirty="0">
                <a:solidFill>
                  <a:schemeClr val="bg1">
                    <a:lumMod val="75000"/>
                  </a:schemeClr>
                </a:solidFill>
              </a:rPr>
              <a:t>Viktoria Berces</a:t>
            </a:r>
          </a:p>
          <a:p>
            <a:pPr>
              <a:lnSpc>
                <a:spcPct val="90000"/>
              </a:lnSpc>
            </a:pPr>
            <a:r>
              <a:rPr lang="en-US" sz="1000" dirty="0">
                <a:solidFill>
                  <a:schemeClr val="bg1">
                    <a:lumMod val="75000"/>
                  </a:schemeClr>
                </a:solidFill>
              </a:rPr>
              <a:t>1908705</a:t>
            </a:r>
            <a:endParaRPr lang="en-GB" sz="1000" dirty="0">
              <a:solidFill>
                <a:schemeClr val="bg1">
                  <a:lumMod val="75000"/>
                </a:schemeClr>
              </a:solidFill>
            </a:endParaRPr>
          </a:p>
        </p:txBody>
      </p:sp>
    </p:spTree>
    <p:extLst>
      <p:ext uri="{BB962C8B-B14F-4D97-AF65-F5344CB8AC3E}">
        <p14:creationId xmlns:p14="http://schemas.microsoft.com/office/powerpoint/2010/main" val="833446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6C28C-53CB-46F2-87C5-9D2CEE8AD8A6}"/>
              </a:ext>
            </a:extLst>
          </p:cNvPr>
          <p:cNvSpPr>
            <a:spLocks noGrp="1"/>
          </p:cNvSpPr>
          <p:nvPr>
            <p:ph type="title"/>
          </p:nvPr>
        </p:nvSpPr>
        <p:spPr>
          <a:xfrm>
            <a:off x="581192" y="702156"/>
            <a:ext cx="11029616" cy="725952"/>
          </a:xfrm>
        </p:spPr>
        <p:txBody>
          <a:bodyPr>
            <a:normAutofit/>
          </a:bodyPr>
          <a:lstStyle/>
          <a:p>
            <a:r>
              <a:rPr lang="en-US" sz="2400" i="1" dirty="0">
                <a:solidFill>
                  <a:schemeClr val="bg1">
                    <a:lumMod val="75000"/>
                  </a:schemeClr>
                </a:solidFill>
              </a:rPr>
              <a:t>Introduction</a:t>
            </a:r>
            <a:endParaRPr lang="en-GB" sz="2400" i="1" dirty="0">
              <a:solidFill>
                <a:schemeClr val="bg1">
                  <a:lumMod val="75000"/>
                </a:schemeClr>
              </a:solidFill>
            </a:endParaRPr>
          </a:p>
        </p:txBody>
      </p:sp>
      <p:sp>
        <p:nvSpPr>
          <p:cNvPr id="9" name="Content Placeholder 8">
            <a:extLst>
              <a:ext uri="{FF2B5EF4-FFF2-40B4-BE49-F238E27FC236}">
                <a16:creationId xmlns:a16="http://schemas.microsoft.com/office/drawing/2014/main" id="{A4FB25D4-AA92-42E4-AE9A-2695611491C4}"/>
              </a:ext>
            </a:extLst>
          </p:cNvPr>
          <p:cNvSpPr>
            <a:spLocks noGrp="1"/>
          </p:cNvSpPr>
          <p:nvPr>
            <p:ph idx="1"/>
          </p:nvPr>
        </p:nvSpPr>
        <p:spPr>
          <a:xfrm>
            <a:off x="581192" y="1860331"/>
            <a:ext cx="7695705" cy="4596913"/>
          </a:xfrm>
        </p:spPr>
        <p:txBody>
          <a:bodyPr>
            <a:normAutofit/>
          </a:bodyPr>
          <a:lstStyle/>
          <a:p>
            <a:r>
              <a:rPr lang="en-US" dirty="0"/>
              <a:t>More than 7 years experience in automotive industry within quality department</a:t>
            </a:r>
          </a:p>
          <a:p>
            <a:r>
              <a:rPr lang="en-US" dirty="0"/>
              <a:t>I have participated in the launch of Aston Martin DB11 and the first SUV DBX</a:t>
            </a:r>
          </a:p>
          <a:p>
            <a:r>
              <a:rPr lang="en-US" dirty="0"/>
              <a:t>During my work, among other things, I have carried out the final inspection of the cars, as a result of which thousands of Aston Martin have an inspection plaque with my name on them</a:t>
            </a:r>
          </a:p>
          <a:p>
            <a:r>
              <a:rPr lang="en-US" dirty="0"/>
              <a:t>I started Mechanical and manufacturing engineering degree apprenticeship program at UWTSD in 2019</a:t>
            </a:r>
          </a:p>
          <a:p>
            <a:pPr marL="0" indent="0">
              <a:buNone/>
            </a:pPr>
            <a:endParaRPr lang="en-US" dirty="0"/>
          </a:p>
          <a:p>
            <a:pPr marL="0" indent="0">
              <a:buNone/>
            </a:pPr>
            <a:r>
              <a:rPr lang="en-US" dirty="0">
                <a:hlinkClick r:id="rId5"/>
              </a:rPr>
              <a:t>https://twitter.com/philmw/status/1239180899725512706</a:t>
            </a:r>
            <a:r>
              <a:rPr lang="en-US" dirty="0"/>
              <a:t> </a:t>
            </a:r>
          </a:p>
          <a:p>
            <a:pPr marL="0" indent="0">
              <a:buNone/>
            </a:pPr>
            <a:r>
              <a:rPr lang="en-US" dirty="0">
                <a:hlinkClick r:id="rId6"/>
              </a:rPr>
              <a:t>https://www.youtube.com/watch?v=xNjE7Sl_H2w</a:t>
            </a:r>
            <a:r>
              <a:rPr lang="en-US" dirty="0"/>
              <a:t> </a:t>
            </a:r>
          </a:p>
          <a:p>
            <a:pPr marL="0" indent="0">
              <a:buNone/>
            </a:pPr>
            <a:r>
              <a:rPr lang="en-US" dirty="0">
                <a:hlinkClick r:id="rId7"/>
              </a:rPr>
              <a:t>https://www.youtube.com/watch?v=-BXJpX_Vmdw</a:t>
            </a:r>
            <a:r>
              <a:rPr lang="en-US" dirty="0"/>
              <a:t> </a:t>
            </a:r>
          </a:p>
        </p:txBody>
      </p:sp>
      <p:pic>
        <p:nvPicPr>
          <p:cNvPr id="5" name="Content Placeholder 4">
            <a:extLst>
              <a:ext uri="{FF2B5EF4-FFF2-40B4-BE49-F238E27FC236}">
                <a16:creationId xmlns:a16="http://schemas.microsoft.com/office/drawing/2014/main" id="{A258FF5E-650C-47FB-98FE-B6695121DAF4}"/>
              </a:ext>
            </a:extLst>
          </p:cNvPr>
          <p:cNvPicPr>
            <a:picLocks noChangeAspect="1"/>
          </p:cNvPicPr>
          <p:nvPr/>
        </p:nvPicPr>
        <p:blipFill rotWithShape="1">
          <a:blip r:embed="rId8">
            <a:extLst>
              <a:ext uri="{28A0092B-C50C-407E-A947-70E740481C1C}">
                <a14:useLocalDpi xmlns:a14="http://schemas.microsoft.com/office/drawing/2010/main" val="0"/>
              </a:ext>
            </a:extLst>
          </a:blip>
          <a:srcRect r="3" b="8278"/>
          <a:stretch/>
        </p:blipFill>
        <p:spPr>
          <a:xfrm>
            <a:off x="8390467" y="2180496"/>
            <a:ext cx="3090334" cy="3779442"/>
          </a:xfrm>
          <a:prstGeom prst="rect">
            <a:avLst/>
          </a:prstGeom>
        </p:spPr>
      </p:pic>
      <p:pic>
        <p:nvPicPr>
          <p:cNvPr id="3" name="Audio 2">
            <a:hlinkClick r:id="" action="ppaction://media"/>
            <a:extLst>
              <a:ext uri="{FF2B5EF4-FFF2-40B4-BE49-F238E27FC236}">
                <a16:creationId xmlns:a16="http://schemas.microsoft.com/office/drawing/2014/main" id="{AA9CF5A2-B80E-4BDF-ABE3-A4778616CF6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55515663"/>
      </p:ext>
    </p:extLst>
  </p:cSld>
  <p:clrMapOvr>
    <a:masterClrMapping/>
  </p:clrMapOvr>
  <mc:AlternateContent xmlns:mc="http://schemas.openxmlformats.org/markup-compatibility/2006">
    <mc:Choice xmlns:p14="http://schemas.microsoft.com/office/powerpoint/2010/main" Requires="p14">
      <p:transition spd="slow" p14:dur="2000" advTm="28249"/>
    </mc:Choice>
    <mc:Fallback>
      <p:transition spd="slow" advTm="282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9">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9">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9"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16">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744FF3-0545-47FA-82CB-8558DA3B5E78}"/>
              </a:ext>
            </a:extLst>
          </p:cNvPr>
          <p:cNvSpPr>
            <a:spLocks noGrp="1"/>
          </p:cNvSpPr>
          <p:nvPr>
            <p:ph type="title"/>
          </p:nvPr>
        </p:nvSpPr>
        <p:spPr>
          <a:xfrm>
            <a:off x="746228" y="1073231"/>
            <a:ext cx="3054091" cy="4711539"/>
          </a:xfrm>
          <a:effectLst>
            <a:outerShdw blurRad="50800" dist="50800" dir="5400000" algn="ctr" rotWithShape="0">
              <a:schemeClr val="bg1">
                <a:lumMod val="65000"/>
              </a:schemeClr>
            </a:outerShdw>
          </a:effectLst>
        </p:spPr>
        <p:txBody>
          <a:bodyPr anchor="ctr">
            <a:normAutofit/>
          </a:bodyPr>
          <a:lstStyle/>
          <a:p>
            <a:br>
              <a:rPr lang="en-US" sz="3200" i="1" dirty="0">
                <a:solidFill>
                  <a:schemeClr val="accent1"/>
                </a:solidFill>
              </a:rPr>
            </a:br>
            <a:r>
              <a:rPr lang="en-US" sz="3200" i="1" dirty="0">
                <a:solidFill>
                  <a:schemeClr val="accent1"/>
                </a:solidFill>
              </a:rPr>
              <a:t>introduction</a:t>
            </a:r>
            <a:endParaRPr lang="en-GB" sz="3200" i="1" dirty="0">
              <a:solidFill>
                <a:schemeClr val="accent1"/>
              </a:solidFill>
            </a:endParaRPr>
          </a:p>
        </p:txBody>
      </p:sp>
      <p:sp>
        <p:nvSpPr>
          <p:cNvPr id="32" name="Rectangle 18">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0">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2">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C8FCFF9-552A-4122-B129-D1B4265ED95E}"/>
              </a:ext>
            </a:extLst>
          </p:cNvPr>
          <p:cNvSpPr>
            <a:spLocks noGrp="1"/>
          </p:cNvSpPr>
          <p:nvPr>
            <p:ph idx="1"/>
          </p:nvPr>
        </p:nvSpPr>
        <p:spPr>
          <a:xfrm>
            <a:off x="4702629" y="1073231"/>
            <a:ext cx="6599582" cy="4711539"/>
          </a:xfrm>
        </p:spPr>
        <p:txBody>
          <a:bodyPr>
            <a:normAutofit/>
          </a:bodyPr>
          <a:lstStyle/>
          <a:p>
            <a:pPr marL="0" indent="0">
              <a:buNone/>
            </a:pPr>
            <a:endParaRPr lang="en-GB" sz="2000" i="1" dirty="0">
              <a:solidFill>
                <a:srgbClr val="FFFFFF"/>
              </a:solidFill>
            </a:endParaRPr>
          </a:p>
          <a:p>
            <a:pPr marL="0" indent="0">
              <a:buNone/>
            </a:pPr>
            <a:r>
              <a:rPr lang="en-GB" sz="2000" i="1" dirty="0">
                <a:solidFill>
                  <a:schemeClr val="bg1">
                    <a:lumMod val="75000"/>
                  </a:schemeClr>
                </a:solidFill>
              </a:rPr>
              <a:t>The aim of this presentation is to discuss the learning outcomes of UK engineering council Accreditation of Higher Education Programmes - AHEP - requirements for Mechanical and manufacturing engineering course</a:t>
            </a:r>
            <a:endParaRPr lang="en-GB" sz="2000" dirty="0">
              <a:solidFill>
                <a:schemeClr val="bg1">
                  <a:lumMod val="75000"/>
                </a:schemeClr>
              </a:solidFill>
            </a:endParaRPr>
          </a:p>
        </p:txBody>
      </p:sp>
      <p:pic>
        <p:nvPicPr>
          <p:cNvPr id="4" name="Audio 3">
            <a:hlinkClick r:id="" action="ppaction://media"/>
            <a:extLst>
              <a:ext uri="{FF2B5EF4-FFF2-40B4-BE49-F238E27FC236}">
                <a16:creationId xmlns:a16="http://schemas.microsoft.com/office/drawing/2014/main" id="{266E9E00-B5D3-4966-8AD5-65CB3BBF5EE9}"/>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656522854"/>
      </p:ext>
    </p:extLst>
  </p:cSld>
  <p:clrMapOvr>
    <a:masterClrMapping/>
  </p:clrMapOvr>
  <mc:AlternateContent xmlns:mc="http://schemas.openxmlformats.org/markup-compatibility/2006">
    <mc:Choice xmlns:p14="http://schemas.microsoft.com/office/powerpoint/2010/main" Requires="p14">
      <p:transition spd="slow" p14:dur="2000" advTm="15000"/>
    </mc:Choice>
    <mc:Fallback>
      <p:transition spd="slow" advTm="15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04D018-C02F-4BAE-B0D7-84F618A6454B}"/>
              </a:ext>
            </a:extLst>
          </p:cNvPr>
          <p:cNvSpPr>
            <a:spLocks noGrp="1"/>
          </p:cNvSpPr>
          <p:nvPr>
            <p:ph type="title"/>
          </p:nvPr>
        </p:nvSpPr>
        <p:spPr>
          <a:xfrm>
            <a:off x="746228" y="1073231"/>
            <a:ext cx="3054091" cy="4711539"/>
          </a:xfrm>
          <a:effectLst>
            <a:outerShdw blurRad="50800" dist="50800" dir="5400000" algn="ctr" rotWithShape="0">
              <a:schemeClr val="bg1">
                <a:lumMod val="75000"/>
              </a:schemeClr>
            </a:outerShdw>
          </a:effectLst>
        </p:spPr>
        <p:txBody>
          <a:bodyPr anchor="ctr">
            <a:normAutofit/>
          </a:bodyPr>
          <a:lstStyle/>
          <a:p>
            <a:pPr algn="ctr"/>
            <a:r>
              <a:rPr lang="en-US" sz="3200" i="1" dirty="0">
                <a:solidFill>
                  <a:schemeClr val="accent1"/>
                </a:solidFill>
              </a:rPr>
              <a:t>Content</a:t>
            </a:r>
            <a:endParaRPr lang="en-GB" sz="3200" i="1" dirty="0">
              <a:solidFill>
                <a:schemeClr val="accent1"/>
              </a:solidFill>
            </a:endParaRPr>
          </a:p>
        </p:txBody>
      </p:sp>
      <p:sp>
        <p:nvSpPr>
          <p:cNvPr id="10" name="Rectangle 9">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0F38FEC-539C-4F5B-B431-E42717310D6A}"/>
              </a:ext>
            </a:extLst>
          </p:cNvPr>
          <p:cNvSpPr>
            <a:spLocks noGrp="1"/>
          </p:cNvSpPr>
          <p:nvPr>
            <p:ph idx="1"/>
          </p:nvPr>
        </p:nvSpPr>
        <p:spPr>
          <a:xfrm>
            <a:off x="4702629" y="1073231"/>
            <a:ext cx="6599582" cy="4711539"/>
          </a:xfrm>
        </p:spPr>
        <p:txBody>
          <a:bodyPr>
            <a:normAutofit/>
          </a:bodyPr>
          <a:lstStyle/>
          <a:p>
            <a:r>
              <a:rPr lang="en-GB" sz="2000" i="1" dirty="0">
                <a:solidFill>
                  <a:schemeClr val="bg1">
                    <a:lumMod val="75000"/>
                  </a:schemeClr>
                </a:solidFill>
              </a:rPr>
              <a:t>D6 – Communication of work to technical and non-technical audiences</a:t>
            </a:r>
          </a:p>
          <a:p>
            <a:r>
              <a:rPr lang="en-GB" sz="2000" i="1" dirty="0">
                <a:solidFill>
                  <a:schemeClr val="bg1">
                    <a:lumMod val="75000"/>
                  </a:schemeClr>
                </a:solidFill>
              </a:rPr>
              <a:t>EL5 – Awareness of relevant legal requirements governing engineering activities including personnel, health and safety, contracts, intellectual property rights, product safety and liability issues</a:t>
            </a:r>
          </a:p>
          <a:p>
            <a:r>
              <a:rPr lang="en-GB" sz="2000" i="1" dirty="0">
                <a:solidFill>
                  <a:schemeClr val="bg1">
                    <a:lumMod val="75000"/>
                  </a:schemeClr>
                </a:solidFill>
              </a:rPr>
              <a:t>G1 – Applications of skills in problem solving, communication, information retrieval working with others and the effective use of general IT facilities</a:t>
            </a:r>
          </a:p>
          <a:p>
            <a:r>
              <a:rPr lang="en-GB" sz="2000" i="1" dirty="0">
                <a:solidFill>
                  <a:schemeClr val="bg1">
                    <a:lumMod val="75000"/>
                  </a:schemeClr>
                </a:solidFill>
              </a:rPr>
              <a:t>G2 – Plan self-learning and improve performance as a foundation for lifelong learning and continuous professional development</a:t>
            </a:r>
          </a:p>
        </p:txBody>
      </p:sp>
      <p:pic>
        <p:nvPicPr>
          <p:cNvPr id="4" name="Audio 3">
            <a:hlinkClick r:id="" action="ppaction://media"/>
            <a:extLst>
              <a:ext uri="{FF2B5EF4-FFF2-40B4-BE49-F238E27FC236}">
                <a16:creationId xmlns:a16="http://schemas.microsoft.com/office/drawing/2014/main" id="{7486B01A-92F9-4BEA-959D-FC2D9B6DD75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71706499"/>
      </p:ext>
    </p:extLst>
  </p:cSld>
  <p:clrMapOvr>
    <a:masterClrMapping/>
  </p:clrMapOvr>
  <mc:AlternateContent xmlns:mc="http://schemas.openxmlformats.org/markup-compatibility/2006">
    <mc:Choice xmlns:p14="http://schemas.microsoft.com/office/powerpoint/2010/main" Requires="p14">
      <p:transition spd="slow" p14:dur="2000" advTm="35590"/>
    </mc:Choice>
    <mc:Fallback>
      <p:transition spd="slow" advTm="355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F60C5-99A1-4562-9AB2-3817BD750F81}"/>
              </a:ext>
            </a:extLst>
          </p:cNvPr>
          <p:cNvSpPr>
            <a:spLocks noGrp="1"/>
          </p:cNvSpPr>
          <p:nvPr>
            <p:ph type="title"/>
          </p:nvPr>
        </p:nvSpPr>
        <p:spPr>
          <a:xfrm>
            <a:off x="581192" y="702156"/>
            <a:ext cx="11029616" cy="1013800"/>
          </a:xfrm>
        </p:spPr>
        <p:txBody>
          <a:bodyPr>
            <a:normAutofit/>
          </a:bodyPr>
          <a:lstStyle/>
          <a:p>
            <a:pPr>
              <a:lnSpc>
                <a:spcPct val="90000"/>
              </a:lnSpc>
            </a:pPr>
            <a:r>
              <a:rPr lang="en-GB" sz="2000" i="1" dirty="0">
                <a:solidFill>
                  <a:schemeClr val="bg1">
                    <a:lumMod val="75000"/>
                  </a:schemeClr>
                </a:solidFill>
              </a:rPr>
              <a:t>D6 – Communication of work to technical and non-technical audiences </a:t>
            </a:r>
            <a:br>
              <a:rPr lang="en-GB" sz="2400" dirty="0">
                <a:solidFill>
                  <a:srgbClr val="FFFEFF"/>
                </a:solidFill>
              </a:rPr>
            </a:br>
            <a:endParaRPr lang="en-GB" sz="2400" dirty="0">
              <a:solidFill>
                <a:srgbClr val="FFFEFF"/>
              </a:solidFill>
            </a:endParaRPr>
          </a:p>
        </p:txBody>
      </p:sp>
      <p:pic>
        <p:nvPicPr>
          <p:cNvPr id="23" name="Graphic 22" descr="Board Of Directors with solid fill">
            <a:extLst>
              <a:ext uri="{FF2B5EF4-FFF2-40B4-BE49-F238E27FC236}">
                <a16:creationId xmlns:a16="http://schemas.microsoft.com/office/drawing/2014/main" id="{F52B5319-51BE-4EE9-AE63-E8523718D25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219677" y="705817"/>
            <a:ext cx="914400" cy="914400"/>
          </a:xfrm>
          <a:prstGeom prst="rect">
            <a:avLst/>
          </a:prstGeom>
        </p:spPr>
      </p:pic>
      <p:sp>
        <p:nvSpPr>
          <p:cNvPr id="4" name="Content Placeholder 3">
            <a:extLst>
              <a:ext uri="{FF2B5EF4-FFF2-40B4-BE49-F238E27FC236}">
                <a16:creationId xmlns:a16="http://schemas.microsoft.com/office/drawing/2014/main" id="{7CB591C2-CB65-4596-8EBC-10B5CEA15640}"/>
              </a:ext>
            </a:extLst>
          </p:cNvPr>
          <p:cNvSpPr>
            <a:spLocks noGrp="1"/>
          </p:cNvSpPr>
          <p:nvPr>
            <p:ph idx="1"/>
          </p:nvPr>
        </p:nvSpPr>
        <p:spPr/>
        <p:txBody>
          <a:bodyPr/>
          <a:lstStyle/>
          <a:p>
            <a:endParaRPr lang="en-GB" dirty="0"/>
          </a:p>
          <a:p>
            <a:r>
              <a:rPr lang="en-GB" dirty="0"/>
              <a:t>Formal communication: information is exchanged through predetermined channels, long communication chain. More reliable, but slow. Communication is usually in writing, so there is an evidence.</a:t>
            </a:r>
          </a:p>
          <a:p>
            <a:r>
              <a:rPr lang="en-GB" dirty="0"/>
              <a:t>Informal communication: exchange of information doesn’t follow any channels, free flow of information. Less reliable but fast. No documentary evidence. Employees can discuss work-related issues, but disadvantage is spread of rumours.</a:t>
            </a:r>
          </a:p>
          <a:p>
            <a:endParaRPr lang="en-GB" dirty="0"/>
          </a:p>
        </p:txBody>
      </p:sp>
      <p:pic>
        <p:nvPicPr>
          <p:cNvPr id="3" name="Audio 2">
            <a:hlinkClick r:id="" action="ppaction://media"/>
            <a:extLst>
              <a:ext uri="{FF2B5EF4-FFF2-40B4-BE49-F238E27FC236}">
                <a16:creationId xmlns:a16="http://schemas.microsoft.com/office/drawing/2014/main" id="{BAEEDBA1-C80F-4D7E-BCE9-B6BD25319A0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42141492"/>
      </p:ext>
    </p:extLst>
  </p:cSld>
  <p:clrMapOvr>
    <a:masterClrMapping/>
  </p:clrMapOvr>
  <mc:AlternateContent xmlns:mc="http://schemas.openxmlformats.org/markup-compatibility/2006">
    <mc:Choice xmlns:p14="http://schemas.microsoft.com/office/powerpoint/2010/main" Requires="p14">
      <p:transition spd="slow" p14:dur="2000" advTm="65220"/>
    </mc:Choice>
    <mc:Fallback>
      <p:transition spd="slow" advTm="652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3"/>
                                        </p:tgtEl>
                                        <p:attrNameLst>
                                          <p:attrName>style.visibility</p:attrName>
                                        </p:attrNameLst>
                                      </p:cBhvr>
                                      <p:to>
                                        <p:strVal val="visible"/>
                                      </p:to>
                                    </p:set>
                                    <p:animEffect transition="in" filter="fade">
                                      <p:cBhvr>
                                        <p:cTn id="15" dur="500"/>
                                        <p:tgtEl>
                                          <p:spTgt spid="23"/>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
                                            <p:txEl>
                                              <p:pRg st="1" end="1"/>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48D93-4F07-4499-A935-7E05DDEB328F}"/>
              </a:ext>
            </a:extLst>
          </p:cNvPr>
          <p:cNvSpPr>
            <a:spLocks noGrp="1"/>
          </p:cNvSpPr>
          <p:nvPr>
            <p:ph type="title"/>
          </p:nvPr>
        </p:nvSpPr>
        <p:spPr>
          <a:xfrm>
            <a:off x="581192" y="702156"/>
            <a:ext cx="11029616" cy="576228"/>
          </a:xfrm>
        </p:spPr>
        <p:txBody>
          <a:bodyPr>
            <a:normAutofit/>
          </a:bodyPr>
          <a:lstStyle/>
          <a:p>
            <a:r>
              <a:rPr lang="en-GB" sz="2000" i="1" dirty="0">
                <a:solidFill>
                  <a:schemeClr val="bg1">
                    <a:lumMod val="75000"/>
                  </a:schemeClr>
                </a:solidFill>
              </a:rPr>
              <a:t>D6 – Communication of work to technical and non-technical audiences</a:t>
            </a:r>
          </a:p>
        </p:txBody>
      </p:sp>
      <p:sp>
        <p:nvSpPr>
          <p:cNvPr id="3" name="Content Placeholder 2">
            <a:extLst>
              <a:ext uri="{FF2B5EF4-FFF2-40B4-BE49-F238E27FC236}">
                <a16:creationId xmlns:a16="http://schemas.microsoft.com/office/drawing/2014/main" id="{F97C4547-A9B8-43AB-9134-D6ADA582C6BA}"/>
              </a:ext>
            </a:extLst>
          </p:cNvPr>
          <p:cNvSpPr>
            <a:spLocks noGrp="1"/>
          </p:cNvSpPr>
          <p:nvPr>
            <p:ph idx="1"/>
          </p:nvPr>
        </p:nvSpPr>
        <p:spPr>
          <a:xfrm>
            <a:off x="585336" y="2334827"/>
            <a:ext cx="11029615" cy="4523172"/>
          </a:xfrm>
        </p:spPr>
        <p:txBody>
          <a:bodyPr>
            <a:normAutofit/>
          </a:bodyPr>
          <a:lstStyle/>
          <a:p>
            <a:r>
              <a:rPr lang="en-US" i="1" dirty="0"/>
              <a:t>Explaining ideas to non-technical audience</a:t>
            </a:r>
          </a:p>
          <a:p>
            <a:pPr marL="0" indent="0">
              <a:buNone/>
            </a:pPr>
            <a:endParaRPr lang="en-US" dirty="0"/>
          </a:p>
          <a:p>
            <a:pPr lvl="1"/>
            <a:r>
              <a:rPr lang="en-US" i="1" dirty="0"/>
              <a:t>Paying attention to the audience during the presentation</a:t>
            </a:r>
          </a:p>
          <a:p>
            <a:pPr lvl="1"/>
            <a:r>
              <a:rPr lang="en-GB" i="1" dirty="0"/>
              <a:t>Using visual content for better explaining and understanding of the technical information and processes.</a:t>
            </a:r>
          </a:p>
          <a:p>
            <a:pPr lvl="1"/>
            <a:r>
              <a:rPr lang="en-US" i="1" dirty="0"/>
              <a:t>Using humor or incorporate storytelling</a:t>
            </a:r>
          </a:p>
          <a:p>
            <a:pPr lvl="1"/>
            <a:r>
              <a:rPr lang="en-US" i="1" dirty="0"/>
              <a:t>Avoiding lingo when possible</a:t>
            </a:r>
          </a:p>
          <a:p>
            <a:pPr lvl="1"/>
            <a:endParaRPr lang="en-US" dirty="0"/>
          </a:p>
          <a:p>
            <a:endParaRPr lang="en-US" dirty="0"/>
          </a:p>
        </p:txBody>
      </p:sp>
      <p:pic>
        <p:nvPicPr>
          <p:cNvPr id="5" name="Graphic 4" descr="Customer review with solid fill">
            <a:extLst>
              <a:ext uri="{FF2B5EF4-FFF2-40B4-BE49-F238E27FC236}">
                <a16:creationId xmlns:a16="http://schemas.microsoft.com/office/drawing/2014/main" id="{B238B51B-A9E4-46F3-9C5C-E9448E47793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341429" y="739569"/>
            <a:ext cx="914400" cy="914400"/>
          </a:xfrm>
          <a:prstGeom prst="rect">
            <a:avLst/>
          </a:prstGeom>
        </p:spPr>
      </p:pic>
      <p:pic>
        <p:nvPicPr>
          <p:cNvPr id="4" name="Audio 3">
            <a:hlinkClick r:id="" action="ppaction://media"/>
            <a:extLst>
              <a:ext uri="{FF2B5EF4-FFF2-40B4-BE49-F238E27FC236}">
                <a16:creationId xmlns:a16="http://schemas.microsoft.com/office/drawing/2014/main" id="{10B4E151-6DB2-4042-A111-89E80B3FAEF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30664253"/>
      </p:ext>
    </p:extLst>
  </p:cSld>
  <p:clrMapOvr>
    <a:masterClrMapping/>
  </p:clrMapOvr>
  <mc:AlternateContent xmlns:mc="http://schemas.openxmlformats.org/markup-compatibility/2006">
    <mc:Choice xmlns:p14="http://schemas.microsoft.com/office/powerpoint/2010/main" Requires="p14">
      <p:transition spd="slow" p14:dur="2000" advTm="38311"/>
    </mc:Choice>
    <mc:Fallback>
      <p:transition spd="slow" advTm="383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childTnLst>
                                </p:cTn>
                              </p:par>
                              <p:par>
                                <p:cTn id="20" presetID="1" presetClass="entr" presetSubtype="0" fill="hold" grpId="0"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childTnLst>
                                </p:cTn>
                              </p:par>
                              <p:par>
                                <p:cTn id="22" presetID="1"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childTnLst>
                                </p:cTn>
                              </p:par>
                              <p:par>
                                <p:cTn id="24" presetID="1" presetClass="entr" presetSubtype="0" fill="hold" grpId="0"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8"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F88BD-6A8E-4FBA-9B07-B4D21B20C7A2}"/>
              </a:ext>
            </a:extLst>
          </p:cNvPr>
          <p:cNvSpPr>
            <a:spLocks noGrp="1"/>
          </p:cNvSpPr>
          <p:nvPr>
            <p:ph type="title"/>
          </p:nvPr>
        </p:nvSpPr>
        <p:spPr>
          <a:xfrm>
            <a:off x="581192" y="702156"/>
            <a:ext cx="11029616" cy="1117766"/>
          </a:xfrm>
        </p:spPr>
        <p:txBody>
          <a:bodyPr>
            <a:normAutofit/>
          </a:bodyPr>
          <a:lstStyle/>
          <a:p>
            <a:r>
              <a:rPr lang="en-GB" sz="2000" i="1" dirty="0">
                <a:solidFill>
                  <a:schemeClr val="bg1">
                    <a:lumMod val="75000"/>
                  </a:schemeClr>
                </a:solidFill>
              </a:rPr>
              <a:t>EL5 – Awareness of relevant legal requirements governing engineering activities </a:t>
            </a:r>
            <a:br>
              <a:rPr lang="en-GB" dirty="0"/>
            </a:br>
            <a:endParaRPr lang="en-GB" dirty="0"/>
          </a:p>
        </p:txBody>
      </p:sp>
      <p:sp>
        <p:nvSpPr>
          <p:cNvPr id="3" name="Content Placeholder 2">
            <a:extLst>
              <a:ext uri="{FF2B5EF4-FFF2-40B4-BE49-F238E27FC236}">
                <a16:creationId xmlns:a16="http://schemas.microsoft.com/office/drawing/2014/main" id="{480192B9-19B4-4858-80FA-9E8228703217}"/>
              </a:ext>
            </a:extLst>
          </p:cNvPr>
          <p:cNvSpPr>
            <a:spLocks noGrp="1"/>
          </p:cNvSpPr>
          <p:nvPr>
            <p:ph idx="1"/>
          </p:nvPr>
        </p:nvSpPr>
        <p:spPr/>
        <p:txBody>
          <a:bodyPr/>
          <a:lstStyle/>
          <a:p>
            <a:r>
              <a:rPr lang="en-US" dirty="0"/>
              <a:t>Personnel</a:t>
            </a:r>
          </a:p>
          <a:p>
            <a:r>
              <a:rPr lang="en-US" dirty="0"/>
              <a:t>Health and safety</a:t>
            </a:r>
          </a:p>
          <a:p>
            <a:r>
              <a:rPr lang="en-US" dirty="0"/>
              <a:t>Contracts</a:t>
            </a:r>
          </a:p>
          <a:p>
            <a:r>
              <a:rPr lang="en-US" dirty="0"/>
              <a:t>Intellectual property rights</a:t>
            </a:r>
          </a:p>
          <a:p>
            <a:r>
              <a:rPr lang="en-US" dirty="0"/>
              <a:t>Product safety and liability issues</a:t>
            </a:r>
            <a:endParaRPr lang="en-GB" dirty="0"/>
          </a:p>
        </p:txBody>
      </p:sp>
      <p:pic>
        <p:nvPicPr>
          <p:cNvPr id="5" name="Graphic 4" descr="Scales of justice with solid fill">
            <a:extLst>
              <a:ext uri="{FF2B5EF4-FFF2-40B4-BE49-F238E27FC236}">
                <a16:creationId xmlns:a16="http://schemas.microsoft.com/office/drawing/2014/main" id="{5BC50B5B-EAA3-459A-86AB-437E1FE0E5E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696407" y="702156"/>
            <a:ext cx="914400" cy="914400"/>
          </a:xfrm>
          <a:prstGeom prst="rect">
            <a:avLst/>
          </a:prstGeom>
        </p:spPr>
      </p:pic>
      <p:pic>
        <p:nvPicPr>
          <p:cNvPr id="6" name="Audio 5">
            <a:hlinkClick r:id="" action="ppaction://media"/>
            <a:extLst>
              <a:ext uri="{FF2B5EF4-FFF2-40B4-BE49-F238E27FC236}">
                <a16:creationId xmlns:a16="http://schemas.microsoft.com/office/drawing/2014/main" id="{AB9C22A4-3F21-4EE5-9D6C-1BA8469E04A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51225852"/>
      </p:ext>
    </p:extLst>
  </p:cSld>
  <p:clrMapOvr>
    <a:masterClrMapping/>
  </p:clrMapOvr>
  <mc:AlternateContent xmlns:mc="http://schemas.openxmlformats.org/markup-compatibility/2006">
    <mc:Choice xmlns:p14="http://schemas.microsoft.com/office/powerpoint/2010/main" Requires="p14">
      <p:transition spd="slow" p14:dur="2000" advTm="11004"/>
    </mc:Choice>
    <mc:Fallback>
      <p:transition spd="slow" advTm="110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6" fill="hold" display="0">
                  <p:stCondLst>
                    <p:cond delay="indefinite"/>
                  </p:stCondLst>
                  <p:endCondLst>
                    <p:cond evt="onStopAudio" delay="0">
                      <p:tgtEl>
                        <p:sldTgt/>
                      </p:tgtEl>
                    </p:cond>
                  </p:endCondLst>
                </p:cTn>
                <p:tgtEl>
                  <p:spTgt spid="6"/>
                </p:tgtEl>
              </p:cMediaNode>
            </p:audio>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1219F-00A6-4233-B0A3-0E1FE3BD79FA}"/>
              </a:ext>
            </a:extLst>
          </p:cNvPr>
          <p:cNvSpPr>
            <a:spLocks noGrp="1"/>
          </p:cNvSpPr>
          <p:nvPr>
            <p:ph type="title"/>
          </p:nvPr>
        </p:nvSpPr>
        <p:spPr>
          <a:xfrm>
            <a:off x="546563" y="702156"/>
            <a:ext cx="11029616" cy="1013800"/>
          </a:xfrm>
        </p:spPr>
        <p:txBody>
          <a:bodyPr>
            <a:normAutofit/>
          </a:bodyPr>
          <a:lstStyle/>
          <a:p>
            <a: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a:t>
            </a:r>
            <a:r>
              <a:rPr lang="en-GB" sz="2000" i="1" dirty="0">
                <a:solidFill>
                  <a:prstClr val="white">
                    <a:lumMod val="75000"/>
                  </a:prstClr>
                </a:solidFill>
                <a:latin typeface="Gill Sans MT" panose="020B0502020104020203"/>
              </a:rPr>
              <a:t>personnel legal requirements</a:t>
            </a:r>
            <a:br>
              <a:rPr kumimoji="0" lang="en-GB" sz="2800" b="0" i="0" u="none" strike="noStrike" kern="1200" cap="all" spc="0" normalizeH="0" baseline="0" noProof="0" dirty="0">
                <a:ln>
                  <a:noFill/>
                </a:ln>
                <a:solidFill>
                  <a:prstClr val="white"/>
                </a:solidFill>
                <a:effectLst/>
                <a:uLnTx/>
                <a:uFillTx/>
                <a:latin typeface="Gill Sans MT" panose="020B0502020104020203"/>
                <a:ea typeface="+mj-ea"/>
                <a:cs typeface="+mj-cs"/>
              </a:rPr>
            </a:br>
            <a:endParaRPr lang="en-GB" dirty="0"/>
          </a:p>
        </p:txBody>
      </p:sp>
      <p:sp>
        <p:nvSpPr>
          <p:cNvPr id="3" name="Content Placeholder 2">
            <a:extLst>
              <a:ext uri="{FF2B5EF4-FFF2-40B4-BE49-F238E27FC236}">
                <a16:creationId xmlns:a16="http://schemas.microsoft.com/office/drawing/2014/main" id="{719AA646-5276-4F6B-A0C1-34BE9ECBABB7}"/>
              </a:ext>
            </a:extLst>
          </p:cNvPr>
          <p:cNvSpPr>
            <a:spLocks noGrp="1"/>
          </p:cNvSpPr>
          <p:nvPr>
            <p:ph idx="1"/>
          </p:nvPr>
        </p:nvSpPr>
        <p:spPr>
          <a:xfrm>
            <a:off x="683934" y="1666256"/>
            <a:ext cx="11029615" cy="5191743"/>
          </a:xfrm>
        </p:spPr>
        <p:txBody>
          <a:bodyPr>
            <a:normAutofit fontScale="62500" lnSpcReduction="20000"/>
          </a:bodyPr>
          <a:lstStyle/>
          <a:p>
            <a:pPr marL="0" indent="0">
              <a:buNone/>
            </a:pPr>
            <a:endParaRPr lang="en-US" sz="2600" b="1" dirty="0"/>
          </a:p>
          <a:p>
            <a:pPr>
              <a:lnSpc>
                <a:spcPct val="170000"/>
              </a:lnSpc>
            </a:pPr>
            <a:r>
              <a:rPr lang="en-GB" sz="2600" dirty="0"/>
              <a:t>Engineering ethics consists of the responsibilities and rights that engineers must uphold, as well as the desirable ideas and personal commitments in engineering work. Engineering ethics can be summarized as a set of studies of decisions, rules, and values that are morally expected in practice and research.</a:t>
            </a:r>
          </a:p>
          <a:p>
            <a:pPr>
              <a:lnSpc>
                <a:spcPct val="170000"/>
              </a:lnSpc>
            </a:pPr>
            <a:endParaRPr lang="en-GB" sz="2600" dirty="0"/>
          </a:p>
          <a:p>
            <a:pPr>
              <a:lnSpc>
                <a:spcPct val="170000"/>
              </a:lnSpc>
            </a:pPr>
            <a:r>
              <a:rPr lang="en-GB" sz="2600" dirty="0"/>
              <a:t>Professional engineers must adhere to the codes set by the Engineering council. The fundamental principles are the following:</a:t>
            </a:r>
          </a:p>
          <a:p>
            <a:pPr marL="0" indent="0">
              <a:lnSpc>
                <a:spcPct val="170000"/>
              </a:lnSpc>
              <a:buNone/>
            </a:pPr>
            <a:r>
              <a:rPr lang="en-GB" sz="2600" dirty="0"/>
              <a:t>	- “Honesty and integrity</a:t>
            </a:r>
          </a:p>
          <a:p>
            <a:pPr marL="0" indent="0">
              <a:lnSpc>
                <a:spcPct val="170000"/>
              </a:lnSpc>
              <a:buNone/>
            </a:pPr>
            <a:r>
              <a:rPr lang="en-GB" sz="2600" dirty="0"/>
              <a:t>	- Respect for life, law, the environment and public good</a:t>
            </a:r>
          </a:p>
          <a:p>
            <a:pPr marL="0" indent="0">
              <a:lnSpc>
                <a:spcPct val="170000"/>
              </a:lnSpc>
              <a:buNone/>
            </a:pPr>
            <a:r>
              <a:rPr lang="en-GB" sz="2600" dirty="0"/>
              <a:t>	- Accuracy and rigour</a:t>
            </a:r>
          </a:p>
          <a:p>
            <a:pPr marL="0" indent="0">
              <a:lnSpc>
                <a:spcPct val="170000"/>
              </a:lnSpc>
              <a:buNone/>
            </a:pPr>
            <a:r>
              <a:rPr lang="en-GB" sz="2600" dirty="0"/>
              <a:t>	- Leadership and communication.”</a:t>
            </a:r>
          </a:p>
          <a:p>
            <a:pPr marL="0" indent="0" algn="r">
              <a:buNone/>
            </a:pPr>
            <a:r>
              <a:rPr lang="en-GB" sz="2000" i="1" dirty="0"/>
              <a:t>(Engineering council, 2017)</a:t>
            </a:r>
          </a:p>
          <a:p>
            <a:pPr marL="0" indent="0">
              <a:buNone/>
            </a:pPr>
            <a:endParaRPr lang="en-GB" sz="1400" i="1" dirty="0"/>
          </a:p>
        </p:txBody>
      </p:sp>
      <p:pic>
        <p:nvPicPr>
          <p:cNvPr id="6" name="Graphic 5" descr="Employee badge with solid fill">
            <a:extLst>
              <a:ext uri="{FF2B5EF4-FFF2-40B4-BE49-F238E27FC236}">
                <a16:creationId xmlns:a16="http://schemas.microsoft.com/office/drawing/2014/main" id="{5B1758DB-2DBA-4CEF-88D9-D68ED822E04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649942" y="751856"/>
            <a:ext cx="914400" cy="914400"/>
          </a:xfrm>
          <a:prstGeom prst="rect">
            <a:avLst/>
          </a:prstGeom>
        </p:spPr>
      </p:pic>
      <p:pic>
        <p:nvPicPr>
          <p:cNvPr id="4" name="Audio 3">
            <a:hlinkClick r:id="" action="ppaction://media"/>
            <a:extLst>
              <a:ext uri="{FF2B5EF4-FFF2-40B4-BE49-F238E27FC236}">
                <a16:creationId xmlns:a16="http://schemas.microsoft.com/office/drawing/2014/main" id="{44F78B1B-2EDB-4AE0-9086-27F6226E493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15467697"/>
      </p:ext>
    </p:extLst>
  </p:cSld>
  <p:clrMapOvr>
    <a:masterClrMapping/>
  </p:clrMapOvr>
  <mc:AlternateContent xmlns:mc="http://schemas.openxmlformats.org/markup-compatibility/2006">
    <mc:Choice xmlns:p14="http://schemas.microsoft.com/office/powerpoint/2010/main" Requires="p14">
      <p:transition spd="slow" p14:dur="2000" advTm="19921"/>
    </mc:Choice>
    <mc:Fallback>
      <p:transition spd="slow" advTm="199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nodeType="click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4"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16A1F-B138-4DAB-B15A-C792902F6602}"/>
              </a:ext>
            </a:extLst>
          </p:cNvPr>
          <p:cNvSpPr>
            <a:spLocks noGrp="1"/>
          </p:cNvSpPr>
          <p:nvPr>
            <p:ph type="title"/>
          </p:nvPr>
        </p:nvSpPr>
        <p:spPr>
          <a:xfrm>
            <a:off x="581192" y="745777"/>
            <a:ext cx="11029616" cy="506847"/>
          </a:xfrm>
        </p:spPr>
        <p:txBody>
          <a:bodyPr anchor="b">
            <a:normAutofit fontScale="90000"/>
          </a:bodyPr>
          <a:lstStyle/>
          <a:p>
            <a:b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br>
            <a:b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br>
            <a:b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br>
            <a:b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br>
            <a:r>
              <a:rPr kumimoji="0" lang="en-GB" sz="22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health and safety legal requirements</a:t>
            </a:r>
            <a:endParaRPr lang="en-GB" sz="2200" dirty="0"/>
          </a:p>
        </p:txBody>
      </p:sp>
      <p:sp>
        <p:nvSpPr>
          <p:cNvPr id="3" name="Content Placeholder 2">
            <a:extLst>
              <a:ext uri="{FF2B5EF4-FFF2-40B4-BE49-F238E27FC236}">
                <a16:creationId xmlns:a16="http://schemas.microsoft.com/office/drawing/2014/main" id="{2CFF2A0D-D7A9-4E28-AC39-47DA2669C74A}"/>
              </a:ext>
            </a:extLst>
          </p:cNvPr>
          <p:cNvSpPr>
            <a:spLocks noGrp="1"/>
          </p:cNvSpPr>
          <p:nvPr>
            <p:ph idx="1"/>
          </p:nvPr>
        </p:nvSpPr>
        <p:spPr>
          <a:xfrm>
            <a:off x="733759" y="1772944"/>
            <a:ext cx="11029616" cy="5018382"/>
          </a:xfrm>
        </p:spPr>
        <p:txBody>
          <a:bodyPr>
            <a:normAutofit/>
          </a:bodyPr>
          <a:lstStyle/>
          <a:p>
            <a:pPr marL="0" indent="0">
              <a:lnSpc>
                <a:spcPct val="150000"/>
              </a:lnSpc>
              <a:buNone/>
            </a:pPr>
            <a:endParaRPr lang="en-US" b="1" dirty="0"/>
          </a:p>
          <a:p>
            <a:pPr marL="0" indent="0">
              <a:lnSpc>
                <a:spcPct val="150000"/>
              </a:lnSpc>
              <a:buNone/>
            </a:pPr>
            <a:r>
              <a:rPr lang="en-US" i="1" dirty="0"/>
              <a:t>Health and safety at Work 1974 and </a:t>
            </a:r>
            <a:r>
              <a:rPr lang="en-GB" i="1" dirty="0"/>
              <a:t>The Management of Health and Safety at Work Regulations 1999 </a:t>
            </a:r>
            <a:endParaRPr lang="en-US" i="1" dirty="0"/>
          </a:p>
          <a:p>
            <a:pPr>
              <a:lnSpc>
                <a:spcPct val="150000"/>
              </a:lnSpc>
            </a:pPr>
            <a:r>
              <a:rPr lang="en-GB" sz="1600" dirty="0"/>
              <a:t>The basis of British health and safety law is the Health and Safety at Work etc Act 1974.</a:t>
            </a:r>
            <a:r>
              <a:rPr lang="en-US" sz="1600" dirty="0"/>
              <a:t> The act sets out the general duties for employers, employees, defines </a:t>
            </a:r>
            <a:r>
              <a:rPr lang="en-GB" sz="1600" dirty="0"/>
              <a:t>what employers are required to do to manage health and safety under the act. </a:t>
            </a:r>
          </a:p>
          <a:p>
            <a:pPr>
              <a:lnSpc>
                <a:spcPct val="150000"/>
              </a:lnSpc>
            </a:pPr>
            <a:r>
              <a:rPr lang="en-GB" sz="1600" dirty="0"/>
              <a:t>These regulations apply to every work activity. </a:t>
            </a:r>
          </a:p>
          <a:p>
            <a:pPr>
              <a:lnSpc>
                <a:spcPct val="150000"/>
              </a:lnSpc>
            </a:pPr>
            <a:r>
              <a:rPr lang="en-US" sz="1600" dirty="0"/>
              <a:t>The employers must provide PPE and carry out risk assessment, look at what the risks are and take measures to protect the employees.</a:t>
            </a:r>
          </a:p>
          <a:p>
            <a:pPr marL="0" indent="0" algn="r">
              <a:lnSpc>
                <a:spcPct val="150000"/>
              </a:lnSpc>
              <a:buNone/>
            </a:pPr>
            <a:r>
              <a:rPr lang="en-US" sz="1300" i="1" dirty="0"/>
              <a:t>(HSE, 2003)</a:t>
            </a:r>
          </a:p>
          <a:p>
            <a:pPr marL="0" indent="0" algn="just">
              <a:buNone/>
            </a:pPr>
            <a:endParaRPr lang="en-US" sz="1500" i="1" dirty="0"/>
          </a:p>
        </p:txBody>
      </p:sp>
      <p:pic>
        <p:nvPicPr>
          <p:cNvPr id="8" name="Graphic 7" descr="Stethoscope with solid fill">
            <a:extLst>
              <a:ext uri="{FF2B5EF4-FFF2-40B4-BE49-F238E27FC236}">
                <a16:creationId xmlns:a16="http://schemas.microsoft.com/office/drawing/2014/main" id="{1F7D6820-5B9D-4F44-855D-9314421A1A3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696407" y="802160"/>
            <a:ext cx="914400" cy="914400"/>
          </a:xfrm>
          <a:prstGeom prst="rect">
            <a:avLst/>
          </a:prstGeom>
        </p:spPr>
      </p:pic>
      <p:pic>
        <p:nvPicPr>
          <p:cNvPr id="6" name="Audio 5">
            <a:hlinkClick r:id="" action="ppaction://media"/>
            <a:extLst>
              <a:ext uri="{FF2B5EF4-FFF2-40B4-BE49-F238E27FC236}">
                <a16:creationId xmlns:a16="http://schemas.microsoft.com/office/drawing/2014/main" id="{CE2205E1-6CB7-41F3-BF2A-B0FBAFAFC79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98236477"/>
      </p:ext>
    </p:extLst>
  </p:cSld>
  <p:clrMapOvr>
    <a:masterClrMapping/>
  </p:clrMapOvr>
  <mc:AlternateContent xmlns:mc="http://schemas.openxmlformats.org/markup-compatibility/2006">
    <mc:Choice xmlns:p14="http://schemas.microsoft.com/office/powerpoint/2010/main" Requires="p14">
      <p:transition spd="slow" p14:dur="2000" advTm="27141"/>
    </mc:Choice>
    <mc:Fallback>
      <p:transition spd="slow" advTm="271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6" fill="hold" display="0">
                  <p:stCondLst>
                    <p:cond delay="indefinite"/>
                  </p:stCondLst>
                  <p:endCondLst>
                    <p:cond evt="onStopAudio" delay="0">
                      <p:tgtEl>
                        <p:sldTgt/>
                      </p:tgtEl>
                    </p:cond>
                  </p:endCondLst>
                </p:cTn>
                <p:tgtEl>
                  <p:spTgt spid="6"/>
                </p:tgtEl>
              </p:cMediaNode>
            </p:audio>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82CD0-1D49-4C02-9289-59CD8764C949}"/>
              </a:ext>
            </a:extLst>
          </p:cNvPr>
          <p:cNvSpPr>
            <a:spLocks noGrp="1"/>
          </p:cNvSpPr>
          <p:nvPr>
            <p:ph type="title"/>
          </p:nvPr>
        </p:nvSpPr>
        <p:spPr>
          <a:xfrm>
            <a:off x="438317" y="999201"/>
            <a:ext cx="11029616" cy="458656"/>
          </a:xfrm>
        </p:spPr>
        <p:txBody>
          <a:bodyPr anchor="ctr">
            <a:normAutofit/>
          </a:bodyPr>
          <a:lstStyle/>
          <a:p>
            <a: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health and safety legal</a:t>
            </a:r>
            <a:r>
              <a:rPr kumimoji="0" lang="en-GB" sz="2000" b="0" i="1" u="none" strike="noStrike" kern="1200" cap="all" spc="0" normalizeH="0" noProof="0" dirty="0">
                <a:ln>
                  <a:noFill/>
                </a:ln>
                <a:solidFill>
                  <a:prstClr val="white">
                    <a:lumMod val="75000"/>
                  </a:prstClr>
                </a:solidFill>
                <a:effectLst/>
                <a:uLnTx/>
                <a:uFillTx/>
                <a:latin typeface="Gill Sans MT" panose="020B0502020104020203"/>
                <a:ea typeface="+mj-ea"/>
                <a:cs typeface="+mj-cs"/>
              </a:rPr>
              <a:t> requirements</a:t>
            </a:r>
            <a:endParaRPr lang="en-GB" sz="2000" i="1" dirty="0"/>
          </a:p>
        </p:txBody>
      </p:sp>
      <p:pic>
        <p:nvPicPr>
          <p:cNvPr id="5" name="Graphic 4" descr="Health And Safety with solid fill">
            <a:extLst>
              <a:ext uri="{FF2B5EF4-FFF2-40B4-BE49-F238E27FC236}">
                <a16:creationId xmlns:a16="http://schemas.microsoft.com/office/drawing/2014/main" id="{5AF71B77-1682-4F39-A245-B611DA6C3FD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696407" y="771329"/>
            <a:ext cx="914400" cy="914400"/>
          </a:xfrm>
          <a:prstGeom prst="rect">
            <a:avLst/>
          </a:prstGeom>
        </p:spPr>
      </p:pic>
      <p:pic>
        <p:nvPicPr>
          <p:cNvPr id="9" name="Picture 8" descr="Text, letter&#10;&#10;Description automatically generated">
            <a:extLst>
              <a:ext uri="{FF2B5EF4-FFF2-40B4-BE49-F238E27FC236}">
                <a16:creationId xmlns:a16="http://schemas.microsoft.com/office/drawing/2014/main" id="{564C4874-C8AD-4502-9657-431DAF24E1A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71736" y="3543300"/>
            <a:ext cx="5211569" cy="3033099"/>
          </a:xfrm>
          <a:prstGeom prst="rect">
            <a:avLst/>
          </a:prstGeom>
        </p:spPr>
      </p:pic>
      <p:pic>
        <p:nvPicPr>
          <p:cNvPr id="25" name="Content Placeholder 24" descr="A picture containing text, newspaper, screenshot, document&#10;&#10;Description automatically generated">
            <a:extLst>
              <a:ext uri="{FF2B5EF4-FFF2-40B4-BE49-F238E27FC236}">
                <a16:creationId xmlns:a16="http://schemas.microsoft.com/office/drawing/2014/main" id="{B24A8E5A-DB97-4D40-B26E-699F341DF3C6}"/>
              </a:ext>
            </a:extLst>
          </p:cNvPr>
          <p:cNvPicPr>
            <a:picLocks noGrp="1" noChangeAspect="1"/>
          </p:cNvPicPr>
          <p:nvPr>
            <p:ph idx="1"/>
          </p:nvPr>
        </p:nvPicPr>
        <p:blipFill>
          <a:blip r:embed="rId8">
            <a:extLst>
              <a:ext uri="{28A0092B-C50C-407E-A947-70E740481C1C}">
                <a14:useLocalDpi xmlns:a14="http://schemas.microsoft.com/office/drawing/2010/main" val="0"/>
              </a:ext>
            </a:extLst>
          </a:blip>
          <a:stretch>
            <a:fillRect/>
          </a:stretch>
        </p:blipFill>
        <p:spPr>
          <a:xfrm>
            <a:off x="534465" y="1981199"/>
            <a:ext cx="4904310" cy="4511645"/>
          </a:xfrm>
        </p:spPr>
      </p:pic>
      <p:pic>
        <p:nvPicPr>
          <p:cNvPr id="27" name="Picture 26" descr="Text, letter&#10;&#10;Description automatically generated">
            <a:extLst>
              <a:ext uri="{FF2B5EF4-FFF2-40B4-BE49-F238E27FC236}">
                <a16:creationId xmlns:a16="http://schemas.microsoft.com/office/drawing/2014/main" id="{9271C1EE-AEB8-41F0-AE07-9AA98DA6640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771736" y="2110956"/>
            <a:ext cx="5072287" cy="1318044"/>
          </a:xfrm>
          <a:prstGeom prst="rect">
            <a:avLst/>
          </a:prstGeom>
        </p:spPr>
      </p:pic>
      <p:sp>
        <p:nvSpPr>
          <p:cNvPr id="3" name="TextBox 2">
            <a:extLst>
              <a:ext uri="{FF2B5EF4-FFF2-40B4-BE49-F238E27FC236}">
                <a16:creationId xmlns:a16="http://schemas.microsoft.com/office/drawing/2014/main" id="{569C3C3A-0263-44AF-9538-33F69D05D389}"/>
              </a:ext>
            </a:extLst>
          </p:cNvPr>
          <p:cNvSpPr txBox="1"/>
          <p:nvPr/>
        </p:nvSpPr>
        <p:spPr>
          <a:xfrm>
            <a:off x="10150400" y="6293991"/>
            <a:ext cx="1665810" cy="276999"/>
          </a:xfrm>
          <a:prstGeom prst="rect">
            <a:avLst/>
          </a:prstGeom>
          <a:noFill/>
        </p:spPr>
        <p:txBody>
          <a:bodyPr wrap="square" rtlCol="0">
            <a:spAutoFit/>
          </a:bodyPr>
          <a:lstStyle/>
          <a:p>
            <a:r>
              <a:rPr lang="en-US" sz="1200" i="1" dirty="0"/>
              <a:t>(HSE, 2013)</a:t>
            </a:r>
            <a:endParaRPr lang="en-GB" sz="1200" i="1" dirty="0"/>
          </a:p>
        </p:txBody>
      </p:sp>
      <p:pic>
        <p:nvPicPr>
          <p:cNvPr id="4" name="Audio 3">
            <a:hlinkClick r:id="" action="ppaction://media"/>
            <a:extLst>
              <a:ext uri="{FF2B5EF4-FFF2-40B4-BE49-F238E27FC236}">
                <a16:creationId xmlns:a16="http://schemas.microsoft.com/office/drawing/2014/main" id="{D60A0D27-9461-4913-998A-90196B57BE9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90412752"/>
      </p:ext>
    </p:extLst>
  </p:cSld>
  <p:clrMapOvr>
    <a:masterClrMapping/>
  </p:clrMapOvr>
  <mc:AlternateContent xmlns:mc="http://schemas.openxmlformats.org/markup-compatibility/2006">
    <mc:Choice xmlns:p14="http://schemas.microsoft.com/office/powerpoint/2010/main" Requires="p14">
      <p:transition spd="slow" p14:dur="2000" advTm="19235"/>
    </mc:Choice>
    <mc:Fallback>
      <p:transition spd="slow" advTm="19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27"/>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2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8" fill="hold" display="0">
                  <p:stCondLst>
                    <p:cond delay="indefinite"/>
                  </p:stCondLst>
                  <p:endCondLst>
                    <p:cond evt="onStopAudio" delay="0">
                      <p:tgtEl>
                        <p:sldTgt/>
                      </p:tgtEl>
                    </p:cond>
                  </p:endCondLst>
                </p:cTn>
                <p:tgtEl>
                  <p:spTgt spid="4"/>
                </p:tgtEl>
              </p:cMediaNode>
            </p:audio>
          </p:childTnLst>
        </p:cTn>
      </p:par>
    </p:tnLst>
    <p:bldLst>
      <p:bldP spid="2"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2871F12-6F2D-4A86-B7FA-AA9C5C220D4B}"/>
              </a:ext>
            </a:extLst>
          </p:cNvPr>
          <p:cNvSpPr txBox="1"/>
          <p:nvPr/>
        </p:nvSpPr>
        <p:spPr>
          <a:xfrm>
            <a:off x="581193" y="1957750"/>
            <a:ext cx="11029614" cy="2121026"/>
          </a:xfrm>
          <a:prstGeom prst="rect">
            <a:avLst/>
          </a:prstGeom>
        </p:spPr>
        <p:txBody>
          <a:bodyPr vert="horz" lIns="91440" tIns="45720" rIns="91440" bIns="45720" rtlCol="0" anchor="ctr">
            <a:normAutofit/>
          </a:bodyPr>
          <a:lstStyle/>
          <a:p>
            <a:pPr>
              <a:spcBef>
                <a:spcPct val="20000"/>
              </a:spcBef>
              <a:spcAft>
                <a:spcPts val="600"/>
              </a:spcAft>
              <a:buClr>
                <a:schemeClr val="accent2"/>
              </a:buClr>
              <a:buSzPct val="92000"/>
            </a:pPr>
            <a:endParaRPr lang="en-US" i="1" dirty="0">
              <a:solidFill>
                <a:schemeClr val="tx2"/>
              </a:solidFill>
            </a:endParaRPr>
          </a:p>
        </p:txBody>
      </p:sp>
      <p:pic>
        <p:nvPicPr>
          <p:cNvPr id="4" name="Content Placeholder 3" descr="Chart, histogram&#10;&#10;Description automatically generated">
            <a:extLst>
              <a:ext uri="{FF2B5EF4-FFF2-40B4-BE49-F238E27FC236}">
                <a16:creationId xmlns:a16="http://schemas.microsoft.com/office/drawing/2014/main" id="{18721FCF-5F50-4E4C-A7E5-CD22A5DAEE0B}"/>
              </a:ext>
            </a:extLst>
          </p:cNvPr>
          <p:cNvPicPr>
            <a:picLocks noGrp="1"/>
          </p:cNvPicPr>
          <p:nvPr>
            <p:ph idx="1"/>
          </p:nvPr>
        </p:nvPicPr>
        <p:blipFill>
          <a:blip r:embed="rId5">
            <a:extLst>
              <a:ext uri="{28A0092B-C50C-407E-A947-70E740481C1C}">
                <a14:useLocalDpi xmlns:a14="http://schemas.microsoft.com/office/drawing/2010/main" val="0"/>
              </a:ext>
            </a:extLst>
          </a:blip>
          <a:stretch>
            <a:fillRect/>
          </a:stretch>
        </p:blipFill>
        <p:spPr>
          <a:xfrm>
            <a:off x="1712895" y="1880171"/>
            <a:ext cx="7605765" cy="4106660"/>
          </a:xfrm>
          <a:prstGeom prst="rect">
            <a:avLst/>
          </a:prstGeom>
        </p:spPr>
      </p:pic>
      <p:sp>
        <p:nvSpPr>
          <p:cNvPr id="2" name="TextBox 1">
            <a:extLst>
              <a:ext uri="{FF2B5EF4-FFF2-40B4-BE49-F238E27FC236}">
                <a16:creationId xmlns:a16="http://schemas.microsoft.com/office/drawing/2014/main" id="{F4CAAAC9-EC08-4CED-B238-C0F45C5102FB}"/>
              </a:ext>
            </a:extLst>
          </p:cNvPr>
          <p:cNvSpPr txBox="1"/>
          <p:nvPr/>
        </p:nvSpPr>
        <p:spPr>
          <a:xfrm>
            <a:off x="7808359" y="6061753"/>
            <a:ext cx="1859623" cy="307777"/>
          </a:xfrm>
          <a:prstGeom prst="rect">
            <a:avLst/>
          </a:prstGeom>
          <a:noFill/>
        </p:spPr>
        <p:txBody>
          <a:bodyPr wrap="square" rtlCol="0">
            <a:spAutoFit/>
          </a:bodyPr>
          <a:lstStyle/>
          <a:p>
            <a:r>
              <a:rPr lang="en-US" sz="1400" i="1" dirty="0"/>
              <a:t>(HSE, 2020)</a:t>
            </a:r>
            <a:endParaRPr lang="en-GB" sz="1400" i="1" dirty="0"/>
          </a:p>
        </p:txBody>
      </p:sp>
      <p:sp>
        <p:nvSpPr>
          <p:cNvPr id="3" name="TextBox 2">
            <a:extLst>
              <a:ext uri="{FF2B5EF4-FFF2-40B4-BE49-F238E27FC236}">
                <a16:creationId xmlns:a16="http://schemas.microsoft.com/office/drawing/2014/main" id="{1C55947B-585B-4850-B5CC-19311B8D9AC1}"/>
              </a:ext>
            </a:extLst>
          </p:cNvPr>
          <p:cNvSpPr txBox="1"/>
          <p:nvPr/>
        </p:nvSpPr>
        <p:spPr>
          <a:xfrm>
            <a:off x="537947" y="986318"/>
            <a:ext cx="9955659" cy="400110"/>
          </a:xfrm>
          <a:prstGeom prst="rect">
            <a:avLst/>
          </a:prstGeom>
          <a:noFill/>
        </p:spPr>
        <p:txBody>
          <a:bodyPr wrap="square" rtlCol="0">
            <a:spAutoFit/>
          </a:bodyPr>
          <a:lstStyle/>
          <a:p>
            <a:r>
              <a:rPr lang="en-US" sz="2000" i="1" dirty="0">
                <a:solidFill>
                  <a:schemeClr val="bg1">
                    <a:lumMod val="75000"/>
                  </a:schemeClr>
                </a:solidFill>
              </a:rPr>
              <a:t>EL5 – HEALTH AND SAFETY LEGAL REQUIREMENTS</a:t>
            </a:r>
            <a:endParaRPr lang="en-GB" sz="2000" i="1" dirty="0">
              <a:solidFill>
                <a:schemeClr val="bg1">
                  <a:lumMod val="75000"/>
                </a:schemeClr>
              </a:solidFill>
            </a:endParaRPr>
          </a:p>
        </p:txBody>
      </p:sp>
      <p:pic>
        <p:nvPicPr>
          <p:cNvPr id="7" name="Audio 6">
            <a:hlinkClick r:id="" action="ppaction://media"/>
            <a:extLst>
              <a:ext uri="{FF2B5EF4-FFF2-40B4-BE49-F238E27FC236}">
                <a16:creationId xmlns:a16="http://schemas.microsoft.com/office/drawing/2014/main" id="{B85DAA86-BE64-4691-BF99-BBA2D2D7F65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78570959"/>
      </p:ext>
    </p:extLst>
  </p:cSld>
  <p:clrMapOvr>
    <a:masterClrMapping/>
  </p:clrMapOvr>
  <mc:AlternateContent xmlns:mc="http://schemas.openxmlformats.org/markup-compatibility/2006">
    <mc:Choice xmlns:p14="http://schemas.microsoft.com/office/powerpoint/2010/main" Requires="p14">
      <p:transition spd="slow" p14:dur="2000" advTm="18778"/>
    </mc:Choice>
    <mc:Fallback>
      <p:transition spd="slow" advTm="187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nodePh="1">
                                  <p:stCondLst>
                                    <p:cond delay="0"/>
                                  </p:stCondLst>
                                  <p:endCondLst>
                                    <p:cond evt="begin" delay="0">
                                      <p:tn val="17"/>
                                    </p:cond>
                                  </p:end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7"/>
                </p:tgtEl>
              </p:cMediaNode>
            </p:audio>
          </p:childTnLst>
        </p:cTn>
      </p:par>
    </p:tnLst>
    <p:bldLst>
      <p:bldP spid="6" grpId="0"/>
      <p:bldP spid="2"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2FAD6-5A47-4A63-B3F0-E7AE6E29E870}"/>
              </a:ext>
            </a:extLst>
          </p:cNvPr>
          <p:cNvSpPr>
            <a:spLocks noGrp="1"/>
          </p:cNvSpPr>
          <p:nvPr>
            <p:ph type="title"/>
          </p:nvPr>
        </p:nvSpPr>
        <p:spPr>
          <a:xfrm>
            <a:off x="581191" y="895348"/>
            <a:ext cx="11029616" cy="487231"/>
          </a:xfrm>
        </p:spPr>
        <p:txBody>
          <a:bodyPr>
            <a:normAutofit/>
          </a:bodyPr>
          <a:lstStyle/>
          <a:p>
            <a:r>
              <a:rPr kumimoji="0" lang="en-GB" sz="2000" b="0" i="1" u="none" strike="noStrike" kern="1200" cap="all" spc="0" normalizeH="0" baseline="0" noProof="0" dirty="0">
                <a:ln>
                  <a:noFill/>
                </a:ln>
                <a:solidFill>
                  <a:schemeClr val="bg1">
                    <a:lumMod val="75000"/>
                  </a:schemeClr>
                </a:solidFill>
                <a:effectLst/>
                <a:uLnTx/>
                <a:uFillTx/>
                <a:latin typeface="Gill Sans MT" panose="020B0502020104020203"/>
                <a:ea typeface="+mj-ea"/>
                <a:cs typeface="+mj-cs"/>
              </a:rPr>
              <a:t>EL5 – </a:t>
            </a:r>
            <a:r>
              <a:rPr lang="en-GB" sz="2000" i="1" dirty="0" err="1">
                <a:solidFill>
                  <a:schemeClr val="bg1">
                    <a:lumMod val="75000"/>
                  </a:schemeClr>
                </a:solidFill>
                <a:latin typeface="Gill Sans MT" panose="020B0502020104020203"/>
              </a:rPr>
              <a:t>cONTRACT</a:t>
            </a:r>
            <a:endParaRPr lang="en-GB" sz="2000" i="1" dirty="0">
              <a:solidFill>
                <a:schemeClr val="bg1">
                  <a:lumMod val="75000"/>
                </a:schemeClr>
              </a:solidFill>
            </a:endParaRPr>
          </a:p>
        </p:txBody>
      </p:sp>
      <p:sp>
        <p:nvSpPr>
          <p:cNvPr id="3" name="Content Placeholder 2">
            <a:extLst>
              <a:ext uri="{FF2B5EF4-FFF2-40B4-BE49-F238E27FC236}">
                <a16:creationId xmlns:a16="http://schemas.microsoft.com/office/drawing/2014/main" id="{E7E25CDB-7C10-4051-AC7F-89D8E5C9D2C9}"/>
              </a:ext>
            </a:extLst>
          </p:cNvPr>
          <p:cNvSpPr>
            <a:spLocks noGrp="1"/>
          </p:cNvSpPr>
          <p:nvPr>
            <p:ph idx="1"/>
          </p:nvPr>
        </p:nvSpPr>
        <p:spPr>
          <a:xfrm>
            <a:off x="6215865" y="2019300"/>
            <a:ext cx="5394942" cy="3839499"/>
          </a:xfrm>
        </p:spPr>
        <p:txBody>
          <a:bodyPr/>
          <a:lstStyle/>
          <a:p>
            <a:pPr>
              <a:lnSpc>
                <a:spcPct val="150000"/>
              </a:lnSpc>
            </a:pPr>
            <a:r>
              <a:rPr lang="en-GB" dirty="0"/>
              <a:t>An agreement is reached when one party makes an offer to the other and this offer is accepted by both of them. The party receiving the offer must state that it has accepted the offer. If the value is not exchanged, the contract will not live. The parties all agree to enter into a legally binding agreement and should be aware of what this entails.</a:t>
            </a:r>
          </a:p>
          <a:p>
            <a:endParaRPr lang="en-GB" dirty="0"/>
          </a:p>
        </p:txBody>
      </p:sp>
      <p:pic>
        <p:nvPicPr>
          <p:cNvPr id="7" name="Graphic 6" descr="Scroll with solid fill">
            <a:extLst>
              <a:ext uri="{FF2B5EF4-FFF2-40B4-BE49-F238E27FC236}">
                <a16:creationId xmlns:a16="http://schemas.microsoft.com/office/drawing/2014/main" id="{3A7DD31B-6958-4D2E-AD95-BCCA1006661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696407" y="762000"/>
            <a:ext cx="914400" cy="914400"/>
          </a:xfrm>
          <a:prstGeom prst="rect">
            <a:avLst/>
          </a:prstGeom>
        </p:spPr>
      </p:pic>
      <p:pic>
        <p:nvPicPr>
          <p:cNvPr id="4" name="Picture 3">
            <a:extLst>
              <a:ext uri="{FF2B5EF4-FFF2-40B4-BE49-F238E27FC236}">
                <a16:creationId xmlns:a16="http://schemas.microsoft.com/office/drawing/2014/main" id="{A2D3B8E2-207E-4FB3-8FA9-F348DAF51686}"/>
              </a:ext>
            </a:extLst>
          </p:cNvPr>
          <p:cNvPicPr>
            <a:picLocks noChangeAspect="1"/>
          </p:cNvPicPr>
          <p:nvPr/>
        </p:nvPicPr>
        <p:blipFill>
          <a:blip r:embed="rId7"/>
          <a:stretch>
            <a:fillRect/>
          </a:stretch>
        </p:blipFill>
        <p:spPr>
          <a:xfrm>
            <a:off x="581191" y="2019300"/>
            <a:ext cx="5514809" cy="3664128"/>
          </a:xfrm>
          <a:prstGeom prst="rect">
            <a:avLst/>
          </a:prstGeom>
        </p:spPr>
      </p:pic>
      <p:sp>
        <p:nvSpPr>
          <p:cNvPr id="5" name="TextBox 4">
            <a:extLst>
              <a:ext uri="{FF2B5EF4-FFF2-40B4-BE49-F238E27FC236}">
                <a16:creationId xmlns:a16="http://schemas.microsoft.com/office/drawing/2014/main" id="{12B535DC-656C-4E6F-BE5F-D89D33696EFE}"/>
              </a:ext>
            </a:extLst>
          </p:cNvPr>
          <p:cNvSpPr txBox="1"/>
          <p:nvPr/>
        </p:nvSpPr>
        <p:spPr>
          <a:xfrm>
            <a:off x="4686729" y="5375651"/>
            <a:ext cx="1469204" cy="307777"/>
          </a:xfrm>
          <a:prstGeom prst="rect">
            <a:avLst/>
          </a:prstGeom>
          <a:noFill/>
        </p:spPr>
        <p:txBody>
          <a:bodyPr wrap="square" rtlCol="0">
            <a:spAutoFit/>
          </a:bodyPr>
          <a:lstStyle/>
          <a:p>
            <a:r>
              <a:rPr lang="en-US" sz="1400" i="1" dirty="0"/>
              <a:t>(</a:t>
            </a:r>
            <a:r>
              <a:rPr lang="en-US" sz="1400" i="1" dirty="0" err="1"/>
              <a:t>Burgielaw</a:t>
            </a:r>
            <a:r>
              <a:rPr lang="en-US" sz="1400" i="1" dirty="0"/>
              <a:t>, 2016)</a:t>
            </a:r>
            <a:endParaRPr lang="en-GB" sz="1400" i="1" dirty="0"/>
          </a:p>
        </p:txBody>
      </p:sp>
      <p:pic>
        <p:nvPicPr>
          <p:cNvPr id="8" name="Audio 7">
            <a:hlinkClick r:id="" action="ppaction://media"/>
            <a:extLst>
              <a:ext uri="{FF2B5EF4-FFF2-40B4-BE49-F238E27FC236}">
                <a16:creationId xmlns:a16="http://schemas.microsoft.com/office/drawing/2014/main" id="{50E05FA8-4DEB-4BA4-B7EC-43B1D6835C6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0266178"/>
      </p:ext>
    </p:extLst>
  </p:cSld>
  <p:clrMapOvr>
    <a:masterClrMapping/>
  </p:clrMapOvr>
  <mc:AlternateContent xmlns:mc="http://schemas.openxmlformats.org/markup-compatibility/2006">
    <mc:Choice xmlns:p14="http://schemas.microsoft.com/office/powerpoint/2010/main" Requires="p14">
      <p:transition spd="slow" p14:dur="2000" advTm="20122"/>
    </mc:Choice>
    <mc:Fallback>
      <p:transition spd="slow" advTm="201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anim calcmode="lin" valueType="num">
                                      <p:cBhvr additive="base">
                                        <p:cTn id="20" dur="500" fill="hold"/>
                                        <p:tgtEl>
                                          <p:spTgt spid="4"/>
                                        </p:tgtEl>
                                        <p:attrNameLst>
                                          <p:attrName>ppt_x</p:attrName>
                                        </p:attrNameLst>
                                      </p:cBhvr>
                                      <p:tavLst>
                                        <p:tav tm="0">
                                          <p:val>
                                            <p:strVal val="#ppt_x"/>
                                          </p:val>
                                        </p:tav>
                                        <p:tav tm="100000">
                                          <p:val>
                                            <p:strVal val="#ppt_x"/>
                                          </p:val>
                                        </p:tav>
                                      </p:tavLst>
                                    </p:anim>
                                    <p:anim calcmode="lin" valueType="num">
                                      <p:cBhvr additive="base">
                                        <p:cTn id="21"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0" fill="hold" display="0">
                  <p:stCondLst>
                    <p:cond delay="indefinite"/>
                  </p:stCondLst>
                  <p:endCondLst>
                    <p:cond evt="onStopAudio" delay="0">
                      <p:tgtEl>
                        <p:sldTgt/>
                      </p:tgtEl>
                    </p:cond>
                  </p:endCondLst>
                </p:cTn>
                <p:tgtEl>
                  <p:spTgt spid="8"/>
                </p:tgtEl>
              </p:cMediaNode>
            </p:audio>
          </p:childTnLst>
        </p:cTn>
      </p:par>
    </p:tnLst>
    <p:bldLst>
      <p:bldP spid="2"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10252-BE49-4753-B34B-12A27475351E}"/>
              </a:ext>
            </a:extLst>
          </p:cNvPr>
          <p:cNvSpPr>
            <a:spLocks noGrp="1"/>
          </p:cNvSpPr>
          <p:nvPr>
            <p:ph type="title"/>
          </p:nvPr>
        </p:nvSpPr>
        <p:spPr>
          <a:xfrm>
            <a:off x="484442" y="711414"/>
            <a:ext cx="11029616" cy="707483"/>
          </a:xfrm>
        </p:spPr>
        <p:txBody>
          <a:bodyPr>
            <a:normAutofit/>
          </a:bodyPr>
          <a:lstStyle/>
          <a:p>
            <a:r>
              <a:rPr kumimoji="0" lang="en-GB" sz="2000" b="0" i="1" u="none" strike="noStrike" kern="1200" cap="all" spc="0" normalizeH="0" baseline="0" noProof="0" dirty="0">
                <a:ln>
                  <a:noFill/>
                </a:ln>
                <a:solidFill>
                  <a:schemeClr val="bg1">
                    <a:lumMod val="75000"/>
                  </a:schemeClr>
                </a:solidFill>
                <a:effectLst/>
                <a:uLnTx/>
                <a:uFillTx/>
                <a:latin typeface="Gill Sans MT" panose="020B0502020104020203"/>
              </a:rPr>
              <a:t>EL5 – </a:t>
            </a:r>
            <a:r>
              <a:rPr lang="en-GB" sz="2000" i="1" dirty="0">
                <a:solidFill>
                  <a:schemeClr val="bg1">
                    <a:lumMod val="75000"/>
                  </a:schemeClr>
                </a:solidFill>
                <a:latin typeface="Gill Sans MT" panose="020B0502020104020203"/>
              </a:rPr>
              <a:t>INTELLECTUAL PROPERTY RIGHTS</a:t>
            </a:r>
            <a:endParaRPr lang="en-GB" sz="2000" i="1" dirty="0">
              <a:solidFill>
                <a:schemeClr val="bg1">
                  <a:lumMod val="75000"/>
                </a:schemeClr>
              </a:solidFill>
            </a:endParaRPr>
          </a:p>
        </p:txBody>
      </p:sp>
      <p:sp>
        <p:nvSpPr>
          <p:cNvPr id="12" name="Rectangle 11">
            <a:extLst>
              <a:ext uri="{FF2B5EF4-FFF2-40B4-BE49-F238E27FC236}">
                <a16:creationId xmlns:a16="http://schemas.microsoft.com/office/drawing/2014/main" id="{EC8F4389-5351-4E74-8A1B-E5BFB483C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noFill/>
          <a:ln w="190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Badge Copyright with solid fill">
            <a:extLst>
              <a:ext uri="{FF2B5EF4-FFF2-40B4-BE49-F238E27FC236}">
                <a16:creationId xmlns:a16="http://schemas.microsoft.com/office/drawing/2014/main" id="{881505E9-E913-4668-A32E-FB950912863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549526" y="925476"/>
            <a:ext cx="549275" cy="549275"/>
          </a:xfrm>
          <a:prstGeom prst="rect">
            <a:avLst/>
          </a:prstGeom>
        </p:spPr>
      </p:pic>
      <p:pic>
        <p:nvPicPr>
          <p:cNvPr id="4" name="Content Placeholder 3">
            <a:extLst>
              <a:ext uri="{FF2B5EF4-FFF2-40B4-BE49-F238E27FC236}">
                <a16:creationId xmlns:a16="http://schemas.microsoft.com/office/drawing/2014/main" id="{419305CF-69FC-4C55-B4CC-352C0071AC17}"/>
              </a:ext>
            </a:extLst>
          </p:cNvPr>
          <p:cNvPicPr>
            <a:picLocks noChangeAspect="1"/>
          </p:cNvPicPr>
          <p:nvPr/>
        </p:nvPicPr>
        <p:blipFill>
          <a:blip r:embed="rId7"/>
          <a:stretch>
            <a:fillRect/>
          </a:stretch>
        </p:blipFill>
        <p:spPr>
          <a:xfrm>
            <a:off x="1213940" y="2364906"/>
            <a:ext cx="3345360" cy="3587516"/>
          </a:xfrm>
          <a:prstGeom prst="rect">
            <a:avLst/>
          </a:prstGeom>
        </p:spPr>
      </p:pic>
      <p:sp>
        <p:nvSpPr>
          <p:cNvPr id="9" name="Content Placeholder 8">
            <a:extLst>
              <a:ext uri="{FF2B5EF4-FFF2-40B4-BE49-F238E27FC236}">
                <a16:creationId xmlns:a16="http://schemas.microsoft.com/office/drawing/2014/main" id="{CB1051C0-06DD-468C-A75C-721C63307E25}"/>
              </a:ext>
            </a:extLst>
          </p:cNvPr>
          <p:cNvSpPr>
            <a:spLocks noGrp="1"/>
          </p:cNvSpPr>
          <p:nvPr>
            <p:ph idx="1"/>
          </p:nvPr>
        </p:nvSpPr>
        <p:spPr>
          <a:xfrm>
            <a:off x="6335807" y="2180495"/>
            <a:ext cx="5275001" cy="4045683"/>
          </a:xfrm>
        </p:spPr>
        <p:txBody>
          <a:bodyPr>
            <a:normAutofit fontScale="92500" lnSpcReduction="20000"/>
          </a:bodyPr>
          <a:lstStyle/>
          <a:p>
            <a:r>
              <a:rPr lang="en-US" dirty="0"/>
              <a:t>Intellectual property is a product of the creative mind</a:t>
            </a:r>
          </a:p>
          <a:p>
            <a:r>
              <a:rPr lang="en-US" dirty="0"/>
              <a:t>Intellectual property right – moral and legal protection to the product</a:t>
            </a:r>
          </a:p>
          <a:p>
            <a:pPr marL="0" indent="0">
              <a:buNone/>
            </a:pPr>
            <a:endParaRPr lang="en-US" dirty="0"/>
          </a:p>
          <a:p>
            <a:pPr>
              <a:buFont typeface="Arial" panose="020B0604020202020204" pitchFamily="34" charset="0"/>
              <a:buChar char="•"/>
            </a:pPr>
            <a:r>
              <a:rPr lang="en-US" dirty="0"/>
              <a:t>Trademarks:  Apple, McDonalds, Aston Martin etc.</a:t>
            </a:r>
          </a:p>
          <a:p>
            <a:pPr>
              <a:buFont typeface="Arial" panose="020B0604020202020204" pitchFamily="34" charset="0"/>
              <a:buChar char="•"/>
            </a:pPr>
            <a:r>
              <a:rPr lang="en-US" dirty="0"/>
              <a:t>Copyright: books, films, songs etc.</a:t>
            </a:r>
          </a:p>
          <a:p>
            <a:pPr>
              <a:buFont typeface="Arial" panose="020B0604020202020204" pitchFamily="34" charset="0"/>
              <a:buChar char="•"/>
            </a:pPr>
            <a:r>
              <a:rPr lang="en-US" dirty="0"/>
              <a:t>Patent: mainly in manufacturing design, design of a product</a:t>
            </a:r>
          </a:p>
          <a:p>
            <a:pPr>
              <a:buFont typeface="Arial" panose="020B0604020202020204" pitchFamily="34" charset="0"/>
              <a:buChar char="•"/>
            </a:pPr>
            <a:r>
              <a:rPr lang="en-US" dirty="0"/>
              <a:t>Layout design: that could be a web design, graphic design etc.</a:t>
            </a:r>
          </a:p>
          <a:p>
            <a:pPr>
              <a:buFont typeface="Arial" panose="020B0604020202020204" pitchFamily="34" charset="0"/>
              <a:buChar char="•"/>
            </a:pPr>
            <a:r>
              <a:rPr lang="en-US" dirty="0"/>
              <a:t>Industrial design: Mini Cooper, Coca-Cola bottle etc.</a:t>
            </a:r>
          </a:p>
          <a:p>
            <a:pPr>
              <a:buFont typeface="Arial" panose="020B0604020202020204" pitchFamily="34" charset="0"/>
              <a:buChar char="•"/>
            </a:pPr>
            <a:r>
              <a:rPr lang="en-US" dirty="0"/>
              <a:t>Trade secret:  recipes in food or beverage industry etc.</a:t>
            </a:r>
          </a:p>
        </p:txBody>
      </p:sp>
      <p:sp>
        <p:nvSpPr>
          <p:cNvPr id="7" name="TextBox 6">
            <a:extLst>
              <a:ext uri="{FF2B5EF4-FFF2-40B4-BE49-F238E27FC236}">
                <a16:creationId xmlns:a16="http://schemas.microsoft.com/office/drawing/2014/main" id="{5004F05E-686A-4E72-9D45-DF117A113655}"/>
              </a:ext>
            </a:extLst>
          </p:cNvPr>
          <p:cNvSpPr txBox="1"/>
          <p:nvPr/>
        </p:nvSpPr>
        <p:spPr>
          <a:xfrm>
            <a:off x="3589019" y="5768340"/>
            <a:ext cx="1454915" cy="307777"/>
          </a:xfrm>
          <a:prstGeom prst="rect">
            <a:avLst/>
          </a:prstGeom>
          <a:noFill/>
        </p:spPr>
        <p:txBody>
          <a:bodyPr wrap="square" rtlCol="0">
            <a:spAutoFit/>
          </a:bodyPr>
          <a:lstStyle/>
          <a:p>
            <a:r>
              <a:rPr lang="en-US" sz="1400" i="1" dirty="0"/>
              <a:t>(</a:t>
            </a:r>
            <a:r>
              <a:rPr lang="en-US" sz="1400" i="1" dirty="0" err="1"/>
              <a:t>Adapttech</a:t>
            </a:r>
            <a:r>
              <a:rPr lang="en-US" sz="1400" i="1" dirty="0"/>
              <a:t>, 2018)</a:t>
            </a:r>
            <a:endParaRPr lang="en-GB" sz="1400" i="1" dirty="0"/>
          </a:p>
        </p:txBody>
      </p:sp>
      <p:pic>
        <p:nvPicPr>
          <p:cNvPr id="6" name="Audio 5">
            <a:hlinkClick r:id="" action="ppaction://media"/>
            <a:extLst>
              <a:ext uri="{FF2B5EF4-FFF2-40B4-BE49-F238E27FC236}">
                <a16:creationId xmlns:a16="http://schemas.microsoft.com/office/drawing/2014/main" id="{9BBB974A-4803-41D2-9D77-ECB6507623E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03741024"/>
      </p:ext>
    </p:extLst>
  </p:cSld>
  <p:clrMapOvr>
    <a:masterClrMapping/>
  </p:clrMapOvr>
  <mc:AlternateContent xmlns:mc="http://schemas.openxmlformats.org/markup-compatibility/2006">
    <mc:Choice xmlns:p14="http://schemas.microsoft.com/office/powerpoint/2010/main" Requires="p14">
      <p:transition spd="slow" p14:dur="2000" advTm="14052"/>
    </mc:Choice>
    <mc:Fallback>
      <p:transition spd="slow" advTm="140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9">
                                            <p:txEl>
                                              <p:pRg st="0" end="0"/>
                                            </p:txEl>
                                          </p:spTgt>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9">
                                            <p:txEl>
                                              <p:pRg st="1" end="1"/>
                                            </p:txEl>
                                          </p:spTgt>
                                        </p:tgtEl>
                                        <p:attrNameLst>
                                          <p:attrName>style.visibility</p:attrName>
                                        </p:attrNameLst>
                                      </p:cBhvr>
                                      <p:to>
                                        <p:strVal val="visible"/>
                                      </p:to>
                                    </p:set>
                                  </p:childTnLst>
                                </p:cTn>
                              </p:par>
                              <p:par>
                                <p:cTn id="30" presetID="1" presetClass="entr" presetSubtype="0" fill="hold" nodeType="withEffect">
                                  <p:stCondLst>
                                    <p:cond delay="0"/>
                                  </p:stCondLst>
                                  <p:childTnLst>
                                    <p:set>
                                      <p:cBhvr>
                                        <p:cTn id="31" dur="1" fill="hold">
                                          <p:stCondLst>
                                            <p:cond delay="0"/>
                                          </p:stCondLst>
                                        </p:cTn>
                                        <p:tgtEl>
                                          <p:spTgt spid="9">
                                            <p:txEl>
                                              <p:pRg st="3" end="3"/>
                                            </p:txEl>
                                          </p:spTgt>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9">
                                            <p:txEl>
                                              <p:pRg st="4" end="4"/>
                                            </p:txEl>
                                          </p:spTgt>
                                        </p:tgtEl>
                                        <p:attrNameLst>
                                          <p:attrName>style.visibility</p:attrName>
                                        </p:attrNameLst>
                                      </p:cBhvr>
                                      <p:to>
                                        <p:strVal val="visible"/>
                                      </p:to>
                                    </p:set>
                                  </p:childTnLst>
                                </p:cTn>
                              </p:par>
                              <p:par>
                                <p:cTn id="34" presetID="1" presetClass="entr" presetSubtype="0" fill="hold" nodeType="withEffect">
                                  <p:stCondLst>
                                    <p:cond delay="0"/>
                                  </p:stCondLst>
                                  <p:childTnLst>
                                    <p:set>
                                      <p:cBhvr>
                                        <p:cTn id="35" dur="1" fill="hold">
                                          <p:stCondLst>
                                            <p:cond delay="0"/>
                                          </p:stCondLst>
                                        </p:cTn>
                                        <p:tgtEl>
                                          <p:spTgt spid="9">
                                            <p:txEl>
                                              <p:pRg st="5" end="5"/>
                                            </p:txEl>
                                          </p:spTgt>
                                        </p:tgtEl>
                                        <p:attrNameLst>
                                          <p:attrName>style.visibility</p:attrName>
                                        </p:attrNameLst>
                                      </p:cBhvr>
                                      <p:to>
                                        <p:strVal val="visible"/>
                                      </p:to>
                                    </p:set>
                                  </p:childTnLst>
                                </p:cTn>
                              </p:par>
                              <p:par>
                                <p:cTn id="36" presetID="1" presetClass="entr" presetSubtype="0" fill="hold" nodeType="withEffect">
                                  <p:stCondLst>
                                    <p:cond delay="0"/>
                                  </p:stCondLst>
                                  <p:childTnLst>
                                    <p:set>
                                      <p:cBhvr>
                                        <p:cTn id="37" dur="1" fill="hold">
                                          <p:stCondLst>
                                            <p:cond delay="0"/>
                                          </p:stCondLst>
                                        </p:cTn>
                                        <p:tgtEl>
                                          <p:spTgt spid="9">
                                            <p:txEl>
                                              <p:pRg st="6" end="6"/>
                                            </p:txEl>
                                          </p:spTgt>
                                        </p:tgtEl>
                                        <p:attrNameLst>
                                          <p:attrName>style.visibility</p:attrName>
                                        </p:attrNameLst>
                                      </p:cBhvr>
                                      <p:to>
                                        <p:strVal val="visible"/>
                                      </p:to>
                                    </p:set>
                                  </p:childTnLst>
                                </p:cTn>
                              </p:par>
                              <p:par>
                                <p:cTn id="38" presetID="1" presetClass="entr" presetSubtype="0" fill="hold" nodeType="withEffect">
                                  <p:stCondLst>
                                    <p:cond delay="0"/>
                                  </p:stCondLst>
                                  <p:childTnLst>
                                    <p:set>
                                      <p:cBhvr>
                                        <p:cTn id="39" dur="1" fill="hold">
                                          <p:stCondLst>
                                            <p:cond delay="0"/>
                                          </p:stCondLst>
                                        </p:cTn>
                                        <p:tgtEl>
                                          <p:spTgt spid="9">
                                            <p:txEl>
                                              <p:pRg st="7" end="7"/>
                                            </p:txEl>
                                          </p:spTgt>
                                        </p:tgtEl>
                                        <p:attrNameLst>
                                          <p:attrName>style.visibility</p:attrName>
                                        </p:attrNameLst>
                                      </p:cBhvr>
                                      <p:to>
                                        <p:strVal val="visible"/>
                                      </p:to>
                                    </p:set>
                                  </p:childTnLst>
                                </p:cTn>
                              </p:par>
                              <p:par>
                                <p:cTn id="40" presetID="1" presetClass="entr" presetSubtype="0" fill="hold" nodeType="withEffect">
                                  <p:stCondLst>
                                    <p:cond delay="0"/>
                                  </p:stCondLst>
                                  <p:childTnLst>
                                    <p:set>
                                      <p:cBhvr>
                                        <p:cTn id="41" dur="1" fill="hold">
                                          <p:stCondLst>
                                            <p:cond delay="0"/>
                                          </p:stCondLst>
                                        </p:cTn>
                                        <p:tgtEl>
                                          <p:spTgt spid="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2" fill="hold" display="0">
                  <p:stCondLst>
                    <p:cond delay="indefinite"/>
                  </p:stCondLst>
                  <p:endCondLst>
                    <p:cond evt="onStopAudio" delay="0">
                      <p:tgtEl>
                        <p:sldTgt/>
                      </p:tgtEl>
                    </p:cond>
                  </p:endCondLst>
                </p:cTn>
                <p:tgtEl>
                  <p:spTgt spid="6"/>
                </p:tgtEl>
              </p:cMediaNode>
            </p:audio>
          </p:childTnLst>
        </p:cTn>
      </p:par>
    </p:tnLst>
    <p:bldLst>
      <p:bldP spid="2" grpId="0"/>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078EE-67DA-45B3-891B-5D2566FF9A92}"/>
              </a:ext>
            </a:extLst>
          </p:cNvPr>
          <p:cNvSpPr>
            <a:spLocks noGrp="1"/>
          </p:cNvSpPr>
          <p:nvPr>
            <p:ph type="title"/>
          </p:nvPr>
        </p:nvSpPr>
        <p:spPr>
          <a:xfrm>
            <a:off x="581191" y="999201"/>
            <a:ext cx="11029616" cy="408151"/>
          </a:xfrm>
        </p:spPr>
        <p:txBody>
          <a:bodyPr>
            <a:normAutofit/>
          </a:bodyPr>
          <a:lstStyle/>
          <a:p>
            <a: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PRODUCT</a:t>
            </a:r>
            <a:r>
              <a:rPr kumimoji="0" lang="en-GB" sz="2000" b="0" i="1" u="none" strike="noStrike" kern="1200" cap="all" spc="0" normalizeH="0" noProof="0" dirty="0">
                <a:ln>
                  <a:noFill/>
                </a:ln>
                <a:solidFill>
                  <a:prstClr val="white">
                    <a:lumMod val="75000"/>
                  </a:prstClr>
                </a:solidFill>
                <a:effectLst/>
                <a:uLnTx/>
                <a:uFillTx/>
                <a:latin typeface="Gill Sans MT" panose="020B0502020104020203"/>
                <a:ea typeface="+mj-ea"/>
                <a:cs typeface="+mj-cs"/>
              </a:rPr>
              <a:t> SAFETY AND LIABILITY ISSUES</a:t>
            </a:r>
            <a:endParaRPr lang="en-GB" sz="2000" i="1" dirty="0"/>
          </a:p>
        </p:txBody>
      </p:sp>
      <p:sp>
        <p:nvSpPr>
          <p:cNvPr id="3" name="Content Placeholder 2">
            <a:extLst>
              <a:ext uri="{FF2B5EF4-FFF2-40B4-BE49-F238E27FC236}">
                <a16:creationId xmlns:a16="http://schemas.microsoft.com/office/drawing/2014/main" id="{84C9DE1C-E922-497C-A9FD-D87A0F9233BF}"/>
              </a:ext>
            </a:extLst>
          </p:cNvPr>
          <p:cNvSpPr>
            <a:spLocks noGrp="1"/>
          </p:cNvSpPr>
          <p:nvPr>
            <p:ph idx="1"/>
          </p:nvPr>
        </p:nvSpPr>
        <p:spPr>
          <a:xfrm>
            <a:off x="581192" y="1913602"/>
            <a:ext cx="11029615" cy="3945198"/>
          </a:xfrm>
        </p:spPr>
        <p:txBody>
          <a:bodyPr>
            <a:normAutofit/>
          </a:bodyPr>
          <a:lstStyle/>
          <a:p>
            <a:pPr marL="0" indent="0">
              <a:buNone/>
            </a:pPr>
            <a:endParaRPr lang="en-US" sz="2000" i="1" dirty="0"/>
          </a:p>
          <a:p>
            <a:r>
              <a:rPr lang="en-US" i="1" dirty="0"/>
              <a:t>The General Product Safety Regulations 2005 (GPSR)</a:t>
            </a:r>
          </a:p>
          <a:p>
            <a:r>
              <a:rPr lang="en-US" i="1" dirty="0"/>
              <a:t>Consumer Protection Act 1987</a:t>
            </a:r>
          </a:p>
          <a:p>
            <a:pPr>
              <a:lnSpc>
                <a:spcPct val="150000"/>
              </a:lnSpc>
              <a:buFont typeface="Arial" panose="020B0604020202020204" pitchFamily="34" charset="0"/>
              <a:buChar char="•"/>
            </a:pPr>
            <a:r>
              <a:rPr lang="en-GB" dirty="0"/>
              <a:t>The basic aim of the Product safety rule is to provide customers with a product on the market that they can use safely and function as intended. However, if manufacturers and service providers are still unable to provide such products or services and cause harm to users, the customers should have the opportunity to complain and claim compensation.</a:t>
            </a:r>
          </a:p>
          <a:p>
            <a:pPr marL="0" indent="0" algn="r">
              <a:buNone/>
            </a:pPr>
            <a:r>
              <a:rPr lang="en-US" sz="1300" i="1" dirty="0"/>
              <a:t>(GOV, 2021)</a:t>
            </a:r>
          </a:p>
        </p:txBody>
      </p:sp>
      <p:pic>
        <p:nvPicPr>
          <p:cNvPr id="5" name="Graphic 4" descr="Seat Belt outline">
            <a:extLst>
              <a:ext uri="{FF2B5EF4-FFF2-40B4-BE49-F238E27FC236}">
                <a16:creationId xmlns:a16="http://schemas.microsoft.com/office/drawing/2014/main" id="{30B2DDC9-AFAA-4529-9638-377877CB7CA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646787" y="746076"/>
            <a:ext cx="914400" cy="914400"/>
          </a:xfrm>
          <a:prstGeom prst="rect">
            <a:avLst/>
          </a:prstGeom>
        </p:spPr>
      </p:pic>
      <p:pic>
        <p:nvPicPr>
          <p:cNvPr id="6" name="Audio 5">
            <a:hlinkClick r:id="" action="ppaction://media"/>
            <a:extLst>
              <a:ext uri="{FF2B5EF4-FFF2-40B4-BE49-F238E27FC236}">
                <a16:creationId xmlns:a16="http://schemas.microsoft.com/office/drawing/2014/main" id="{04236E63-9677-4F36-81CE-6C45D0E9332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86289869"/>
      </p:ext>
    </p:extLst>
  </p:cSld>
  <p:clrMapOvr>
    <a:masterClrMapping/>
  </p:clrMapOvr>
  <mc:AlternateContent xmlns:mc="http://schemas.openxmlformats.org/markup-compatibility/2006">
    <mc:Choice xmlns:p14="http://schemas.microsoft.com/office/powerpoint/2010/main" Requires="p14">
      <p:transition spd="slow" p14:dur="2000" advTm="19312"/>
    </mc:Choice>
    <mc:Fallback>
      <p:transition spd="slow" advTm="193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6"/>
                </p:tgtEl>
              </p:cMediaNode>
            </p:audio>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BDF5C-038D-4FDB-B710-59FA2B65B41E}"/>
              </a:ext>
            </a:extLst>
          </p:cNvPr>
          <p:cNvSpPr>
            <a:spLocks noGrp="1"/>
          </p:cNvSpPr>
          <p:nvPr>
            <p:ph type="title"/>
          </p:nvPr>
        </p:nvSpPr>
        <p:spPr>
          <a:xfrm>
            <a:off x="581192" y="702155"/>
            <a:ext cx="11029616" cy="1307397"/>
          </a:xfrm>
        </p:spPr>
        <p:txBody>
          <a:bodyPr>
            <a:normAutofit/>
          </a:bodyPr>
          <a:lstStyle/>
          <a:p>
            <a:r>
              <a:rPr lang="en-GB" sz="2000" i="1" dirty="0">
                <a:solidFill>
                  <a:schemeClr val="bg1">
                    <a:lumMod val="75000"/>
                  </a:schemeClr>
                </a:solidFill>
              </a:rPr>
              <a:t>G1 – Applications of skills in problem solving, communication, information retrieval working with others and the effective use of general IT facilities</a:t>
            </a:r>
            <a:br>
              <a:rPr lang="en-GB" sz="2800" i="1" dirty="0">
                <a:solidFill>
                  <a:schemeClr val="bg1">
                    <a:lumMod val="75000"/>
                  </a:schemeClr>
                </a:solidFill>
              </a:rPr>
            </a:br>
            <a:endParaRPr lang="en-GB" dirty="0"/>
          </a:p>
        </p:txBody>
      </p:sp>
      <p:sp>
        <p:nvSpPr>
          <p:cNvPr id="3" name="Content Placeholder 2">
            <a:extLst>
              <a:ext uri="{FF2B5EF4-FFF2-40B4-BE49-F238E27FC236}">
                <a16:creationId xmlns:a16="http://schemas.microsoft.com/office/drawing/2014/main" id="{EF324A3E-16B6-4FEC-8A8C-0A97693FC609}"/>
              </a:ext>
            </a:extLst>
          </p:cNvPr>
          <p:cNvSpPr>
            <a:spLocks noGrp="1"/>
          </p:cNvSpPr>
          <p:nvPr>
            <p:ph idx="1"/>
          </p:nvPr>
        </p:nvSpPr>
        <p:spPr/>
        <p:txBody>
          <a:bodyPr/>
          <a:lstStyle/>
          <a:p>
            <a:r>
              <a:rPr lang="en-US" dirty="0"/>
              <a:t>Problem solving</a:t>
            </a:r>
          </a:p>
          <a:p>
            <a:r>
              <a:rPr lang="en-US" dirty="0"/>
              <a:t>Communication</a:t>
            </a:r>
          </a:p>
          <a:p>
            <a:r>
              <a:rPr lang="en-US" dirty="0"/>
              <a:t>Information retrieval</a:t>
            </a:r>
          </a:p>
          <a:p>
            <a:r>
              <a:rPr lang="en-US" dirty="0"/>
              <a:t>Working with others</a:t>
            </a:r>
          </a:p>
          <a:p>
            <a:r>
              <a:rPr lang="en-US" dirty="0"/>
              <a:t>Use of IT facilities </a:t>
            </a:r>
            <a:endParaRPr lang="en-GB" dirty="0"/>
          </a:p>
        </p:txBody>
      </p:sp>
      <p:pic>
        <p:nvPicPr>
          <p:cNvPr id="5" name="Graphic 4" descr="Classroom with solid fill">
            <a:extLst>
              <a:ext uri="{FF2B5EF4-FFF2-40B4-BE49-F238E27FC236}">
                <a16:creationId xmlns:a16="http://schemas.microsoft.com/office/drawing/2014/main" id="{39DFEA90-DC83-4213-B714-D04848F3D88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727509" y="702155"/>
            <a:ext cx="914400" cy="914400"/>
          </a:xfrm>
          <a:prstGeom prst="rect">
            <a:avLst/>
          </a:prstGeom>
        </p:spPr>
      </p:pic>
      <p:pic>
        <p:nvPicPr>
          <p:cNvPr id="7" name="Audio 6">
            <a:hlinkClick r:id="" action="ppaction://media"/>
            <a:extLst>
              <a:ext uri="{FF2B5EF4-FFF2-40B4-BE49-F238E27FC236}">
                <a16:creationId xmlns:a16="http://schemas.microsoft.com/office/drawing/2014/main" id="{CBEF170E-5BFE-4896-A7F1-D212DC7F981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47519042"/>
      </p:ext>
    </p:extLst>
  </p:cSld>
  <p:clrMapOvr>
    <a:masterClrMapping/>
  </p:clrMapOvr>
  <mc:AlternateContent xmlns:mc="http://schemas.openxmlformats.org/markup-compatibility/2006">
    <mc:Choice xmlns:p14="http://schemas.microsoft.com/office/powerpoint/2010/main" Requires="p14">
      <p:transition spd="slow" p14:dur="2000" advTm="44145"/>
    </mc:Choice>
    <mc:Fallback>
      <p:transition spd="slow" advTm="441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8" fill="hold" display="0">
                  <p:stCondLst>
                    <p:cond delay="indefinite"/>
                  </p:stCondLst>
                  <p:endCondLst>
                    <p:cond evt="onStopAudio" delay="0">
                      <p:tgtEl>
                        <p:sldTgt/>
                      </p:tgtEl>
                    </p:cond>
                  </p:endCondLst>
                </p:cTn>
                <p:tgtEl>
                  <p:spTgt spid="7"/>
                </p:tgtEl>
              </p:cMediaNode>
            </p:audio>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06971-CBE0-48DA-B8F5-75734DBD5D15}"/>
              </a:ext>
            </a:extLst>
          </p:cNvPr>
          <p:cNvSpPr>
            <a:spLocks noGrp="1"/>
          </p:cNvSpPr>
          <p:nvPr>
            <p:ph type="title"/>
          </p:nvPr>
        </p:nvSpPr>
        <p:spPr>
          <a:xfrm>
            <a:off x="581192" y="510363"/>
            <a:ext cx="11029616" cy="1477925"/>
          </a:xfrm>
        </p:spPr>
        <p:txBody>
          <a:bodyPr>
            <a:normAutofit/>
          </a:bodyPr>
          <a:lstStyle/>
          <a:p>
            <a:r>
              <a:rPr lang="en-GB" sz="2000" i="1" dirty="0">
                <a:solidFill>
                  <a:schemeClr val="bg1">
                    <a:lumMod val="75000"/>
                  </a:schemeClr>
                </a:solidFill>
              </a:rPr>
              <a:t>G2 – Plan self-learning and improve performance as a foundation for</a:t>
            </a:r>
            <a:br>
              <a:rPr lang="en-GB" sz="2000" i="1" dirty="0">
                <a:solidFill>
                  <a:schemeClr val="bg1">
                    <a:lumMod val="75000"/>
                  </a:schemeClr>
                </a:solidFill>
              </a:rPr>
            </a:br>
            <a:r>
              <a:rPr lang="en-GB" sz="2000" i="1" dirty="0">
                <a:solidFill>
                  <a:schemeClr val="bg1">
                    <a:lumMod val="75000"/>
                  </a:schemeClr>
                </a:solidFill>
              </a:rPr>
              <a:t>lifelong learning and continuous professional development</a:t>
            </a:r>
            <a:br>
              <a:rPr lang="en-GB" sz="2800" i="1" dirty="0">
                <a:solidFill>
                  <a:schemeClr val="bg1">
                    <a:lumMod val="75000"/>
                  </a:schemeClr>
                </a:solidFill>
              </a:rPr>
            </a:br>
            <a:endParaRPr lang="en-GB" dirty="0"/>
          </a:p>
        </p:txBody>
      </p:sp>
      <p:sp>
        <p:nvSpPr>
          <p:cNvPr id="3" name="Content Placeholder 2">
            <a:extLst>
              <a:ext uri="{FF2B5EF4-FFF2-40B4-BE49-F238E27FC236}">
                <a16:creationId xmlns:a16="http://schemas.microsoft.com/office/drawing/2014/main" id="{E8159F86-FAD6-4836-BCF4-EFAD225A9EF9}"/>
              </a:ext>
            </a:extLst>
          </p:cNvPr>
          <p:cNvSpPr>
            <a:spLocks noGrp="1"/>
          </p:cNvSpPr>
          <p:nvPr>
            <p:ph idx="1"/>
          </p:nvPr>
        </p:nvSpPr>
        <p:spPr/>
        <p:txBody>
          <a:bodyPr/>
          <a:lstStyle/>
          <a:p>
            <a:r>
              <a:rPr lang="en-GB" dirty="0"/>
              <a:t>To acquire, use and adapt the knowledge gained here.</a:t>
            </a:r>
          </a:p>
          <a:p>
            <a:r>
              <a:rPr lang="en-GB" dirty="0"/>
              <a:t>Completion of further trainings.</a:t>
            </a:r>
          </a:p>
          <a:p>
            <a:r>
              <a:rPr lang="en-GB" dirty="0"/>
              <a:t>Striving for continuous development in the professional field.</a:t>
            </a:r>
          </a:p>
        </p:txBody>
      </p:sp>
      <p:pic>
        <p:nvPicPr>
          <p:cNvPr id="7" name="Graphic 6" descr="Idea with solid fill">
            <a:extLst>
              <a:ext uri="{FF2B5EF4-FFF2-40B4-BE49-F238E27FC236}">
                <a16:creationId xmlns:a16="http://schemas.microsoft.com/office/drawing/2014/main" id="{98349A0A-9965-4087-A6E0-5D494B9A8BE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370288" y="712792"/>
            <a:ext cx="914400" cy="914400"/>
          </a:xfrm>
          <a:prstGeom prst="rect">
            <a:avLst/>
          </a:prstGeom>
        </p:spPr>
      </p:pic>
      <p:pic>
        <p:nvPicPr>
          <p:cNvPr id="4" name="Audio 3">
            <a:hlinkClick r:id="" action="ppaction://media"/>
            <a:extLst>
              <a:ext uri="{FF2B5EF4-FFF2-40B4-BE49-F238E27FC236}">
                <a16:creationId xmlns:a16="http://schemas.microsoft.com/office/drawing/2014/main" id="{B3BD8CBA-36DD-4CB9-A9C2-E299948716F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90554848"/>
      </p:ext>
    </p:extLst>
  </p:cSld>
  <p:clrMapOvr>
    <a:masterClrMapping/>
  </p:clrMapOvr>
  <mc:AlternateContent xmlns:mc="http://schemas.openxmlformats.org/markup-compatibility/2006">
    <mc:Choice xmlns:p14="http://schemas.microsoft.com/office/powerpoint/2010/main" Requires="p14">
      <p:transition spd="slow" p14:dur="2000" advTm="21036"/>
    </mc:Choice>
    <mc:Fallback>
      <p:transition spd="slow" advTm="210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4"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5B8AC-97B4-4E5D-89DE-67618589A932}"/>
              </a:ext>
            </a:extLst>
          </p:cNvPr>
          <p:cNvSpPr>
            <a:spLocks noGrp="1"/>
          </p:cNvSpPr>
          <p:nvPr>
            <p:ph type="title"/>
          </p:nvPr>
        </p:nvSpPr>
        <p:spPr>
          <a:xfrm>
            <a:off x="581192" y="756356"/>
            <a:ext cx="11029616" cy="666044"/>
          </a:xfrm>
        </p:spPr>
        <p:txBody>
          <a:bodyPr>
            <a:normAutofit/>
          </a:bodyPr>
          <a:lstStyle/>
          <a:p>
            <a:r>
              <a:rPr lang="en-US" sz="2200" i="1" dirty="0">
                <a:solidFill>
                  <a:schemeClr val="bg1">
                    <a:lumMod val="65000"/>
                  </a:schemeClr>
                </a:solidFill>
              </a:rPr>
              <a:t>References</a:t>
            </a:r>
            <a:endParaRPr lang="en-GB" sz="2200" i="1" dirty="0">
              <a:solidFill>
                <a:schemeClr val="bg1">
                  <a:lumMod val="65000"/>
                </a:schemeClr>
              </a:solidFill>
            </a:endParaRPr>
          </a:p>
        </p:txBody>
      </p:sp>
      <p:sp>
        <p:nvSpPr>
          <p:cNvPr id="3" name="Content Placeholder 2">
            <a:extLst>
              <a:ext uri="{FF2B5EF4-FFF2-40B4-BE49-F238E27FC236}">
                <a16:creationId xmlns:a16="http://schemas.microsoft.com/office/drawing/2014/main" id="{FAD3FFE5-C315-4A98-872B-ECB00A7C86DE}"/>
              </a:ext>
            </a:extLst>
          </p:cNvPr>
          <p:cNvSpPr>
            <a:spLocks noGrp="1"/>
          </p:cNvSpPr>
          <p:nvPr>
            <p:ph idx="1"/>
          </p:nvPr>
        </p:nvSpPr>
        <p:spPr>
          <a:xfrm>
            <a:off x="470369" y="1882140"/>
            <a:ext cx="11085027" cy="5671185"/>
          </a:xfrm>
        </p:spPr>
        <p:txBody>
          <a:bodyPr>
            <a:normAutofit/>
          </a:bodyPr>
          <a:lstStyle/>
          <a:p>
            <a:pPr lvl="0" algn="just">
              <a:lnSpc>
                <a:spcPct val="150000"/>
              </a:lnSpc>
              <a:spcBef>
                <a:spcPts val="0"/>
              </a:spcBef>
              <a:spcAft>
                <a:spcPts val="0"/>
              </a:spcAft>
              <a:buClr>
                <a:srgbClr val="903163"/>
              </a:buClr>
            </a:pP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Martin, M. W. and </a:t>
            </a:r>
            <a:r>
              <a:rPr lang="en-GB" sz="1050" dirty="0" err="1">
                <a:solidFill>
                  <a:srgbClr val="3D3D3D"/>
                </a:solidFill>
                <a:latin typeface="Calibri" panose="020F0502020204030204" pitchFamily="34" charset="0"/>
                <a:ea typeface="Calibri" panose="020F0502020204030204" pitchFamily="34" charset="0"/>
                <a:cs typeface="Times New Roman" panose="02020603050405020304" pitchFamily="18" charset="0"/>
              </a:rPr>
              <a:t>Schinzinger</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R. (2000) </a:t>
            </a:r>
            <a:r>
              <a:rPr lang="en-GB"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Introduction to Engineering Ethics</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2nd </a:t>
            </a:r>
            <a:r>
              <a:rPr lang="en-GB" sz="1050" dirty="0" err="1">
                <a:solidFill>
                  <a:srgbClr val="3D3D3D"/>
                </a:solidFill>
                <a:latin typeface="Calibri" panose="020F0502020204030204" pitchFamily="34" charset="0"/>
                <a:ea typeface="Calibri" panose="020F0502020204030204" pitchFamily="34" charset="0"/>
                <a:cs typeface="Times New Roman" panose="02020603050405020304" pitchFamily="18" charset="0"/>
              </a:rPr>
              <a:t>edn</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New York: McGraw-Hill.</a:t>
            </a:r>
          </a:p>
          <a:p>
            <a:pPr lvl="0" algn="just">
              <a:lnSpc>
                <a:spcPct val="150000"/>
              </a:lnSpc>
              <a:spcBef>
                <a:spcPts val="0"/>
              </a:spcBef>
              <a:spcAft>
                <a:spcPts val="0"/>
              </a:spcAft>
              <a:buClr>
                <a:srgbClr val="903163"/>
              </a:buClr>
            </a:pPr>
            <a:r>
              <a:rPr lang="en-GB" sz="1050" dirty="0" err="1">
                <a:solidFill>
                  <a:srgbClr val="3D3D3D"/>
                </a:solidFill>
                <a:latin typeface="Calibri" panose="020F0502020204030204" pitchFamily="34" charset="0"/>
                <a:ea typeface="Calibri" panose="020F0502020204030204" pitchFamily="34" charset="0"/>
                <a:cs typeface="Times New Roman" panose="02020603050405020304" pitchFamily="18" charset="0"/>
              </a:rPr>
              <a:t>Carpinterio</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F. (2018)</a:t>
            </a:r>
            <a:r>
              <a:rPr lang="en-GB"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 Should </a:t>
            </a:r>
            <a:r>
              <a:rPr lang="en-GB" sz="1050" i="1" dirty="0" err="1">
                <a:solidFill>
                  <a:srgbClr val="3D3D3D"/>
                </a:solidFill>
                <a:latin typeface="Calibri" panose="020F0502020204030204" pitchFamily="34" charset="0"/>
                <a:ea typeface="Calibri" panose="020F0502020204030204" pitchFamily="34" charset="0"/>
                <a:cs typeface="Times New Roman" panose="02020603050405020304" pitchFamily="18" charset="0"/>
              </a:rPr>
              <a:t>startups</a:t>
            </a:r>
            <a:r>
              <a:rPr lang="en-GB"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 worry about intellectual property? </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Available at: </a:t>
            </a:r>
            <a:r>
              <a:rPr lang="en-GB" sz="1050" dirty="0">
                <a:latin typeface="Calibri" panose="020F0502020204030204" pitchFamily="34" charset="0"/>
                <a:ea typeface="Calibri" panose="020F0502020204030204" pitchFamily="34" charset="0"/>
                <a:cs typeface="Times New Roman" panose="02020603050405020304" pitchFamily="18" charset="0"/>
                <a:hlinkClick r:id="rId3"/>
              </a:rPr>
              <a:t>https://www.adapttech.eu/blog/2018/8/1/should-startups-worry-about-intellectual-property</a:t>
            </a:r>
            <a:r>
              <a:rPr lang="en-GB" sz="1050" dirty="0">
                <a:latin typeface="Calibri" panose="020F0502020204030204" pitchFamily="34" charset="0"/>
                <a:ea typeface="Calibri" panose="020F0502020204030204" pitchFamily="34" charset="0"/>
                <a:cs typeface="Times New Roman" panose="02020603050405020304" pitchFamily="18" charset="0"/>
              </a:rPr>
              <a:t> [Accessed: 16/03/2021]</a:t>
            </a:r>
          </a:p>
          <a:p>
            <a:pPr lvl="0" algn="just">
              <a:lnSpc>
                <a:spcPct val="150000"/>
              </a:lnSpc>
              <a:spcBef>
                <a:spcPts val="0"/>
              </a:spcBef>
              <a:spcAft>
                <a:spcPts val="0"/>
              </a:spcAft>
              <a:buClr>
                <a:srgbClr val="903163"/>
              </a:buClr>
            </a:pPr>
            <a:r>
              <a:rPr lang="en-GB" sz="1050" dirty="0" err="1">
                <a:latin typeface="Calibri" panose="020F0502020204030204" pitchFamily="34" charset="0"/>
                <a:ea typeface="Calibri" panose="020F0502020204030204" pitchFamily="34" charset="0"/>
                <a:cs typeface="Times New Roman" panose="02020603050405020304" pitchFamily="18" charset="0"/>
              </a:rPr>
              <a:t>Burgielaw</a:t>
            </a:r>
            <a:r>
              <a:rPr lang="en-GB" sz="1050" i="1" dirty="0">
                <a:latin typeface="Calibri" panose="020F0502020204030204" pitchFamily="34" charset="0"/>
                <a:ea typeface="Calibri" panose="020F0502020204030204" pitchFamily="34" charset="0"/>
                <a:cs typeface="Times New Roman" panose="02020603050405020304" pitchFamily="18" charset="0"/>
              </a:rPr>
              <a:t> (2016) The Essential Ingredients Of A Contract. </a:t>
            </a:r>
            <a:r>
              <a:rPr lang="en-GB" sz="1050" dirty="0">
                <a:latin typeface="Calibri" panose="020F0502020204030204" pitchFamily="34" charset="0"/>
                <a:ea typeface="Calibri" panose="020F0502020204030204" pitchFamily="34" charset="0"/>
                <a:cs typeface="Times New Roman" panose="02020603050405020304" pitchFamily="18" charset="0"/>
              </a:rPr>
              <a:t>Available at: </a:t>
            </a:r>
            <a:r>
              <a:rPr lang="en-GB" sz="1050" dirty="0">
                <a:latin typeface="Calibri" panose="020F0502020204030204" pitchFamily="34" charset="0"/>
                <a:ea typeface="Calibri" panose="020F0502020204030204" pitchFamily="34" charset="0"/>
                <a:cs typeface="Times New Roman" panose="02020603050405020304" pitchFamily="18" charset="0"/>
                <a:hlinkClick r:id="rId4"/>
              </a:rPr>
              <a:t>https://www.burgielaw.com/2016/10/07/the-essential-ingredients-of-a-contract/</a:t>
            </a:r>
            <a:r>
              <a:rPr lang="en-GB" sz="1050" dirty="0">
                <a:latin typeface="Calibri" panose="020F0502020204030204" pitchFamily="34" charset="0"/>
                <a:ea typeface="Calibri" panose="020F0502020204030204" pitchFamily="34" charset="0"/>
                <a:cs typeface="Times New Roman" panose="02020603050405020304" pitchFamily="18" charset="0"/>
              </a:rPr>
              <a:t> [Accessed: 16/03/2021]</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0"/>
              </a:spcBef>
              <a:spcAft>
                <a:spcPts val="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Business law (2019) </a:t>
            </a:r>
            <a:r>
              <a:rPr lang="en-GB" sz="1050" i="1" dirty="0">
                <a:effectLst/>
                <a:latin typeface="Calibri" panose="020F0502020204030204" pitchFamily="34" charset="0"/>
                <a:ea typeface="Calibri" panose="020F0502020204030204" pitchFamily="34" charset="0"/>
                <a:cs typeface="Times New Roman" panose="02020603050405020304" pitchFamily="18" charset="0"/>
              </a:rPr>
              <a:t>Do You Know the 5 Basic Requirements For A Contract? </a:t>
            </a:r>
            <a:r>
              <a:rPr lang="en-GB" sz="105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05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https://www.tarshuslaw.com/blog/do-you-know-the-5-basic-requirements-for-a-contract</a:t>
            </a:r>
            <a:r>
              <a:rPr lang="en-US" sz="1050" dirty="0">
                <a:effectLst/>
                <a:latin typeface="Calibri" panose="020F0502020204030204" pitchFamily="34" charset="0"/>
                <a:ea typeface="Calibri" panose="020F0502020204030204" pitchFamily="34" charset="0"/>
                <a:cs typeface="Times New Roman" panose="02020603050405020304" pitchFamily="18" charset="0"/>
              </a:rPr>
              <a:t> [Accessed: </a:t>
            </a:r>
            <a:r>
              <a:rPr lang="en-US" sz="1050" dirty="0">
                <a:latin typeface="Calibri" panose="020F0502020204030204" pitchFamily="34" charset="0"/>
                <a:ea typeface="Calibri" panose="020F0502020204030204" pitchFamily="34" charset="0"/>
                <a:cs typeface="Times New Roman" panose="02020603050405020304" pitchFamily="18" charset="0"/>
              </a:rPr>
              <a:t>16</a:t>
            </a:r>
            <a:r>
              <a:rPr lang="en-US" sz="1050" dirty="0">
                <a:effectLst/>
                <a:latin typeface="Calibri" panose="020F0502020204030204" pitchFamily="34" charset="0"/>
                <a:ea typeface="Calibri" panose="020F0502020204030204" pitchFamily="34" charset="0"/>
                <a:cs typeface="Times New Roman" panose="02020603050405020304" pitchFamily="18" charset="0"/>
              </a:rPr>
              <a:t>/03/2021]</a:t>
            </a:r>
          </a:p>
          <a:p>
            <a:pPr algn="just">
              <a:lnSpc>
                <a:spcPct val="150000"/>
              </a:lnSpc>
              <a:spcBef>
                <a:spcPts val="0"/>
              </a:spcBef>
              <a:spcAft>
                <a:spcPts val="0"/>
              </a:spcAft>
            </a:pPr>
            <a:r>
              <a:rPr lang="en-US" sz="1050" dirty="0">
                <a:latin typeface="Calibri" panose="020F0502020204030204" pitchFamily="34" charset="0"/>
                <a:ea typeface="Calibri" panose="020F0502020204030204" pitchFamily="34" charset="0"/>
                <a:cs typeface="Times New Roman" panose="02020603050405020304" pitchFamily="18" charset="0"/>
              </a:rPr>
              <a:t>Engineering council (2020) </a:t>
            </a:r>
            <a:r>
              <a:rPr lang="en-US" sz="1050" i="1" dirty="0">
                <a:latin typeface="Calibri" panose="020F0502020204030204" pitchFamily="34" charset="0"/>
                <a:ea typeface="Calibri" panose="020F0502020204030204" pitchFamily="34" charset="0"/>
                <a:cs typeface="Times New Roman" panose="02020603050405020304" pitchFamily="18" charset="0"/>
              </a:rPr>
              <a:t>Chartered Engineer. </a:t>
            </a:r>
            <a:r>
              <a:rPr lang="en-US" sz="1050" dirty="0">
                <a:latin typeface="Calibri" panose="020F0502020204030204" pitchFamily="34" charset="0"/>
                <a:ea typeface="Calibri" panose="020F0502020204030204" pitchFamily="34" charset="0"/>
                <a:cs typeface="Times New Roman" panose="02020603050405020304" pitchFamily="18" charset="0"/>
              </a:rPr>
              <a:t>Available at: </a:t>
            </a:r>
            <a:r>
              <a:rPr lang="en-US" sz="1050" dirty="0">
                <a:latin typeface="Calibri" panose="020F0502020204030204" pitchFamily="34" charset="0"/>
                <a:ea typeface="Calibri" panose="020F0502020204030204" pitchFamily="34" charset="0"/>
                <a:cs typeface="Times New Roman" panose="02020603050405020304" pitchFamily="18" charset="0"/>
                <a:hlinkClick r:id="rId6"/>
              </a:rPr>
              <a:t>https://www.engc.org.uk/professional-registration/the-professional-titles/chartered-engineer/</a:t>
            </a:r>
            <a:r>
              <a:rPr lang="en-US" sz="1050" dirty="0">
                <a:latin typeface="Calibri" panose="020F0502020204030204" pitchFamily="34" charset="0"/>
                <a:ea typeface="Calibri" panose="020F0502020204030204" pitchFamily="34" charset="0"/>
                <a:cs typeface="Times New Roman" panose="02020603050405020304" pitchFamily="18" charset="0"/>
              </a:rPr>
              <a:t> [Accessed: 16/03/2021]</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0"/>
              </a:spcBef>
              <a:spcAft>
                <a:spcPts val="0"/>
              </a:spcAft>
            </a:pPr>
            <a:r>
              <a:rPr lang="en-GB" sz="1050" dirty="0">
                <a:latin typeface="Calibri" panose="020F0502020204030204" pitchFamily="34" charset="0"/>
                <a:ea typeface="Calibri" panose="020F0502020204030204" pitchFamily="34" charset="0"/>
                <a:cs typeface="Times New Roman" panose="02020603050405020304" pitchFamily="18" charset="0"/>
              </a:rPr>
              <a:t>Engineering council (2017) </a:t>
            </a:r>
            <a:r>
              <a:rPr lang="en-GB" sz="1050" i="1" dirty="0">
                <a:latin typeface="Calibri" panose="020F0502020204030204" pitchFamily="34" charset="0"/>
                <a:ea typeface="Calibri" panose="020F0502020204030204" pitchFamily="34" charset="0"/>
                <a:cs typeface="Times New Roman" panose="02020603050405020304" pitchFamily="18" charset="0"/>
              </a:rPr>
              <a:t>Statement of Ethical Principles. </a:t>
            </a:r>
            <a:r>
              <a:rPr lang="en-GB" sz="1050" dirty="0">
                <a:latin typeface="Calibri" panose="020F0502020204030204" pitchFamily="34" charset="0"/>
                <a:ea typeface="Calibri" panose="020F0502020204030204" pitchFamily="34" charset="0"/>
                <a:cs typeface="Times New Roman" panose="02020603050405020304" pitchFamily="18" charset="0"/>
              </a:rPr>
              <a:t>Available at: </a:t>
            </a:r>
            <a:r>
              <a:rPr lang="en-GB" sz="1050" dirty="0">
                <a:latin typeface="Calibri" panose="020F0502020204030204" pitchFamily="34" charset="0"/>
                <a:ea typeface="Calibri" panose="020F0502020204030204" pitchFamily="34" charset="0"/>
                <a:cs typeface="Times New Roman" panose="02020603050405020304" pitchFamily="18" charset="0"/>
                <a:hlinkClick r:id="rId7"/>
              </a:rPr>
              <a:t>https://www.engc.org.uk/standards-guidance/guidance/statement-of-ethical-principles</a:t>
            </a:r>
            <a:r>
              <a:rPr lang="en-GB" sz="1050" dirty="0">
                <a:latin typeface="Calibri" panose="020F0502020204030204" pitchFamily="34" charset="0"/>
                <a:ea typeface="Calibri" panose="020F0502020204030204" pitchFamily="34" charset="0"/>
                <a:cs typeface="Times New Roman" panose="02020603050405020304" pitchFamily="18" charset="0"/>
              </a:rPr>
              <a:t> [Accessed: 16/03/2021]</a:t>
            </a:r>
            <a:endParaRPr lang="fr-FR" sz="1050" dirty="0">
              <a:latin typeface="Calibri" panose="020F0502020204030204" pitchFamily="34" charset="0"/>
              <a:ea typeface="Calibri" panose="020F0502020204030204" pitchFamily="34" charset="0"/>
              <a:cs typeface="Times New Roman" panose="02020603050405020304" pitchFamily="18" charset="0"/>
            </a:endParaRPr>
          </a:p>
          <a:p>
            <a:pPr lvl="0" algn="just">
              <a:lnSpc>
                <a:spcPct val="150000"/>
              </a:lnSpc>
              <a:spcBef>
                <a:spcPts val="0"/>
              </a:spcBef>
              <a:spcAft>
                <a:spcPts val="0"/>
              </a:spcAft>
              <a:buClr>
                <a:srgbClr val="903163"/>
              </a:buClr>
            </a:pP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Health and safety executive (2013) </a:t>
            </a:r>
            <a:r>
              <a:rPr lang="en-GB"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A guide to health and safety regulation in Great Britain.</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Available at: </a:t>
            </a:r>
            <a:r>
              <a:rPr lang="en-US"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https://www.hse.gov.uk/pubns/hse49.pdf</a:t>
            </a:r>
            <a:r>
              <a:rPr lang="en-US"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[Accessed: 16/03/2021]</a:t>
            </a:r>
          </a:p>
          <a:p>
            <a:pPr lvl="0" algn="just">
              <a:lnSpc>
                <a:spcPct val="150000"/>
              </a:lnSpc>
              <a:spcBef>
                <a:spcPts val="0"/>
              </a:spcBef>
              <a:spcAft>
                <a:spcPts val="0"/>
              </a:spcAft>
              <a:buClr>
                <a:srgbClr val="903163"/>
              </a:buClr>
            </a:pP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Health and safety executive (2021) </a:t>
            </a:r>
            <a:r>
              <a:rPr lang="en-US"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Guidance</a:t>
            </a: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Available at:</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t>
            </a:r>
            <a:r>
              <a:rPr lang="en-US"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https://www.hse.gov.uk/guidance/index.htm</a:t>
            </a: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[Accessed: 16/03/2021]</a:t>
            </a:r>
          </a:p>
          <a:p>
            <a:pPr lvl="0" algn="just">
              <a:lnSpc>
                <a:spcPct val="150000"/>
              </a:lnSpc>
              <a:spcBef>
                <a:spcPts val="0"/>
              </a:spcBef>
              <a:spcAft>
                <a:spcPts val="0"/>
              </a:spcAft>
              <a:buClr>
                <a:srgbClr val="903163"/>
              </a:buClr>
            </a:pP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Health and safety executive (2003) </a:t>
            </a:r>
            <a:r>
              <a:rPr lang="en-US"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Health and safety regulation- short guide</a:t>
            </a: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Available at:</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t>
            </a:r>
            <a:r>
              <a:rPr lang="en-US"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https://www.hse.gov.uk/pubns/hsc13.pdf</a:t>
            </a: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[Accessed: 16/03/2021]</a:t>
            </a:r>
          </a:p>
          <a:p>
            <a:pPr lvl="0" algn="just">
              <a:lnSpc>
                <a:spcPct val="150000"/>
              </a:lnSpc>
              <a:spcBef>
                <a:spcPts val="0"/>
              </a:spcBef>
              <a:spcAft>
                <a:spcPts val="0"/>
              </a:spcAft>
              <a:buClr>
                <a:srgbClr val="903163"/>
              </a:buClr>
            </a:pP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Health and safety executive (2020)</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t>
            </a:r>
            <a:r>
              <a:rPr lang="en-GB"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Historical picture statistics in Great Britain </a:t>
            </a: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hlinkClick r:id="rId11"/>
              </a:rPr>
              <a:t>https://www.hse.gov.uk/statistics/history/historical-picture.pdf</a:t>
            </a: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[Accessed: 16/03/2021]</a:t>
            </a:r>
          </a:p>
          <a:p>
            <a:pPr lvl="0" algn="just">
              <a:lnSpc>
                <a:spcPct val="150000"/>
              </a:lnSpc>
              <a:spcBef>
                <a:spcPts val="0"/>
              </a:spcBef>
              <a:spcAft>
                <a:spcPts val="0"/>
              </a:spcAft>
              <a:buClr>
                <a:srgbClr val="903163"/>
              </a:buClr>
            </a:pP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Government Digital service (2021</a:t>
            </a:r>
            <a:r>
              <a:rPr lang="en-GB"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 Intellectual property and your work</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Available at: </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https://www.gov.uk/intellectual-property-an-overview</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[Accessed: 16/03/2021]</a:t>
            </a:r>
          </a:p>
          <a:p>
            <a:pPr lvl="0" algn="just">
              <a:lnSpc>
                <a:spcPct val="150000"/>
              </a:lnSpc>
              <a:spcBef>
                <a:spcPts val="0"/>
              </a:spcBef>
              <a:spcAft>
                <a:spcPts val="0"/>
              </a:spcAft>
              <a:buClr>
                <a:srgbClr val="903163"/>
              </a:buClr>
            </a:pP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Government Digital Service (2021) </a:t>
            </a:r>
            <a:r>
              <a:rPr lang="en-US"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Product safety advice for businesses</a:t>
            </a: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Available at: </a:t>
            </a:r>
            <a:r>
              <a:rPr lang="en-US"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https://www.gov.uk/guidance/product-safety-advice-for-businesses</a:t>
            </a:r>
            <a:r>
              <a:rPr lang="en-US" sz="1050"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r>
              <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[Accessed: 16/03/2021]</a:t>
            </a:r>
            <a:endParaRPr lang="fr-FR" sz="105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0"/>
              </a:spcBef>
              <a:spcAft>
                <a:spcPts val="0"/>
              </a:spcAft>
            </a:pPr>
            <a:r>
              <a:rPr lang="en-US" sz="1050" dirty="0" err="1">
                <a:effectLst/>
                <a:latin typeface="Calibri" panose="020F0502020204030204" pitchFamily="34" charset="0"/>
                <a:ea typeface="Calibri" panose="020F0502020204030204" pitchFamily="34" charset="0"/>
                <a:cs typeface="Times New Roman" panose="02020603050405020304" pitchFamily="18" charset="0"/>
              </a:rPr>
              <a:t>Lucidchart</a:t>
            </a:r>
            <a:r>
              <a:rPr lang="en-US" sz="1050" dirty="0">
                <a:effectLst/>
                <a:latin typeface="Calibri" panose="020F0502020204030204" pitchFamily="34" charset="0"/>
                <a:ea typeface="Calibri" panose="020F0502020204030204" pitchFamily="34" charset="0"/>
                <a:cs typeface="Times New Roman" panose="02020603050405020304" pitchFamily="18" charset="0"/>
              </a:rPr>
              <a:t> Content Team (2021</a:t>
            </a:r>
            <a:r>
              <a:rPr lang="en-US" sz="1050" i="1" dirty="0">
                <a:effectLst/>
                <a:latin typeface="Calibri" panose="020F0502020204030204" pitchFamily="34" charset="0"/>
                <a:ea typeface="Calibri" panose="020F0502020204030204" pitchFamily="34" charset="0"/>
                <a:cs typeface="Times New Roman" panose="02020603050405020304" pitchFamily="18" charset="0"/>
              </a:rPr>
              <a:t>) How to explain technical ideas to a non-technical audience</a:t>
            </a:r>
            <a:r>
              <a:rPr lang="en-US" sz="105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050" dirty="0">
                <a:latin typeface="Calibri" panose="020F0502020204030204" pitchFamily="34" charset="0"/>
                <a:ea typeface="Calibri" panose="020F0502020204030204" pitchFamily="34" charset="0"/>
                <a:cs typeface="Times New Roman" panose="02020603050405020304" pitchFamily="18" charset="0"/>
                <a:hlinkClick r:id="rId14"/>
              </a:rPr>
              <a:t>https://www.lucidchart.com/blog/how-to-explain-technical-ideas-to-a-non-technical-audience</a:t>
            </a:r>
            <a:r>
              <a:rPr lang="en-GB" sz="1050" dirty="0">
                <a:latin typeface="Calibri" panose="020F0502020204030204" pitchFamily="34" charset="0"/>
                <a:ea typeface="Calibri" panose="020F0502020204030204" pitchFamily="34" charset="0"/>
                <a:cs typeface="Times New Roman" panose="02020603050405020304" pitchFamily="18" charset="0"/>
              </a:rPr>
              <a:t> [Accessed: 16/03/2021]</a:t>
            </a:r>
          </a:p>
          <a:p>
            <a:pPr lvl="0" algn="just">
              <a:lnSpc>
                <a:spcPct val="150000"/>
              </a:lnSpc>
              <a:spcBef>
                <a:spcPts val="0"/>
              </a:spcBef>
              <a:spcAft>
                <a:spcPts val="0"/>
              </a:spcAft>
              <a:buClr>
                <a:srgbClr val="903163"/>
              </a:buClr>
            </a:pP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Rocketlawyer (2021</a:t>
            </a:r>
            <a:r>
              <a:rPr lang="en-GB"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 How to form a valid contract</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Available at: </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hlinkClick r:id="rId15">
                  <a:extLst>
                    <a:ext uri="{A12FA001-AC4F-418D-AE19-62706E023703}">
                      <ahyp:hlinkClr xmlns:ahyp="http://schemas.microsoft.com/office/drawing/2018/hyperlinkcolor" val="tx"/>
                    </a:ext>
                  </a:extLst>
                </a:hlinkClick>
              </a:rPr>
              <a:t>https://www.rocketlawyer.com/gb/en/quick-guides/how-to-form-a-valid-contract</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[Accessed: 16/03/2021]</a:t>
            </a:r>
          </a:p>
          <a:p>
            <a:pPr lvl="0" algn="just">
              <a:lnSpc>
                <a:spcPct val="150000"/>
              </a:lnSpc>
              <a:spcBef>
                <a:spcPts val="0"/>
              </a:spcBef>
              <a:spcAft>
                <a:spcPts val="0"/>
              </a:spcAft>
              <a:buClr>
                <a:srgbClr val="903163"/>
              </a:buClr>
            </a:pPr>
            <a:r>
              <a:rPr lang="fr-FR"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Status Net (2021</a:t>
            </a:r>
            <a:r>
              <a:rPr lang="fr-FR"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 </a:t>
            </a:r>
            <a:r>
              <a:rPr lang="fr-FR" sz="1050" i="1" dirty="0" err="1">
                <a:solidFill>
                  <a:srgbClr val="3D3D3D"/>
                </a:solidFill>
                <a:latin typeface="Calibri" panose="020F0502020204030204" pitchFamily="34" charset="0"/>
                <a:ea typeface="Calibri" panose="020F0502020204030204" pitchFamily="34" charset="0"/>
                <a:cs typeface="Times New Roman" panose="02020603050405020304" pitchFamily="18" charset="0"/>
              </a:rPr>
              <a:t>Formal</a:t>
            </a:r>
            <a:r>
              <a:rPr lang="fr-FR"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 vs </a:t>
            </a:r>
            <a:r>
              <a:rPr lang="fr-FR" sz="1050" i="1" dirty="0" err="1">
                <a:solidFill>
                  <a:srgbClr val="3D3D3D"/>
                </a:solidFill>
                <a:latin typeface="Calibri" panose="020F0502020204030204" pitchFamily="34" charset="0"/>
                <a:ea typeface="Calibri" panose="020F0502020204030204" pitchFamily="34" charset="0"/>
                <a:cs typeface="Times New Roman" panose="02020603050405020304" pitchFamily="18" charset="0"/>
              </a:rPr>
              <a:t>informal</a:t>
            </a:r>
            <a:r>
              <a:rPr lang="fr-FR"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 communication</a:t>
            </a:r>
            <a:r>
              <a:rPr lang="fr-FR"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t>
            </a:r>
            <a:r>
              <a:rPr lang="fr-FR" sz="1050" dirty="0" err="1">
                <a:solidFill>
                  <a:srgbClr val="3D3D3D"/>
                </a:solidFill>
                <a:latin typeface="Calibri" panose="020F0502020204030204" pitchFamily="34" charset="0"/>
                <a:ea typeface="Calibri" panose="020F0502020204030204" pitchFamily="34" charset="0"/>
                <a:cs typeface="Times New Roman" panose="02020603050405020304" pitchFamily="18" charset="0"/>
              </a:rPr>
              <a:t>Available</a:t>
            </a:r>
            <a:r>
              <a:rPr lang="fr-FR"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at: </a:t>
            </a:r>
            <a:r>
              <a:rPr lang="fr-FR" sz="1050" dirty="0">
                <a:solidFill>
                  <a:srgbClr val="3D3D3D"/>
                </a:solidFill>
                <a:latin typeface="Calibri" panose="020F0502020204030204" pitchFamily="34" charset="0"/>
                <a:ea typeface="Calibri" panose="020F0502020204030204" pitchFamily="34" charset="0"/>
                <a:cs typeface="Times New Roman" panose="02020603050405020304" pitchFamily="18" charset="0"/>
                <a:hlinkClick r:id="rId16">
                  <a:extLst>
                    <a:ext uri="{A12FA001-AC4F-418D-AE19-62706E023703}">
                      <ahyp:hlinkClr xmlns:ahyp="http://schemas.microsoft.com/office/drawing/2018/hyperlinkcolor" val="tx"/>
                    </a:ext>
                  </a:extLst>
                </a:hlinkClick>
              </a:rPr>
              <a:t>https://status.net/articles/formal-communication-informal-communication/</a:t>
            </a:r>
            <a:r>
              <a:rPr lang="fr-FR"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t>
            </a:r>
            <a:r>
              <a:rPr lang="fr-FR" sz="1050" dirty="0" err="1">
                <a:solidFill>
                  <a:srgbClr val="3D3D3D"/>
                </a:solidFill>
                <a:latin typeface="Calibri" panose="020F0502020204030204" pitchFamily="34" charset="0"/>
                <a:ea typeface="Calibri" panose="020F0502020204030204" pitchFamily="34" charset="0"/>
                <a:cs typeface="Times New Roman" panose="02020603050405020304" pitchFamily="18" charset="0"/>
              </a:rPr>
              <a:t>Accessed</a:t>
            </a:r>
            <a:r>
              <a:rPr lang="fr-FR"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16/03/2021]</a:t>
            </a:r>
          </a:p>
          <a:p>
            <a:pPr lvl="0" algn="just">
              <a:lnSpc>
                <a:spcPct val="150000"/>
              </a:lnSpc>
              <a:spcBef>
                <a:spcPts val="0"/>
              </a:spcBef>
              <a:spcAft>
                <a:spcPts val="0"/>
              </a:spcAft>
              <a:buClr>
                <a:srgbClr val="903163"/>
              </a:buClr>
            </a:pP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Stim, R. (2021) </a:t>
            </a:r>
            <a:r>
              <a:rPr lang="en-GB" sz="1050" i="1" dirty="0">
                <a:solidFill>
                  <a:srgbClr val="3D3D3D"/>
                </a:solidFill>
                <a:latin typeface="Calibri" panose="020F0502020204030204" pitchFamily="34" charset="0"/>
                <a:ea typeface="Calibri" panose="020F0502020204030204" pitchFamily="34" charset="0"/>
                <a:cs typeface="Times New Roman" panose="02020603050405020304" pitchFamily="18" charset="0"/>
              </a:rPr>
              <a:t>What Is a Contract? What goes into a legally binding agreement? </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Available at: </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hlinkClick r:id="rId17">
                  <a:extLst>
                    <a:ext uri="{A12FA001-AC4F-418D-AE19-62706E023703}">
                      <ahyp:hlinkClr xmlns:ahyp="http://schemas.microsoft.com/office/drawing/2018/hyperlinkcolor" val="tx"/>
                    </a:ext>
                  </a:extLst>
                </a:hlinkClick>
              </a:rPr>
              <a:t>https://www.nolo.com/legal-encyclopedia/contracts-basics-33367.html</a:t>
            </a:r>
            <a:r>
              <a:rPr lang="en-GB" sz="1050" dirty="0">
                <a:solidFill>
                  <a:srgbClr val="3D3D3D"/>
                </a:solidFill>
                <a:latin typeface="Calibri" panose="020F0502020204030204" pitchFamily="34" charset="0"/>
                <a:ea typeface="Calibri" panose="020F0502020204030204" pitchFamily="34" charset="0"/>
                <a:cs typeface="Times New Roman" panose="02020603050405020304" pitchFamily="18" charset="0"/>
              </a:rPr>
              <a:t> [Accessed: 16/03/2021]</a:t>
            </a:r>
            <a:endParaRPr lang="en-US" sz="1050" dirty="0">
              <a:solidFill>
                <a:srgbClr val="3D3D3D"/>
              </a:solidFill>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spcBef>
                <a:spcPts val="0"/>
              </a:spcBef>
              <a:spcAft>
                <a:spcPts val="0"/>
              </a:spcAft>
              <a:buNone/>
            </a:pP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0"/>
              </a:spcBef>
              <a:spcAft>
                <a:spcPts val="0"/>
              </a:spcAft>
            </a:pP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pic>
        <p:nvPicPr>
          <p:cNvPr id="7" name="Graphic 6" descr="Books with solid fill">
            <a:extLst>
              <a:ext uri="{FF2B5EF4-FFF2-40B4-BE49-F238E27FC236}">
                <a16:creationId xmlns:a16="http://schemas.microsoft.com/office/drawing/2014/main" id="{97CE85B4-D646-4615-BCED-122A229D06E3}"/>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10445262" y="756356"/>
            <a:ext cx="914400" cy="914400"/>
          </a:xfrm>
          <a:prstGeom prst="rect">
            <a:avLst/>
          </a:prstGeom>
        </p:spPr>
      </p:pic>
    </p:spTree>
    <p:extLst>
      <p:ext uri="{BB962C8B-B14F-4D97-AF65-F5344CB8AC3E}">
        <p14:creationId xmlns:p14="http://schemas.microsoft.com/office/powerpoint/2010/main" val="4144290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par>
                                <p:cTn id="12" presetID="1" presetClass="entr" presetSubtype="0" fill="hold" nodeType="with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childTnLst>
                                </p:cTn>
                              </p:par>
                              <p:par>
                                <p:cTn id="30" presetID="1" presetClass="entr" presetSubtype="0" fill="hold" nodeType="with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3">
                                            <p:txEl>
                                              <p:pRg st="10" end="10"/>
                                            </p:txEl>
                                          </p:spTgt>
                                        </p:tgtEl>
                                        <p:attrNameLst>
                                          <p:attrName>style.visibility</p:attrName>
                                        </p:attrNameLst>
                                      </p:cBhvr>
                                      <p:to>
                                        <p:strVal val="visible"/>
                                      </p:to>
                                    </p:set>
                                  </p:childTnLst>
                                </p:cTn>
                              </p:par>
                              <p:par>
                                <p:cTn id="34" presetID="1" presetClass="entr" presetSubtype="0" fill="hold" nodeType="withEffect">
                                  <p:stCondLst>
                                    <p:cond delay="0"/>
                                  </p:stCondLst>
                                  <p:childTnLst>
                                    <p:set>
                                      <p:cBhvr>
                                        <p:cTn id="35" dur="1" fill="hold">
                                          <p:stCondLst>
                                            <p:cond delay="0"/>
                                          </p:stCondLst>
                                        </p:cTn>
                                        <p:tgtEl>
                                          <p:spTgt spid="3">
                                            <p:txEl>
                                              <p:pRg st="11" end="11"/>
                                            </p:txEl>
                                          </p:spTgt>
                                        </p:tgtEl>
                                        <p:attrNameLst>
                                          <p:attrName>style.visibility</p:attrName>
                                        </p:attrNameLst>
                                      </p:cBhvr>
                                      <p:to>
                                        <p:strVal val="visible"/>
                                      </p:to>
                                    </p:set>
                                  </p:childTnLst>
                                </p:cTn>
                              </p:par>
                              <p:par>
                                <p:cTn id="36" presetID="1" presetClass="entr" presetSubtype="0" fill="hold" nodeType="withEffect">
                                  <p:stCondLst>
                                    <p:cond delay="0"/>
                                  </p:stCondLst>
                                  <p:childTnLst>
                                    <p:set>
                                      <p:cBhvr>
                                        <p:cTn id="37" dur="1" fill="hold">
                                          <p:stCondLst>
                                            <p:cond delay="0"/>
                                          </p:stCondLst>
                                        </p:cTn>
                                        <p:tgtEl>
                                          <p:spTgt spid="3">
                                            <p:txEl>
                                              <p:pRg st="12" end="12"/>
                                            </p:txEl>
                                          </p:spTgt>
                                        </p:tgtEl>
                                        <p:attrNameLst>
                                          <p:attrName>style.visibility</p:attrName>
                                        </p:attrNameLst>
                                      </p:cBhvr>
                                      <p:to>
                                        <p:strVal val="visible"/>
                                      </p:to>
                                    </p:set>
                                  </p:childTnLst>
                                </p:cTn>
                              </p:par>
                              <p:par>
                                <p:cTn id="38" presetID="1" presetClass="entr" presetSubtype="0" fill="hold" nodeType="withEffect">
                                  <p:stCondLst>
                                    <p:cond delay="0"/>
                                  </p:stCondLst>
                                  <p:childTnLst>
                                    <p:set>
                                      <p:cBhvr>
                                        <p:cTn id="39" dur="1" fill="hold">
                                          <p:stCondLst>
                                            <p:cond delay="0"/>
                                          </p:stCondLst>
                                        </p:cTn>
                                        <p:tgtEl>
                                          <p:spTgt spid="3">
                                            <p:txEl>
                                              <p:pRg st="13" end="13"/>
                                            </p:txEl>
                                          </p:spTgt>
                                        </p:tgtEl>
                                        <p:attrNameLst>
                                          <p:attrName>style.visibility</p:attrName>
                                        </p:attrNameLst>
                                      </p:cBhvr>
                                      <p:to>
                                        <p:strVal val="visible"/>
                                      </p:to>
                                    </p:set>
                                  </p:childTnLst>
                                </p:cTn>
                              </p:par>
                              <p:par>
                                <p:cTn id="40" presetID="1" presetClass="entr" presetSubtype="0" fill="hold" nodeType="withEffect">
                                  <p:stCondLst>
                                    <p:cond delay="0"/>
                                  </p:stCondLst>
                                  <p:childTnLst>
                                    <p:set>
                                      <p:cBhvr>
                                        <p:cTn id="41" dur="1" fill="hold">
                                          <p:stCondLst>
                                            <p:cond delay="0"/>
                                          </p:stCondLst>
                                        </p:cTn>
                                        <p:tgtEl>
                                          <p:spTgt spid="3">
                                            <p:txEl>
                                              <p:pRg st="14" end="14"/>
                                            </p:txEl>
                                          </p:spTgt>
                                        </p:tgtEl>
                                        <p:attrNameLst>
                                          <p:attrName>style.visibility</p:attrName>
                                        </p:attrNameLst>
                                      </p:cBhvr>
                                      <p:to>
                                        <p:strVal val="visible"/>
                                      </p:to>
                                    </p:set>
                                  </p:childTnLst>
                                </p:cTn>
                              </p:par>
                              <p:par>
                                <p:cTn id="42" presetID="1" presetClass="entr" presetSubtype="0" fill="hold" nodeType="withEffect">
                                  <p:stCondLst>
                                    <p:cond delay="0"/>
                                  </p:stCondLst>
                                  <p:childTnLst>
                                    <p:set>
                                      <p:cBhvr>
                                        <p:cTn id="43"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2.4"/>
</p:tagLst>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1465</TotalTime>
  <Words>2426</Words>
  <Application>Microsoft Office PowerPoint</Application>
  <PresentationFormat>Widescreen</PresentationFormat>
  <Paragraphs>155</Paragraphs>
  <Slides>17</Slides>
  <Notes>17</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Gill Sans MT</vt:lpstr>
      <vt:lpstr>Wingdings 2</vt:lpstr>
      <vt:lpstr>Dividend</vt:lpstr>
      <vt:lpstr>University of wales trinity saint David engineering applications and study skills acma4007 </vt:lpstr>
      <vt:lpstr>Introduction</vt:lpstr>
      <vt:lpstr> introduction</vt:lpstr>
      <vt:lpstr>Content</vt:lpstr>
      <vt:lpstr>D6 – Communication of work to technical and non-technical audiences  </vt:lpstr>
      <vt:lpstr>D6 – Communication of work to technical and non-technical audiences</vt:lpstr>
      <vt:lpstr>EL5 – Awareness of relevant legal requirements governing engineering activities  </vt:lpstr>
      <vt:lpstr>EL5 – personnel legal requirements </vt:lpstr>
      <vt:lpstr>    EL5 – health and safety legal requirements</vt:lpstr>
      <vt:lpstr>EL5 – health and safety legal requirements</vt:lpstr>
      <vt:lpstr>PowerPoint Presentation</vt:lpstr>
      <vt:lpstr>EL5 – cONTRACT</vt:lpstr>
      <vt:lpstr>EL5 – INTELLECTUAL PROPERTY RIGHTS</vt:lpstr>
      <vt:lpstr>EL5 – PRODUCT SAFETY AND LIABILITY ISSUES</vt:lpstr>
      <vt:lpstr>G1 – Applications of skills in problem solving, communication, information retrieval working with others and the effective use of general IT facilities </vt:lpstr>
      <vt:lpstr>G2 – Plan self-learning and improve performance as a foundation for lifelong learning and continuous professional development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 engineering applications and study skills acma4007 </dc:title>
  <dc:creator>Viktoria Berces</dc:creator>
  <cp:lastModifiedBy>Viktoria Berces</cp:lastModifiedBy>
  <cp:revision>116</cp:revision>
  <cp:lastPrinted>2021-03-16T16:27:57Z</cp:lastPrinted>
  <dcterms:created xsi:type="dcterms:W3CDTF">2021-01-03T14:53:59Z</dcterms:created>
  <dcterms:modified xsi:type="dcterms:W3CDTF">2021-03-19T09:49:14Z</dcterms:modified>
</cp:coreProperties>
</file>