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1"/>
  </p:notesMasterIdLst>
  <p:sldIdLst>
    <p:sldId id="257" r:id="rId5"/>
    <p:sldId id="261" r:id="rId6"/>
    <p:sldId id="262" r:id="rId7"/>
    <p:sldId id="263" r:id="rId8"/>
    <p:sldId id="273" r:id="rId9"/>
    <p:sldId id="271" r:id="rId10"/>
    <p:sldId id="264" r:id="rId11"/>
    <p:sldId id="265" r:id="rId12"/>
    <p:sldId id="266" r:id="rId13"/>
    <p:sldId id="267" r:id="rId14"/>
    <p:sldId id="269" r:id="rId15"/>
    <p:sldId id="272" r:id="rId16"/>
    <p:sldId id="274" r:id="rId17"/>
    <p:sldId id="275" r:id="rId18"/>
    <p:sldId id="270"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670" autoAdjust="0"/>
  </p:normalViewPr>
  <p:slideViewPr>
    <p:cSldViewPr snapToGrid="0">
      <p:cViewPr varScale="1">
        <p:scale>
          <a:sx n="53" d="100"/>
          <a:sy n="53" d="100"/>
        </p:scale>
        <p:origin x="14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D1181B-DD40-47C5-9230-F584FA9E2639}" type="datetimeFigureOut">
              <a:rPr lang="en-GB" smtClean="0"/>
              <a:t>30/01/2022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C01FD-54B2-4271-96CC-33ADBA21B4C5}" type="slidenum">
              <a:rPr lang="en-GB" smtClean="0"/>
              <a:t>‹#›</a:t>
            </a:fld>
            <a:endParaRPr lang="en-GB"/>
          </a:p>
        </p:txBody>
      </p:sp>
    </p:spTree>
    <p:extLst>
      <p:ext uri="{BB962C8B-B14F-4D97-AF65-F5344CB8AC3E}">
        <p14:creationId xmlns:p14="http://schemas.microsoft.com/office/powerpoint/2010/main" val="4035221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the students to think of single word search terms that can be added to a list of search term – some of given as examples but students may think of more. Students can also think of exact phrase to use, for example “Online collaboration” or “Group work at university” these need to be short and always surrounded by “” quotation marks when searching. – More notes of Boolean operators under slide 5. </a:t>
            </a:r>
          </a:p>
        </p:txBody>
      </p:sp>
      <p:sp>
        <p:nvSpPr>
          <p:cNvPr id="4" name="Slide Number Placeholder 3"/>
          <p:cNvSpPr>
            <a:spLocks noGrp="1"/>
          </p:cNvSpPr>
          <p:nvPr>
            <p:ph type="sldNum" sz="quarter" idx="5"/>
          </p:nvPr>
        </p:nvSpPr>
        <p:spPr/>
        <p:txBody>
          <a:bodyPr/>
          <a:lstStyle/>
          <a:p>
            <a:fld id="{6E2C01FD-54B2-4271-96CC-33ADBA21B4C5}" type="slidenum">
              <a:rPr lang="en-GB" smtClean="0"/>
              <a:t>4</a:t>
            </a:fld>
            <a:endParaRPr lang="en-GB"/>
          </a:p>
        </p:txBody>
      </p:sp>
    </p:spTree>
    <p:extLst>
      <p:ext uri="{BB962C8B-B14F-4D97-AF65-F5344CB8AC3E}">
        <p14:creationId xmlns:p14="http://schemas.microsoft.com/office/powerpoint/2010/main" val="883902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the students to think of single word search terms that can be added to a list of search term – some of given as examples but students may think of more. Students can also think of exact phrase to use, for example “Online collaboration” or “Group work at university” these need to be short and always surrounded by “” quotation marks when searching. – More notes of Boolean operators under next slide. </a:t>
            </a:r>
          </a:p>
        </p:txBody>
      </p:sp>
      <p:sp>
        <p:nvSpPr>
          <p:cNvPr id="4" name="Slide Number Placeholder 3"/>
          <p:cNvSpPr>
            <a:spLocks noGrp="1"/>
          </p:cNvSpPr>
          <p:nvPr>
            <p:ph type="sldNum" sz="quarter" idx="5"/>
          </p:nvPr>
        </p:nvSpPr>
        <p:spPr/>
        <p:txBody>
          <a:bodyPr/>
          <a:lstStyle/>
          <a:p>
            <a:fld id="{6E2C01FD-54B2-4271-96CC-33ADBA21B4C5}" type="slidenum">
              <a:rPr lang="en-GB" smtClean="0"/>
              <a:t>5</a:t>
            </a:fld>
            <a:endParaRPr lang="en-GB"/>
          </a:p>
        </p:txBody>
      </p:sp>
    </p:spTree>
    <p:extLst>
      <p:ext uri="{BB962C8B-B14F-4D97-AF65-F5344CB8AC3E}">
        <p14:creationId xmlns:p14="http://schemas.microsoft.com/office/powerpoint/2010/main" val="1378786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Boolean search techniques involves identify key words that might relate to your research question. </a:t>
            </a:r>
          </a:p>
          <a:p>
            <a:r>
              <a:rPr lang="en-GB" dirty="0"/>
              <a:t>To combine the distinct concepts in your search use AND. This tells the database that both concepts must be present in your results, e.g. child AND poverty. </a:t>
            </a:r>
          </a:p>
          <a:p>
            <a:endParaRPr lang="en-GB" dirty="0"/>
          </a:p>
          <a:p>
            <a:r>
              <a:rPr lang="en-GB" dirty="0"/>
              <a:t>• When using synonyms, use OR to specify that one or other of your terms but not necessarily both should appear in your search terms, e.g. child OR minor. • </a:t>
            </a:r>
          </a:p>
          <a:p>
            <a:endParaRPr lang="en-GB" dirty="0"/>
          </a:p>
          <a:p>
            <a:r>
              <a:rPr lang="en-GB" dirty="0"/>
              <a:t>When using AND </a:t>
            </a:r>
            <a:r>
              <a:rPr lang="en-GB" dirty="0" err="1"/>
              <a:t>and</a:t>
            </a:r>
            <a:r>
              <a:rPr lang="en-GB" dirty="0"/>
              <a:t> OR in the same search use brackets around the terms combined using OR, e.g. (child OR minor) AND poverty. </a:t>
            </a:r>
          </a:p>
          <a:p>
            <a:endParaRPr lang="en-GB" dirty="0"/>
          </a:p>
          <a:p>
            <a:r>
              <a:rPr lang="en-GB" dirty="0"/>
              <a:t>• Use “quotation marks” to look for a specific phrase (where words have a particular meaning when they are together), e.g. “United Nations”.</a:t>
            </a:r>
          </a:p>
          <a:p>
            <a:endParaRPr lang="en-GB" dirty="0"/>
          </a:p>
          <a:p>
            <a:r>
              <a:rPr lang="en-GB" dirty="0"/>
              <a:t> • To find alternative word endings use * e.g. child* finds child, children (and also childish, childishly...).</a:t>
            </a:r>
          </a:p>
          <a:p>
            <a:endParaRPr lang="en-GB" dirty="0"/>
          </a:p>
          <a:p>
            <a:r>
              <a:rPr lang="en-GB" dirty="0"/>
              <a:t> • To find alternative spellings use ? e.g. </a:t>
            </a:r>
            <a:r>
              <a:rPr lang="en-GB" dirty="0" err="1"/>
              <a:t>wom?n</a:t>
            </a:r>
            <a:r>
              <a:rPr lang="en-GB" dirty="0"/>
              <a:t> finds women and woman.</a:t>
            </a:r>
          </a:p>
          <a:p>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6</a:t>
            </a:fld>
            <a:endParaRPr lang="en-GB"/>
          </a:p>
        </p:txBody>
      </p:sp>
    </p:spTree>
    <p:extLst>
      <p:ext uri="{BB962C8B-B14F-4D97-AF65-F5344CB8AC3E}">
        <p14:creationId xmlns:p14="http://schemas.microsoft.com/office/powerpoint/2010/main" val="3926025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students should have easy access to the library, students need to log out of MS Teams to access the library site then advise what time they should be back and use the ‘invite’ button if they have not returned. </a:t>
            </a:r>
          </a:p>
          <a:p>
            <a:endParaRPr lang="en-GB" dirty="0"/>
          </a:p>
          <a:p>
            <a:r>
              <a:rPr lang="en-GB" dirty="0"/>
              <a:t>In class students can go and use a PC in the shared computer areas or access the library site via their phones. </a:t>
            </a:r>
          </a:p>
          <a:p>
            <a:endParaRPr lang="en-GB" dirty="0"/>
          </a:p>
          <a:p>
            <a:r>
              <a:rPr lang="en-GB" dirty="0"/>
              <a:t>Ensure that you share your email address on the flipchart paper/whiteboard (not interactive screen! </a:t>
            </a:r>
            <a:r>
              <a:rPr lang="en-GB" dirty="0">
                <a:sym typeface="Wingdings" panose="05000000000000000000" pitchFamily="2" charset="2"/>
              </a:rPr>
              <a:t>) and also share your email in the MS Teams chat for any online students. </a:t>
            </a:r>
          </a:p>
          <a:p>
            <a:endParaRPr lang="en-GB" dirty="0">
              <a:sym typeface="Wingdings" panose="05000000000000000000" pitchFamily="2" charset="2"/>
            </a:endParaRPr>
          </a:p>
          <a:p>
            <a:r>
              <a:rPr lang="en-GB" dirty="0">
                <a:sym typeface="Wingdings" panose="05000000000000000000" pitchFamily="2" charset="2"/>
              </a:rPr>
              <a:t>State clearly how long you would like the task to last and set a time to reconvene to carry on. </a:t>
            </a:r>
          </a:p>
          <a:p>
            <a:endParaRPr lang="en-GB" dirty="0">
              <a:sym typeface="Wingdings" panose="05000000000000000000" pitchFamily="2" charset="2"/>
            </a:endParaRPr>
          </a:p>
          <a:p>
            <a:r>
              <a:rPr lang="en-GB" dirty="0">
                <a:sym typeface="Wingdings" panose="05000000000000000000" pitchFamily="2" charset="2"/>
              </a:rPr>
              <a:t>Share with the class some examples of the sources that have been shared with you as the lecturer, allow students to feedback on how easy or difficult they found the task. </a:t>
            </a:r>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7</a:t>
            </a:fld>
            <a:endParaRPr lang="en-GB"/>
          </a:p>
        </p:txBody>
      </p:sp>
    </p:spTree>
    <p:extLst>
      <p:ext uri="{BB962C8B-B14F-4D97-AF65-F5344CB8AC3E}">
        <p14:creationId xmlns:p14="http://schemas.microsoft.com/office/powerpoint/2010/main" val="347776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filtering results and for choosing a current date range if researching technology. </a:t>
            </a:r>
          </a:p>
          <a:p>
            <a:r>
              <a:rPr lang="en-GB" dirty="0"/>
              <a:t>Model this process to students on both sites. </a:t>
            </a:r>
          </a:p>
        </p:txBody>
      </p:sp>
      <p:sp>
        <p:nvSpPr>
          <p:cNvPr id="4" name="Slide Number Placeholder 3"/>
          <p:cNvSpPr>
            <a:spLocks noGrp="1"/>
          </p:cNvSpPr>
          <p:nvPr>
            <p:ph type="sldNum" sz="quarter" idx="5"/>
          </p:nvPr>
        </p:nvSpPr>
        <p:spPr/>
        <p:txBody>
          <a:bodyPr/>
          <a:lstStyle/>
          <a:p>
            <a:fld id="{6E2C01FD-54B2-4271-96CC-33ADBA21B4C5}" type="slidenum">
              <a:rPr lang="en-GB" smtClean="0"/>
              <a:t>8</a:t>
            </a:fld>
            <a:endParaRPr lang="en-GB"/>
          </a:p>
        </p:txBody>
      </p:sp>
    </p:spTree>
    <p:extLst>
      <p:ext uri="{BB962C8B-B14F-4D97-AF65-F5344CB8AC3E}">
        <p14:creationId xmlns:p14="http://schemas.microsoft.com/office/powerpoint/2010/main" val="2456430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process for students. Highlight that they will be prompted to log-in to view but this only happen the first time (usually). </a:t>
            </a:r>
          </a:p>
          <a:p>
            <a:endParaRPr lang="en-GB" dirty="0"/>
          </a:p>
          <a:p>
            <a:r>
              <a:rPr lang="en-GB" dirty="0"/>
              <a:t>Visit the Leganto reading list and model how to access a book and an article. In the books, show the contents and index and state why these are useful. Show the students that they can download or print to pdf a certain number of pages of each book (varies according to source/publisher). Printing to pdf will allow students to be able to access sources even if they are not online. </a:t>
            </a:r>
          </a:p>
          <a:p>
            <a:endParaRPr lang="en-GB" dirty="0"/>
          </a:p>
          <a:p>
            <a:r>
              <a:rPr lang="en-GB" dirty="0"/>
              <a:t>You can also highlight the note making/annotation/highlighting tools that are featured on some books, if you are confident in using these. </a:t>
            </a:r>
          </a:p>
        </p:txBody>
      </p:sp>
      <p:sp>
        <p:nvSpPr>
          <p:cNvPr id="4" name="Slide Number Placeholder 3"/>
          <p:cNvSpPr>
            <a:spLocks noGrp="1"/>
          </p:cNvSpPr>
          <p:nvPr>
            <p:ph type="sldNum" sz="quarter" idx="5"/>
          </p:nvPr>
        </p:nvSpPr>
        <p:spPr/>
        <p:txBody>
          <a:bodyPr/>
          <a:lstStyle/>
          <a:p>
            <a:fld id="{6E2C01FD-54B2-4271-96CC-33ADBA21B4C5}" type="slidenum">
              <a:rPr lang="en-GB" smtClean="0"/>
              <a:t>9</a:t>
            </a:fld>
            <a:endParaRPr lang="en-GB"/>
          </a:p>
        </p:txBody>
      </p:sp>
    </p:spTree>
    <p:extLst>
      <p:ext uri="{BB962C8B-B14F-4D97-AF65-F5344CB8AC3E}">
        <p14:creationId xmlns:p14="http://schemas.microsoft.com/office/powerpoint/2010/main" val="159179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access via their phone or use the PC areas again. Give a clear time to be back. If you prefer – this task can be set as homework. </a:t>
            </a:r>
          </a:p>
        </p:txBody>
      </p:sp>
      <p:sp>
        <p:nvSpPr>
          <p:cNvPr id="4" name="Slide Number Placeholder 3"/>
          <p:cNvSpPr>
            <a:spLocks noGrp="1"/>
          </p:cNvSpPr>
          <p:nvPr>
            <p:ph type="sldNum" sz="quarter" idx="5"/>
          </p:nvPr>
        </p:nvSpPr>
        <p:spPr/>
        <p:txBody>
          <a:bodyPr/>
          <a:lstStyle/>
          <a:p>
            <a:fld id="{6E2C01FD-54B2-4271-96CC-33ADBA21B4C5}" type="slidenum">
              <a:rPr lang="en-GB" smtClean="0"/>
              <a:t>10</a:t>
            </a:fld>
            <a:endParaRPr lang="en-GB"/>
          </a:p>
        </p:txBody>
      </p:sp>
    </p:spTree>
    <p:extLst>
      <p:ext uri="{BB962C8B-B14F-4D97-AF65-F5344CB8AC3E}">
        <p14:creationId xmlns:p14="http://schemas.microsoft.com/office/powerpoint/2010/main" val="3351237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purpose of an Abstract and that these are present in nearly all journal articles and research studies. </a:t>
            </a:r>
          </a:p>
          <a:p>
            <a:endParaRPr lang="en-GB" dirty="0"/>
          </a:p>
          <a:p>
            <a:r>
              <a:rPr lang="en-GB" dirty="0"/>
              <a:t>Explain that this is a traditional way of setting out an abstract but that some publications now include subheadings to aid the reader – see the Reeves et al (2017) example. </a:t>
            </a:r>
          </a:p>
        </p:txBody>
      </p:sp>
      <p:sp>
        <p:nvSpPr>
          <p:cNvPr id="4" name="Slide Number Placeholder 3"/>
          <p:cNvSpPr>
            <a:spLocks noGrp="1"/>
          </p:cNvSpPr>
          <p:nvPr>
            <p:ph type="sldNum" sz="quarter" idx="5"/>
          </p:nvPr>
        </p:nvSpPr>
        <p:spPr/>
        <p:txBody>
          <a:bodyPr/>
          <a:lstStyle/>
          <a:p>
            <a:fld id="{6E2C01FD-54B2-4271-96CC-33ADBA21B4C5}" type="slidenum">
              <a:rPr lang="en-GB" smtClean="0"/>
              <a:t>11</a:t>
            </a:fld>
            <a:endParaRPr lang="en-GB"/>
          </a:p>
        </p:txBody>
      </p:sp>
    </p:spTree>
    <p:extLst>
      <p:ext uri="{BB962C8B-B14F-4D97-AF65-F5344CB8AC3E}">
        <p14:creationId xmlns:p14="http://schemas.microsoft.com/office/powerpoint/2010/main" val="3623635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12</a:t>
            </a:fld>
            <a:endParaRPr lang="en-GB"/>
          </a:p>
        </p:txBody>
      </p:sp>
    </p:spTree>
    <p:extLst>
      <p:ext uri="{BB962C8B-B14F-4D97-AF65-F5344CB8AC3E}">
        <p14:creationId xmlns:p14="http://schemas.microsoft.com/office/powerpoint/2010/main" val="4288024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13</a:t>
            </a:fld>
            <a:endParaRPr lang="en-GB"/>
          </a:p>
        </p:txBody>
      </p:sp>
    </p:spTree>
    <p:extLst>
      <p:ext uri="{BB962C8B-B14F-4D97-AF65-F5344CB8AC3E}">
        <p14:creationId xmlns:p14="http://schemas.microsoft.com/office/powerpoint/2010/main" val="24325772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14</a:t>
            </a:fld>
            <a:endParaRPr lang="en-GB"/>
          </a:p>
        </p:txBody>
      </p:sp>
    </p:spTree>
    <p:extLst>
      <p:ext uri="{BB962C8B-B14F-4D97-AF65-F5344CB8AC3E}">
        <p14:creationId xmlns:p14="http://schemas.microsoft.com/office/powerpoint/2010/main" val="1533449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the students to where the task can be found. Remind students that you can view their efforts only after they have submitted online. In class students can liaise with you in class. </a:t>
            </a:r>
          </a:p>
          <a:p>
            <a:endParaRPr lang="en-GB" dirty="0"/>
          </a:p>
          <a:p>
            <a:r>
              <a:rPr lang="en-GB" dirty="0"/>
              <a:t>The task involves identify the research aims, methods, analysis and conclusion of an article from reading the abstract and reflect how easy the abstract was to engage with. </a:t>
            </a:r>
          </a:p>
        </p:txBody>
      </p:sp>
      <p:sp>
        <p:nvSpPr>
          <p:cNvPr id="4" name="Slide Number Placeholder 3"/>
          <p:cNvSpPr>
            <a:spLocks noGrp="1"/>
          </p:cNvSpPr>
          <p:nvPr>
            <p:ph type="sldNum" sz="quarter" idx="5"/>
          </p:nvPr>
        </p:nvSpPr>
        <p:spPr/>
        <p:txBody>
          <a:bodyPr/>
          <a:lstStyle/>
          <a:p>
            <a:fld id="{6E2C01FD-54B2-4271-96CC-33ADBA21B4C5}" type="slidenum">
              <a:rPr lang="en-GB" smtClean="0"/>
              <a:t>15</a:t>
            </a:fld>
            <a:endParaRPr lang="en-GB"/>
          </a:p>
        </p:txBody>
      </p:sp>
    </p:spTree>
    <p:extLst>
      <p:ext uri="{BB962C8B-B14F-4D97-AF65-F5344CB8AC3E}">
        <p14:creationId xmlns:p14="http://schemas.microsoft.com/office/powerpoint/2010/main" val="3806339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1/30/2022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1/30/2022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1/30/2022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1/30/2022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1/30/2022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GB" sz="2800" b="1" dirty="0">
                <a:latin typeface="Arial" panose="020B0604020202020204" pitchFamily="34" charset="0"/>
                <a:cs typeface="Arial" panose="020B0604020202020204" pitchFamily="34" charset="0"/>
              </a:rPr>
              <a:t>Research</a:t>
            </a:r>
            <a:r>
              <a:rPr lang="en-GB" sz="2800" dirty="0">
                <a:latin typeface="Arial" panose="020B0604020202020204" pitchFamily="34" charset="0"/>
                <a:cs typeface="Arial" panose="020B0604020202020204" pitchFamily="34" charset="0"/>
              </a:rPr>
              <a:t> -  Finding and understanding information. </a:t>
            </a:r>
            <a:endParaRPr lang="en-US" sz="96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698842"/>
          </a:xfrm>
        </p:spPr>
        <p:txBody>
          <a:bodyPr>
            <a:normAutofit fontScale="62500" lnSpcReduction="20000"/>
          </a:bodyPr>
          <a:lstStyle/>
          <a:p>
            <a:pPr>
              <a:spcAft>
                <a:spcPts val="600"/>
              </a:spcAft>
            </a:pPr>
            <a:r>
              <a:rPr lang="en-US" sz="2300" dirty="0">
                <a:solidFill>
                  <a:schemeClr val="tx1"/>
                </a:solidFill>
              </a:rPr>
              <a:t>BMSW4003 Digital skills and research methods</a:t>
            </a:r>
          </a:p>
          <a:p>
            <a:pPr>
              <a:spcAft>
                <a:spcPts val="600"/>
              </a:spcAft>
            </a:pPr>
            <a:r>
              <a:rPr lang="en-US" sz="2300" dirty="0">
                <a:solidFill>
                  <a:schemeClr val="tx1"/>
                </a:solidFill>
              </a:rPr>
              <a:t>Week 2 </a:t>
            </a:r>
          </a:p>
          <a:p>
            <a:pPr>
              <a:spcAft>
                <a:spcPts val="600"/>
              </a:spcAft>
            </a:pPr>
            <a:endParaRPr lang="en-US" b="1"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research focused session: </a:t>
            </a:r>
          </a:p>
        </p:txBody>
      </p:sp>
      <p:grpSp>
        <p:nvGrpSpPr>
          <p:cNvPr id="14" name="Group 13">
            <a:extLst>
              <a:ext uri="{FF2B5EF4-FFF2-40B4-BE49-F238E27FC236}">
                <a16:creationId xmlns:a16="http://schemas.microsoft.com/office/drawing/2014/main" id="{EEF804F3-FCB7-40F1-B779-CCCCC9DD6D26}"/>
              </a:ext>
            </a:extLst>
          </p:cNvPr>
          <p:cNvGrpSpPr/>
          <p:nvPr/>
        </p:nvGrpSpPr>
        <p:grpSpPr>
          <a:xfrm>
            <a:off x="1078079" y="2620368"/>
            <a:ext cx="3029904" cy="3105001"/>
            <a:chOff x="1078079" y="2620368"/>
            <a:chExt cx="3029904" cy="3105001"/>
          </a:xfrm>
        </p:grpSpPr>
        <p:sp>
          <p:nvSpPr>
            <p:cNvPr id="4" name="Oval 3">
              <a:extLst>
                <a:ext uri="{FF2B5EF4-FFF2-40B4-BE49-F238E27FC236}">
                  <a16:creationId xmlns:a16="http://schemas.microsoft.com/office/drawing/2014/main" id="{F4E818A4-B25D-4412-AC6A-A788E961D52D}"/>
                </a:ext>
              </a:extLst>
            </p:cNvPr>
            <p:cNvSpPr/>
            <p:nvPr/>
          </p:nvSpPr>
          <p:spPr>
            <a:xfrm>
              <a:off x="1683750"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3EB4E1DA-C293-4CD6-A77F-46E05BAB11E2}"/>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7FDC093E-0A6F-444E-8588-BBF3D349F40F}"/>
                </a:ext>
              </a:extLst>
            </p:cNvPr>
            <p:cNvSpPr/>
            <p:nvPr/>
          </p:nvSpPr>
          <p:spPr>
            <a:xfrm>
              <a:off x="1078079" y="5005369"/>
              <a:ext cx="3029904" cy="720000"/>
            </a:xfrm>
            <a:custGeom>
              <a:avLst/>
              <a:gdLst>
                <a:gd name="connsiteX0" fmla="*/ 0 w 3029904"/>
                <a:gd name="connsiteY0" fmla="*/ 0 h 720000"/>
                <a:gd name="connsiteX1" fmla="*/ 3029904 w 3029904"/>
                <a:gd name="connsiteY1" fmla="*/ 0 h 720000"/>
                <a:gd name="connsiteX2" fmla="*/ 3029904 w 3029904"/>
                <a:gd name="connsiteY2" fmla="*/ 720000 h 720000"/>
                <a:gd name="connsiteX3" fmla="*/ 0 w 3029904"/>
                <a:gd name="connsiteY3" fmla="*/ 720000 h 720000"/>
                <a:gd name="connsiteX4" fmla="*/ 0 w 3029904"/>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29904" h="720000">
                  <a:moveTo>
                    <a:pt x="0" y="0"/>
                  </a:moveTo>
                  <a:lnTo>
                    <a:pt x="3029904" y="0"/>
                  </a:lnTo>
                  <a:lnTo>
                    <a:pt x="3029904"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Identifying the importance of ‘search terms’ </a:t>
              </a:r>
            </a:p>
          </p:txBody>
        </p:sp>
      </p:grpSp>
      <p:grpSp>
        <p:nvGrpSpPr>
          <p:cNvPr id="15" name="Group 14">
            <a:extLst>
              <a:ext uri="{FF2B5EF4-FFF2-40B4-BE49-F238E27FC236}">
                <a16:creationId xmlns:a16="http://schemas.microsoft.com/office/drawing/2014/main" id="{C150F13E-EFD7-424C-BE70-50022902DFC2}"/>
              </a:ext>
            </a:extLst>
          </p:cNvPr>
          <p:cNvGrpSpPr/>
          <p:nvPr/>
        </p:nvGrpSpPr>
        <p:grpSpPr>
          <a:xfrm>
            <a:off x="4629702" y="2620368"/>
            <a:ext cx="2981250" cy="3105001"/>
            <a:chOff x="4629702" y="2620368"/>
            <a:chExt cx="2981250" cy="3105001"/>
          </a:xfrm>
        </p:grpSpPr>
        <p:sp>
          <p:nvSpPr>
            <p:cNvPr id="8" name="Oval 7">
              <a:extLst>
                <a:ext uri="{FF2B5EF4-FFF2-40B4-BE49-F238E27FC236}">
                  <a16:creationId xmlns:a16="http://schemas.microsoft.com/office/drawing/2014/main" id="{A0896DE0-FDC4-4C7E-9CC3-64434CC01354}"/>
                </a:ext>
              </a:extLst>
            </p:cNvPr>
            <p:cNvSpPr/>
            <p:nvPr/>
          </p:nvSpPr>
          <p:spPr>
            <a:xfrm>
              <a:off x="5211045"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Open Book">
              <a:extLst>
                <a:ext uri="{FF2B5EF4-FFF2-40B4-BE49-F238E27FC236}">
                  <a16:creationId xmlns:a16="http://schemas.microsoft.com/office/drawing/2014/main" id="{E3E24D7F-4E69-4A65-A2E7-FC8A2173C75B}"/>
                </a:ext>
              </a:extLst>
            </p:cNvPr>
            <p:cNvSpPr/>
            <p:nvPr/>
          </p:nvSpPr>
          <p:spPr>
            <a:xfrm>
              <a:off x="5598608"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EF0716A1-2FC9-4D02-BE12-DA28D330A139}"/>
                </a:ext>
              </a:extLst>
            </p:cNvPr>
            <p:cNvSpPr/>
            <p:nvPr/>
          </p:nvSpPr>
          <p:spPr>
            <a:xfrm>
              <a:off x="4629702"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Using online books effectively .</a:t>
              </a:r>
            </a:p>
          </p:txBody>
        </p:sp>
      </p:grpSp>
      <p:grpSp>
        <p:nvGrpSpPr>
          <p:cNvPr id="16" name="Group 15">
            <a:extLst>
              <a:ext uri="{FF2B5EF4-FFF2-40B4-BE49-F238E27FC236}">
                <a16:creationId xmlns:a16="http://schemas.microsoft.com/office/drawing/2014/main" id="{379E1BAE-060B-40E4-A2D0-0AA0DC9C652F}"/>
              </a:ext>
            </a:extLst>
          </p:cNvPr>
          <p:cNvGrpSpPr/>
          <p:nvPr/>
        </p:nvGrpSpPr>
        <p:grpSpPr>
          <a:xfrm>
            <a:off x="8132670" y="2620368"/>
            <a:ext cx="2981250" cy="3105001"/>
            <a:chOff x="8132670" y="2620368"/>
            <a:chExt cx="2981250" cy="3105001"/>
          </a:xfrm>
        </p:grpSpPr>
        <p:sp>
          <p:nvSpPr>
            <p:cNvPr id="11" name="Oval 10">
              <a:extLst>
                <a:ext uri="{FF2B5EF4-FFF2-40B4-BE49-F238E27FC236}">
                  <a16:creationId xmlns:a16="http://schemas.microsoft.com/office/drawing/2014/main" id="{AE1A6543-4B80-4086-A201-84E26DFA7466}"/>
                </a:ext>
              </a:extLst>
            </p:cNvPr>
            <p:cNvSpPr/>
            <p:nvPr/>
          </p:nvSpPr>
          <p:spPr>
            <a:xfrm>
              <a:off x="8714014"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Questions">
              <a:extLst>
                <a:ext uri="{FF2B5EF4-FFF2-40B4-BE49-F238E27FC236}">
                  <a16:creationId xmlns:a16="http://schemas.microsoft.com/office/drawing/2014/main" id="{4D9313EC-5BA1-4AED-BE50-6C9C034BAE48}"/>
                </a:ext>
              </a:extLst>
            </p:cNvPr>
            <p:cNvSpPr/>
            <p:nvPr/>
          </p:nvSpPr>
          <p:spPr>
            <a:xfrm>
              <a:off x="9101577"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451B23E-77D0-4069-82BE-FC05D68301A0}"/>
                </a:ext>
              </a:extLst>
            </p:cNvPr>
            <p:cNvSpPr/>
            <p:nvPr/>
          </p:nvSpPr>
          <p:spPr>
            <a:xfrm>
              <a:off x="8132670"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Understanding what an abstract is and how to read articles</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826B-E11B-45BB-91FC-EED8DC99F1D2}"/>
              </a:ext>
            </a:extLst>
          </p:cNvPr>
          <p:cNvSpPr>
            <a:spLocks noGrp="1"/>
          </p:cNvSpPr>
          <p:nvPr>
            <p:ph type="title"/>
          </p:nvPr>
        </p:nvSpPr>
        <p:spPr/>
        <p:txBody>
          <a:bodyPr/>
          <a:lstStyle/>
          <a:p>
            <a:r>
              <a:rPr lang="en-GB" dirty="0"/>
              <a:t>The research process </a:t>
            </a:r>
          </a:p>
        </p:txBody>
      </p:sp>
      <p:sp>
        <p:nvSpPr>
          <p:cNvPr id="3" name="Content Placeholder 2">
            <a:extLst>
              <a:ext uri="{FF2B5EF4-FFF2-40B4-BE49-F238E27FC236}">
                <a16:creationId xmlns:a16="http://schemas.microsoft.com/office/drawing/2014/main" id="{267712C8-8E94-4DE6-BAC2-8FF845FBFDBD}"/>
              </a:ext>
            </a:extLst>
          </p:cNvPr>
          <p:cNvSpPr>
            <a:spLocks noGrp="1"/>
          </p:cNvSpPr>
          <p:nvPr>
            <p:ph idx="1"/>
          </p:nvPr>
        </p:nvSpPr>
        <p:spPr>
          <a:xfrm>
            <a:off x="1066800" y="2103120"/>
            <a:ext cx="10058400" cy="1063161"/>
          </a:xfrm>
        </p:spPr>
        <p:txBody>
          <a:bodyPr>
            <a:normAutofit lnSpcReduction="10000"/>
          </a:bodyPr>
          <a:lstStyle/>
          <a:p>
            <a:r>
              <a:rPr lang="en-GB" sz="1800" dirty="0"/>
              <a:t>The first step is to </a:t>
            </a:r>
            <a:r>
              <a:rPr lang="en-GB" sz="1800" b="1" dirty="0"/>
              <a:t>Identify an issue or research question </a:t>
            </a:r>
            <a:r>
              <a:rPr lang="en-GB" sz="1800" dirty="0"/>
              <a:t>that is to be researched. </a:t>
            </a:r>
          </a:p>
          <a:p>
            <a:r>
              <a:rPr lang="en-GB" sz="1800" dirty="0"/>
              <a:t>The second stage requires a </a:t>
            </a:r>
            <a:r>
              <a:rPr lang="en-GB" sz="1800" b="1" dirty="0"/>
              <a:t>review of relevant literature</a:t>
            </a:r>
            <a:r>
              <a:rPr lang="en-GB" sz="1800" dirty="0"/>
              <a:t>, what do we already know? This will aid you, as a researcher to build a rational for why your research is important. </a:t>
            </a:r>
          </a:p>
          <a:p>
            <a:pPr marL="0" indent="0">
              <a:buNone/>
            </a:pPr>
            <a:endParaRPr lang="en-GB" dirty="0"/>
          </a:p>
        </p:txBody>
      </p:sp>
      <p:sp>
        <p:nvSpPr>
          <p:cNvPr id="4" name="TextBox 3">
            <a:extLst>
              <a:ext uri="{FF2B5EF4-FFF2-40B4-BE49-F238E27FC236}">
                <a16:creationId xmlns:a16="http://schemas.microsoft.com/office/drawing/2014/main" id="{D87A234E-7312-427B-AA47-BDEEB3401E8C}"/>
              </a:ext>
            </a:extLst>
          </p:cNvPr>
          <p:cNvSpPr txBox="1"/>
          <p:nvPr/>
        </p:nvSpPr>
        <p:spPr>
          <a:xfrm>
            <a:off x="1066800" y="3535613"/>
            <a:ext cx="9847943"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This second step is often called a </a:t>
            </a:r>
            <a:r>
              <a:rPr lang="en-GB" b="1" dirty="0"/>
              <a:t>literature review</a:t>
            </a:r>
            <a:r>
              <a:rPr lang="en-GB" dirty="0"/>
              <a:t>. </a:t>
            </a:r>
          </a:p>
        </p:txBody>
      </p:sp>
      <p:sp>
        <p:nvSpPr>
          <p:cNvPr id="5" name="TextBox 4">
            <a:extLst>
              <a:ext uri="{FF2B5EF4-FFF2-40B4-BE49-F238E27FC236}">
                <a16:creationId xmlns:a16="http://schemas.microsoft.com/office/drawing/2014/main" id="{5842B1AA-C3B7-4D20-BB82-71328CC247C5}"/>
              </a:ext>
            </a:extLst>
          </p:cNvPr>
          <p:cNvSpPr txBox="1"/>
          <p:nvPr/>
        </p:nvSpPr>
        <p:spPr>
          <a:xfrm>
            <a:off x="1066800" y="4122057"/>
            <a:ext cx="9847943" cy="2031325"/>
          </a:xfrm>
          <a:prstGeom prst="rect">
            <a:avLst/>
          </a:prstGeom>
          <a:noFill/>
        </p:spPr>
        <p:txBody>
          <a:bodyPr wrap="square" rtlCol="0">
            <a:spAutoFit/>
          </a:bodyPr>
          <a:lstStyle/>
          <a:p>
            <a:r>
              <a:rPr lang="en-GB" dirty="0"/>
              <a:t>To aid you to understand how to find relevant literature we will: </a:t>
            </a:r>
          </a:p>
          <a:p>
            <a:pPr marL="285750" indent="-285750">
              <a:buFont typeface="Arial" panose="020B0604020202020204" pitchFamily="34" charset="0"/>
              <a:buChar char="•"/>
            </a:pPr>
            <a:r>
              <a:rPr lang="en-GB" dirty="0"/>
              <a:t>Explain what ‘</a:t>
            </a:r>
            <a:r>
              <a:rPr lang="en-GB" b="1" dirty="0"/>
              <a:t>Search terms</a:t>
            </a:r>
            <a:r>
              <a:rPr lang="en-GB" dirty="0"/>
              <a:t>’ are, how and where to use them. </a:t>
            </a:r>
          </a:p>
          <a:p>
            <a:pPr marL="285750" indent="-285750">
              <a:buFont typeface="Arial" panose="020B0604020202020204" pitchFamily="34" charset="0"/>
              <a:buChar char="•"/>
            </a:pPr>
            <a:r>
              <a:rPr lang="en-GB" dirty="0"/>
              <a:t>How to </a:t>
            </a:r>
            <a:r>
              <a:rPr lang="en-GB" b="1" dirty="0"/>
              <a:t>filter</a:t>
            </a:r>
            <a:r>
              <a:rPr lang="en-GB" dirty="0"/>
              <a:t> your search results.</a:t>
            </a:r>
          </a:p>
          <a:p>
            <a:pPr marL="285750" indent="-285750">
              <a:buFont typeface="Arial" panose="020B0604020202020204" pitchFamily="34" charset="0"/>
              <a:buChar char="•"/>
            </a:pPr>
            <a:r>
              <a:rPr lang="en-GB" dirty="0"/>
              <a:t>Show you how to use </a:t>
            </a:r>
            <a:r>
              <a:rPr lang="en-GB" b="1" dirty="0"/>
              <a:t>online books</a:t>
            </a:r>
            <a:r>
              <a:rPr lang="en-GB" dirty="0"/>
              <a:t>.</a:t>
            </a:r>
          </a:p>
          <a:p>
            <a:pPr marL="285750" indent="-285750">
              <a:buFont typeface="Arial" panose="020B0604020202020204" pitchFamily="34" charset="0"/>
              <a:buChar char="•"/>
            </a:pPr>
            <a:r>
              <a:rPr lang="en-GB" dirty="0"/>
              <a:t>Explain what a </a:t>
            </a:r>
            <a:r>
              <a:rPr lang="en-GB" b="1" dirty="0"/>
              <a:t>journal article </a:t>
            </a:r>
            <a:r>
              <a:rPr lang="en-GB" dirty="0"/>
              <a:t>is.  </a:t>
            </a:r>
          </a:p>
          <a:p>
            <a:pPr marL="285750" indent="-285750">
              <a:buFont typeface="Arial" panose="020B0604020202020204" pitchFamily="34" charset="0"/>
              <a:buChar char="•"/>
            </a:pPr>
            <a:r>
              <a:rPr lang="en-GB" dirty="0"/>
              <a:t>Show you how to read an </a:t>
            </a:r>
            <a:r>
              <a:rPr lang="en-GB" b="1" dirty="0"/>
              <a:t>abstract</a:t>
            </a:r>
          </a:p>
          <a:p>
            <a:pPr marL="285750" indent="-285750">
              <a:buFont typeface="Arial" panose="020B0604020202020204" pitchFamily="34" charset="0"/>
              <a:buChar char="•"/>
            </a:pPr>
            <a:r>
              <a:rPr lang="en-GB" dirty="0"/>
              <a:t>Explain how to </a:t>
            </a:r>
            <a:r>
              <a:rPr lang="en-GB" b="1" dirty="0"/>
              <a:t>scan read </a:t>
            </a:r>
            <a:r>
              <a:rPr lang="en-GB" dirty="0"/>
              <a:t>an article. </a:t>
            </a:r>
          </a:p>
        </p:txBody>
      </p:sp>
    </p:spTree>
    <p:extLst>
      <p:ext uri="{BB962C8B-B14F-4D97-AF65-F5344CB8AC3E}">
        <p14:creationId xmlns:p14="http://schemas.microsoft.com/office/powerpoint/2010/main" val="351897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animEffect transition="in" filter="fade">
                                      <p:cBhvr>
                                        <p:cTn id="27" dur="500"/>
                                        <p:tgtEl>
                                          <p:spTgt spid="5">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2" end="2"/>
                                            </p:txEl>
                                          </p:spTgt>
                                        </p:tgtEl>
                                        <p:attrNameLst>
                                          <p:attrName>style.visibility</p:attrName>
                                        </p:attrNameLst>
                                      </p:cBhvr>
                                      <p:to>
                                        <p:strVal val="visible"/>
                                      </p:to>
                                    </p:set>
                                    <p:animEffect transition="in" filter="fade">
                                      <p:cBhvr>
                                        <p:cTn id="32" dur="500"/>
                                        <p:tgtEl>
                                          <p:spTgt spid="5">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Effect transition="in" filter="fade">
                                      <p:cBhvr>
                                        <p:cTn id="37" dur="500"/>
                                        <p:tgtEl>
                                          <p:spTgt spid="5">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500"/>
                                        <p:tgtEl>
                                          <p:spTgt spid="5">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5" end="5"/>
                                            </p:txEl>
                                          </p:spTgt>
                                        </p:tgtEl>
                                        <p:attrNameLst>
                                          <p:attrName>style.visibility</p:attrName>
                                        </p:attrNameLst>
                                      </p:cBhvr>
                                      <p:to>
                                        <p:strVal val="visible"/>
                                      </p:to>
                                    </p:set>
                                    <p:animEffect transition="in" filter="fade">
                                      <p:cBhvr>
                                        <p:cTn id="47" dur="500"/>
                                        <p:tgtEl>
                                          <p:spTgt spid="5">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
                                            <p:txEl>
                                              <p:pRg st="6" end="6"/>
                                            </p:txEl>
                                          </p:spTgt>
                                        </p:tgtEl>
                                        <p:attrNameLst>
                                          <p:attrName>style.visibility</p:attrName>
                                        </p:attrNameLst>
                                      </p:cBhvr>
                                      <p:to>
                                        <p:strVal val="visible"/>
                                      </p:to>
                                    </p:set>
                                    <p:animEffect transition="in" filter="fade">
                                      <p:cBhvr>
                                        <p:cTn id="5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A098-1D25-4BE3-8663-A039629E82A6}"/>
              </a:ext>
            </a:extLst>
          </p:cNvPr>
          <p:cNvSpPr>
            <a:spLocks noGrp="1"/>
          </p:cNvSpPr>
          <p:nvPr>
            <p:ph type="title"/>
          </p:nvPr>
        </p:nvSpPr>
        <p:spPr/>
        <p:txBody>
          <a:bodyPr/>
          <a:lstStyle/>
          <a:p>
            <a:r>
              <a:rPr lang="en-GB" dirty="0"/>
              <a:t>Finding information – Search Terms </a:t>
            </a:r>
          </a:p>
        </p:txBody>
      </p:sp>
      <p:sp>
        <p:nvSpPr>
          <p:cNvPr id="3" name="Content Placeholder 2">
            <a:extLst>
              <a:ext uri="{FF2B5EF4-FFF2-40B4-BE49-F238E27FC236}">
                <a16:creationId xmlns:a16="http://schemas.microsoft.com/office/drawing/2014/main" id="{50F5ECF8-9F7A-4756-B7C1-C2CC4C1A9F5D}"/>
              </a:ext>
            </a:extLst>
          </p:cNvPr>
          <p:cNvSpPr>
            <a:spLocks noGrp="1"/>
          </p:cNvSpPr>
          <p:nvPr>
            <p:ph idx="1"/>
          </p:nvPr>
        </p:nvSpPr>
        <p:spPr>
          <a:xfrm>
            <a:off x="1066798" y="1841862"/>
            <a:ext cx="10058400" cy="744135"/>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1800" dirty="0">
                <a:latin typeface="Arial" panose="020B0604020202020204" pitchFamily="34" charset="0"/>
                <a:cs typeface="Arial" panose="020B0604020202020204" pitchFamily="34" charset="0"/>
              </a:rPr>
              <a:t>In your other module (BMSW4001) you will be learning where to search for information and how to use the CRAAP test. </a:t>
            </a:r>
          </a:p>
        </p:txBody>
      </p:sp>
      <p:sp>
        <p:nvSpPr>
          <p:cNvPr id="4" name="TextBox 3">
            <a:extLst>
              <a:ext uri="{FF2B5EF4-FFF2-40B4-BE49-F238E27FC236}">
                <a16:creationId xmlns:a16="http://schemas.microsoft.com/office/drawing/2014/main" id="{9E36EE09-DDFB-418D-9AB8-3D02E70CBF71}"/>
              </a:ext>
            </a:extLst>
          </p:cNvPr>
          <p:cNvSpPr txBox="1"/>
          <p:nvPr/>
        </p:nvSpPr>
        <p:spPr>
          <a:xfrm>
            <a:off x="1066798" y="2825870"/>
            <a:ext cx="10058399"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Here, we will show you how to develop the </a:t>
            </a:r>
            <a:r>
              <a:rPr lang="en-GB" i="1" dirty="0">
                <a:latin typeface="Arial" panose="020B0604020202020204" pitchFamily="34" charset="0"/>
                <a:cs typeface="Arial" panose="020B0604020202020204" pitchFamily="34" charset="0"/>
              </a:rPr>
              <a:t>effectiveness</a:t>
            </a:r>
            <a:r>
              <a:rPr lang="en-GB" dirty="0">
                <a:latin typeface="Arial" panose="020B0604020202020204" pitchFamily="34" charset="0"/>
                <a:cs typeface="Arial" panose="020B0604020202020204" pitchFamily="34" charset="0"/>
              </a:rPr>
              <a:t> of your searching. </a:t>
            </a:r>
          </a:p>
        </p:txBody>
      </p:sp>
    </p:spTree>
    <p:extLst>
      <p:ext uri="{BB962C8B-B14F-4D97-AF65-F5344CB8AC3E}">
        <p14:creationId xmlns:p14="http://schemas.microsoft.com/office/powerpoint/2010/main" val="106937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A098-1D25-4BE3-8663-A039629E82A6}"/>
              </a:ext>
            </a:extLst>
          </p:cNvPr>
          <p:cNvSpPr>
            <a:spLocks noGrp="1"/>
          </p:cNvSpPr>
          <p:nvPr>
            <p:ph type="title"/>
          </p:nvPr>
        </p:nvSpPr>
        <p:spPr/>
        <p:txBody>
          <a:bodyPr/>
          <a:lstStyle/>
          <a:p>
            <a:r>
              <a:rPr lang="en-GB" dirty="0"/>
              <a:t>Finding information – Search Terms </a:t>
            </a:r>
          </a:p>
        </p:txBody>
      </p:sp>
      <p:sp>
        <p:nvSpPr>
          <p:cNvPr id="5" name="Rectangle 4">
            <a:extLst>
              <a:ext uri="{FF2B5EF4-FFF2-40B4-BE49-F238E27FC236}">
                <a16:creationId xmlns:a16="http://schemas.microsoft.com/office/drawing/2014/main" id="{AD3B291B-249B-46A8-98D4-892B74FB9591}"/>
              </a:ext>
            </a:extLst>
          </p:cNvPr>
          <p:cNvSpPr/>
          <p:nvPr/>
        </p:nvSpPr>
        <p:spPr>
          <a:xfrm>
            <a:off x="1066800" y="1967825"/>
            <a:ext cx="10290628" cy="43735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30B30E6-0C01-435E-A3DD-CE67AD9F464D}"/>
              </a:ext>
            </a:extLst>
          </p:cNvPr>
          <p:cNvSpPr txBox="1"/>
          <p:nvPr/>
        </p:nvSpPr>
        <p:spPr>
          <a:xfrm>
            <a:off x="4484914" y="3429000"/>
            <a:ext cx="2902857"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First, identify key words that could relate to our research for this module. </a:t>
            </a:r>
          </a:p>
        </p:txBody>
      </p:sp>
      <p:sp>
        <p:nvSpPr>
          <p:cNvPr id="7" name="TextBox 6">
            <a:extLst>
              <a:ext uri="{FF2B5EF4-FFF2-40B4-BE49-F238E27FC236}">
                <a16:creationId xmlns:a16="http://schemas.microsoft.com/office/drawing/2014/main" id="{DFBD05B1-B676-45F2-8E35-F4C2B953E6CC}"/>
              </a:ext>
            </a:extLst>
          </p:cNvPr>
          <p:cNvSpPr txBox="1"/>
          <p:nvPr/>
        </p:nvSpPr>
        <p:spPr>
          <a:xfrm>
            <a:off x="4484914" y="3429000"/>
            <a:ext cx="2902857"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Our research explores tools used for online collaboration at UWTSD.  </a:t>
            </a:r>
          </a:p>
        </p:txBody>
      </p:sp>
      <p:cxnSp>
        <p:nvCxnSpPr>
          <p:cNvPr id="9" name="Straight Connector 8">
            <a:extLst>
              <a:ext uri="{FF2B5EF4-FFF2-40B4-BE49-F238E27FC236}">
                <a16:creationId xmlns:a16="http://schemas.microsoft.com/office/drawing/2014/main" id="{9E764F5B-9F17-4F40-A04F-8C9EA47BBA7A}"/>
              </a:ext>
            </a:extLst>
          </p:cNvPr>
          <p:cNvCxnSpPr>
            <a:cxnSpLocks/>
          </p:cNvCxnSpPr>
          <p:nvPr/>
        </p:nvCxnSpPr>
        <p:spPr>
          <a:xfrm flipV="1">
            <a:off x="7387771" y="2676706"/>
            <a:ext cx="885372" cy="752294"/>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4C9C917-1A3A-4330-B608-0E374AB3EB34}"/>
              </a:ext>
            </a:extLst>
          </p:cNvPr>
          <p:cNvSpPr txBox="1"/>
          <p:nvPr/>
        </p:nvSpPr>
        <p:spPr>
          <a:xfrm>
            <a:off x="8273143" y="2365829"/>
            <a:ext cx="2481943" cy="369332"/>
          </a:xfrm>
          <a:prstGeom prst="rect">
            <a:avLst/>
          </a:prstGeom>
          <a:noFill/>
        </p:spPr>
        <p:txBody>
          <a:bodyPr wrap="square" rtlCol="0">
            <a:spAutoFit/>
          </a:bodyPr>
          <a:lstStyle/>
          <a:p>
            <a:r>
              <a:rPr lang="en-GB" dirty="0"/>
              <a:t>Collaboration</a:t>
            </a:r>
          </a:p>
        </p:txBody>
      </p:sp>
      <p:sp>
        <p:nvSpPr>
          <p:cNvPr id="11" name="TextBox 10">
            <a:extLst>
              <a:ext uri="{FF2B5EF4-FFF2-40B4-BE49-F238E27FC236}">
                <a16:creationId xmlns:a16="http://schemas.microsoft.com/office/drawing/2014/main" id="{33535877-5821-427B-A376-56E93EB2FF45}"/>
              </a:ext>
            </a:extLst>
          </p:cNvPr>
          <p:cNvSpPr txBox="1"/>
          <p:nvPr/>
        </p:nvSpPr>
        <p:spPr>
          <a:xfrm>
            <a:off x="8309429" y="2790368"/>
            <a:ext cx="2481943" cy="369332"/>
          </a:xfrm>
          <a:prstGeom prst="rect">
            <a:avLst/>
          </a:prstGeom>
          <a:noFill/>
        </p:spPr>
        <p:txBody>
          <a:bodyPr wrap="square" rtlCol="0">
            <a:spAutoFit/>
          </a:bodyPr>
          <a:lstStyle/>
          <a:p>
            <a:r>
              <a:rPr lang="en-GB" dirty="0"/>
              <a:t>Collaborate</a:t>
            </a:r>
          </a:p>
        </p:txBody>
      </p:sp>
      <p:sp>
        <p:nvSpPr>
          <p:cNvPr id="12" name="TextBox 11">
            <a:extLst>
              <a:ext uri="{FF2B5EF4-FFF2-40B4-BE49-F238E27FC236}">
                <a16:creationId xmlns:a16="http://schemas.microsoft.com/office/drawing/2014/main" id="{46AC3567-D23D-418D-B321-CB650F046BFF}"/>
              </a:ext>
            </a:extLst>
          </p:cNvPr>
          <p:cNvSpPr txBox="1"/>
          <p:nvPr/>
        </p:nvSpPr>
        <p:spPr>
          <a:xfrm>
            <a:off x="8839197" y="3785265"/>
            <a:ext cx="943432" cy="369332"/>
          </a:xfrm>
          <a:prstGeom prst="rect">
            <a:avLst/>
          </a:prstGeom>
          <a:noFill/>
        </p:spPr>
        <p:txBody>
          <a:bodyPr wrap="square" rtlCol="0">
            <a:spAutoFit/>
          </a:bodyPr>
          <a:lstStyle/>
          <a:p>
            <a:r>
              <a:rPr lang="en-GB" dirty="0"/>
              <a:t>Online</a:t>
            </a:r>
          </a:p>
        </p:txBody>
      </p:sp>
      <p:cxnSp>
        <p:nvCxnSpPr>
          <p:cNvPr id="14" name="Straight Connector 13">
            <a:extLst>
              <a:ext uri="{FF2B5EF4-FFF2-40B4-BE49-F238E27FC236}">
                <a16:creationId xmlns:a16="http://schemas.microsoft.com/office/drawing/2014/main" id="{430DE229-CCAB-4B81-9BAD-76A19A12AF68}"/>
              </a:ext>
            </a:extLst>
          </p:cNvPr>
          <p:cNvCxnSpPr>
            <a:cxnSpLocks/>
          </p:cNvCxnSpPr>
          <p:nvPr/>
        </p:nvCxnSpPr>
        <p:spPr>
          <a:xfrm flipV="1">
            <a:off x="7387770" y="3075298"/>
            <a:ext cx="1059541" cy="43922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42C7D8-BE92-4E97-9B32-A731F3A081DC}"/>
              </a:ext>
            </a:extLst>
          </p:cNvPr>
          <p:cNvCxnSpPr>
            <a:cxnSpLocks/>
            <a:endCxn id="12" idx="1"/>
          </p:cNvCxnSpPr>
          <p:nvPr/>
        </p:nvCxnSpPr>
        <p:spPr>
          <a:xfrm flipV="1">
            <a:off x="7402284" y="3969931"/>
            <a:ext cx="1436913" cy="275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4D2F36-08AE-4072-B677-E2F9A819E37E}"/>
              </a:ext>
            </a:extLst>
          </p:cNvPr>
          <p:cNvCxnSpPr>
            <a:cxnSpLocks/>
          </p:cNvCxnSpPr>
          <p:nvPr/>
        </p:nvCxnSpPr>
        <p:spPr>
          <a:xfrm>
            <a:off x="6495141" y="4341334"/>
            <a:ext cx="907142" cy="678658"/>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6990011-8C36-4939-B8B6-A070696F6EA6}"/>
              </a:ext>
            </a:extLst>
          </p:cNvPr>
          <p:cNvSpPr txBox="1"/>
          <p:nvPr/>
        </p:nvSpPr>
        <p:spPr>
          <a:xfrm>
            <a:off x="7445823" y="5019992"/>
            <a:ext cx="1393373" cy="369332"/>
          </a:xfrm>
          <a:prstGeom prst="rect">
            <a:avLst/>
          </a:prstGeom>
          <a:noFill/>
        </p:spPr>
        <p:txBody>
          <a:bodyPr wrap="square" rtlCol="0">
            <a:spAutoFit/>
          </a:bodyPr>
          <a:lstStyle/>
          <a:p>
            <a:r>
              <a:rPr lang="en-GB" dirty="0"/>
              <a:t>Students</a:t>
            </a:r>
          </a:p>
        </p:txBody>
      </p:sp>
      <p:cxnSp>
        <p:nvCxnSpPr>
          <p:cNvPr id="22" name="Straight Connector 21">
            <a:extLst>
              <a:ext uri="{FF2B5EF4-FFF2-40B4-BE49-F238E27FC236}">
                <a16:creationId xmlns:a16="http://schemas.microsoft.com/office/drawing/2014/main" id="{EA7A0017-BA30-4729-81A4-0DB79B60D64A}"/>
              </a:ext>
            </a:extLst>
          </p:cNvPr>
          <p:cNvCxnSpPr>
            <a:cxnSpLocks/>
          </p:cNvCxnSpPr>
          <p:nvPr/>
        </p:nvCxnSpPr>
        <p:spPr>
          <a:xfrm flipV="1">
            <a:off x="5551716" y="2676706"/>
            <a:ext cx="0" cy="746875"/>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BB612AF-33FA-4EFA-92EA-14B24C39532F}"/>
              </a:ext>
            </a:extLst>
          </p:cNvPr>
          <p:cNvSpPr txBox="1"/>
          <p:nvPr/>
        </p:nvSpPr>
        <p:spPr>
          <a:xfrm>
            <a:off x="5355772" y="2318851"/>
            <a:ext cx="493486" cy="369332"/>
          </a:xfrm>
          <a:prstGeom prst="rect">
            <a:avLst/>
          </a:prstGeom>
          <a:noFill/>
        </p:spPr>
        <p:txBody>
          <a:bodyPr wrap="square" rtlCol="0">
            <a:spAutoFit/>
          </a:bodyPr>
          <a:lstStyle/>
          <a:p>
            <a:r>
              <a:rPr lang="en-GB" dirty="0"/>
              <a:t>IT</a:t>
            </a:r>
          </a:p>
        </p:txBody>
      </p:sp>
      <p:sp>
        <p:nvSpPr>
          <p:cNvPr id="25" name="TextBox 24">
            <a:extLst>
              <a:ext uri="{FF2B5EF4-FFF2-40B4-BE49-F238E27FC236}">
                <a16:creationId xmlns:a16="http://schemas.microsoft.com/office/drawing/2014/main" id="{E90A8238-E643-465F-8828-2D059394BF7C}"/>
              </a:ext>
            </a:extLst>
          </p:cNvPr>
          <p:cNvSpPr txBox="1"/>
          <p:nvPr/>
        </p:nvSpPr>
        <p:spPr>
          <a:xfrm>
            <a:off x="2010226" y="2969317"/>
            <a:ext cx="1908632" cy="369332"/>
          </a:xfrm>
          <a:prstGeom prst="rect">
            <a:avLst/>
          </a:prstGeom>
          <a:noFill/>
        </p:spPr>
        <p:txBody>
          <a:bodyPr wrap="square" rtlCol="0">
            <a:spAutoFit/>
          </a:bodyPr>
          <a:lstStyle/>
          <a:p>
            <a:r>
              <a:rPr lang="en-GB" dirty="0"/>
              <a:t>MS Teams</a:t>
            </a:r>
          </a:p>
        </p:txBody>
      </p:sp>
      <p:cxnSp>
        <p:nvCxnSpPr>
          <p:cNvPr id="26" name="Straight Connector 25">
            <a:extLst>
              <a:ext uri="{FF2B5EF4-FFF2-40B4-BE49-F238E27FC236}">
                <a16:creationId xmlns:a16="http://schemas.microsoft.com/office/drawing/2014/main" id="{C2B3304C-7B64-4341-A75A-3CCCE00ABADD}"/>
              </a:ext>
            </a:extLst>
          </p:cNvPr>
          <p:cNvCxnSpPr>
            <a:cxnSpLocks/>
          </p:cNvCxnSpPr>
          <p:nvPr/>
        </p:nvCxnSpPr>
        <p:spPr>
          <a:xfrm flipH="1" flipV="1">
            <a:off x="3381829" y="3338649"/>
            <a:ext cx="1103084" cy="23560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726BC613-6B5C-4654-925D-6EA595A860E9}"/>
              </a:ext>
            </a:extLst>
          </p:cNvPr>
          <p:cNvSpPr txBox="1"/>
          <p:nvPr/>
        </p:nvSpPr>
        <p:spPr>
          <a:xfrm>
            <a:off x="1810654" y="3785265"/>
            <a:ext cx="1908632" cy="369332"/>
          </a:xfrm>
          <a:prstGeom prst="rect">
            <a:avLst/>
          </a:prstGeom>
          <a:noFill/>
        </p:spPr>
        <p:txBody>
          <a:bodyPr wrap="square" rtlCol="0">
            <a:spAutoFit/>
          </a:bodyPr>
          <a:lstStyle/>
          <a:p>
            <a:r>
              <a:rPr lang="en-GB" dirty="0"/>
              <a:t>OneDrive</a:t>
            </a:r>
          </a:p>
        </p:txBody>
      </p:sp>
      <p:cxnSp>
        <p:nvCxnSpPr>
          <p:cNvPr id="29" name="Straight Connector 28">
            <a:extLst>
              <a:ext uri="{FF2B5EF4-FFF2-40B4-BE49-F238E27FC236}">
                <a16:creationId xmlns:a16="http://schemas.microsoft.com/office/drawing/2014/main" id="{8CE59A5F-4720-490B-90D0-B40199142135}"/>
              </a:ext>
            </a:extLst>
          </p:cNvPr>
          <p:cNvCxnSpPr>
            <a:cxnSpLocks/>
          </p:cNvCxnSpPr>
          <p:nvPr/>
        </p:nvCxnSpPr>
        <p:spPr>
          <a:xfrm flipH="1" flipV="1">
            <a:off x="3145972" y="4049233"/>
            <a:ext cx="1219202" cy="105364"/>
          </a:xfrm>
          <a:prstGeom prst="line">
            <a:avLst/>
          </a:prstGeom>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E96AB37A-5ECB-405F-89E3-402CC3B352F8}"/>
              </a:ext>
            </a:extLst>
          </p:cNvPr>
          <p:cNvSpPr txBox="1"/>
          <p:nvPr/>
        </p:nvSpPr>
        <p:spPr>
          <a:xfrm>
            <a:off x="5885543" y="2327030"/>
            <a:ext cx="1516740" cy="369332"/>
          </a:xfrm>
          <a:prstGeom prst="rect">
            <a:avLst/>
          </a:prstGeom>
          <a:noFill/>
        </p:spPr>
        <p:txBody>
          <a:bodyPr wrap="square" rtlCol="0">
            <a:spAutoFit/>
          </a:bodyPr>
          <a:lstStyle/>
          <a:p>
            <a:r>
              <a:rPr lang="en-GB" dirty="0"/>
              <a:t>Technology</a:t>
            </a:r>
          </a:p>
        </p:txBody>
      </p:sp>
      <p:cxnSp>
        <p:nvCxnSpPr>
          <p:cNvPr id="32" name="Straight Connector 31">
            <a:extLst>
              <a:ext uri="{FF2B5EF4-FFF2-40B4-BE49-F238E27FC236}">
                <a16:creationId xmlns:a16="http://schemas.microsoft.com/office/drawing/2014/main" id="{2E27F0AC-FEC9-4179-805E-A1A6750E0332}"/>
              </a:ext>
            </a:extLst>
          </p:cNvPr>
          <p:cNvCxnSpPr>
            <a:cxnSpLocks/>
          </p:cNvCxnSpPr>
          <p:nvPr/>
        </p:nvCxnSpPr>
        <p:spPr>
          <a:xfrm flipV="1">
            <a:off x="5551716" y="2550039"/>
            <a:ext cx="718457" cy="856969"/>
          </a:xfrm>
          <a:prstGeom prst="line">
            <a:avLst/>
          </a:prstGeom>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F3404801-BB41-4C08-A10F-6E94C8191BF8}"/>
              </a:ext>
            </a:extLst>
          </p:cNvPr>
          <p:cNvSpPr txBox="1"/>
          <p:nvPr/>
        </p:nvSpPr>
        <p:spPr>
          <a:xfrm>
            <a:off x="2010226" y="4680663"/>
            <a:ext cx="1908632" cy="369332"/>
          </a:xfrm>
          <a:prstGeom prst="rect">
            <a:avLst/>
          </a:prstGeom>
          <a:noFill/>
        </p:spPr>
        <p:txBody>
          <a:bodyPr wrap="square" rtlCol="0">
            <a:spAutoFit/>
          </a:bodyPr>
          <a:lstStyle/>
          <a:p>
            <a:r>
              <a:rPr lang="en-GB" dirty="0"/>
              <a:t>WhatsApp</a:t>
            </a:r>
          </a:p>
        </p:txBody>
      </p:sp>
      <p:cxnSp>
        <p:nvCxnSpPr>
          <p:cNvPr id="35" name="Straight Connector 34">
            <a:extLst>
              <a:ext uri="{FF2B5EF4-FFF2-40B4-BE49-F238E27FC236}">
                <a16:creationId xmlns:a16="http://schemas.microsoft.com/office/drawing/2014/main" id="{33F31786-6D03-438C-9178-CC06C8712FE0}"/>
              </a:ext>
            </a:extLst>
          </p:cNvPr>
          <p:cNvCxnSpPr>
            <a:cxnSpLocks/>
          </p:cNvCxnSpPr>
          <p:nvPr/>
        </p:nvCxnSpPr>
        <p:spPr>
          <a:xfrm flipH="1">
            <a:off x="3425373" y="4306997"/>
            <a:ext cx="1092201" cy="520316"/>
          </a:xfrm>
          <a:prstGeom prst="line">
            <a:avLst/>
          </a:prstGeom>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EBBA8CBF-B9B6-4E8E-B0F5-BE6398E69F2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0653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500"/>
                                        <p:tgtEl>
                                          <p:spTgt spid="21"/>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fade">
                                      <p:cBhvr>
                                        <p:cTn id="54" dur="500"/>
                                        <p:tgtEl>
                                          <p:spTgt spid="2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fade">
                                      <p:cBhvr>
                                        <p:cTn id="65" dur="5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fade">
                                      <p:cBhvr>
                                        <p:cTn id="70" dur="500"/>
                                        <p:tgtEl>
                                          <p:spTgt spid="26"/>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5"/>
                                        </p:tgtEl>
                                        <p:attrNameLst>
                                          <p:attrName>style.visibility</p:attrName>
                                        </p:attrNameLst>
                                      </p:cBhvr>
                                      <p:to>
                                        <p:strVal val="visible"/>
                                      </p:to>
                                    </p:set>
                                    <p:animEffect transition="in" filter="fade">
                                      <p:cBhvr>
                                        <p:cTn id="73" dur="500"/>
                                        <p:tgtEl>
                                          <p:spTgt spid="25"/>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29"/>
                                        </p:tgtEl>
                                        <p:attrNameLst>
                                          <p:attrName>style.visibility</p:attrName>
                                        </p:attrNameLst>
                                      </p:cBhvr>
                                      <p:to>
                                        <p:strVal val="visible"/>
                                      </p:to>
                                    </p:set>
                                    <p:animEffect transition="in" filter="fade">
                                      <p:cBhvr>
                                        <p:cTn id="78" dur="500"/>
                                        <p:tgtEl>
                                          <p:spTgt spid="29"/>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28"/>
                                        </p:tgtEl>
                                        <p:attrNameLst>
                                          <p:attrName>style.visibility</p:attrName>
                                        </p:attrNameLst>
                                      </p:cBhvr>
                                      <p:to>
                                        <p:strVal val="visible"/>
                                      </p:to>
                                    </p:set>
                                    <p:animEffect transition="in" filter="fade">
                                      <p:cBhvr>
                                        <p:cTn id="81" dur="500"/>
                                        <p:tgtEl>
                                          <p:spTgt spid="28"/>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35"/>
                                        </p:tgtEl>
                                        <p:attrNameLst>
                                          <p:attrName>style.visibility</p:attrName>
                                        </p:attrNameLst>
                                      </p:cBhvr>
                                      <p:to>
                                        <p:strVal val="visible"/>
                                      </p:to>
                                    </p:set>
                                    <p:animEffect transition="in" filter="fade">
                                      <p:cBhvr>
                                        <p:cTn id="86" dur="500"/>
                                        <p:tgtEl>
                                          <p:spTgt spid="35"/>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p:bldP spid="11" grpId="0"/>
      <p:bldP spid="12" grpId="0"/>
      <p:bldP spid="21" grpId="0"/>
      <p:bldP spid="24" grpId="0"/>
      <p:bldP spid="25" grpId="0"/>
      <p:bldP spid="28" grpId="0"/>
      <p:bldP spid="31" grpId="0"/>
      <p:bldP spid="3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E7CAC-1726-4710-A7C7-2CE103BD5371}"/>
              </a:ext>
            </a:extLst>
          </p:cNvPr>
          <p:cNvSpPr>
            <a:spLocks noGrp="1"/>
          </p:cNvSpPr>
          <p:nvPr>
            <p:ph type="title"/>
          </p:nvPr>
        </p:nvSpPr>
        <p:spPr>
          <a:xfrm>
            <a:off x="442685" y="444067"/>
            <a:ext cx="10058400" cy="832880"/>
          </a:xfrm>
        </p:spPr>
        <p:txBody>
          <a:bodyPr/>
          <a:lstStyle/>
          <a:p>
            <a:r>
              <a:rPr lang="en-GB" dirty="0"/>
              <a:t>Using Boolean Operators</a:t>
            </a:r>
          </a:p>
        </p:txBody>
      </p:sp>
      <p:sp>
        <p:nvSpPr>
          <p:cNvPr id="3" name="Content Placeholder 2">
            <a:extLst>
              <a:ext uri="{FF2B5EF4-FFF2-40B4-BE49-F238E27FC236}">
                <a16:creationId xmlns:a16="http://schemas.microsoft.com/office/drawing/2014/main" id="{6E956230-281D-403B-A1E7-28F670143E07}"/>
              </a:ext>
            </a:extLst>
          </p:cNvPr>
          <p:cNvSpPr>
            <a:spLocks noGrp="1"/>
          </p:cNvSpPr>
          <p:nvPr>
            <p:ph idx="1"/>
          </p:nvPr>
        </p:nvSpPr>
        <p:spPr>
          <a:xfrm>
            <a:off x="549389" y="2014194"/>
            <a:ext cx="3594100" cy="4292573"/>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1800" dirty="0">
                <a:latin typeface="Arial" panose="020B0604020202020204" pitchFamily="34" charset="0"/>
                <a:cs typeface="Arial" panose="020B0604020202020204" pitchFamily="34" charset="0"/>
              </a:rPr>
              <a:t>Now we have a list of search terms.</a:t>
            </a:r>
          </a:p>
          <a:p>
            <a:pPr lvl="1"/>
            <a:r>
              <a:rPr lang="en-GB" sz="1600" dirty="0">
                <a:latin typeface="Arial" panose="020B0604020202020204" pitchFamily="34" charset="0"/>
                <a:cs typeface="Arial" panose="020B0604020202020204" pitchFamily="34" charset="0"/>
              </a:rPr>
              <a:t>Collaboration </a:t>
            </a:r>
          </a:p>
          <a:p>
            <a:pPr lvl="1"/>
            <a:r>
              <a:rPr lang="en-GB" sz="1600" dirty="0">
                <a:latin typeface="Arial" panose="020B0604020202020204" pitchFamily="34" charset="0"/>
                <a:cs typeface="Arial" panose="020B0604020202020204" pitchFamily="34" charset="0"/>
              </a:rPr>
              <a:t>Collaborate </a:t>
            </a:r>
          </a:p>
          <a:p>
            <a:pPr lvl="1"/>
            <a:r>
              <a:rPr lang="en-GB" sz="1600" dirty="0">
                <a:latin typeface="Arial" panose="020B0604020202020204" pitchFamily="34" charset="0"/>
                <a:cs typeface="Arial" panose="020B0604020202020204" pitchFamily="34" charset="0"/>
              </a:rPr>
              <a:t>Online</a:t>
            </a:r>
          </a:p>
          <a:p>
            <a:pPr lvl="1"/>
            <a:r>
              <a:rPr lang="en-GB" sz="1600" dirty="0">
                <a:latin typeface="Arial" panose="020B0604020202020204" pitchFamily="34" charset="0"/>
                <a:cs typeface="Arial" panose="020B0604020202020204" pitchFamily="34" charset="0"/>
              </a:rPr>
              <a:t>Students</a:t>
            </a:r>
          </a:p>
          <a:p>
            <a:pPr lvl="1"/>
            <a:r>
              <a:rPr lang="en-GB" sz="1600" dirty="0">
                <a:latin typeface="Arial" panose="020B0604020202020204" pitchFamily="34" charset="0"/>
                <a:cs typeface="Arial" panose="020B0604020202020204" pitchFamily="34" charset="0"/>
              </a:rPr>
              <a:t>IT</a:t>
            </a:r>
          </a:p>
          <a:p>
            <a:pPr lvl="1"/>
            <a:r>
              <a:rPr lang="en-GB" sz="1600" dirty="0">
                <a:latin typeface="Arial" panose="020B0604020202020204" pitchFamily="34" charset="0"/>
                <a:cs typeface="Arial" panose="020B0604020202020204" pitchFamily="34" charset="0"/>
              </a:rPr>
              <a:t>Technology</a:t>
            </a:r>
          </a:p>
          <a:p>
            <a:pPr lvl="1"/>
            <a:r>
              <a:rPr lang="en-GB" sz="1600" dirty="0">
                <a:latin typeface="Arial" panose="020B0604020202020204" pitchFamily="34" charset="0"/>
                <a:cs typeface="Arial" panose="020B0604020202020204" pitchFamily="34" charset="0"/>
              </a:rPr>
              <a:t>MS Teams</a:t>
            </a:r>
          </a:p>
          <a:p>
            <a:pPr lvl="1"/>
            <a:r>
              <a:rPr lang="en-GB" sz="1600" dirty="0">
                <a:latin typeface="Arial" panose="020B0604020202020204" pitchFamily="34" charset="0"/>
                <a:cs typeface="Arial" panose="020B0604020202020204" pitchFamily="34" charset="0"/>
              </a:rPr>
              <a:t>OneDrive</a:t>
            </a:r>
          </a:p>
          <a:p>
            <a:pPr lvl="1"/>
            <a:r>
              <a:rPr lang="en-GB" sz="1600" dirty="0">
                <a:latin typeface="Arial" panose="020B0604020202020204" pitchFamily="34" charset="0"/>
                <a:cs typeface="Arial" panose="020B0604020202020204" pitchFamily="34" charset="0"/>
              </a:rPr>
              <a:t>WhatsApp</a:t>
            </a:r>
          </a:p>
        </p:txBody>
      </p:sp>
      <p:sp>
        <p:nvSpPr>
          <p:cNvPr id="4" name="TextBox 3">
            <a:extLst>
              <a:ext uri="{FF2B5EF4-FFF2-40B4-BE49-F238E27FC236}">
                <a16:creationId xmlns:a16="http://schemas.microsoft.com/office/drawing/2014/main" id="{9AF15F9E-85CC-4035-A87C-D453B53D9B06}"/>
              </a:ext>
            </a:extLst>
          </p:cNvPr>
          <p:cNvSpPr txBox="1"/>
          <p:nvPr/>
        </p:nvSpPr>
        <p:spPr>
          <a:xfrm>
            <a:off x="4362338" y="1957533"/>
            <a:ext cx="6718300" cy="1200329"/>
          </a:xfrm>
          <a:prstGeom prst="rect">
            <a:avLst/>
          </a:prstGeom>
          <a:noFill/>
        </p:spPr>
        <p:txBody>
          <a:bodyPr wrap="square" rtlCol="0">
            <a:spAutoFit/>
          </a:bodyPr>
          <a:lstStyle/>
          <a:p>
            <a:r>
              <a:rPr lang="en-GB" dirty="0"/>
              <a:t>We can use Boolean Operators (AND OR NOT “”) to link search terms together or you expand our search. </a:t>
            </a:r>
          </a:p>
          <a:p>
            <a:endParaRPr lang="en-GB" dirty="0"/>
          </a:p>
          <a:p>
            <a:r>
              <a:rPr lang="en-GB" dirty="0"/>
              <a:t>For example: </a:t>
            </a:r>
          </a:p>
        </p:txBody>
      </p:sp>
      <p:pic>
        <p:nvPicPr>
          <p:cNvPr id="6" name="Picture 5">
            <a:extLst>
              <a:ext uri="{FF2B5EF4-FFF2-40B4-BE49-F238E27FC236}">
                <a16:creationId xmlns:a16="http://schemas.microsoft.com/office/drawing/2014/main" id="{DE39DA7E-673C-4A65-886D-3196FB05B8FE}"/>
              </a:ext>
            </a:extLst>
          </p:cNvPr>
          <p:cNvPicPr>
            <a:picLocks noChangeAspect="1"/>
          </p:cNvPicPr>
          <p:nvPr/>
        </p:nvPicPr>
        <p:blipFill>
          <a:blip r:embed="rId3"/>
          <a:stretch>
            <a:fillRect/>
          </a:stretch>
        </p:blipFill>
        <p:spPr>
          <a:xfrm>
            <a:off x="6442357" y="2569218"/>
            <a:ext cx="5021263" cy="2801769"/>
          </a:xfrm>
          <a:prstGeom prst="rect">
            <a:avLst/>
          </a:prstGeom>
        </p:spPr>
      </p:pic>
      <p:pic>
        <p:nvPicPr>
          <p:cNvPr id="8" name="Picture 7">
            <a:extLst>
              <a:ext uri="{FF2B5EF4-FFF2-40B4-BE49-F238E27FC236}">
                <a16:creationId xmlns:a16="http://schemas.microsoft.com/office/drawing/2014/main" id="{C067B3CA-667D-444A-9B13-DC1081DF5919}"/>
              </a:ext>
            </a:extLst>
          </p:cNvPr>
          <p:cNvPicPr>
            <a:picLocks noChangeAspect="1"/>
          </p:cNvPicPr>
          <p:nvPr/>
        </p:nvPicPr>
        <p:blipFill>
          <a:blip r:embed="rId4"/>
          <a:stretch>
            <a:fillRect/>
          </a:stretch>
        </p:blipFill>
        <p:spPr>
          <a:xfrm>
            <a:off x="4362338" y="4084550"/>
            <a:ext cx="3686175" cy="1352550"/>
          </a:xfrm>
          <a:prstGeom prst="rect">
            <a:avLst/>
          </a:prstGeom>
        </p:spPr>
      </p:pic>
      <p:sp>
        <p:nvSpPr>
          <p:cNvPr id="9" name="TextBox 8">
            <a:extLst>
              <a:ext uri="{FF2B5EF4-FFF2-40B4-BE49-F238E27FC236}">
                <a16:creationId xmlns:a16="http://schemas.microsoft.com/office/drawing/2014/main" id="{70729187-DEF6-44EE-87C6-2DBAC63243FC}"/>
              </a:ext>
            </a:extLst>
          </p:cNvPr>
          <p:cNvSpPr txBox="1"/>
          <p:nvPr/>
        </p:nvSpPr>
        <p:spPr>
          <a:xfrm>
            <a:off x="5638800" y="2975428"/>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DA961996-EB53-402F-9A46-F4B6CDA41184}"/>
              </a:ext>
            </a:extLst>
          </p:cNvPr>
          <p:cNvSpPr txBox="1"/>
          <p:nvPr/>
        </p:nvSpPr>
        <p:spPr>
          <a:xfrm>
            <a:off x="4601029" y="5503213"/>
            <a:ext cx="641497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Using </a:t>
            </a:r>
            <a:r>
              <a:rPr lang="en-GB" b="1" dirty="0"/>
              <a:t>AND</a:t>
            </a:r>
            <a:r>
              <a:rPr lang="en-GB" dirty="0"/>
              <a:t> will give use results which contain information on </a:t>
            </a:r>
            <a:r>
              <a:rPr lang="en-GB" b="1" dirty="0"/>
              <a:t>both</a:t>
            </a:r>
            <a:r>
              <a:rPr lang="en-GB" dirty="0"/>
              <a:t> collaboration and online. </a:t>
            </a:r>
          </a:p>
        </p:txBody>
      </p:sp>
      <p:sp>
        <p:nvSpPr>
          <p:cNvPr id="12" name="TextBox 11">
            <a:extLst>
              <a:ext uri="{FF2B5EF4-FFF2-40B4-BE49-F238E27FC236}">
                <a16:creationId xmlns:a16="http://schemas.microsoft.com/office/drawing/2014/main" id="{54B156CB-092A-40C1-8871-7E5E55293E78}"/>
              </a:ext>
            </a:extLst>
          </p:cNvPr>
          <p:cNvSpPr txBox="1"/>
          <p:nvPr/>
        </p:nvSpPr>
        <p:spPr>
          <a:xfrm>
            <a:off x="549389" y="1178976"/>
            <a:ext cx="11199926"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b="0" i="0" dirty="0">
                <a:solidFill>
                  <a:srgbClr val="595959"/>
                </a:solidFill>
                <a:effectLst/>
                <a:latin typeface="Helvetica" panose="020B0604020202020204" pitchFamily="34" charset="0"/>
              </a:rPr>
              <a:t>Topi &amp; Lucas (2005) identified that individuals that were trained in using Boolean Operators became more effective researcher, able to save time by selecting more focused search terms. </a:t>
            </a:r>
          </a:p>
        </p:txBody>
      </p:sp>
    </p:spTree>
    <p:extLst>
      <p:ext uri="{BB962C8B-B14F-4D97-AF65-F5344CB8AC3E}">
        <p14:creationId xmlns:p14="http://schemas.microsoft.com/office/powerpoint/2010/main" val="207375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500"/>
                                        <p:tgtEl>
                                          <p:spTgt spid="3">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5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fade">
                                      <p:cBhvr>
                                        <p:cTn id="49" dur="500"/>
                                        <p:tgtEl>
                                          <p:spTgt spid="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fade">
                                      <p:cBhvr>
                                        <p:cTn id="54" dur="500"/>
                                        <p:tgtEl>
                                          <p:spTgt spid="6"/>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8"/>
                                        </p:tgtEl>
                                        <p:attrNameLst>
                                          <p:attrName>style.visibility</p:attrName>
                                        </p:attrNameLst>
                                      </p:cBhvr>
                                      <p:to>
                                        <p:strVal val="visible"/>
                                      </p:to>
                                    </p:set>
                                    <p:animEffect transition="in" filter="fade">
                                      <p:cBhvr>
                                        <p:cTn id="59" dur="500"/>
                                        <p:tgtEl>
                                          <p:spTgt spid="8"/>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0"/>
                                        </p:tgtEl>
                                        <p:attrNameLst>
                                          <p:attrName>style.visibility</p:attrName>
                                        </p:attrNameLst>
                                      </p:cBhvr>
                                      <p:to>
                                        <p:strVal val="visible"/>
                                      </p:to>
                                    </p:set>
                                    <p:animEffect transition="in" filter="fade">
                                      <p:cBhvr>
                                        <p:cTn id="6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P spid="10"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0EB8-C9AD-45AF-A8B9-F1A721C0A69E}"/>
              </a:ext>
            </a:extLst>
          </p:cNvPr>
          <p:cNvSpPr>
            <a:spLocks noGrp="1"/>
          </p:cNvSpPr>
          <p:nvPr>
            <p:ph type="title"/>
          </p:nvPr>
        </p:nvSpPr>
        <p:spPr/>
        <p:txBody>
          <a:bodyPr/>
          <a:lstStyle/>
          <a:p>
            <a:r>
              <a:rPr lang="en-GB" dirty="0"/>
              <a:t>Activity – Search Terms</a:t>
            </a:r>
          </a:p>
        </p:txBody>
      </p:sp>
      <p:sp>
        <p:nvSpPr>
          <p:cNvPr id="3" name="Content Placeholder 2">
            <a:extLst>
              <a:ext uri="{FF2B5EF4-FFF2-40B4-BE49-F238E27FC236}">
                <a16:creationId xmlns:a16="http://schemas.microsoft.com/office/drawing/2014/main" id="{07398D05-8A16-46CB-A23C-2AA58EFDF21D}"/>
              </a:ext>
            </a:extLst>
          </p:cNvPr>
          <p:cNvSpPr>
            <a:spLocks noGrp="1"/>
          </p:cNvSpPr>
          <p:nvPr>
            <p:ph idx="1"/>
          </p:nvPr>
        </p:nvSpPr>
        <p:spPr>
          <a:xfrm>
            <a:off x="783770" y="4048035"/>
            <a:ext cx="4216400" cy="1583509"/>
          </a:xfrm>
        </p:spPr>
        <p:style>
          <a:lnRef idx="2">
            <a:schemeClr val="accent2"/>
          </a:lnRef>
          <a:fillRef idx="1">
            <a:schemeClr val="lt1"/>
          </a:fillRef>
          <a:effectRef idx="0">
            <a:schemeClr val="accent2"/>
          </a:effectRef>
          <a:fontRef idx="minor">
            <a:schemeClr val="dk1"/>
          </a:fontRef>
        </p:style>
        <p:txBody>
          <a:bodyPr/>
          <a:lstStyle/>
          <a:p>
            <a:pPr marL="0" indent="0">
              <a:buNone/>
            </a:pPr>
            <a:r>
              <a:rPr lang="en-GB" sz="1600" dirty="0"/>
              <a:t>Use the UWTSD library site </a:t>
            </a:r>
            <a:r>
              <a:rPr lang="en-GB" sz="1600" dirty="0">
                <a:hlinkClick r:id="rId3"/>
              </a:rPr>
              <a:t>https://www.uwtsd.ac.uk/library/</a:t>
            </a:r>
            <a:r>
              <a:rPr lang="en-GB" sz="1600" dirty="0"/>
              <a:t> to search for a source that could be relevant to understanding how people collaborate online. </a:t>
            </a:r>
          </a:p>
          <a:p>
            <a:pPr marL="0" indent="0">
              <a:buNone/>
            </a:pPr>
            <a:endParaRPr lang="en-GB" dirty="0"/>
          </a:p>
          <a:p>
            <a:endParaRPr lang="en-GB" dirty="0"/>
          </a:p>
        </p:txBody>
      </p:sp>
      <p:pic>
        <p:nvPicPr>
          <p:cNvPr id="5" name="Picture 4">
            <a:extLst>
              <a:ext uri="{FF2B5EF4-FFF2-40B4-BE49-F238E27FC236}">
                <a16:creationId xmlns:a16="http://schemas.microsoft.com/office/drawing/2014/main" id="{B548CB71-7A81-4B3C-BE59-A38B78564DDC}"/>
              </a:ext>
            </a:extLst>
          </p:cNvPr>
          <p:cNvPicPr>
            <a:picLocks noChangeAspect="1"/>
          </p:cNvPicPr>
          <p:nvPr/>
        </p:nvPicPr>
        <p:blipFill>
          <a:blip r:embed="rId4"/>
          <a:stretch>
            <a:fillRect/>
          </a:stretch>
        </p:blipFill>
        <p:spPr>
          <a:xfrm>
            <a:off x="783770" y="1900668"/>
            <a:ext cx="4702629" cy="1951574"/>
          </a:xfrm>
          <a:prstGeom prst="rect">
            <a:avLst/>
          </a:prstGeom>
        </p:spPr>
      </p:pic>
      <p:pic>
        <p:nvPicPr>
          <p:cNvPr id="7" name="Picture 6">
            <a:extLst>
              <a:ext uri="{FF2B5EF4-FFF2-40B4-BE49-F238E27FC236}">
                <a16:creationId xmlns:a16="http://schemas.microsoft.com/office/drawing/2014/main" id="{3F5D968E-2369-48E7-BA35-DC02B0BDD952}"/>
              </a:ext>
            </a:extLst>
          </p:cNvPr>
          <p:cNvPicPr>
            <a:picLocks noChangeAspect="1"/>
          </p:cNvPicPr>
          <p:nvPr/>
        </p:nvPicPr>
        <p:blipFill>
          <a:blip r:embed="rId5"/>
          <a:stretch>
            <a:fillRect/>
          </a:stretch>
        </p:blipFill>
        <p:spPr>
          <a:xfrm>
            <a:off x="5646056" y="1933065"/>
            <a:ext cx="6062889" cy="1314450"/>
          </a:xfrm>
          <a:prstGeom prst="rect">
            <a:avLst/>
          </a:prstGeom>
        </p:spPr>
      </p:pic>
      <p:cxnSp>
        <p:nvCxnSpPr>
          <p:cNvPr id="9" name="Straight Arrow Connector 8">
            <a:extLst>
              <a:ext uri="{FF2B5EF4-FFF2-40B4-BE49-F238E27FC236}">
                <a16:creationId xmlns:a16="http://schemas.microsoft.com/office/drawing/2014/main" id="{B11DA639-D4D8-4509-8E80-7155AA1B4F03}"/>
              </a:ext>
            </a:extLst>
          </p:cNvPr>
          <p:cNvCxnSpPr>
            <a:cxnSpLocks/>
          </p:cNvCxnSpPr>
          <p:nvPr/>
        </p:nvCxnSpPr>
        <p:spPr>
          <a:xfrm flipV="1">
            <a:off x="10987315" y="2323474"/>
            <a:ext cx="0" cy="764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22BA681-2FFF-43B0-AE7B-090AC74A59DD}"/>
              </a:ext>
            </a:extLst>
          </p:cNvPr>
          <p:cNvSpPr txBox="1"/>
          <p:nvPr/>
        </p:nvSpPr>
        <p:spPr>
          <a:xfrm>
            <a:off x="9617529" y="3122843"/>
            <a:ext cx="2460167"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When you have located a possibly useful source. Click on the envelop icon and email it to your lecturer.  </a:t>
            </a:r>
          </a:p>
        </p:txBody>
      </p:sp>
      <p:pic>
        <p:nvPicPr>
          <p:cNvPr id="14" name="Picture 13">
            <a:extLst>
              <a:ext uri="{FF2B5EF4-FFF2-40B4-BE49-F238E27FC236}">
                <a16:creationId xmlns:a16="http://schemas.microsoft.com/office/drawing/2014/main" id="{DEBE7926-BBB9-4F69-BC0C-203D87C681BE}"/>
              </a:ext>
            </a:extLst>
          </p:cNvPr>
          <p:cNvPicPr>
            <a:picLocks noChangeAspect="1"/>
          </p:cNvPicPr>
          <p:nvPr/>
        </p:nvPicPr>
        <p:blipFill>
          <a:blip r:embed="rId6"/>
          <a:stretch>
            <a:fillRect/>
          </a:stretch>
        </p:blipFill>
        <p:spPr>
          <a:xfrm>
            <a:off x="5646056" y="3481392"/>
            <a:ext cx="3362326" cy="2193074"/>
          </a:xfrm>
          <a:prstGeom prst="rect">
            <a:avLst/>
          </a:prstGeom>
        </p:spPr>
      </p:pic>
      <p:sp>
        <p:nvSpPr>
          <p:cNvPr id="15" name="TextBox 14">
            <a:extLst>
              <a:ext uri="{FF2B5EF4-FFF2-40B4-BE49-F238E27FC236}">
                <a16:creationId xmlns:a16="http://schemas.microsoft.com/office/drawing/2014/main" id="{CABA79A8-3A95-485B-A304-982D6993F9A2}"/>
              </a:ext>
            </a:extLst>
          </p:cNvPr>
          <p:cNvSpPr txBox="1"/>
          <p:nvPr/>
        </p:nvSpPr>
        <p:spPr>
          <a:xfrm>
            <a:off x="5365520" y="5446678"/>
            <a:ext cx="662396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If you have signed into the library at the top of the page, then you will be able to type the email address and a brief message to your lecturer. </a:t>
            </a:r>
          </a:p>
        </p:txBody>
      </p:sp>
    </p:spTree>
    <p:extLst>
      <p:ext uri="{BB962C8B-B14F-4D97-AF65-F5344CB8AC3E}">
        <p14:creationId xmlns:p14="http://schemas.microsoft.com/office/powerpoint/2010/main" val="1186992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12"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581A-05D7-426D-8EAE-70CE52C5FD62}"/>
              </a:ext>
            </a:extLst>
          </p:cNvPr>
          <p:cNvSpPr>
            <a:spLocks noGrp="1"/>
          </p:cNvSpPr>
          <p:nvPr>
            <p:ph type="title"/>
          </p:nvPr>
        </p:nvSpPr>
        <p:spPr/>
        <p:txBody>
          <a:bodyPr/>
          <a:lstStyle/>
          <a:p>
            <a:r>
              <a:rPr lang="en-GB" dirty="0"/>
              <a:t>Filtering</a:t>
            </a:r>
          </a:p>
        </p:txBody>
      </p:sp>
      <p:sp>
        <p:nvSpPr>
          <p:cNvPr id="3" name="Content Placeholder 2">
            <a:extLst>
              <a:ext uri="{FF2B5EF4-FFF2-40B4-BE49-F238E27FC236}">
                <a16:creationId xmlns:a16="http://schemas.microsoft.com/office/drawing/2014/main" id="{DEB88297-CDF3-431A-A67B-FE24209298EC}"/>
              </a:ext>
            </a:extLst>
          </p:cNvPr>
          <p:cNvSpPr>
            <a:spLocks noGrp="1"/>
          </p:cNvSpPr>
          <p:nvPr>
            <p:ph idx="1"/>
          </p:nvPr>
        </p:nvSpPr>
        <p:spPr>
          <a:xfrm>
            <a:off x="3744006" y="2016708"/>
            <a:ext cx="6460698" cy="1768908"/>
          </a:xfrm>
        </p:spPr>
        <p:txBody>
          <a:bodyPr/>
          <a:lstStyle/>
          <a:p>
            <a:pPr marL="0" indent="0">
              <a:buNone/>
            </a:pPr>
            <a:r>
              <a:rPr lang="en-GB" sz="1800" dirty="0">
                <a:latin typeface="Arial" panose="020B0604020202020204" pitchFamily="34" charset="0"/>
                <a:cs typeface="Arial" panose="020B0604020202020204" pitchFamily="34" charset="0"/>
              </a:rPr>
              <a:t>When you have a list of results, it can be useful to filter by :</a:t>
            </a:r>
          </a:p>
          <a:p>
            <a:pPr marL="0" indent="0">
              <a:buNone/>
            </a:pPr>
            <a:r>
              <a:rPr lang="en-GB" sz="1800" dirty="0">
                <a:latin typeface="Arial" panose="020B0604020202020204" pitchFamily="34" charset="0"/>
                <a:cs typeface="Arial" panose="020B0604020202020204" pitchFamily="34" charset="0"/>
              </a:rPr>
              <a:t>- Year</a:t>
            </a:r>
          </a:p>
          <a:p>
            <a:pPr>
              <a:buFontTx/>
              <a:buChar char="-"/>
            </a:pPr>
            <a:r>
              <a:rPr lang="en-GB" sz="1800" dirty="0">
                <a:latin typeface="Arial" panose="020B0604020202020204" pitchFamily="34" charset="0"/>
                <a:cs typeface="Arial" panose="020B0604020202020204" pitchFamily="34" charset="0"/>
              </a:rPr>
              <a:t>Online only</a:t>
            </a:r>
          </a:p>
          <a:p>
            <a:pPr>
              <a:buFontTx/>
              <a:buChar char="-"/>
            </a:pPr>
            <a:r>
              <a:rPr lang="en-GB" sz="1800" dirty="0">
                <a:latin typeface="Arial" panose="020B0604020202020204" pitchFamily="34" charset="0"/>
                <a:cs typeface="Arial" panose="020B0604020202020204" pitchFamily="34" charset="0"/>
              </a:rPr>
              <a:t>Text Type</a:t>
            </a:r>
          </a:p>
          <a:p>
            <a:endParaRPr lang="en-GB" dirty="0"/>
          </a:p>
        </p:txBody>
      </p:sp>
      <p:grpSp>
        <p:nvGrpSpPr>
          <p:cNvPr id="15" name="Group 14">
            <a:extLst>
              <a:ext uri="{FF2B5EF4-FFF2-40B4-BE49-F238E27FC236}">
                <a16:creationId xmlns:a16="http://schemas.microsoft.com/office/drawing/2014/main" id="{65C1218A-A2FF-4BDB-8327-974053B691E1}"/>
              </a:ext>
            </a:extLst>
          </p:cNvPr>
          <p:cNvGrpSpPr/>
          <p:nvPr/>
        </p:nvGrpSpPr>
        <p:grpSpPr>
          <a:xfrm>
            <a:off x="1080406" y="1999727"/>
            <a:ext cx="5631290" cy="3781425"/>
            <a:chOff x="1080406" y="1999727"/>
            <a:chExt cx="5631290" cy="3781425"/>
          </a:xfrm>
        </p:grpSpPr>
        <p:pic>
          <p:nvPicPr>
            <p:cNvPr id="5" name="Picture 4">
              <a:extLst>
                <a:ext uri="{FF2B5EF4-FFF2-40B4-BE49-F238E27FC236}">
                  <a16:creationId xmlns:a16="http://schemas.microsoft.com/office/drawing/2014/main" id="{4FE24275-83DA-4335-A587-23EB12C83ACC}"/>
                </a:ext>
              </a:extLst>
            </p:cNvPr>
            <p:cNvPicPr>
              <a:picLocks noChangeAspect="1"/>
            </p:cNvPicPr>
            <p:nvPr/>
          </p:nvPicPr>
          <p:blipFill>
            <a:blip r:embed="rId3"/>
            <a:stretch>
              <a:fillRect/>
            </a:stretch>
          </p:blipFill>
          <p:spPr>
            <a:xfrm>
              <a:off x="1080406" y="1999727"/>
              <a:ext cx="2219325" cy="3781425"/>
            </a:xfrm>
            <a:prstGeom prst="rect">
              <a:avLst/>
            </a:prstGeom>
          </p:spPr>
        </p:pic>
        <p:sp>
          <p:nvSpPr>
            <p:cNvPr id="12" name="TextBox 11">
              <a:extLst>
                <a:ext uri="{FF2B5EF4-FFF2-40B4-BE49-F238E27FC236}">
                  <a16:creationId xmlns:a16="http://schemas.microsoft.com/office/drawing/2014/main" id="{F140BE16-9CF0-47FB-BDCE-3CC8240A260E}"/>
                </a:ext>
              </a:extLst>
            </p:cNvPr>
            <p:cNvSpPr txBox="1"/>
            <p:nvPr/>
          </p:nvSpPr>
          <p:spPr>
            <a:xfrm>
              <a:off x="3744006" y="4354195"/>
              <a:ext cx="296769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On the UWTSD Library search results, you will see a ‘Tweak my results’ tool bar on the left-hand side.  </a:t>
              </a:r>
            </a:p>
          </p:txBody>
        </p:sp>
        <p:cxnSp>
          <p:nvCxnSpPr>
            <p:cNvPr id="14" name="Straight Arrow Connector 13">
              <a:extLst>
                <a:ext uri="{FF2B5EF4-FFF2-40B4-BE49-F238E27FC236}">
                  <a16:creationId xmlns:a16="http://schemas.microsoft.com/office/drawing/2014/main" id="{2247E697-4F80-4344-8DC1-03E3FC674680}"/>
                </a:ext>
              </a:extLst>
            </p:cNvPr>
            <p:cNvCxnSpPr/>
            <p:nvPr/>
          </p:nvCxnSpPr>
          <p:spPr>
            <a:xfrm flipH="1" flipV="1">
              <a:off x="3017520" y="2414016"/>
              <a:ext cx="1152144" cy="195681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grpSp>
        <p:nvGrpSpPr>
          <p:cNvPr id="17" name="Group 16">
            <a:extLst>
              <a:ext uri="{FF2B5EF4-FFF2-40B4-BE49-F238E27FC236}">
                <a16:creationId xmlns:a16="http://schemas.microsoft.com/office/drawing/2014/main" id="{0DBEFF8A-D1F8-4FF0-94DC-70D8E01F15E1}"/>
              </a:ext>
            </a:extLst>
          </p:cNvPr>
          <p:cNvGrpSpPr/>
          <p:nvPr/>
        </p:nvGrpSpPr>
        <p:grpSpPr>
          <a:xfrm>
            <a:off x="748801" y="1942315"/>
            <a:ext cx="6145775" cy="3994935"/>
            <a:chOff x="748801" y="1942315"/>
            <a:chExt cx="6145775" cy="3994935"/>
          </a:xfrm>
        </p:grpSpPr>
        <p:pic>
          <p:nvPicPr>
            <p:cNvPr id="11" name="Picture 10">
              <a:extLst>
                <a:ext uri="{FF2B5EF4-FFF2-40B4-BE49-F238E27FC236}">
                  <a16:creationId xmlns:a16="http://schemas.microsoft.com/office/drawing/2014/main" id="{E25736C8-5DF9-4DC8-86B3-1C6E59AF71EF}"/>
                </a:ext>
              </a:extLst>
            </p:cNvPr>
            <p:cNvPicPr>
              <a:picLocks noChangeAspect="1"/>
            </p:cNvPicPr>
            <p:nvPr/>
          </p:nvPicPr>
          <p:blipFill>
            <a:blip r:embed="rId4"/>
            <a:stretch>
              <a:fillRect/>
            </a:stretch>
          </p:blipFill>
          <p:spPr>
            <a:xfrm>
              <a:off x="748801" y="1942315"/>
              <a:ext cx="2600325" cy="3981450"/>
            </a:xfrm>
            <a:prstGeom prst="rect">
              <a:avLst/>
            </a:prstGeom>
          </p:spPr>
        </p:pic>
        <p:sp>
          <p:nvSpPr>
            <p:cNvPr id="16" name="TextBox 15">
              <a:extLst>
                <a:ext uri="{FF2B5EF4-FFF2-40B4-BE49-F238E27FC236}">
                  <a16:creationId xmlns:a16="http://schemas.microsoft.com/office/drawing/2014/main" id="{E45B188F-5582-420F-8E5A-F3BCA9AD4ECD}"/>
                </a:ext>
              </a:extLst>
            </p:cNvPr>
            <p:cNvSpPr txBox="1"/>
            <p:nvPr/>
          </p:nvSpPr>
          <p:spPr>
            <a:xfrm>
              <a:off x="3744006" y="4182924"/>
              <a:ext cx="3150570"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 here, select ‘Full Text Online’ if looking for all types of texts. Or select ‘Peer reviewed journals’ if you are only looking for articles. </a:t>
              </a:r>
            </a:p>
          </p:txBody>
        </p:sp>
      </p:grpSp>
      <p:grpSp>
        <p:nvGrpSpPr>
          <p:cNvPr id="19" name="Group 18">
            <a:extLst>
              <a:ext uri="{FF2B5EF4-FFF2-40B4-BE49-F238E27FC236}">
                <a16:creationId xmlns:a16="http://schemas.microsoft.com/office/drawing/2014/main" id="{BF4693F3-2E5E-453F-A50F-788EC67EDC51}"/>
              </a:ext>
            </a:extLst>
          </p:cNvPr>
          <p:cNvGrpSpPr/>
          <p:nvPr/>
        </p:nvGrpSpPr>
        <p:grpSpPr>
          <a:xfrm>
            <a:off x="7387986" y="2840267"/>
            <a:ext cx="4346746" cy="3541049"/>
            <a:chOff x="7387986" y="2840267"/>
            <a:chExt cx="4346746" cy="3541049"/>
          </a:xfrm>
        </p:grpSpPr>
        <p:pic>
          <p:nvPicPr>
            <p:cNvPr id="9" name="Picture 8">
              <a:extLst>
                <a:ext uri="{FF2B5EF4-FFF2-40B4-BE49-F238E27FC236}">
                  <a16:creationId xmlns:a16="http://schemas.microsoft.com/office/drawing/2014/main" id="{C7203797-6EE2-459B-AC26-D390653F8B26}"/>
                </a:ext>
              </a:extLst>
            </p:cNvPr>
            <p:cNvPicPr>
              <a:picLocks noChangeAspect="1"/>
            </p:cNvPicPr>
            <p:nvPr/>
          </p:nvPicPr>
          <p:blipFill>
            <a:blip r:embed="rId5"/>
            <a:stretch>
              <a:fillRect/>
            </a:stretch>
          </p:blipFill>
          <p:spPr>
            <a:xfrm>
              <a:off x="8523134" y="2840267"/>
              <a:ext cx="2076450" cy="2257425"/>
            </a:xfrm>
            <a:prstGeom prst="rect">
              <a:avLst/>
            </a:prstGeom>
          </p:spPr>
        </p:pic>
        <p:sp>
          <p:nvSpPr>
            <p:cNvPr id="18" name="TextBox 17">
              <a:extLst>
                <a:ext uri="{FF2B5EF4-FFF2-40B4-BE49-F238E27FC236}">
                  <a16:creationId xmlns:a16="http://schemas.microsoft.com/office/drawing/2014/main" id="{528856EF-4E99-4836-A2B0-D81A1FA45DE7}"/>
                </a:ext>
              </a:extLst>
            </p:cNvPr>
            <p:cNvSpPr txBox="1"/>
            <p:nvPr/>
          </p:nvSpPr>
          <p:spPr>
            <a:xfrm>
              <a:off x="7387986" y="5180987"/>
              <a:ext cx="4346746"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 Google Scholar, you can select a relevant date range to ensure up-to-date information 2015 – 2021 is often a useful range.  </a:t>
              </a:r>
            </a:p>
          </p:txBody>
        </p:sp>
      </p:grpSp>
    </p:spTree>
    <p:extLst>
      <p:ext uri="{BB962C8B-B14F-4D97-AF65-F5344CB8AC3E}">
        <p14:creationId xmlns:p14="http://schemas.microsoft.com/office/powerpoint/2010/main" val="213842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8FC3A-50C7-483F-8375-DAE99B3AAEAF}"/>
              </a:ext>
            </a:extLst>
          </p:cNvPr>
          <p:cNvSpPr>
            <a:spLocks noGrp="1"/>
          </p:cNvSpPr>
          <p:nvPr>
            <p:ph type="title"/>
          </p:nvPr>
        </p:nvSpPr>
        <p:spPr/>
        <p:txBody>
          <a:bodyPr/>
          <a:lstStyle/>
          <a:p>
            <a:r>
              <a:rPr lang="en-GB" dirty="0"/>
              <a:t>Using online books</a:t>
            </a:r>
          </a:p>
        </p:txBody>
      </p:sp>
      <p:sp>
        <p:nvSpPr>
          <p:cNvPr id="3" name="Content Placeholder 2">
            <a:extLst>
              <a:ext uri="{FF2B5EF4-FFF2-40B4-BE49-F238E27FC236}">
                <a16:creationId xmlns:a16="http://schemas.microsoft.com/office/drawing/2014/main" id="{2E3EB01D-9013-41F9-8349-A037DE0DFEB7}"/>
              </a:ext>
            </a:extLst>
          </p:cNvPr>
          <p:cNvSpPr>
            <a:spLocks noGrp="1"/>
          </p:cNvSpPr>
          <p:nvPr>
            <p:ph idx="1"/>
          </p:nvPr>
        </p:nvSpPr>
        <p:spPr>
          <a:xfrm>
            <a:off x="1066800" y="2103120"/>
            <a:ext cx="10058400" cy="561975"/>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a:t>Each module that you study will have a  ‘Reading list’. There will be a link to this interactive list on the module Moodle page.  </a:t>
            </a:r>
          </a:p>
        </p:txBody>
      </p:sp>
      <p:grpSp>
        <p:nvGrpSpPr>
          <p:cNvPr id="6" name="Group 5">
            <a:extLst>
              <a:ext uri="{FF2B5EF4-FFF2-40B4-BE49-F238E27FC236}">
                <a16:creationId xmlns:a16="http://schemas.microsoft.com/office/drawing/2014/main" id="{8DBB936F-3C17-4876-8341-DB4333D64893}"/>
              </a:ext>
            </a:extLst>
          </p:cNvPr>
          <p:cNvGrpSpPr/>
          <p:nvPr/>
        </p:nvGrpSpPr>
        <p:grpSpPr>
          <a:xfrm>
            <a:off x="1066800" y="2754021"/>
            <a:ext cx="10021529" cy="561975"/>
            <a:chOff x="1066800" y="2754021"/>
            <a:chExt cx="10021529" cy="561975"/>
          </a:xfrm>
        </p:grpSpPr>
        <p:pic>
          <p:nvPicPr>
            <p:cNvPr id="5" name="Picture 4">
              <a:extLst>
                <a:ext uri="{FF2B5EF4-FFF2-40B4-BE49-F238E27FC236}">
                  <a16:creationId xmlns:a16="http://schemas.microsoft.com/office/drawing/2014/main" id="{32DAC6CA-C066-4175-AB2C-676E1E8531EA}"/>
                </a:ext>
              </a:extLst>
            </p:cNvPr>
            <p:cNvPicPr>
              <a:picLocks noChangeAspect="1"/>
            </p:cNvPicPr>
            <p:nvPr/>
          </p:nvPicPr>
          <p:blipFill>
            <a:blip r:embed="rId3"/>
            <a:stretch>
              <a:fillRect/>
            </a:stretch>
          </p:blipFill>
          <p:spPr>
            <a:xfrm>
              <a:off x="1066800" y="2754021"/>
              <a:ext cx="2514600" cy="561975"/>
            </a:xfrm>
            <a:prstGeom prst="rect">
              <a:avLst/>
            </a:prstGeom>
          </p:spPr>
        </p:pic>
        <p:sp>
          <p:nvSpPr>
            <p:cNvPr id="4" name="TextBox 3">
              <a:extLst>
                <a:ext uri="{FF2B5EF4-FFF2-40B4-BE49-F238E27FC236}">
                  <a16:creationId xmlns:a16="http://schemas.microsoft.com/office/drawing/2014/main" id="{5D3421FC-2CC6-4BB2-A79A-0EF9C5EF1042}"/>
                </a:ext>
              </a:extLst>
            </p:cNvPr>
            <p:cNvSpPr txBox="1"/>
            <p:nvPr/>
          </p:nvSpPr>
          <p:spPr>
            <a:xfrm>
              <a:off x="3581400" y="2842947"/>
              <a:ext cx="7506929" cy="338554"/>
            </a:xfrm>
            <a:prstGeom prst="rect">
              <a:avLst/>
            </a:prstGeom>
            <a:noFill/>
          </p:spPr>
          <p:txBody>
            <a:bodyPr wrap="square" rtlCol="0">
              <a:spAutoFit/>
            </a:bodyPr>
            <a:lstStyle/>
            <a:p>
              <a:r>
                <a:rPr lang="en-GB" sz="1600" dirty="0"/>
                <a:t>It will look something like this. Click on the link to access.  </a:t>
              </a:r>
            </a:p>
          </p:txBody>
        </p:sp>
      </p:grpSp>
      <p:grpSp>
        <p:nvGrpSpPr>
          <p:cNvPr id="15" name="Group 14">
            <a:extLst>
              <a:ext uri="{FF2B5EF4-FFF2-40B4-BE49-F238E27FC236}">
                <a16:creationId xmlns:a16="http://schemas.microsoft.com/office/drawing/2014/main" id="{56DC55D8-0447-4E69-9A13-3D0766A2C6E3}"/>
              </a:ext>
            </a:extLst>
          </p:cNvPr>
          <p:cNvGrpSpPr/>
          <p:nvPr/>
        </p:nvGrpSpPr>
        <p:grpSpPr>
          <a:xfrm>
            <a:off x="1066800" y="3676500"/>
            <a:ext cx="7988710" cy="2438400"/>
            <a:chOff x="1066800" y="3676500"/>
            <a:chExt cx="7988710" cy="2438400"/>
          </a:xfrm>
        </p:grpSpPr>
        <p:pic>
          <p:nvPicPr>
            <p:cNvPr id="8" name="Picture 7">
              <a:extLst>
                <a:ext uri="{FF2B5EF4-FFF2-40B4-BE49-F238E27FC236}">
                  <a16:creationId xmlns:a16="http://schemas.microsoft.com/office/drawing/2014/main" id="{0D1A0416-52FF-4763-AD5A-23C76282594C}"/>
                </a:ext>
              </a:extLst>
            </p:cNvPr>
            <p:cNvPicPr>
              <a:picLocks noChangeAspect="1"/>
            </p:cNvPicPr>
            <p:nvPr/>
          </p:nvPicPr>
          <p:blipFill>
            <a:blip r:embed="rId4"/>
            <a:stretch>
              <a:fillRect/>
            </a:stretch>
          </p:blipFill>
          <p:spPr>
            <a:xfrm>
              <a:off x="1066800" y="3676500"/>
              <a:ext cx="7600950" cy="2438400"/>
            </a:xfrm>
            <a:prstGeom prst="rect">
              <a:avLst/>
            </a:prstGeom>
          </p:spPr>
        </p:pic>
        <p:sp>
          <p:nvSpPr>
            <p:cNvPr id="11" name="Content Placeholder 2">
              <a:extLst>
                <a:ext uri="{FF2B5EF4-FFF2-40B4-BE49-F238E27FC236}">
                  <a16:creationId xmlns:a16="http://schemas.microsoft.com/office/drawing/2014/main" id="{3FBC5EA8-ACD8-48F0-8818-2B7A0D064F7F}"/>
                </a:ext>
              </a:extLst>
            </p:cNvPr>
            <p:cNvSpPr txBox="1">
              <a:spLocks/>
            </p:cNvSpPr>
            <p:nvPr/>
          </p:nvSpPr>
          <p:spPr>
            <a:xfrm>
              <a:off x="4758813" y="3676500"/>
              <a:ext cx="4296697" cy="561975"/>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dirty="0"/>
                <a:t>    Click on the title or image of the source. </a:t>
              </a:r>
            </a:p>
          </p:txBody>
        </p:sp>
        <p:cxnSp>
          <p:nvCxnSpPr>
            <p:cNvPr id="13" name="Straight Arrow Connector 12">
              <a:extLst>
                <a:ext uri="{FF2B5EF4-FFF2-40B4-BE49-F238E27FC236}">
                  <a16:creationId xmlns:a16="http://schemas.microsoft.com/office/drawing/2014/main" id="{2742A043-89E7-4E3B-B78E-079C3ABAA243}"/>
                </a:ext>
              </a:extLst>
            </p:cNvPr>
            <p:cNvCxnSpPr>
              <a:cxnSpLocks/>
            </p:cNvCxnSpPr>
            <p:nvPr/>
          </p:nvCxnSpPr>
          <p:spPr>
            <a:xfrm flipH="1" flipV="1">
              <a:off x="4070555" y="3957487"/>
              <a:ext cx="958645" cy="2457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pic>
        <p:nvPicPr>
          <p:cNvPr id="17" name="Picture 16">
            <a:extLst>
              <a:ext uri="{FF2B5EF4-FFF2-40B4-BE49-F238E27FC236}">
                <a16:creationId xmlns:a16="http://schemas.microsoft.com/office/drawing/2014/main" id="{607AB752-197A-436B-9CA3-DB6650C7B172}"/>
              </a:ext>
            </a:extLst>
          </p:cNvPr>
          <p:cNvPicPr>
            <a:picLocks noChangeAspect="1"/>
          </p:cNvPicPr>
          <p:nvPr/>
        </p:nvPicPr>
        <p:blipFill>
          <a:blip r:embed="rId5"/>
          <a:stretch>
            <a:fillRect/>
          </a:stretch>
        </p:blipFill>
        <p:spPr>
          <a:xfrm>
            <a:off x="1021486" y="3725726"/>
            <a:ext cx="7870723" cy="2749678"/>
          </a:xfrm>
          <a:prstGeom prst="rect">
            <a:avLst/>
          </a:prstGeom>
        </p:spPr>
      </p:pic>
      <p:sp>
        <p:nvSpPr>
          <p:cNvPr id="18" name="Content Placeholder 2">
            <a:extLst>
              <a:ext uri="{FF2B5EF4-FFF2-40B4-BE49-F238E27FC236}">
                <a16:creationId xmlns:a16="http://schemas.microsoft.com/office/drawing/2014/main" id="{CB1BDA03-BD16-4439-AE1B-366FBE69D957}"/>
              </a:ext>
            </a:extLst>
          </p:cNvPr>
          <p:cNvSpPr txBox="1">
            <a:spLocks/>
          </p:cNvSpPr>
          <p:nvPr/>
        </p:nvSpPr>
        <p:spPr>
          <a:xfrm>
            <a:off x="3908323" y="4843807"/>
            <a:ext cx="7600950" cy="561975"/>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dirty="0"/>
              <a:t>You will see an online link that you need to click on to view the online source.</a:t>
            </a:r>
          </a:p>
        </p:txBody>
      </p:sp>
      <p:cxnSp>
        <p:nvCxnSpPr>
          <p:cNvPr id="20" name="Straight Arrow Connector 19">
            <a:extLst>
              <a:ext uri="{FF2B5EF4-FFF2-40B4-BE49-F238E27FC236}">
                <a16:creationId xmlns:a16="http://schemas.microsoft.com/office/drawing/2014/main" id="{5A91998A-5A19-4302-BF41-827CE072C55A}"/>
              </a:ext>
            </a:extLst>
          </p:cNvPr>
          <p:cNvCxnSpPr>
            <a:cxnSpLocks/>
          </p:cNvCxnSpPr>
          <p:nvPr/>
        </p:nvCxnSpPr>
        <p:spPr>
          <a:xfrm flipH="1">
            <a:off x="3392129" y="5182361"/>
            <a:ext cx="899652"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3443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par>
                                <p:cTn id="28" presetID="10" presetClass="entr" presetSubtype="0" fill="hold" nodeType="with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fade">
                                      <p:cBhvr>
                                        <p:cTn id="30" dur="500"/>
                                        <p:tgtEl>
                                          <p:spTgt spid="2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2BC63-138C-41F7-8023-A42654136260}"/>
              </a:ext>
            </a:extLst>
          </p:cNvPr>
          <p:cNvSpPr>
            <a:spLocks noGrp="1"/>
          </p:cNvSpPr>
          <p:nvPr>
            <p:ph type="title"/>
          </p:nvPr>
        </p:nvSpPr>
        <p:spPr/>
        <p:txBody>
          <a:bodyPr/>
          <a:lstStyle/>
          <a:p>
            <a:r>
              <a:rPr lang="en-GB" dirty="0"/>
              <a:t>Activity – Using the reading list. </a:t>
            </a:r>
          </a:p>
        </p:txBody>
      </p:sp>
      <p:sp>
        <p:nvSpPr>
          <p:cNvPr id="3" name="Content Placeholder 2">
            <a:extLst>
              <a:ext uri="{FF2B5EF4-FFF2-40B4-BE49-F238E27FC236}">
                <a16:creationId xmlns:a16="http://schemas.microsoft.com/office/drawing/2014/main" id="{F66072F5-6C72-4C62-BE29-C8C5E1C1D295}"/>
              </a:ext>
            </a:extLst>
          </p:cNvPr>
          <p:cNvSpPr>
            <a:spLocks noGrp="1"/>
          </p:cNvSpPr>
          <p:nvPr>
            <p:ph idx="1"/>
          </p:nvPr>
        </p:nvSpPr>
        <p:spPr>
          <a:xfrm>
            <a:off x="1066800" y="2103120"/>
            <a:ext cx="10058400" cy="1664208"/>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Ensure that you can access the BMSW4003 reading list without any issue. </a:t>
            </a:r>
          </a:p>
          <a:p>
            <a:pPr marL="0" indent="0">
              <a:buNone/>
            </a:pPr>
            <a:r>
              <a:rPr lang="en-GB" sz="2000" dirty="0">
                <a:latin typeface="Arial" panose="020B0604020202020204" pitchFamily="34" charset="0"/>
                <a:cs typeface="Arial" panose="020B0604020202020204" pitchFamily="34" charset="0"/>
              </a:rPr>
              <a:t>If you scroll down our reading list to the bottom, you will find a series of tutorial videos from LinkedIn Learning that you may find helpful as you move through the term. </a:t>
            </a:r>
          </a:p>
        </p:txBody>
      </p:sp>
    </p:spTree>
    <p:extLst>
      <p:ext uri="{BB962C8B-B14F-4D97-AF65-F5344CB8AC3E}">
        <p14:creationId xmlns:p14="http://schemas.microsoft.com/office/powerpoint/2010/main" val="3647630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2ED79A45-8156-4C9B-91F0-4512082BC18D}"/>
              </a:ext>
            </a:extLst>
          </p:cNvPr>
          <p:cNvPicPr>
            <a:picLocks noChangeAspect="1"/>
          </p:cNvPicPr>
          <p:nvPr/>
        </p:nvPicPr>
        <p:blipFill>
          <a:blip r:embed="rId3"/>
          <a:stretch>
            <a:fillRect/>
          </a:stretch>
        </p:blipFill>
        <p:spPr>
          <a:xfrm>
            <a:off x="244474" y="728579"/>
            <a:ext cx="7696201" cy="5400842"/>
          </a:xfrm>
          <a:prstGeom prst="rect">
            <a:avLst/>
          </a:prstGeom>
          <a:noFill/>
          <a:ln>
            <a:noFill/>
          </a:ln>
        </p:spPr>
      </p:pic>
      <p:sp>
        <p:nvSpPr>
          <p:cNvPr id="2" name="Title 1">
            <a:extLst>
              <a:ext uri="{FF2B5EF4-FFF2-40B4-BE49-F238E27FC236}">
                <a16:creationId xmlns:a16="http://schemas.microsoft.com/office/drawing/2014/main" id="{2DB8A6AD-5AA9-4919-BE89-CD8FA23CA616}"/>
              </a:ext>
            </a:extLst>
          </p:cNvPr>
          <p:cNvSpPr>
            <a:spLocks noGrp="1"/>
          </p:cNvSpPr>
          <p:nvPr>
            <p:ph type="title"/>
          </p:nvPr>
        </p:nvSpPr>
        <p:spPr>
          <a:xfrm>
            <a:off x="8204200" y="263906"/>
            <a:ext cx="3144774" cy="1645920"/>
          </a:xfrm>
        </p:spPr>
        <p:txBody>
          <a:bodyPr anchor="b">
            <a:normAutofit/>
          </a:bodyPr>
          <a:lstStyle/>
          <a:p>
            <a:r>
              <a:rPr lang="en-GB" dirty="0"/>
              <a:t>Using articles – Abstracts and scan reading. </a:t>
            </a:r>
          </a:p>
        </p:txBody>
      </p:sp>
      <p:sp>
        <p:nvSpPr>
          <p:cNvPr id="3" name="Content Placeholder 2">
            <a:extLst>
              <a:ext uri="{FF2B5EF4-FFF2-40B4-BE49-F238E27FC236}">
                <a16:creationId xmlns:a16="http://schemas.microsoft.com/office/drawing/2014/main" id="{06EE3591-B946-4D34-B79F-5B100027A30D}"/>
              </a:ext>
            </a:extLst>
          </p:cNvPr>
          <p:cNvSpPr>
            <a:spLocks noGrp="1"/>
          </p:cNvSpPr>
          <p:nvPr>
            <p:ph type="body" sz="half" idx="2"/>
          </p:nvPr>
        </p:nvSpPr>
        <p:spPr>
          <a:xfrm>
            <a:off x="8569326" y="1927352"/>
            <a:ext cx="3184522" cy="4333748"/>
          </a:xfrm>
        </p:spPr>
        <p:txBody>
          <a:bodyPr>
            <a:normAutofit lnSpcReduction="10000"/>
          </a:bodyPr>
          <a:lstStyle/>
          <a:p>
            <a:r>
              <a:rPr lang="en-GB" dirty="0"/>
              <a:t>What are they? How to read them </a:t>
            </a:r>
          </a:p>
          <a:p>
            <a:r>
              <a:rPr lang="en-GB" dirty="0"/>
              <a:t>    The research aims are made clear. </a:t>
            </a:r>
          </a:p>
          <a:p>
            <a:r>
              <a:rPr lang="en-GB" dirty="0"/>
              <a:t>    Specific research focused shared. </a:t>
            </a:r>
          </a:p>
          <a:p>
            <a:r>
              <a:rPr lang="en-GB" dirty="0"/>
              <a:t>     Any measurement method share, e.g. Questionnaires </a:t>
            </a:r>
          </a:p>
          <a:p>
            <a:r>
              <a:rPr lang="en-GB" dirty="0"/>
              <a:t>    Analysis method described.</a:t>
            </a:r>
          </a:p>
          <a:p>
            <a:r>
              <a:rPr lang="en-GB" dirty="0"/>
              <a:t>Results and conclusion briefly stated. </a:t>
            </a:r>
          </a:p>
        </p:txBody>
      </p:sp>
      <p:grpSp>
        <p:nvGrpSpPr>
          <p:cNvPr id="21" name="Group 20">
            <a:extLst>
              <a:ext uri="{FF2B5EF4-FFF2-40B4-BE49-F238E27FC236}">
                <a16:creationId xmlns:a16="http://schemas.microsoft.com/office/drawing/2014/main" id="{ACCB6C1A-0B8D-49EE-93EE-361009658008}"/>
              </a:ext>
            </a:extLst>
          </p:cNvPr>
          <p:cNvGrpSpPr/>
          <p:nvPr/>
        </p:nvGrpSpPr>
        <p:grpSpPr>
          <a:xfrm>
            <a:off x="419100" y="2971800"/>
            <a:ext cx="6985000" cy="711200"/>
            <a:chOff x="419100" y="2971800"/>
            <a:chExt cx="6985000" cy="711200"/>
          </a:xfrm>
        </p:grpSpPr>
        <p:sp>
          <p:nvSpPr>
            <p:cNvPr id="6" name="Rectangle 5">
              <a:extLst>
                <a:ext uri="{FF2B5EF4-FFF2-40B4-BE49-F238E27FC236}">
                  <a16:creationId xmlns:a16="http://schemas.microsoft.com/office/drawing/2014/main" id="{78D128DB-DE89-460B-BA10-88F6F7007645}"/>
                </a:ext>
              </a:extLst>
            </p:cNvPr>
            <p:cNvSpPr/>
            <p:nvPr/>
          </p:nvSpPr>
          <p:spPr>
            <a:xfrm>
              <a:off x="3187700" y="2971800"/>
              <a:ext cx="40259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49CF3A43-6A00-4BE1-AB9F-F8F3A3EB0D99}"/>
                </a:ext>
              </a:extLst>
            </p:cNvPr>
            <p:cNvSpPr/>
            <p:nvPr/>
          </p:nvSpPr>
          <p:spPr>
            <a:xfrm>
              <a:off x="419100" y="3225800"/>
              <a:ext cx="69850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6FAFCCEE-DB76-4AFC-A2B7-F01E43CB7CF7}"/>
                </a:ext>
              </a:extLst>
            </p:cNvPr>
            <p:cNvSpPr/>
            <p:nvPr/>
          </p:nvSpPr>
          <p:spPr>
            <a:xfrm>
              <a:off x="419100" y="3479800"/>
              <a:ext cx="17018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9" name="Rectangle 8">
            <a:extLst>
              <a:ext uri="{FF2B5EF4-FFF2-40B4-BE49-F238E27FC236}">
                <a16:creationId xmlns:a16="http://schemas.microsoft.com/office/drawing/2014/main" id="{19C12486-1DC3-4FC3-903E-2A4982838D09}"/>
              </a:ext>
            </a:extLst>
          </p:cNvPr>
          <p:cNvSpPr/>
          <p:nvPr/>
        </p:nvSpPr>
        <p:spPr>
          <a:xfrm>
            <a:off x="2844800" y="3479800"/>
            <a:ext cx="2781300" cy="203200"/>
          </a:xfrm>
          <a:prstGeom prst="rect">
            <a:avLst/>
          </a:prstGeom>
          <a:noFill/>
          <a:ln w="28575">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nvGrpSpPr>
          <p:cNvPr id="31" name="Group 30">
            <a:extLst>
              <a:ext uri="{FF2B5EF4-FFF2-40B4-BE49-F238E27FC236}">
                <a16:creationId xmlns:a16="http://schemas.microsoft.com/office/drawing/2014/main" id="{3BD5C1B7-E01C-4955-82C1-3C15205CE8D2}"/>
              </a:ext>
            </a:extLst>
          </p:cNvPr>
          <p:cNvGrpSpPr/>
          <p:nvPr/>
        </p:nvGrpSpPr>
        <p:grpSpPr>
          <a:xfrm>
            <a:off x="512762" y="4125161"/>
            <a:ext cx="6523037" cy="444499"/>
            <a:chOff x="512762" y="4125161"/>
            <a:chExt cx="6523037" cy="444499"/>
          </a:xfrm>
        </p:grpSpPr>
        <p:sp>
          <p:nvSpPr>
            <p:cNvPr id="12" name="Rectangle 11">
              <a:extLst>
                <a:ext uri="{FF2B5EF4-FFF2-40B4-BE49-F238E27FC236}">
                  <a16:creationId xmlns:a16="http://schemas.microsoft.com/office/drawing/2014/main" id="{366853D0-30DD-499D-9D96-8EA6D8BA3B32}"/>
                </a:ext>
              </a:extLst>
            </p:cNvPr>
            <p:cNvSpPr/>
            <p:nvPr/>
          </p:nvSpPr>
          <p:spPr>
            <a:xfrm>
              <a:off x="4117974" y="4125161"/>
              <a:ext cx="2917825" cy="23093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62C2CC4-B78D-460B-ADDD-B7C5BB8C01B7}"/>
                </a:ext>
              </a:extLst>
            </p:cNvPr>
            <p:cNvSpPr/>
            <p:nvPr/>
          </p:nvSpPr>
          <p:spPr>
            <a:xfrm>
              <a:off x="512762" y="4353761"/>
              <a:ext cx="1701801" cy="21589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0A14F372-752F-4564-B8EC-010DF9769B48}"/>
              </a:ext>
            </a:extLst>
          </p:cNvPr>
          <p:cNvSpPr/>
          <p:nvPr/>
        </p:nvSpPr>
        <p:spPr>
          <a:xfrm>
            <a:off x="2476500" y="4406901"/>
            <a:ext cx="3619500" cy="1524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nvGrpSpPr>
          <p:cNvPr id="18" name="Group 17">
            <a:extLst>
              <a:ext uri="{FF2B5EF4-FFF2-40B4-BE49-F238E27FC236}">
                <a16:creationId xmlns:a16="http://schemas.microsoft.com/office/drawing/2014/main" id="{1CB9D34A-333D-4B35-B250-6D002D9C4CFD}"/>
              </a:ext>
            </a:extLst>
          </p:cNvPr>
          <p:cNvGrpSpPr/>
          <p:nvPr/>
        </p:nvGrpSpPr>
        <p:grpSpPr>
          <a:xfrm>
            <a:off x="512762" y="4406901"/>
            <a:ext cx="6984999" cy="632659"/>
            <a:chOff x="512762" y="4406901"/>
            <a:chExt cx="6984999" cy="632659"/>
          </a:xfrm>
        </p:grpSpPr>
        <p:sp>
          <p:nvSpPr>
            <p:cNvPr id="15" name="Rectangle 14">
              <a:extLst>
                <a:ext uri="{FF2B5EF4-FFF2-40B4-BE49-F238E27FC236}">
                  <a16:creationId xmlns:a16="http://schemas.microsoft.com/office/drawing/2014/main" id="{DDF1DF74-7026-4C26-B807-5DBAE5085073}"/>
                </a:ext>
              </a:extLst>
            </p:cNvPr>
            <p:cNvSpPr/>
            <p:nvPr/>
          </p:nvSpPr>
          <p:spPr>
            <a:xfrm>
              <a:off x="6261100" y="4406901"/>
              <a:ext cx="1098550" cy="21589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089138A-C1CC-42C8-A558-70E8DAFE15E6}"/>
                </a:ext>
              </a:extLst>
            </p:cNvPr>
            <p:cNvSpPr/>
            <p:nvPr/>
          </p:nvSpPr>
          <p:spPr>
            <a:xfrm>
              <a:off x="512762" y="4620461"/>
              <a:ext cx="6984999"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648CA9C-67FB-4F9D-8510-19E0B397A7E5}"/>
                </a:ext>
              </a:extLst>
            </p:cNvPr>
            <p:cNvSpPr/>
            <p:nvPr/>
          </p:nvSpPr>
          <p:spPr>
            <a:xfrm>
              <a:off x="512763" y="4846719"/>
              <a:ext cx="5583238"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cxnSp>
        <p:nvCxnSpPr>
          <p:cNvPr id="23" name="Straight Arrow Connector 22">
            <a:extLst>
              <a:ext uri="{FF2B5EF4-FFF2-40B4-BE49-F238E27FC236}">
                <a16:creationId xmlns:a16="http://schemas.microsoft.com/office/drawing/2014/main" id="{E666FFF6-0FCA-4CA3-92CF-271F32FF3C55}"/>
              </a:ext>
            </a:extLst>
          </p:cNvPr>
          <p:cNvCxnSpPr>
            <a:cxnSpLocks/>
          </p:cNvCxnSpPr>
          <p:nvPr/>
        </p:nvCxnSpPr>
        <p:spPr>
          <a:xfrm flipH="1">
            <a:off x="7404100" y="2971800"/>
            <a:ext cx="1231900" cy="1016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0F2757-C75E-4CF6-9427-4C319AC2ED03}"/>
              </a:ext>
            </a:extLst>
          </p:cNvPr>
          <p:cNvCxnSpPr>
            <a:cxnSpLocks/>
          </p:cNvCxnSpPr>
          <p:nvPr/>
        </p:nvCxnSpPr>
        <p:spPr>
          <a:xfrm flipH="1">
            <a:off x="5718175" y="3540959"/>
            <a:ext cx="2917825" cy="12934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46AA409-D005-4457-8FD4-B4C241499025}"/>
              </a:ext>
            </a:extLst>
          </p:cNvPr>
          <p:cNvCxnSpPr>
            <a:cxnSpLocks/>
          </p:cNvCxnSpPr>
          <p:nvPr/>
        </p:nvCxnSpPr>
        <p:spPr>
          <a:xfrm flipH="1">
            <a:off x="7046118" y="4125161"/>
            <a:ext cx="1869282" cy="16758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27AA0C9-614E-4BE5-AB45-FA32ADCED91B}"/>
              </a:ext>
            </a:extLst>
          </p:cNvPr>
          <p:cNvCxnSpPr>
            <a:cxnSpLocks/>
          </p:cNvCxnSpPr>
          <p:nvPr/>
        </p:nvCxnSpPr>
        <p:spPr>
          <a:xfrm flipH="1" flipV="1">
            <a:off x="6027736" y="4559301"/>
            <a:ext cx="2709864" cy="48025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115525C-FAB9-464F-8798-87BF314126AD}"/>
              </a:ext>
            </a:extLst>
          </p:cNvPr>
          <p:cNvCxnSpPr>
            <a:cxnSpLocks/>
          </p:cNvCxnSpPr>
          <p:nvPr/>
        </p:nvCxnSpPr>
        <p:spPr>
          <a:xfrm flipH="1" flipV="1">
            <a:off x="6049168" y="4991102"/>
            <a:ext cx="2586832" cy="6811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04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
                                        </p:tgtEl>
                                        <p:attrNameLst>
                                          <p:attrName>style.visibility</p:attrName>
                                        </p:attrNameLst>
                                      </p:cBhvr>
                                      <p:to>
                                        <p:strVal val="visible"/>
                                      </p:to>
                                    </p:set>
                                    <p:animEffect transition="in" filter="fade">
                                      <p:cBhvr>
                                        <p:cTn id="42" dur="500"/>
                                        <p:tgtEl>
                                          <p:spTgt spid="2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fade">
                                      <p:cBhvr>
                                        <p:cTn id="47" dur="500"/>
                                        <p:tgtEl>
                                          <p:spTgt spid="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animEffect transition="in" filter="fade">
                                      <p:cBhvr>
                                        <p:cTn id="57" dur="500"/>
                                        <p:tgtEl>
                                          <p:spTgt spid="3">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5" end="5"/>
                                            </p:txEl>
                                          </p:spTgt>
                                        </p:tgtEl>
                                        <p:attrNameLst>
                                          <p:attrName>style.visibility</p:attrName>
                                        </p:attrNameLst>
                                      </p:cBhvr>
                                      <p:to>
                                        <p:strVal val="visible"/>
                                      </p:to>
                                    </p:set>
                                    <p:animEffect transition="in" filter="fade">
                                      <p:cBhvr>
                                        <p:cTn id="72" dur="500"/>
                                        <p:tgtEl>
                                          <p:spTgt spid="3">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6"/>
                                        </p:tgtEl>
                                        <p:attrNameLst>
                                          <p:attrName>style.visibility</p:attrName>
                                        </p:attrNameLst>
                                      </p:cBhvr>
                                      <p:to>
                                        <p:strVal val="visible"/>
                                      </p:to>
                                    </p:set>
                                    <p:animEffect transition="in" filter="fade">
                                      <p:cBhvr>
                                        <p:cTn id="7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4" name="Content Placeholder 2">
            <a:extLst>
              <a:ext uri="{FF2B5EF4-FFF2-40B4-BE49-F238E27FC236}">
                <a16:creationId xmlns:a16="http://schemas.microsoft.com/office/drawing/2014/main" id="{ABA78A24-4CF9-49EF-8408-3C060D08D9A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first pass </a:t>
            </a:r>
            <a:r>
              <a:rPr lang="en-GB" sz="2000" dirty="0">
                <a:latin typeface="Arial" panose="020B0604020202020204" pitchFamily="34" charset="0"/>
                <a:cs typeface="Arial" panose="020B0604020202020204" pitchFamily="34" charset="0"/>
              </a:rPr>
              <a:t>is a quick scan to get a bird’s-eye view of the paper. You can also decide whether you need to do any more passes. This pass should take about five to ten minutes and consists of the following steps: </a:t>
            </a:r>
          </a:p>
          <a:p>
            <a:pPr marL="274320" lvl="1" indent="0">
              <a:buNone/>
            </a:pPr>
            <a:r>
              <a:rPr lang="en-GB" sz="2000" dirty="0">
                <a:latin typeface="Arial" panose="020B0604020202020204" pitchFamily="34" charset="0"/>
                <a:cs typeface="Arial" panose="020B0604020202020204" pitchFamily="34" charset="0"/>
              </a:rPr>
              <a:t>1. Carefully read the title, abstract, and introduction</a:t>
            </a:r>
          </a:p>
          <a:p>
            <a:pPr marL="274320" lvl="1" indent="0">
              <a:buNone/>
            </a:pPr>
            <a:r>
              <a:rPr lang="en-GB" sz="2000" dirty="0">
                <a:latin typeface="Arial" panose="020B0604020202020204" pitchFamily="34" charset="0"/>
                <a:cs typeface="Arial" panose="020B0604020202020204" pitchFamily="34" charset="0"/>
              </a:rPr>
              <a:t>2. Read the section and sub-section </a:t>
            </a:r>
            <a:r>
              <a:rPr lang="en-GB" sz="2000" dirty="0" err="1">
                <a:latin typeface="Arial" panose="020B0604020202020204" pitchFamily="34" charset="0"/>
                <a:cs typeface="Arial" panose="020B0604020202020204" pitchFamily="34" charset="0"/>
              </a:rPr>
              <a:t>headings,but</a:t>
            </a:r>
            <a:r>
              <a:rPr lang="en-GB" sz="2000" dirty="0">
                <a:latin typeface="Arial" panose="020B0604020202020204" pitchFamily="34" charset="0"/>
                <a:cs typeface="Arial" panose="020B0604020202020204" pitchFamily="34" charset="0"/>
              </a:rPr>
              <a:t> ignore everything else </a:t>
            </a:r>
          </a:p>
          <a:p>
            <a:pPr marL="274320" lvl="1" indent="0">
              <a:buNone/>
            </a:pPr>
            <a:r>
              <a:rPr lang="en-GB" sz="2000" dirty="0">
                <a:latin typeface="Arial" panose="020B0604020202020204" pitchFamily="34" charset="0"/>
                <a:cs typeface="Arial" panose="020B0604020202020204" pitchFamily="34" charset="0"/>
              </a:rPr>
              <a:t>3. Read the conclusions</a:t>
            </a:r>
          </a:p>
        </p:txBody>
      </p:sp>
    </p:spTree>
    <p:extLst>
      <p:ext uri="{BB962C8B-B14F-4D97-AF65-F5344CB8AC3E}">
        <p14:creationId xmlns:p14="http://schemas.microsoft.com/office/powerpoint/2010/main" val="330708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5" name="Content Placeholder 2">
            <a:extLst>
              <a:ext uri="{FF2B5EF4-FFF2-40B4-BE49-F238E27FC236}">
                <a16:creationId xmlns:a16="http://schemas.microsoft.com/office/drawing/2014/main" id="{526D3EA4-8DB8-450A-9049-2C848DFB58F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second pass</a:t>
            </a:r>
            <a:r>
              <a:rPr lang="en-GB" sz="2000" dirty="0">
                <a:latin typeface="Arial" panose="020B0604020202020204" pitchFamily="34" charset="0"/>
                <a:cs typeface="Arial" panose="020B0604020202020204" pitchFamily="34" charset="0"/>
              </a:rPr>
              <a:t>,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Look carefully at the figures, diagrams and other illustrations in the paper. Pay special attention to graphs..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 Remember to mark relevant unread references for further reading (this is a good way to learn more about the background of the paper). </a:t>
            </a:r>
          </a:p>
        </p:txBody>
      </p:sp>
    </p:spTree>
    <p:extLst>
      <p:ext uri="{BB962C8B-B14F-4D97-AF65-F5344CB8AC3E}">
        <p14:creationId xmlns:p14="http://schemas.microsoft.com/office/powerpoint/2010/main" val="14836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7" name="Content Placeholder 2">
            <a:extLst>
              <a:ext uri="{FF2B5EF4-FFF2-40B4-BE49-F238E27FC236}">
                <a16:creationId xmlns:a16="http://schemas.microsoft.com/office/drawing/2014/main" id="{524C24AB-3457-4054-B2FC-96D7B469EAD3}"/>
              </a:ext>
            </a:extLst>
          </p:cNvPr>
          <p:cNvSpPr txBox="1">
            <a:spLocks/>
          </p:cNvSpPr>
          <p:nvPr/>
        </p:nvSpPr>
        <p:spPr>
          <a:xfrm>
            <a:off x="926592" y="2871216"/>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third</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pass</a:t>
            </a:r>
            <a:r>
              <a:rPr lang="en-GB" sz="2000" dirty="0">
                <a:latin typeface="Arial" panose="020B0604020202020204" pitchFamily="34" charset="0"/>
                <a:cs typeface="Arial" panose="020B0604020202020204" pitchFamily="34" charset="0"/>
              </a:rPr>
              <a:t>, read the paper with expert care and can take several hours, exploring every detail of the methods and findings. At Level 4 (the level you are working at), this is not required. However, in level 5 and 6 it is important to begin viewing articles </a:t>
            </a:r>
            <a:r>
              <a:rPr lang="en-GB" sz="2000" b="1" i="1" dirty="0">
                <a:latin typeface="Arial" panose="020B0604020202020204" pitchFamily="34" charset="0"/>
                <a:cs typeface="Arial" panose="020B0604020202020204" pitchFamily="34" charset="0"/>
              </a:rPr>
              <a:t>critically</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336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2FBB-B321-42D9-9EFE-53DF49161E12}"/>
              </a:ext>
            </a:extLst>
          </p:cNvPr>
          <p:cNvSpPr>
            <a:spLocks noGrp="1"/>
          </p:cNvSpPr>
          <p:nvPr>
            <p:ph type="title"/>
          </p:nvPr>
        </p:nvSpPr>
        <p:spPr/>
        <p:txBody>
          <a:bodyPr>
            <a:normAutofit fontScale="90000"/>
          </a:bodyPr>
          <a:lstStyle/>
          <a:p>
            <a:r>
              <a:rPr lang="en-GB" dirty="0"/>
              <a:t>Activity  - </a:t>
            </a:r>
            <a:r>
              <a:rPr lang="en-GB" sz="4000" b="1" dirty="0">
                <a:latin typeface="Arial" panose="020B0604020202020204" pitchFamily="34" charset="0"/>
                <a:cs typeface="Arial" panose="020B0604020202020204" pitchFamily="34" charset="0"/>
              </a:rPr>
              <a:t>Research activity – Abstract task  </a:t>
            </a:r>
            <a:br>
              <a:rPr lang="en-GB" sz="4000"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A40E44E-081E-4A17-A20C-3418E3C70F5E}"/>
              </a:ext>
            </a:extLst>
          </p:cNvPr>
          <p:cNvSpPr>
            <a:spLocks noGrp="1"/>
          </p:cNvSpPr>
          <p:nvPr>
            <p:ph idx="1"/>
          </p:nvPr>
        </p:nvSpPr>
        <p:spPr>
          <a:xfrm>
            <a:off x="1066800" y="2688336"/>
            <a:ext cx="10058400" cy="2286000"/>
          </a:xfrm>
        </p:spPr>
        <p:txBody>
          <a:bodyPr>
            <a:normAutofit lnSpcReduction="10000"/>
          </a:bodyPr>
          <a:lstStyle/>
          <a:p>
            <a:r>
              <a:rPr lang="en-GB" sz="2400" dirty="0">
                <a:latin typeface="Arial" panose="020B0604020202020204" pitchFamily="34" charset="0"/>
                <a:cs typeface="Arial" panose="020B0604020202020204" pitchFamily="34" charset="0"/>
              </a:rPr>
              <a:t>Online students - Complete the task online, available in the Week 2 folder on the Moodle page. </a:t>
            </a:r>
          </a:p>
          <a:p>
            <a:r>
              <a:rPr lang="en-GB" sz="2400" dirty="0">
                <a:latin typeface="Arial" panose="020B0604020202020204" pitchFamily="34" charset="0"/>
                <a:cs typeface="Arial" panose="020B0604020202020204" pitchFamily="34" charset="0"/>
              </a:rPr>
              <a:t>In class students – Choose to either access the task via Moodle or use complete the task on paper in class. </a:t>
            </a:r>
          </a:p>
          <a:p>
            <a:pPr marL="0" indent="0">
              <a:buNone/>
            </a:pPr>
            <a:r>
              <a:rPr lang="en-GB" sz="2400" b="1" dirty="0">
                <a:latin typeface="Arial" panose="020B0604020202020204" pitchFamily="34" charset="0"/>
                <a:cs typeface="Arial" panose="020B0604020202020204" pitchFamily="34" charset="0"/>
              </a:rPr>
              <a:t>Research activity – Abstract task  </a:t>
            </a:r>
          </a:p>
        </p:txBody>
      </p:sp>
    </p:spTree>
    <p:extLst>
      <p:ext uri="{BB962C8B-B14F-4D97-AF65-F5344CB8AC3E}">
        <p14:creationId xmlns:p14="http://schemas.microsoft.com/office/powerpoint/2010/main" val="12377917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9C54D-BF17-46B6-ADF4-887DC009E907}"/>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C5C3DFE7-947A-4E0B-97F1-14A6E57F4999}"/>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Keshav, D.R (2016) </a:t>
            </a:r>
            <a:r>
              <a:rPr lang="en-GB" sz="1800" i="1" dirty="0">
                <a:latin typeface="Arial" panose="020B0604020202020204" pitchFamily="34" charset="0"/>
                <a:cs typeface="Arial" panose="020B0604020202020204" pitchFamily="34" charset="0"/>
              </a:rPr>
              <a:t>How to Read a Paper, </a:t>
            </a:r>
            <a:r>
              <a:rPr lang="en-GB" sz="1800" dirty="0">
                <a:latin typeface="Arial" panose="020B0604020202020204" pitchFamily="34" charset="0"/>
                <a:cs typeface="Arial" panose="020B0604020202020204" pitchFamily="34" charset="0"/>
              </a:rPr>
              <a:t>Cheriton School of Computer Science, University of Waterloo Waterloo: ON</a:t>
            </a:r>
          </a:p>
          <a:p>
            <a:r>
              <a:rPr lang="en-GB" sz="1800" b="0" i="0" dirty="0">
                <a:effectLst/>
                <a:latin typeface="Arial" panose="020B0604020202020204" pitchFamily="34" charset="0"/>
                <a:cs typeface="Arial" panose="020B0604020202020204" pitchFamily="34" charset="0"/>
              </a:rPr>
              <a:t>Reeves S, </a:t>
            </a:r>
            <a:r>
              <a:rPr lang="en-GB" sz="1800" b="0" i="0" dirty="0" err="1">
                <a:effectLst/>
                <a:latin typeface="Arial" panose="020B0604020202020204" pitchFamily="34" charset="0"/>
                <a:cs typeface="Arial" panose="020B0604020202020204" pitchFamily="34" charset="0"/>
              </a:rPr>
              <a:t>Pelone</a:t>
            </a:r>
            <a:r>
              <a:rPr lang="en-GB" sz="1800" b="0" i="0" dirty="0">
                <a:effectLst/>
                <a:latin typeface="Arial" panose="020B0604020202020204" pitchFamily="34" charset="0"/>
                <a:cs typeface="Arial" panose="020B0604020202020204" pitchFamily="34" charset="0"/>
              </a:rPr>
              <a:t> F, Harrison R, Goldman J, </a:t>
            </a:r>
            <a:r>
              <a:rPr lang="en-GB" sz="1800" b="0" i="0" dirty="0" err="1">
                <a:effectLst/>
                <a:latin typeface="Arial" panose="020B0604020202020204" pitchFamily="34" charset="0"/>
                <a:cs typeface="Arial" panose="020B0604020202020204" pitchFamily="34" charset="0"/>
              </a:rPr>
              <a:t>Zwarenstein</a:t>
            </a:r>
            <a:r>
              <a:rPr lang="en-GB" sz="1800" b="0" i="0" dirty="0">
                <a:effectLst/>
                <a:latin typeface="Arial" panose="020B0604020202020204" pitchFamily="34" charset="0"/>
                <a:cs typeface="Arial" panose="020B0604020202020204" pitchFamily="34" charset="0"/>
              </a:rPr>
              <a:t> M. (2017)  Interprofessional collaboration to improve professional practice and healthcare outcomes. </a:t>
            </a:r>
            <a:r>
              <a:rPr lang="en-GB" sz="1800" b="0" i="1" dirty="0">
                <a:effectLst/>
                <a:latin typeface="Arial" panose="020B0604020202020204" pitchFamily="34" charset="0"/>
                <a:cs typeface="Arial" panose="020B0604020202020204" pitchFamily="34" charset="0"/>
              </a:rPr>
              <a:t>Cochrane Database of Systematic Reviews </a:t>
            </a:r>
            <a:r>
              <a:rPr lang="en-GB" sz="1800" b="0" i="0" dirty="0">
                <a:effectLst/>
                <a:latin typeface="Arial" panose="020B0604020202020204" pitchFamily="34" charset="0"/>
                <a:cs typeface="Arial" panose="020B0604020202020204" pitchFamily="34" charset="0"/>
              </a:rPr>
              <a:t>2017, Issue 6. Art. No.: CD000072. DOI: 10.1002/14651858.CD000072.pub3. Accessed 04 January 2022</a:t>
            </a:r>
          </a:p>
          <a:p>
            <a:r>
              <a:rPr lang="en-GB" sz="1800" b="0" i="0" dirty="0">
                <a:effectLst/>
                <a:latin typeface="Arial" panose="020B0604020202020204" pitchFamily="34" charset="0"/>
                <a:cs typeface="Arial" panose="020B0604020202020204" pitchFamily="34" charset="0"/>
              </a:rPr>
              <a:t>Topi, H. and Lucas, W. (2005) ‘Mix and match: Combining terms and operators for successful Web searches’, </a:t>
            </a:r>
            <a:r>
              <a:rPr lang="en-GB" sz="1800" b="0" i="1" dirty="0">
                <a:effectLst/>
                <a:latin typeface="Arial" panose="020B0604020202020204" pitchFamily="34" charset="0"/>
                <a:cs typeface="Arial" panose="020B0604020202020204" pitchFamily="34" charset="0"/>
              </a:rPr>
              <a:t>Information Processing and Management</a:t>
            </a:r>
            <a:r>
              <a:rPr lang="en-GB" sz="1800" b="0" i="0" dirty="0">
                <a:effectLst/>
                <a:latin typeface="Arial" panose="020B0604020202020204" pitchFamily="34" charset="0"/>
                <a:cs typeface="Arial" panose="020B0604020202020204" pitchFamily="34" charset="0"/>
              </a:rPr>
              <a:t>, 41(4), pp. 801–817. </a:t>
            </a:r>
            <a:r>
              <a:rPr lang="en-GB" sz="1800" b="0" i="0" dirty="0" err="1">
                <a:effectLst/>
                <a:latin typeface="Arial" panose="020B0604020202020204" pitchFamily="34" charset="0"/>
                <a:cs typeface="Arial" panose="020B0604020202020204" pitchFamily="34" charset="0"/>
              </a:rPr>
              <a:t>doi</a:t>
            </a:r>
            <a:r>
              <a:rPr lang="en-GB" sz="1800" b="0" i="0" dirty="0">
                <a:effectLst/>
                <a:latin typeface="Arial" panose="020B0604020202020204" pitchFamily="34" charset="0"/>
                <a:cs typeface="Arial" panose="020B0604020202020204" pitchFamily="34" charset="0"/>
              </a:rPr>
              <a:t>: 10.1016/j.ipm.2004.03.007.</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7455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323</TotalTime>
  <Words>4110</Words>
  <Application>Microsoft Office PowerPoint</Application>
  <PresentationFormat>Widescreen</PresentationFormat>
  <Paragraphs>186</Paragraphs>
  <Slides>16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Garamond</vt:lpstr>
      <vt:lpstr>Helvetica</vt:lpstr>
      <vt:lpstr>SavonVTI</vt:lpstr>
      <vt:lpstr>Research -  Finding and understanding information. </vt:lpstr>
      <vt:lpstr>During this research focused session: </vt:lpstr>
      <vt:lpstr>The research process </vt:lpstr>
      <vt:lpstr>Finding information – Search Terms </vt:lpstr>
      <vt:lpstr>Finding information – Search Terms </vt:lpstr>
      <vt:lpstr>Using Boolean Operators</vt:lpstr>
      <vt:lpstr>Activity – Search Terms</vt:lpstr>
      <vt:lpstr>Filtering</vt:lpstr>
      <vt:lpstr>Using online books</vt:lpstr>
      <vt:lpstr>Activity – Using the reading list. </vt:lpstr>
      <vt:lpstr>Using articles – Abstracts and scan reading. </vt:lpstr>
      <vt:lpstr>Scan reading an article – The 3 pass approach. </vt:lpstr>
      <vt:lpstr>Scan reading an article – The 3 pass approach. </vt:lpstr>
      <vt:lpstr>Scan reading an article – The 3 pass approach. </vt:lpstr>
      <vt:lpstr>Activity  - Research activity – Abstract task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  Finding and understanding information. </dc:title>
  <dc:creator>Rebecca Kavanagh</dc:creator>
  <cp:lastModifiedBy>Rebecca Kavanagh</cp:lastModifiedBy>
  <cp:revision>19</cp:revision>
  <dcterms:created xsi:type="dcterms:W3CDTF">2022-01-25T15:13:11Z</dcterms:created>
  <dcterms:modified xsi:type="dcterms:W3CDTF">2022-01-30T17:50:06Z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