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3"/>
  </p:notesMasterIdLst>
  <p:sldIdLst>
    <p:sldId id="281" r:id="rId5"/>
    <p:sldId id="277" r:id="rId6"/>
    <p:sldId id="316" r:id="rId7"/>
    <p:sldId id="278" r:id="rId8"/>
    <p:sldId id="258" r:id="rId9"/>
    <p:sldId id="282" r:id="rId10"/>
    <p:sldId id="259" r:id="rId11"/>
    <p:sldId id="293" r:id="rId12"/>
    <p:sldId id="303" r:id="rId13"/>
    <p:sldId id="260" r:id="rId14"/>
    <p:sldId id="261" r:id="rId15"/>
    <p:sldId id="285" r:id="rId16"/>
    <p:sldId id="264" r:id="rId17"/>
    <p:sldId id="289" r:id="rId18"/>
    <p:sldId id="262" r:id="rId19"/>
    <p:sldId id="286" r:id="rId20"/>
    <p:sldId id="284" r:id="rId21"/>
    <p:sldId id="283" r:id="rId22"/>
    <p:sldId id="313" r:id="rId23"/>
    <p:sldId id="263" r:id="rId24"/>
    <p:sldId id="288" r:id="rId25"/>
    <p:sldId id="287" r:id="rId26"/>
    <p:sldId id="266" r:id="rId27"/>
    <p:sldId id="317" r:id="rId28"/>
    <p:sldId id="275" r:id="rId29"/>
    <p:sldId id="321" r:id="rId30"/>
    <p:sldId id="320" r:id="rId31"/>
    <p:sldId id="318"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368D7B-1A03-4CAF-BC0F-558FB5666138}" v="68" dt="2022-09-10T15:40:01.5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971" autoAdjust="0"/>
    <p:restoredTop sz="94676" autoAdjust="0"/>
  </p:normalViewPr>
  <p:slideViewPr>
    <p:cSldViewPr>
      <p:cViewPr varScale="1">
        <p:scale>
          <a:sx n="108" d="100"/>
          <a:sy n="108" d="100"/>
        </p:scale>
        <p:origin x="1800" y="102"/>
      </p:cViewPr>
      <p:guideLst>
        <p:guide orient="horz" pos="2160"/>
        <p:guide pos="2880"/>
      </p:guideLst>
    </p:cSldViewPr>
  </p:slideViewPr>
  <p:outlineViewPr>
    <p:cViewPr>
      <p:scale>
        <a:sx n="33" d="100"/>
        <a:sy n="33" d="100"/>
      </p:scale>
      <p:origin x="0" y="13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435EA23-1EC8-4BB3-B031-2274AD216C81}" type="datetimeFigureOut">
              <a:rPr lang="en-GB" smtClean="0"/>
              <a:t>22/02/2024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E93E3F-47AD-445B-ACB4-02F085C44548}" type="slidenum">
              <a:rPr lang="en-GB" smtClean="0"/>
              <a:t>‹#›</a:t>
            </a:fld>
            <a:endParaRPr lang="en-GB"/>
          </a:p>
        </p:txBody>
      </p:sp>
    </p:spTree>
    <p:extLst>
      <p:ext uri="{BB962C8B-B14F-4D97-AF65-F5344CB8AC3E}">
        <p14:creationId xmlns:p14="http://schemas.microsoft.com/office/powerpoint/2010/main" val="2149553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RjtUcJqRE8U"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HobxLbPhrMc" TargetMode="External"/><Relationship Id="rId2" Type="http://schemas.openxmlformats.org/officeDocument/2006/relationships/slide" Target="../slides/slide27.xml"/><Relationship Id="rId1" Type="http://schemas.openxmlformats.org/officeDocument/2006/relationships/notesMaster" Target="../notesMasters/notesMaster1.xml"/><Relationship Id="rId4" Type="http://schemas.openxmlformats.org/officeDocument/2006/relationships/hyperlink" Target="https://www.youtube.com/watch?v=fmaEql66gB0"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8</a:t>
            </a:fld>
            <a:endParaRPr lang="en-GB"/>
          </a:p>
        </p:txBody>
      </p:sp>
    </p:spTree>
    <p:extLst>
      <p:ext uri="{BB962C8B-B14F-4D97-AF65-F5344CB8AC3E}">
        <p14:creationId xmlns:p14="http://schemas.microsoft.com/office/powerpoint/2010/main" val="34201076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10</a:t>
            </a:fld>
            <a:endParaRPr lang="en-GB"/>
          </a:p>
        </p:txBody>
      </p:sp>
    </p:spTree>
    <p:extLst>
      <p:ext uri="{BB962C8B-B14F-4D97-AF65-F5344CB8AC3E}">
        <p14:creationId xmlns:p14="http://schemas.microsoft.com/office/powerpoint/2010/main" val="625622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15</a:t>
            </a:fld>
            <a:endParaRPr lang="en-GB"/>
          </a:p>
        </p:txBody>
      </p:sp>
    </p:spTree>
    <p:extLst>
      <p:ext uri="{BB962C8B-B14F-4D97-AF65-F5344CB8AC3E}">
        <p14:creationId xmlns:p14="http://schemas.microsoft.com/office/powerpoint/2010/main" val="38319516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16</a:t>
            </a:fld>
            <a:endParaRPr lang="en-GB"/>
          </a:p>
        </p:txBody>
      </p:sp>
    </p:spTree>
    <p:extLst>
      <p:ext uri="{BB962C8B-B14F-4D97-AF65-F5344CB8AC3E}">
        <p14:creationId xmlns:p14="http://schemas.microsoft.com/office/powerpoint/2010/main" val="7202097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20</a:t>
            </a:fld>
            <a:endParaRPr lang="en-GB"/>
          </a:p>
        </p:txBody>
      </p:sp>
    </p:spTree>
    <p:extLst>
      <p:ext uri="{BB962C8B-B14F-4D97-AF65-F5344CB8AC3E}">
        <p14:creationId xmlns:p14="http://schemas.microsoft.com/office/powerpoint/2010/main" val="37881565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Ten Tips for Preventing Alzheimer's Disease - YouTube</a:t>
            </a:r>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26</a:t>
            </a:fld>
            <a:endParaRPr lang="en-GB"/>
          </a:p>
        </p:txBody>
      </p:sp>
    </p:spTree>
    <p:extLst>
      <p:ext uri="{BB962C8B-B14F-4D97-AF65-F5344CB8AC3E}">
        <p14:creationId xmlns:p14="http://schemas.microsoft.com/office/powerpoint/2010/main" val="29636117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dementia? Alzheimer's Research UK - YouTube</a:t>
            </a:r>
            <a:endParaRPr lang="en-GB" dirty="0">
              <a:hlinkClick r:id="rId4"/>
            </a:endParaRPr>
          </a:p>
          <a:p>
            <a:r>
              <a:rPr lang="en-GB" dirty="0">
                <a:hlinkClick r:id="rId4"/>
              </a:rPr>
              <a:t>What is dementia? - YouTube</a:t>
            </a:r>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27</a:t>
            </a:fld>
            <a:endParaRPr lang="en-GB"/>
          </a:p>
        </p:txBody>
      </p:sp>
    </p:spTree>
    <p:extLst>
      <p:ext uri="{BB962C8B-B14F-4D97-AF65-F5344CB8AC3E}">
        <p14:creationId xmlns:p14="http://schemas.microsoft.com/office/powerpoint/2010/main" val="27151070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39BA76-88DC-451C-ADCE-A0CAABCB2EBE}"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39BA76-88DC-451C-ADCE-A0CAABCB2EBE}"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39BA76-88DC-451C-ADCE-A0CAABCB2EBE}"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CC39BA76-88DC-451C-ADCE-A0CAABCB2EBE}" type="datetimeFigureOut">
              <a:rPr lang="en-GB" smtClean="0"/>
              <a:t>22/02/2024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39BA76-88DC-451C-ADCE-A0CAABCB2EBE}" type="datetimeFigureOut">
              <a:rPr lang="en-GB" smtClean="0"/>
              <a:t>22/02/2024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C39BA76-88DC-451C-ADCE-A0CAABCB2EBE}" type="datetimeFigureOut">
              <a:rPr lang="en-GB" smtClean="0"/>
              <a:t>22/02/2024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CC39BA76-88DC-451C-ADCE-A0CAABCB2EBE}" type="datetimeFigureOut">
              <a:rPr lang="en-GB" smtClean="0"/>
              <a:t>22/02/2024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CC39BA76-88DC-451C-ADCE-A0CAABCB2EBE}" type="datetimeFigureOut">
              <a:rPr lang="en-GB" smtClean="0"/>
              <a:t>22/02/2024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39BA76-88DC-451C-ADCE-A0CAABCB2EBE}" type="datetimeFigureOut">
              <a:rPr lang="en-GB" smtClean="0"/>
              <a:t>22/02/2024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39BA76-88DC-451C-ADCE-A0CAABCB2EBE}"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CC39BA76-88DC-451C-ADCE-A0CAABCB2EBE}"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040538"/>
            </a:gs>
            <a:gs pos="100000">
              <a:srgbClr val="080B7A"/>
            </a:gs>
          </a:gsLst>
          <a:lin ang="5400000" scaled="1"/>
          <a:tileRect/>
        </a:gradFill>
        <a:effectLst/>
      </p:bgPr>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CC39BA76-88DC-451C-ADCE-A0CAABCB2EBE}" type="datetimeFigureOut">
              <a:rPr lang="en-GB" smtClean="0"/>
              <a:t>22/02/2024</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BC4A2F09-1C79-42BC-8419-321BAC98D8C8}"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gif"/><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RjtUcJqRE8U"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HobxLbPhrMc"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alzheimers.org.uk/about-us/news-and-media/facts-media" TargetMode="External"/><Relationship Id="rId2" Type="http://schemas.openxmlformats.org/officeDocument/2006/relationships/hyperlink" Target="https://www.alzheimers.org.uk/about-us/policy-and-influencing/dementia-uk-report" TargetMode="External"/><Relationship Id="rId1" Type="http://schemas.openxmlformats.org/officeDocument/2006/relationships/slideLayout" Target="../slideLayouts/slideLayout2.xml"/><Relationship Id="rId4" Type="http://schemas.openxmlformats.org/officeDocument/2006/relationships/hyperlink" Target="https://www.alz.co.uk/research/world-report-20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7F842-17D8-4FE0-8B5D-A38EB50EAAD6}"/>
              </a:ext>
            </a:extLst>
          </p:cNvPr>
          <p:cNvSpPr>
            <a:spLocks noGrp="1"/>
          </p:cNvSpPr>
          <p:nvPr>
            <p:ph type="title"/>
          </p:nvPr>
        </p:nvSpPr>
        <p:spPr>
          <a:xfrm>
            <a:off x="457200" y="338328"/>
            <a:ext cx="8229600" cy="1252728"/>
          </a:xfrm>
          <a:prstGeom prst="rect">
            <a:avLst/>
          </a:prstGeom>
        </p:spPr>
        <p:txBody>
          <a:bodyPr anchor="ctr">
            <a:normAutofit fontScale="90000"/>
          </a:bodyPr>
          <a:lstStyle/>
          <a:p>
            <a:r>
              <a:rPr lang="en-GB" sz="4400" b="1" i="1" dirty="0">
                <a:solidFill>
                  <a:schemeClr val="bg1"/>
                </a:solidFill>
                <a:cs typeface="Arial" panose="020B0604020202020204" pitchFamily="34" charset="0"/>
              </a:rPr>
              <a:t>INTRODUCTION TO PUBLIC HEALTH</a:t>
            </a:r>
            <a:endParaRPr lang="en-GB" b="1" dirty="0">
              <a:solidFill>
                <a:schemeClr val="bg1"/>
              </a:solidFill>
            </a:endParaRPr>
          </a:p>
        </p:txBody>
      </p:sp>
      <p:pic>
        <p:nvPicPr>
          <p:cNvPr id="4" name="Picture 3">
            <a:extLst>
              <a:ext uri="{FF2B5EF4-FFF2-40B4-BE49-F238E27FC236}">
                <a16:creationId xmlns:a16="http://schemas.microsoft.com/office/drawing/2014/main" id="{2821C187-AF8F-411D-AF6C-030BCE0F6EF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36096" y="3140968"/>
            <a:ext cx="3707904" cy="3081246"/>
          </a:xfrm>
          <a:prstGeom prst="rect">
            <a:avLst/>
          </a:prstGeom>
          <a:noFill/>
        </p:spPr>
      </p:pic>
      <p:sp>
        <p:nvSpPr>
          <p:cNvPr id="8" name="TextBox 7">
            <a:extLst>
              <a:ext uri="{FF2B5EF4-FFF2-40B4-BE49-F238E27FC236}">
                <a16:creationId xmlns:a16="http://schemas.microsoft.com/office/drawing/2014/main" id="{E9FA5A09-D265-A0AF-8E2A-440AE36CFEBB}"/>
              </a:ext>
            </a:extLst>
          </p:cNvPr>
          <p:cNvSpPr txBox="1"/>
          <p:nvPr/>
        </p:nvSpPr>
        <p:spPr>
          <a:xfrm>
            <a:off x="-108520" y="2477506"/>
            <a:ext cx="6408712" cy="1200329"/>
          </a:xfrm>
          <a:prstGeom prst="rect">
            <a:avLst/>
          </a:prstGeom>
          <a:noFill/>
        </p:spPr>
        <p:txBody>
          <a:bodyPr wrap="square">
            <a:spAutoFit/>
          </a:bodyPr>
          <a:lstStyle/>
          <a:p>
            <a:pPr algn="ctr"/>
            <a:r>
              <a:rPr lang="en-GB" sz="3600" b="1" i="1" dirty="0">
                <a:solidFill>
                  <a:schemeClr val="bg1"/>
                </a:solidFill>
                <a:cs typeface="Arial" panose="020B0604020202020204" pitchFamily="34" charset="0"/>
              </a:rPr>
              <a:t>Dementia a non-infectious disease Example</a:t>
            </a:r>
          </a:p>
        </p:txBody>
      </p:sp>
      <p:sp>
        <p:nvSpPr>
          <p:cNvPr id="9" name="TextBox 8">
            <a:extLst>
              <a:ext uri="{FF2B5EF4-FFF2-40B4-BE49-F238E27FC236}">
                <a16:creationId xmlns:a16="http://schemas.microsoft.com/office/drawing/2014/main" id="{9B5B6394-06B2-25E6-3176-396D765160FA}"/>
              </a:ext>
            </a:extLst>
          </p:cNvPr>
          <p:cNvSpPr txBox="1"/>
          <p:nvPr/>
        </p:nvSpPr>
        <p:spPr>
          <a:xfrm>
            <a:off x="539552" y="3861048"/>
            <a:ext cx="4572000"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LCHS4008</a:t>
            </a:r>
            <a:endParaRPr lang="en-GB" sz="3200" b="1" dirty="0">
              <a:solidFill>
                <a:schemeClr val="bg1"/>
              </a:solidFill>
              <a:cs typeface="Arial" panose="020B0604020202020204" pitchFamily="34" charset="0"/>
            </a:endParaRPr>
          </a:p>
        </p:txBody>
      </p:sp>
    </p:spTree>
    <p:extLst>
      <p:ext uri="{BB962C8B-B14F-4D97-AF65-F5344CB8AC3E}">
        <p14:creationId xmlns:p14="http://schemas.microsoft.com/office/powerpoint/2010/main" val="267269665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DB3C4-3F59-4C7C-ACE6-9A37673DE43C}"/>
              </a:ext>
            </a:extLst>
          </p:cNvPr>
          <p:cNvSpPr>
            <a:spLocks noGrp="1"/>
          </p:cNvSpPr>
          <p:nvPr>
            <p:ph type="title"/>
          </p:nvPr>
        </p:nvSpPr>
        <p:spPr/>
        <p:txBody>
          <a:bodyPr/>
          <a:lstStyle/>
          <a:p>
            <a:r>
              <a:rPr lang="en-GB" b="1" dirty="0">
                <a:cs typeface="Arial" panose="020B0604020202020204" pitchFamily="34" charset="0"/>
              </a:rPr>
              <a:t>Learning outcomes</a:t>
            </a:r>
            <a:endParaRPr lang="en-GB" dirty="0"/>
          </a:p>
        </p:txBody>
      </p:sp>
      <p:sp>
        <p:nvSpPr>
          <p:cNvPr id="3" name="Content Placeholder 2">
            <a:extLst>
              <a:ext uri="{FF2B5EF4-FFF2-40B4-BE49-F238E27FC236}">
                <a16:creationId xmlns:a16="http://schemas.microsoft.com/office/drawing/2014/main" id="{0F491C84-3ECE-4AF6-A866-3E1A9091A515}"/>
              </a:ext>
            </a:extLst>
          </p:cNvPr>
          <p:cNvSpPr>
            <a:spLocks noGrp="1"/>
          </p:cNvSpPr>
          <p:nvPr>
            <p:ph idx="1"/>
          </p:nvPr>
        </p:nvSpPr>
        <p:spPr>
          <a:xfrm>
            <a:off x="872067" y="2564904"/>
            <a:ext cx="7408333" cy="3816424"/>
          </a:xfrm>
        </p:spPr>
        <p:txBody>
          <a:bodyPr>
            <a:normAutofit fontScale="85000" lnSpcReduction="10000"/>
          </a:bodyPr>
          <a:lstStyle/>
          <a:p>
            <a:pPr marL="0" lvl="0" indent="0">
              <a:buNone/>
            </a:pPr>
            <a:r>
              <a:rPr lang="en-GB" sz="2600" dirty="0">
                <a:solidFill>
                  <a:schemeClr val="bg1"/>
                </a:solidFill>
              </a:rPr>
              <a:t>Upon successful completion of this module, you should be able to: </a:t>
            </a:r>
          </a:p>
          <a:p>
            <a:pPr marL="0" lvl="0" indent="0">
              <a:buNone/>
            </a:pPr>
            <a:endParaRPr lang="en-GB" sz="2600" dirty="0">
              <a:solidFill>
                <a:schemeClr val="bg1"/>
              </a:solidFill>
            </a:endParaRPr>
          </a:p>
          <a:p>
            <a:pPr lvl="0">
              <a:buClr>
                <a:schemeClr val="bg1"/>
              </a:buClr>
              <a:buFont typeface="Wingdings" panose="05000000000000000000" pitchFamily="2" charset="2"/>
              <a:buChar char="v"/>
            </a:pPr>
            <a:r>
              <a:rPr lang="en-GB" sz="2600" dirty="0">
                <a:solidFill>
                  <a:schemeClr val="bg1"/>
                </a:solidFill>
              </a:rPr>
              <a:t>Understand different approaches and strategies used to measure, monitor and control the incidence of disease in communities</a:t>
            </a:r>
          </a:p>
          <a:p>
            <a:pPr lvl="0">
              <a:buClr>
                <a:schemeClr val="bg1"/>
              </a:buClr>
              <a:buFont typeface="Wingdings" panose="05000000000000000000" pitchFamily="2" charset="2"/>
              <a:buChar char="v"/>
            </a:pPr>
            <a:r>
              <a:rPr lang="en-GB" sz="2600" dirty="0">
                <a:solidFill>
                  <a:schemeClr val="bg1"/>
                </a:solidFill>
              </a:rPr>
              <a:t>Investigate the implications of illness and disease in communities for the provision of health and social care services</a:t>
            </a:r>
          </a:p>
          <a:p>
            <a:pPr lvl="0">
              <a:buClr>
                <a:schemeClr val="bg1"/>
              </a:buClr>
              <a:buFont typeface="Wingdings" panose="05000000000000000000" pitchFamily="2" charset="2"/>
              <a:buChar char="v"/>
            </a:pPr>
            <a:r>
              <a:rPr lang="en-GB" sz="2600" dirty="0">
                <a:solidFill>
                  <a:schemeClr val="bg1"/>
                </a:solidFill>
              </a:rPr>
              <a:t>Understand the factors influencing the health and wellbeing of individuals in health or social care settings.</a:t>
            </a:r>
          </a:p>
          <a:p>
            <a:endParaRPr lang="en-GB" dirty="0"/>
          </a:p>
        </p:txBody>
      </p:sp>
    </p:spTree>
    <p:extLst>
      <p:ext uri="{BB962C8B-B14F-4D97-AF65-F5344CB8AC3E}">
        <p14:creationId xmlns:p14="http://schemas.microsoft.com/office/powerpoint/2010/main" val="363372790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0C4B9-C6D1-456A-A90B-867E578477C0}"/>
              </a:ext>
            </a:extLst>
          </p:cNvPr>
          <p:cNvSpPr>
            <a:spLocks noGrp="1"/>
          </p:cNvSpPr>
          <p:nvPr>
            <p:ph type="title"/>
          </p:nvPr>
        </p:nvSpPr>
        <p:spPr/>
        <p:txBody>
          <a:bodyPr/>
          <a:lstStyle/>
          <a:p>
            <a:r>
              <a:rPr lang="en-GB" b="1" dirty="0">
                <a:cs typeface="Arial" panose="020B0604020202020204" pitchFamily="34" charset="0"/>
              </a:rPr>
              <a:t>Module Summary</a:t>
            </a:r>
            <a:endParaRPr lang="en-GB" dirty="0"/>
          </a:p>
        </p:txBody>
      </p:sp>
      <p:sp>
        <p:nvSpPr>
          <p:cNvPr id="3" name="Content Placeholder 2">
            <a:extLst>
              <a:ext uri="{FF2B5EF4-FFF2-40B4-BE49-F238E27FC236}">
                <a16:creationId xmlns:a16="http://schemas.microsoft.com/office/drawing/2014/main" id="{F1C60BC7-75D0-42EA-8498-8899E49FCDAE}"/>
              </a:ext>
            </a:extLst>
          </p:cNvPr>
          <p:cNvSpPr>
            <a:spLocks noGrp="1"/>
          </p:cNvSpPr>
          <p:nvPr>
            <p:ph idx="1"/>
          </p:nvPr>
        </p:nvSpPr>
        <p:spPr/>
        <p:txBody>
          <a:bodyPr/>
          <a:lstStyle/>
          <a:p>
            <a:pPr>
              <a:buClr>
                <a:schemeClr val="bg1"/>
              </a:buClr>
              <a:buFont typeface="Wingdings" panose="05000000000000000000" pitchFamily="2" charset="2"/>
              <a:buChar char="v"/>
            </a:pPr>
            <a:r>
              <a:rPr lang="en-GB" sz="2800" dirty="0">
                <a:solidFill>
                  <a:schemeClr val="bg1"/>
                </a:solidFill>
                <a:cs typeface="Arial" panose="020B0604020202020204" pitchFamily="34" charset="0"/>
              </a:rPr>
              <a:t>The module aims overall to </a:t>
            </a:r>
            <a:r>
              <a:rPr lang="en-GB" sz="2800" dirty="0">
                <a:solidFill>
                  <a:schemeClr val="bg1"/>
                </a:solidFill>
              </a:rPr>
              <a:t>raise learners’ awareness and critical evaluation of factors influencing public health and the different approaches taken to reduce incidence of disease and illness in communities.</a:t>
            </a:r>
          </a:p>
          <a:p>
            <a:endParaRPr lang="en-GB" dirty="0"/>
          </a:p>
        </p:txBody>
      </p:sp>
    </p:spTree>
    <p:extLst>
      <p:ext uri="{BB962C8B-B14F-4D97-AF65-F5344CB8AC3E}">
        <p14:creationId xmlns:p14="http://schemas.microsoft.com/office/powerpoint/2010/main" val="18932548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8FDDB4-62E2-4E72-8631-55CE395CE12F}"/>
              </a:ext>
            </a:extLst>
          </p:cNvPr>
          <p:cNvSpPr>
            <a:spLocks noGrp="1"/>
          </p:cNvSpPr>
          <p:nvPr>
            <p:ph idx="1"/>
          </p:nvPr>
        </p:nvSpPr>
        <p:spPr/>
        <p:txBody>
          <a:bodyPr>
            <a:normAutofit/>
          </a:bodyPr>
          <a:lstStyle/>
          <a:p>
            <a:pPr marL="0" indent="0">
              <a:buClr>
                <a:schemeClr val="bg1"/>
              </a:buClr>
              <a:buNone/>
            </a:pPr>
            <a:r>
              <a:rPr lang="en-GB" dirty="0">
                <a:solidFill>
                  <a:schemeClr val="bg1"/>
                </a:solidFill>
              </a:rPr>
              <a:t>To understand: </a:t>
            </a:r>
          </a:p>
          <a:p>
            <a:pPr>
              <a:buClr>
                <a:schemeClr val="bg1"/>
              </a:buClr>
              <a:buFont typeface="Wingdings" panose="05000000000000000000" pitchFamily="2" charset="2"/>
              <a:buChar char="v"/>
            </a:pPr>
            <a:r>
              <a:rPr lang="en-GB" dirty="0">
                <a:solidFill>
                  <a:schemeClr val="bg1"/>
                </a:solidFill>
              </a:rPr>
              <a:t>The meaning of the term dementia</a:t>
            </a:r>
          </a:p>
          <a:p>
            <a:pPr>
              <a:buClr>
                <a:schemeClr val="bg1"/>
              </a:buClr>
              <a:buFont typeface="Wingdings" panose="05000000000000000000" pitchFamily="2" charset="2"/>
              <a:buChar char="v"/>
            </a:pPr>
            <a:r>
              <a:rPr lang="en-GB" dirty="0">
                <a:solidFill>
                  <a:schemeClr val="bg1"/>
                </a:solidFill>
              </a:rPr>
              <a:t>The different types </a:t>
            </a:r>
          </a:p>
          <a:p>
            <a:pPr>
              <a:buClr>
                <a:schemeClr val="bg1"/>
              </a:buClr>
              <a:buFont typeface="Wingdings" panose="05000000000000000000" pitchFamily="2" charset="2"/>
              <a:buChar char="v"/>
            </a:pPr>
            <a:r>
              <a:rPr lang="en-GB" dirty="0">
                <a:solidFill>
                  <a:schemeClr val="bg1"/>
                </a:solidFill>
              </a:rPr>
              <a:t>Their signs and symptoms </a:t>
            </a:r>
          </a:p>
          <a:p>
            <a:pPr>
              <a:buClr>
                <a:schemeClr val="bg1"/>
              </a:buClr>
              <a:buFont typeface="Wingdings" panose="05000000000000000000" pitchFamily="2" charset="2"/>
              <a:buChar char="v"/>
            </a:pPr>
            <a:r>
              <a:rPr lang="en-GB" dirty="0">
                <a:solidFill>
                  <a:schemeClr val="bg1"/>
                </a:solidFill>
              </a:rPr>
              <a:t>The risk factors</a:t>
            </a:r>
          </a:p>
          <a:p>
            <a:pPr>
              <a:buClr>
                <a:schemeClr val="bg1"/>
              </a:buClr>
              <a:buFont typeface="Wingdings" panose="05000000000000000000" pitchFamily="2" charset="2"/>
              <a:buChar char="v"/>
            </a:pPr>
            <a:r>
              <a:rPr lang="en-GB" dirty="0">
                <a:solidFill>
                  <a:schemeClr val="bg1"/>
                </a:solidFill>
              </a:rPr>
              <a:t>How to prevent dementia</a:t>
            </a:r>
          </a:p>
          <a:p>
            <a:pPr marL="0" indent="0">
              <a:buNone/>
            </a:pPr>
            <a:endParaRPr lang="en-GB" dirty="0"/>
          </a:p>
          <a:p>
            <a:endParaRPr lang="en-GB" dirty="0"/>
          </a:p>
          <a:p>
            <a:endParaRPr lang="en-GB" dirty="0"/>
          </a:p>
          <a:p>
            <a:endParaRPr lang="en-GB" dirty="0"/>
          </a:p>
        </p:txBody>
      </p:sp>
      <p:sp>
        <p:nvSpPr>
          <p:cNvPr id="3" name="Title 2">
            <a:extLst>
              <a:ext uri="{FF2B5EF4-FFF2-40B4-BE49-F238E27FC236}">
                <a16:creationId xmlns:a16="http://schemas.microsoft.com/office/drawing/2014/main" id="{FB025EC0-D817-44E8-B460-5BAA150517CB}"/>
              </a:ext>
            </a:extLst>
          </p:cNvPr>
          <p:cNvSpPr>
            <a:spLocks noGrp="1"/>
          </p:cNvSpPr>
          <p:nvPr>
            <p:ph type="title"/>
          </p:nvPr>
        </p:nvSpPr>
        <p:spPr/>
        <p:txBody>
          <a:bodyPr/>
          <a:lstStyle/>
          <a:p>
            <a:r>
              <a:rPr lang="en-GB" b="1" dirty="0">
                <a:solidFill>
                  <a:schemeClr val="tx1"/>
                </a:solidFill>
              </a:rPr>
              <a:t>Learning objectives</a:t>
            </a:r>
          </a:p>
        </p:txBody>
      </p:sp>
    </p:spTree>
    <p:extLst>
      <p:ext uri="{BB962C8B-B14F-4D97-AF65-F5344CB8AC3E}">
        <p14:creationId xmlns:p14="http://schemas.microsoft.com/office/powerpoint/2010/main" val="18514559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9512" y="2734250"/>
            <a:ext cx="8229600" cy="1252728"/>
          </a:xfrm>
        </p:spPr>
        <p:txBody>
          <a:bodyPr>
            <a:noAutofit/>
            <a:scene3d>
              <a:camera prst="perspectiveHeroicExtremeLeftFacing"/>
              <a:lightRig rig="threePt" dir="t"/>
            </a:scene3d>
          </a:bodyPr>
          <a:lstStyle/>
          <a:p>
            <a:pPr algn="l"/>
            <a:r>
              <a:rPr lang="en-GB" sz="5400" i="1" dirty="0">
                <a:solidFill>
                  <a:schemeClr val="bg1"/>
                </a:solidFill>
                <a:effectLst>
                  <a:reflection blurRad="6350" stA="55000" endA="300" endPos="45500" dir="5400000" sy="-100000" algn="bl" rotWithShape="0"/>
                </a:effectLst>
              </a:rPr>
              <a:t>So, what is dementia..?</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2240" y="4149080"/>
            <a:ext cx="1987550" cy="2432050"/>
          </a:xfrm>
          <a:prstGeom prst="rect">
            <a:avLst/>
          </a:prstGeom>
        </p:spPr>
      </p:pic>
    </p:spTree>
    <p:extLst>
      <p:ext uri="{BB962C8B-B14F-4D97-AF65-F5344CB8AC3E}">
        <p14:creationId xmlns:p14="http://schemas.microsoft.com/office/powerpoint/2010/main" val="80698646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2196752" y="188640"/>
            <a:ext cx="10369152" cy="1402416"/>
          </a:xfrm>
        </p:spPr>
        <p:txBody>
          <a:bodyPr/>
          <a:lstStyle/>
          <a:p>
            <a:r>
              <a:rPr lang="en-GB" b="1" dirty="0">
                <a:solidFill>
                  <a:schemeClr val="tx1"/>
                </a:solidFill>
              </a:rPr>
              <a:t>Dementia  is ….</a:t>
            </a:r>
          </a:p>
        </p:txBody>
      </p:sp>
      <p:sp>
        <p:nvSpPr>
          <p:cNvPr id="4" name="Rectangle 3">
            <a:extLst>
              <a:ext uri="{FF2B5EF4-FFF2-40B4-BE49-F238E27FC236}">
                <a16:creationId xmlns:a16="http://schemas.microsoft.com/office/drawing/2014/main" id="{AB892836-BEB5-4B3C-AA49-3ED7A328E44E}"/>
              </a:ext>
            </a:extLst>
          </p:cNvPr>
          <p:cNvSpPr/>
          <p:nvPr/>
        </p:nvSpPr>
        <p:spPr>
          <a:xfrm>
            <a:off x="323528" y="2099825"/>
            <a:ext cx="4536504" cy="2862322"/>
          </a:xfrm>
          <a:prstGeom prst="rect">
            <a:avLst/>
          </a:prstGeom>
        </p:spPr>
        <p:txBody>
          <a:bodyPr wrap="square">
            <a:spAutoFit/>
          </a:bodyPr>
          <a:lstStyle/>
          <a:p>
            <a:pPr marL="342900" indent="-342900">
              <a:buFont typeface="Wingdings" panose="05000000000000000000" pitchFamily="2" charset="2"/>
              <a:buChar char="v"/>
            </a:pPr>
            <a:r>
              <a:rPr lang="en-GB" sz="2000" dirty="0">
                <a:solidFill>
                  <a:schemeClr val="bg1"/>
                </a:solidFill>
              </a:rPr>
              <a:t>….neurodegenerative chronic disorder that affects the proper functioning of the cognitive part of the brain .</a:t>
            </a:r>
          </a:p>
          <a:p>
            <a:endParaRPr lang="en-GB" sz="2000" dirty="0">
              <a:solidFill>
                <a:schemeClr val="bg1"/>
              </a:solidFill>
            </a:endParaRP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It is a syndrome that is common with older adult but not necessarily a disease ascribed only to the elderly.</a:t>
            </a:r>
          </a:p>
        </p:txBody>
      </p:sp>
      <p:sp>
        <p:nvSpPr>
          <p:cNvPr id="6" name="Rectangle 5">
            <a:extLst>
              <a:ext uri="{FF2B5EF4-FFF2-40B4-BE49-F238E27FC236}">
                <a16:creationId xmlns:a16="http://schemas.microsoft.com/office/drawing/2014/main" id="{B5198627-9641-4D9E-B2A2-E9A73822DD3F}"/>
              </a:ext>
            </a:extLst>
          </p:cNvPr>
          <p:cNvSpPr/>
          <p:nvPr/>
        </p:nvSpPr>
        <p:spPr>
          <a:xfrm>
            <a:off x="491984" y="5744329"/>
            <a:ext cx="8400495" cy="1178896"/>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Dementia is one of the world's biggest health problems and is a major public health challenge that is becoming more common as the aged population grows.</a:t>
            </a:r>
          </a:p>
        </p:txBody>
      </p:sp>
      <p:sp>
        <p:nvSpPr>
          <p:cNvPr id="7" name="TextBox 6">
            <a:extLst>
              <a:ext uri="{FF2B5EF4-FFF2-40B4-BE49-F238E27FC236}">
                <a16:creationId xmlns:a16="http://schemas.microsoft.com/office/drawing/2014/main" id="{2B5D3CB0-889B-EC8D-292F-12B50204BC41}"/>
              </a:ext>
            </a:extLst>
          </p:cNvPr>
          <p:cNvSpPr txBox="1"/>
          <p:nvPr/>
        </p:nvSpPr>
        <p:spPr>
          <a:xfrm>
            <a:off x="3121736" y="5261448"/>
            <a:ext cx="5672136" cy="369332"/>
          </a:xfrm>
          <a:prstGeom prst="rect">
            <a:avLst/>
          </a:prstGeom>
          <a:noFill/>
        </p:spPr>
        <p:txBody>
          <a:bodyPr wrap="square">
            <a:spAutoFit/>
          </a:bodyPr>
          <a:lstStyle/>
          <a:p>
            <a:r>
              <a:rPr lang="en-GB" sz="1800" dirty="0">
                <a:solidFill>
                  <a:schemeClr val="bg1"/>
                </a:solidFill>
              </a:rPr>
              <a:t>(Alzheimer’s Disease International, 2018; WHO, 2022)</a:t>
            </a:r>
          </a:p>
        </p:txBody>
      </p:sp>
      <p:pic>
        <p:nvPicPr>
          <p:cNvPr id="3" name="Picture 2">
            <a:extLst>
              <a:ext uri="{FF2B5EF4-FFF2-40B4-BE49-F238E27FC236}">
                <a16:creationId xmlns:a16="http://schemas.microsoft.com/office/drawing/2014/main" id="{08F87F5F-5F4E-AEED-76F2-1001F41E473D}"/>
              </a:ext>
            </a:extLst>
          </p:cNvPr>
          <p:cNvPicPr>
            <a:picLocks noChangeAspect="1"/>
          </p:cNvPicPr>
          <p:nvPr/>
        </p:nvPicPr>
        <p:blipFill>
          <a:blip r:embed="rId2"/>
          <a:stretch>
            <a:fillRect/>
          </a:stretch>
        </p:blipFill>
        <p:spPr>
          <a:xfrm>
            <a:off x="5292080" y="2406641"/>
            <a:ext cx="3280528" cy="2249505"/>
          </a:xfrm>
          <a:prstGeom prst="rect">
            <a:avLst/>
          </a:prstGeom>
        </p:spPr>
      </p:pic>
    </p:spTree>
    <p:extLst>
      <p:ext uri="{BB962C8B-B14F-4D97-AF65-F5344CB8AC3E}">
        <p14:creationId xmlns:p14="http://schemas.microsoft.com/office/powerpoint/2010/main" val="22501981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88640"/>
            <a:ext cx="8229600" cy="1252728"/>
          </a:xfrm>
        </p:spPr>
        <p:txBody>
          <a:bodyPr/>
          <a:lstStyle/>
          <a:p>
            <a:pPr algn="l"/>
            <a:r>
              <a:rPr lang="en-GB" b="1" dirty="0">
                <a:solidFill>
                  <a:schemeClr val="tx1"/>
                </a:solidFill>
                <a:effectLst>
                  <a:reflection blurRad="6350" stA="55000" endA="300" endPos="45500" dir="5400000" sy="-100000" algn="bl" rotWithShape="0"/>
                </a:effectLst>
              </a:rPr>
              <a:t>Dementia is…..</a:t>
            </a:r>
          </a:p>
        </p:txBody>
      </p:sp>
      <p:sp>
        <p:nvSpPr>
          <p:cNvPr id="4" name="TextBox 3"/>
          <p:cNvSpPr txBox="1"/>
          <p:nvPr/>
        </p:nvSpPr>
        <p:spPr>
          <a:xfrm>
            <a:off x="-47241" y="2127968"/>
            <a:ext cx="5472608" cy="369332"/>
          </a:xfrm>
          <a:prstGeom prst="rect">
            <a:avLst/>
          </a:prstGeom>
          <a:noFill/>
        </p:spPr>
        <p:txBody>
          <a:bodyPr wrap="square" rtlCol="0">
            <a:spAutoFit/>
          </a:bodyPr>
          <a:lstStyle/>
          <a:p>
            <a:pPr marL="742950" lvl="1" indent="-285750">
              <a:buFont typeface="Arial" pitchFamily="34" charset="0"/>
              <a:buChar char="•"/>
            </a:pPr>
            <a:r>
              <a:rPr lang="en-GB" b="1" dirty="0">
                <a:solidFill>
                  <a:schemeClr val="bg1"/>
                </a:solidFill>
              </a:rPr>
              <a:t>... multiple cognitive dysfunction that include</a:t>
            </a:r>
          </a:p>
        </p:txBody>
      </p:sp>
      <p:sp>
        <p:nvSpPr>
          <p:cNvPr id="5" name="TextBox 4"/>
          <p:cNvSpPr txBox="1"/>
          <p:nvPr/>
        </p:nvSpPr>
        <p:spPr>
          <a:xfrm>
            <a:off x="491985" y="3314588"/>
            <a:ext cx="6840760" cy="369332"/>
          </a:xfrm>
          <a:prstGeom prst="rect">
            <a:avLst/>
          </a:prstGeom>
          <a:noFill/>
        </p:spPr>
        <p:txBody>
          <a:bodyPr wrap="square" rtlCol="0">
            <a:spAutoFit/>
          </a:bodyPr>
          <a:lstStyle/>
          <a:p>
            <a:pPr marL="285750" indent="-285750">
              <a:buFont typeface="Arial" pitchFamily="34" charset="0"/>
              <a:buChar char="•"/>
            </a:pPr>
            <a:r>
              <a:rPr lang="en-GB" b="1" dirty="0">
                <a:solidFill>
                  <a:schemeClr val="bg1"/>
                </a:solidFill>
              </a:rPr>
              <a:t>…usually caused by disease of the brain</a:t>
            </a:r>
          </a:p>
        </p:txBody>
      </p:sp>
      <p:sp>
        <p:nvSpPr>
          <p:cNvPr id="6" name="TextBox 5"/>
          <p:cNvSpPr txBox="1"/>
          <p:nvPr/>
        </p:nvSpPr>
        <p:spPr>
          <a:xfrm>
            <a:off x="491985" y="4405368"/>
            <a:ext cx="5472608" cy="369332"/>
          </a:xfrm>
          <a:prstGeom prst="rect">
            <a:avLst/>
          </a:prstGeom>
          <a:noFill/>
        </p:spPr>
        <p:txBody>
          <a:bodyPr wrap="square" rtlCol="0">
            <a:spAutoFit/>
          </a:bodyPr>
          <a:lstStyle/>
          <a:p>
            <a:pPr marL="285750" indent="-285750">
              <a:buFont typeface="Arial" pitchFamily="34" charset="0"/>
              <a:buChar char="•"/>
            </a:pPr>
            <a:r>
              <a:rPr lang="en-GB" b="1" dirty="0">
                <a:solidFill>
                  <a:schemeClr val="bg1"/>
                </a:solidFill>
              </a:rPr>
              <a:t>….  usually progressive</a:t>
            </a:r>
          </a:p>
        </p:txBody>
      </p:sp>
      <p:sp>
        <p:nvSpPr>
          <p:cNvPr id="9" name="TextBox 8"/>
          <p:cNvSpPr txBox="1"/>
          <p:nvPr/>
        </p:nvSpPr>
        <p:spPr>
          <a:xfrm>
            <a:off x="776583" y="2498389"/>
            <a:ext cx="7488832" cy="830997"/>
          </a:xfrm>
          <a:prstGeom prst="rect">
            <a:avLst/>
          </a:prstGeom>
          <a:noFill/>
        </p:spPr>
        <p:txBody>
          <a:bodyPr wrap="square" rtlCol="0">
            <a:spAutoFit/>
          </a:bodyPr>
          <a:lstStyle/>
          <a:p>
            <a:pPr marL="285750" indent="-285750">
              <a:buFont typeface="Arial" pitchFamily="34" charset="0"/>
              <a:buChar char="•"/>
            </a:pPr>
            <a:r>
              <a:rPr lang="en-GB" sz="1600" dirty="0">
                <a:solidFill>
                  <a:schemeClr val="bg1"/>
                </a:solidFill>
              </a:rPr>
              <a:t>Decline in cognitive abilities (memory, language, perception, attention)</a:t>
            </a:r>
          </a:p>
          <a:p>
            <a:pPr marL="285750" indent="-285750">
              <a:buFont typeface="Arial" pitchFamily="34" charset="0"/>
              <a:buChar char="•"/>
            </a:pPr>
            <a:r>
              <a:rPr lang="en-GB" sz="1600" dirty="0">
                <a:solidFill>
                  <a:schemeClr val="bg1"/>
                </a:solidFill>
              </a:rPr>
              <a:t>Changes in behaviour, mood or personality</a:t>
            </a:r>
          </a:p>
          <a:p>
            <a:pPr marL="285750" indent="-285750">
              <a:buFont typeface="Arial" pitchFamily="34" charset="0"/>
              <a:buChar char="•"/>
            </a:pPr>
            <a:r>
              <a:rPr lang="en-GB" sz="1600" dirty="0">
                <a:solidFill>
                  <a:schemeClr val="bg1"/>
                </a:solidFill>
              </a:rPr>
              <a:t>Decline in our day to day functional ability</a:t>
            </a:r>
          </a:p>
        </p:txBody>
      </p:sp>
      <p:sp>
        <p:nvSpPr>
          <p:cNvPr id="10" name="TextBox 9"/>
          <p:cNvSpPr txBox="1"/>
          <p:nvPr/>
        </p:nvSpPr>
        <p:spPr>
          <a:xfrm>
            <a:off x="776583" y="3611364"/>
            <a:ext cx="6048672" cy="830997"/>
          </a:xfrm>
          <a:prstGeom prst="rect">
            <a:avLst/>
          </a:prstGeom>
          <a:noFill/>
        </p:spPr>
        <p:txBody>
          <a:bodyPr wrap="square" rtlCol="0">
            <a:spAutoFit/>
          </a:bodyPr>
          <a:lstStyle/>
          <a:p>
            <a:pPr marL="285750" indent="-285750">
              <a:buFont typeface="Arial" pitchFamily="34" charset="0"/>
              <a:buChar char="•"/>
            </a:pPr>
            <a:r>
              <a:rPr lang="en-GB" sz="1600" dirty="0">
                <a:solidFill>
                  <a:schemeClr val="bg1"/>
                </a:solidFill>
              </a:rPr>
              <a:t>Accumulation of abnormal proteins that disrupt and kill brain cells and their connections</a:t>
            </a:r>
          </a:p>
          <a:p>
            <a:pPr marL="285750" indent="-285750">
              <a:buFont typeface="Arial" pitchFamily="34" charset="0"/>
              <a:buChar char="•"/>
            </a:pPr>
            <a:r>
              <a:rPr lang="en-GB" sz="1600" dirty="0">
                <a:solidFill>
                  <a:schemeClr val="bg1"/>
                </a:solidFill>
              </a:rPr>
              <a:t>Changes in the health  of the blood vessels &amp; supply of the brain</a:t>
            </a:r>
          </a:p>
        </p:txBody>
      </p:sp>
      <p:sp>
        <p:nvSpPr>
          <p:cNvPr id="11" name="TextBox 10"/>
          <p:cNvSpPr txBox="1"/>
          <p:nvPr/>
        </p:nvSpPr>
        <p:spPr>
          <a:xfrm>
            <a:off x="776583" y="4869160"/>
            <a:ext cx="4968552" cy="584775"/>
          </a:xfrm>
          <a:prstGeom prst="rect">
            <a:avLst/>
          </a:prstGeom>
          <a:noFill/>
        </p:spPr>
        <p:txBody>
          <a:bodyPr wrap="square" rtlCol="0">
            <a:spAutoFit/>
          </a:bodyPr>
          <a:lstStyle/>
          <a:p>
            <a:pPr marL="285750" indent="-285750">
              <a:buFont typeface="Arial" pitchFamily="34" charset="0"/>
              <a:buChar char="•"/>
            </a:pPr>
            <a:r>
              <a:rPr lang="en-GB" sz="1600" dirty="0">
                <a:solidFill>
                  <a:schemeClr val="bg1"/>
                </a:solidFill>
              </a:rPr>
              <a:t>It is a chronic condition</a:t>
            </a:r>
          </a:p>
          <a:p>
            <a:pPr marL="285750" indent="-285750">
              <a:buFont typeface="Arial" pitchFamily="34" charset="0"/>
              <a:buChar char="•"/>
            </a:pPr>
            <a:r>
              <a:rPr lang="en-GB" sz="1600" dirty="0">
                <a:solidFill>
                  <a:schemeClr val="bg1"/>
                </a:solidFill>
              </a:rPr>
              <a:t>Differing patterns of onset and progression</a:t>
            </a:r>
          </a:p>
        </p:txBody>
      </p:sp>
      <p:sp>
        <p:nvSpPr>
          <p:cNvPr id="12" name="TextBox 11"/>
          <p:cNvSpPr txBox="1"/>
          <p:nvPr/>
        </p:nvSpPr>
        <p:spPr>
          <a:xfrm>
            <a:off x="2915816" y="1124744"/>
            <a:ext cx="6696744" cy="584775"/>
          </a:xfrm>
          <a:prstGeom prst="rect">
            <a:avLst/>
          </a:prstGeom>
          <a:noFill/>
        </p:spPr>
        <p:txBody>
          <a:bodyPr wrap="square" rtlCol="0">
            <a:spAutoFit/>
          </a:bodyPr>
          <a:lstStyle/>
          <a:p>
            <a:r>
              <a:rPr lang="en-GB" sz="3200" b="1" dirty="0">
                <a:effectLst>
                  <a:reflection blurRad="6350" stA="55000" endA="300" endPos="45500" dir="5400000" sy="-100000" algn="bl" rotWithShape="0"/>
                </a:effectLst>
              </a:rPr>
              <a:t>…. a syndrome characterised by…</a:t>
            </a:r>
          </a:p>
        </p:txBody>
      </p:sp>
      <p:sp>
        <p:nvSpPr>
          <p:cNvPr id="13" name="TextBox 12">
            <a:extLst>
              <a:ext uri="{FF2B5EF4-FFF2-40B4-BE49-F238E27FC236}">
                <a16:creationId xmlns:a16="http://schemas.microsoft.com/office/drawing/2014/main" id="{DFE18206-6EDA-0798-93B9-97103D0116C2}"/>
              </a:ext>
            </a:extLst>
          </p:cNvPr>
          <p:cNvSpPr txBox="1"/>
          <p:nvPr/>
        </p:nvSpPr>
        <p:spPr>
          <a:xfrm>
            <a:off x="3765498" y="5496148"/>
            <a:ext cx="5364088"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bg1"/>
                </a:solidFill>
                <a:effectLst/>
                <a:uLnTx/>
                <a:uFillTx/>
                <a:latin typeface="Candara"/>
                <a:ea typeface="+mn-ea"/>
                <a:cs typeface="+mn-cs"/>
              </a:rPr>
              <a:t>(Alzheimer’s Disease International, 2018; WHO, 2022)</a:t>
            </a:r>
          </a:p>
        </p:txBody>
      </p:sp>
    </p:spTree>
    <p:extLst>
      <p:ext uri="{BB962C8B-B14F-4D97-AF65-F5344CB8AC3E}">
        <p14:creationId xmlns:p14="http://schemas.microsoft.com/office/powerpoint/2010/main" val="358213108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750"/>
                                        <p:tgtEl>
                                          <p:spTgt spid="4"/>
                                        </p:tgtEl>
                                      </p:cBhvr>
                                    </p:animEffect>
                                  </p:childTnLst>
                                </p:cTn>
                              </p:par>
                            </p:childTnLst>
                          </p:cTn>
                        </p:par>
                        <p:par>
                          <p:cTn id="8" fill="hold">
                            <p:stCondLst>
                              <p:cond delay="750"/>
                            </p:stCondLst>
                            <p:childTnLst>
                              <p:par>
                                <p:cTn id="9" presetID="10" presetClass="entr" presetSubtype="0" fill="hold" grpId="0" nodeType="afterEffect">
                                  <p:stCondLst>
                                    <p:cond delay="25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750"/>
                                        <p:tgtEl>
                                          <p:spTgt spid="5"/>
                                        </p:tgtEl>
                                      </p:cBhvr>
                                    </p:animEffect>
                                  </p:childTnLst>
                                </p:cTn>
                              </p:par>
                            </p:childTnLst>
                          </p:cTn>
                        </p:par>
                        <p:par>
                          <p:cTn id="12" fill="hold">
                            <p:stCondLst>
                              <p:cond delay="1750"/>
                            </p:stCondLst>
                            <p:childTnLst>
                              <p:par>
                                <p:cTn id="13" presetID="10" presetClass="entr" presetSubtype="0" fill="hold" grpId="0" nodeType="afterEffect">
                                  <p:stCondLst>
                                    <p:cond delay="25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75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9" grpId="0"/>
      <p:bldP spid="10"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7A9B2-A1AF-49D6-9A1A-86F22E5378C5}"/>
              </a:ext>
            </a:extLst>
          </p:cNvPr>
          <p:cNvSpPr>
            <a:spLocks noGrp="1"/>
          </p:cNvSpPr>
          <p:nvPr>
            <p:ph type="title"/>
          </p:nvPr>
        </p:nvSpPr>
        <p:spPr>
          <a:xfrm>
            <a:off x="457200" y="310193"/>
            <a:ext cx="8229600" cy="1252728"/>
          </a:xfrm>
        </p:spPr>
        <p:txBody>
          <a:bodyPr/>
          <a:lstStyle/>
          <a:p>
            <a:pPr algn="l"/>
            <a:r>
              <a:rPr lang="en-GB" b="1" dirty="0">
                <a:solidFill>
                  <a:schemeClr val="tx1"/>
                </a:solidFill>
              </a:rPr>
              <a:t>Dementia is the …. </a:t>
            </a:r>
          </a:p>
        </p:txBody>
      </p:sp>
      <p:sp>
        <p:nvSpPr>
          <p:cNvPr id="3" name="Rectangle 2">
            <a:extLst>
              <a:ext uri="{FF2B5EF4-FFF2-40B4-BE49-F238E27FC236}">
                <a16:creationId xmlns:a16="http://schemas.microsoft.com/office/drawing/2014/main" id="{57EBF2A0-A634-4D4A-8BED-3D27DC76F20C}"/>
              </a:ext>
            </a:extLst>
          </p:cNvPr>
          <p:cNvSpPr/>
          <p:nvPr/>
        </p:nvSpPr>
        <p:spPr>
          <a:xfrm>
            <a:off x="390363" y="2420888"/>
            <a:ext cx="8363272" cy="2800767"/>
          </a:xfrm>
          <a:prstGeom prst="rect">
            <a:avLst/>
          </a:prstGeom>
        </p:spPr>
        <p:txBody>
          <a:bodyPr wrap="square">
            <a:spAutoFit/>
          </a:bodyPr>
          <a:lstStyle/>
          <a:p>
            <a:pPr marL="342900" indent="-342900">
              <a:buFont typeface="Wingdings" panose="05000000000000000000" pitchFamily="2" charset="2"/>
              <a:buChar char="v"/>
            </a:pPr>
            <a:r>
              <a:rPr lang="en-GB" sz="2000" dirty="0">
                <a:solidFill>
                  <a:schemeClr val="bg1"/>
                </a:solidFill>
              </a:rPr>
              <a:t>…. most important contributors, among chronic non-communicable diseases, to disability, dependence and</a:t>
            </a: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transition into residential and nursing home care. </a:t>
            </a:r>
          </a:p>
          <a:p>
            <a:pPr marL="285750" indent="-285750">
              <a:buFont typeface="Wingdings" panose="05000000000000000000" pitchFamily="2" charset="2"/>
              <a:buChar char="v"/>
            </a:pPr>
            <a:endParaRPr lang="en-GB" dirty="0">
              <a:solidFill>
                <a:schemeClr val="bg1"/>
              </a:solidFill>
            </a:endParaRPr>
          </a:p>
          <a:p>
            <a:endParaRPr lang="en-GB" dirty="0">
              <a:solidFill>
                <a:schemeClr val="bg1"/>
              </a:solidFill>
            </a:endParaRPr>
          </a:p>
          <a:p>
            <a:pPr marL="342900" indent="-342900">
              <a:buFont typeface="Wingdings" panose="05000000000000000000" pitchFamily="2" charset="2"/>
              <a:buChar char="v"/>
            </a:pPr>
            <a:r>
              <a:rPr lang="en-GB" sz="2000" dirty="0">
                <a:solidFill>
                  <a:schemeClr val="bg1"/>
                </a:solidFill>
              </a:rPr>
              <a:t>This affect the quality of life of the aged </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 Therefore increase caregiver burden.</a:t>
            </a:r>
          </a:p>
        </p:txBody>
      </p:sp>
      <p:sp>
        <p:nvSpPr>
          <p:cNvPr id="5" name="Rectangle 4">
            <a:extLst>
              <a:ext uri="{FF2B5EF4-FFF2-40B4-BE49-F238E27FC236}">
                <a16:creationId xmlns:a16="http://schemas.microsoft.com/office/drawing/2014/main" id="{D2B6194F-BC50-4475-A160-3EA58D0EB638}"/>
              </a:ext>
            </a:extLst>
          </p:cNvPr>
          <p:cNvSpPr/>
          <p:nvPr/>
        </p:nvSpPr>
        <p:spPr>
          <a:xfrm>
            <a:off x="390363" y="6021288"/>
            <a:ext cx="8502116" cy="864848"/>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t>         </a:t>
            </a:r>
            <a:r>
              <a:rPr lang="en-GB" sz="2000" b="1" dirty="0">
                <a:solidFill>
                  <a:schemeClr val="tx1"/>
                </a:solidFill>
              </a:rPr>
              <a:t>Dementia is not a disease in itself, but is caused by different diseases</a:t>
            </a:r>
          </a:p>
        </p:txBody>
      </p:sp>
    </p:spTree>
    <p:extLst>
      <p:ext uri="{BB962C8B-B14F-4D97-AF65-F5344CB8AC3E}">
        <p14:creationId xmlns:p14="http://schemas.microsoft.com/office/powerpoint/2010/main" val="147288824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79776" y="2420888"/>
            <a:ext cx="8229600" cy="1252728"/>
          </a:xfrm>
        </p:spPr>
        <p:txBody>
          <a:bodyPr>
            <a:noAutofit/>
            <a:scene3d>
              <a:camera prst="perspectiveHeroicExtremeLeftFacing"/>
              <a:lightRig rig="threePt" dir="t"/>
            </a:scene3d>
          </a:bodyPr>
          <a:lstStyle/>
          <a:p>
            <a:pPr algn="l"/>
            <a:r>
              <a:rPr lang="en-GB" i="1" dirty="0">
                <a:solidFill>
                  <a:schemeClr val="bg1"/>
                </a:solidFill>
                <a:effectLst>
                  <a:reflection blurRad="6350" stA="55000" endA="300" endPos="45500" dir="5400000" sy="-100000" algn="bl" rotWithShape="0"/>
                </a:effectLst>
              </a:rPr>
              <a:t>What are the types of dementia..?</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2240" y="4149080"/>
            <a:ext cx="1987550" cy="2432050"/>
          </a:xfrm>
          <a:prstGeom prst="rect">
            <a:avLst/>
          </a:prstGeom>
        </p:spPr>
      </p:pic>
    </p:spTree>
    <p:extLst>
      <p:ext uri="{BB962C8B-B14F-4D97-AF65-F5344CB8AC3E}">
        <p14:creationId xmlns:p14="http://schemas.microsoft.com/office/powerpoint/2010/main" val="103708040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88640"/>
            <a:ext cx="8229600" cy="1252728"/>
          </a:xfrm>
        </p:spPr>
        <p:txBody>
          <a:bodyPr/>
          <a:lstStyle/>
          <a:p>
            <a:pPr algn="l"/>
            <a:r>
              <a:rPr lang="en-GB" b="1" dirty="0">
                <a:solidFill>
                  <a:schemeClr val="tx1"/>
                </a:solidFill>
                <a:effectLst>
                  <a:reflection blurRad="6350" stA="55000" endA="300" endPos="45500" dir="5400000" sy="-100000" algn="bl" rotWithShape="0"/>
                </a:effectLst>
              </a:rPr>
              <a:t>Types of Dementia</a:t>
            </a:r>
          </a:p>
        </p:txBody>
      </p:sp>
      <p:sp>
        <p:nvSpPr>
          <p:cNvPr id="6" name="TextBox 5"/>
          <p:cNvSpPr txBox="1"/>
          <p:nvPr/>
        </p:nvSpPr>
        <p:spPr>
          <a:xfrm>
            <a:off x="539552" y="2999529"/>
            <a:ext cx="5328592" cy="461665"/>
          </a:xfrm>
          <a:prstGeom prst="rect">
            <a:avLst/>
          </a:prstGeom>
          <a:noFill/>
        </p:spPr>
        <p:txBody>
          <a:bodyPr wrap="square" rtlCol="0">
            <a:spAutoFit/>
          </a:bodyPr>
          <a:lstStyle/>
          <a:p>
            <a:pPr marL="342900" indent="-342900">
              <a:buFont typeface="Wingdings" panose="05000000000000000000" pitchFamily="2" charset="2"/>
              <a:buChar char="v"/>
            </a:pPr>
            <a:r>
              <a:rPr lang="en-GB" sz="2400" b="1" dirty="0">
                <a:solidFill>
                  <a:schemeClr val="bg1"/>
                </a:solidFill>
              </a:rPr>
              <a:t>Alzheimer’s disease  50-70 %</a:t>
            </a:r>
          </a:p>
        </p:txBody>
      </p:sp>
      <p:sp>
        <p:nvSpPr>
          <p:cNvPr id="7" name="TextBox 6"/>
          <p:cNvSpPr txBox="1"/>
          <p:nvPr/>
        </p:nvSpPr>
        <p:spPr>
          <a:xfrm>
            <a:off x="457200" y="3936459"/>
            <a:ext cx="5328592" cy="461665"/>
          </a:xfrm>
          <a:prstGeom prst="rect">
            <a:avLst/>
          </a:prstGeom>
          <a:noFill/>
        </p:spPr>
        <p:txBody>
          <a:bodyPr wrap="square" rtlCol="0">
            <a:spAutoFit/>
          </a:bodyPr>
          <a:lstStyle/>
          <a:p>
            <a:pPr marL="342900" indent="-342900">
              <a:buFont typeface="Wingdings" panose="05000000000000000000" pitchFamily="2" charset="2"/>
              <a:buChar char="v"/>
            </a:pPr>
            <a:r>
              <a:rPr lang="en-GB" sz="2400" b="1" dirty="0">
                <a:solidFill>
                  <a:schemeClr val="bg1"/>
                </a:solidFill>
              </a:rPr>
              <a:t>Vascular dementia  15-25 %</a:t>
            </a:r>
          </a:p>
        </p:txBody>
      </p:sp>
      <p:sp>
        <p:nvSpPr>
          <p:cNvPr id="13" name="TextBox 12"/>
          <p:cNvSpPr txBox="1"/>
          <p:nvPr/>
        </p:nvSpPr>
        <p:spPr>
          <a:xfrm>
            <a:off x="4952830" y="3844125"/>
            <a:ext cx="4197003" cy="646331"/>
          </a:xfrm>
          <a:prstGeom prst="rect">
            <a:avLst/>
          </a:prstGeom>
          <a:noFill/>
        </p:spPr>
        <p:txBody>
          <a:bodyPr wrap="square" rtlCol="0">
            <a:spAutoFit/>
          </a:bodyPr>
          <a:lstStyle/>
          <a:p>
            <a:r>
              <a:rPr lang="en-GB" sz="1200" i="1" dirty="0">
                <a:solidFill>
                  <a:schemeClr val="bg1"/>
                </a:solidFill>
              </a:rPr>
              <a:t>Step-wise progression,  multiple strokes, &gt; seizures, unsteady gait, depression, behaviour change, incontinence, vascular problems</a:t>
            </a:r>
          </a:p>
        </p:txBody>
      </p:sp>
      <p:sp>
        <p:nvSpPr>
          <p:cNvPr id="17" name="Chevron 16"/>
          <p:cNvSpPr/>
          <p:nvPr/>
        </p:nvSpPr>
        <p:spPr>
          <a:xfrm>
            <a:off x="4538783" y="4071145"/>
            <a:ext cx="360040" cy="288032"/>
          </a:xfrm>
          <a:prstGeom prst="chevron">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solidFill>
                <a:schemeClr val="tx1"/>
              </a:solidFill>
            </a:endParaRPr>
          </a:p>
        </p:txBody>
      </p:sp>
      <p:sp>
        <p:nvSpPr>
          <p:cNvPr id="18" name="TextBox 17"/>
          <p:cNvSpPr txBox="1"/>
          <p:nvPr/>
        </p:nvSpPr>
        <p:spPr>
          <a:xfrm>
            <a:off x="5066154" y="2856539"/>
            <a:ext cx="3916655" cy="646331"/>
          </a:xfrm>
          <a:prstGeom prst="rect">
            <a:avLst/>
          </a:prstGeom>
          <a:noFill/>
        </p:spPr>
        <p:txBody>
          <a:bodyPr wrap="square" rtlCol="0">
            <a:spAutoFit/>
          </a:bodyPr>
          <a:lstStyle/>
          <a:p>
            <a:r>
              <a:rPr lang="en-GB" sz="1200" i="1" dirty="0">
                <a:solidFill>
                  <a:schemeClr val="bg1"/>
                </a:solidFill>
              </a:rPr>
              <a:t>Gradual progression &gt; 3 types, early onset(rare &lt; 10%, late onset &amp;  familial (rare &lt; 5%); ST memory, loss of judgement, communication – global impairment</a:t>
            </a:r>
          </a:p>
        </p:txBody>
      </p:sp>
      <p:sp>
        <p:nvSpPr>
          <p:cNvPr id="20" name="Chevron 19"/>
          <p:cNvSpPr/>
          <p:nvPr/>
        </p:nvSpPr>
        <p:spPr>
          <a:xfrm>
            <a:off x="4718803" y="3135385"/>
            <a:ext cx="360040" cy="288032"/>
          </a:xfrm>
          <a:prstGeom prst="chevron">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solidFill>
                <a:schemeClr val="tx1"/>
              </a:solidFill>
            </a:endParaRPr>
          </a:p>
        </p:txBody>
      </p:sp>
      <p:sp>
        <p:nvSpPr>
          <p:cNvPr id="24" name="Rectangle 23">
            <a:extLst>
              <a:ext uri="{FF2B5EF4-FFF2-40B4-BE49-F238E27FC236}">
                <a16:creationId xmlns:a16="http://schemas.microsoft.com/office/drawing/2014/main" id="{8642230E-FB6F-40DC-B4EA-A77F1C856ABE}"/>
              </a:ext>
            </a:extLst>
          </p:cNvPr>
          <p:cNvSpPr/>
          <p:nvPr/>
        </p:nvSpPr>
        <p:spPr>
          <a:xfrm>
            <a:off x="333872" y="5229200"/>
            <a:ext cx="8352928" cy="1080473"/>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sz="2000" b="1" dirty="0">
                <a:solidFill>
                  <a:schemeClr val="tx1"/>
                </a:solidFill>
              </a:rPr>
              <a:t>All affect the brain and individual in different patterns and ways.</a:t>
            </a:r>
          </a:p>
          <a:p>
            <a:pPr algn="ctr"/>
            <a:r>
              <a:rPr lang="en-GB" sz="2000" b="1" dirty="0">
                <a:solidFill>
                  <a:schemeClr val="tx1"/>
                </a:solidFill>
              </a:rPr>
              <a:t>Once diagnosed, it is too late to introduce any form of intervention.</a:t>
            </a:r>
          </a:p>
          <a:p>
            <a:pPr algn="ctr"/>
            <a:endParaRPr lang="en-GB" dirty="0"/>
          </a:p>
        </p:txBody>
      </p:sp>
    </p:spTree>
    <p:extLst>
      <p:ext uri="{BB962C8B-B14F-4D97-AF65-F5344CB8AC3E}">
        <p14:creationId xmlns:p14="http://schemas.microsoft.com/office/powerpoint/2010/main" val="251836308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75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fade">
                                      <p:cBhvr>
                                        <p:cTn id="10" dur="500"/>
                                        <p:tgtEl>
                                          <p:spTgt spid="2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animEffect transition="in" filter="fade">
                                      <p:cBhvr>
                                        <p:cTn id="13" dur="500"/>
                                        <p:tgtEl>
                                          <p:spTgt spid="18"/>
                                        </p:tgtEl>
                                      </p:cBhvr>
                                    </p:animEffect>
                                  </p:childTnLst>
                                </p:cTn>
                              </p:par>
                            </p:childTnLst>
                          </p:cTn>
                        </p:par>
                        <p:par>
                          <p:cTn id="14" fill="hold">
                            <p:stCondLst>
                              <p:cond delay="750"/>
                            </p:stCondLst>
                            <p:childTnLst>
                              <p:par>
                                <p:cTn id="15" presetID="10" presetClass="entr" presetSubtype="0"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7"/>
                                        </p:tgtEl>
                                        <p:attrNameLst>
                                          <p:attrName>style.visibility</p:attrName>
                                        </p:attrNameLst>
                                      </p:cBhvr>
                                      <p:to>
                                        <p:strVal val="visible"/>
                                      </p:to>
                                    </p:set>
                                    <p:animEffect transition="in" filter="fade">
                                      <p:cBhvr>
                                        <p:cTn id="20" dur="500"/>
                                        <p:tgtEl>
                                          <p:spTgt spid="17"/>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4"/>
                                        </p:tgtEl>
                                        <p:attrNameLst>
                                          <p:attrName>style.visibility</p:attrName>
                                        </p:attrNameLst>
                                      </p:cBhvr>
                                      <p:to>
                                        <p:strVal val="visible"/>
                                      </p:to>
                                    </p:set>
                                    <p:animEffect transition="in" filter="fade">
                                      <p:cBhvr>
                                        <p:cTn id="26"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13" grpId="0"/>
      <p:bldP spid="17" grpId="0" animBg="1"/>
      <p:bldP spid="18" grpId="0"/>
      <p:bldP spid="20" grpId="0" animBg="1"/>
      <p:bldP spid="2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72636" y="332656"/>
            <a:ext cx="8229600" cy="1252728"/>
          </a:xfrm>
        </p:spPr>
        <p:txBody>
          <a:bodyPr>
            <a:normAutofit fontScale="90000"/>
          </a:bodyPr>
          <a:lstStyle/>
          <a:p>
            <a:pPr algn="l"/>
            <a:r>
              <a:rPr lang="en-GB" b="1" dirty="0">
                <a:effectLst>
                  <a:reflection blurRad="6350" stA="55000" endA="300" endPos="45500" dir="5400000" sy="-100000" algn="bl" rotWithShape="0"/>
                </a:effectLst>
              </a:rPr>
              <a:t> </a:t>
            </a:r>
            <a:r>
              <a:rPr lang="en-GB" b="1" dirty="0">
                <a:solidFill>
                  <a:schemeClr val="tx1"/>
                </a:solidFill>
                <a:effectLst>
                  <a:reflection blurRad="6350" stA="55000" endA="300" endPos="45500" dir="5400000" sy="-100000" algn="bl" rotWithShape="0"/>
                </a:effectLst>
              </a:rPr>
              <a:t>Effect of dementia on our brain…</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9158" y="2348880"/>
            <a:ext cx="4258278" cy="4019048"/>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60193" y="2636912"/>
            <a:ext cx="3156223" cy="3108582"/>
          </a:xfrm>
          <a:prstGeom prst="rect">
            <a:avLst/>
          </a:prstGeom>
        </p:spPr>
      </p:pic>
    </p:spTree>
    <p:extLst>
      <p:ext uri="{BB962C8B-B14F-4D97-AF65-F5344CB8AC3E}">
        <p14:creationId xmlns:p14="http://schemas.microsoft.com/office/powerpoint/2010/main" val="43184325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par>
                                <p:cTn id="8" presetID="21" presetClass="entr" presetSubtype="1"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heel(1)">
                                      <p:cBhvr>
                                        <p:cTn id="10"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4544" y="2492896"/>
            <a:ext cx="8229600" cy="1252728"/>
          </a:xfrm>
        </p:spPr>
        <p:txBody>
          <a:bodyPr>
            <a:noAutofit/>
            <a:scene3d>
              <a:camera prst="perspectiveHeroicExtremeLeftFacing"/>
              <a:lightRig rig="threePt" dir="t"/>
            </a:scene3d>
          </a:bodyPr>
          <a:lstStyle/>
          <a:p>
            <a:pPr algn="l"/>
            <a:r>
              <a:rPr lang="en-GB" sz="4000" i="1" dirty="0">
                <a:solidFill>
                  <a:schemeClr val="bg1"/>
                </a:solidFill>
                <a:effectLst>
                  <a:reflection blurRad="6350" stA="55000" endA="300" endPos="45500" dir="5400000" sy="-100000" algn="bl" rotWithShape="0"/>
                </a:effectLst>
              </a:rPr>
              <a:t>What are the signs and symptoms..?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11281" y="4221088"/>
            <a:ext cx="1987550" cy="2432050"/>
          </a:xfrm>
          <a:prstGeom prst="rect">
            <a:avLst/>
          </a:prstGeom>
        </p:spPr>
      </p:pic>
    </p:spTree>
    <p:extLst>
      <p:ext uri="{BB962C8B-B14F-4D97-AF65-F5344CB8AC3E}">
        <p14:creationId xmlns:p14="http://schemas.microsoft.com/office/powerpoint/2010/main" val="273437673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700808"/>
            <a:ext cx="8435280" cy="3165508"/>
          </a:xfrm>
        </p:spPr>
        <p:txBody>
          <a:bodyPr>
            <a:noAutofit/>
          </a:bodyPr>
          <a:lstStyle/>
          <a:p>
            <a:pPr>
              <a:lnSpc>
                <a:spcPct val="150000"/>
              </a:lnSpc>
              <a:buClr>
                <a:schemeClr val="bg1"/>
              </a:buClr>
              <a:buFont typeface="Wingdings" panose="05000000000000000000" pitchFamily="2" charset="2"/>
              <a:buChar char="v"/>
            </a:pPr>
            <a:r>
              <a:rPr lang="en-GB" sz="2000" b="1" dirty="0">
                <a:solidFill>
                  <a:schemeClr val="bg1"/>
                </a:solidFill>
              </a:rPr>
              <a:t>Memory loss </a:t>
            </a:r>
            <a:r>
              <a:rPr lang="en-GB" sz="2000" dirty="0">
                <a:solidFill>
                  <a:schemeClr val="bg1"/>
                </a:solidFill>
              </a:rPr>
              <a:t>– short-term memory, disorientation/getting lost</a:t>
            </a:r>
          </a:p>
          <a:p>
            <a:pPr>
              <a:lnSpc>
                <a:spcPct val="150000"/>
              </a:lnSpc>
              <a:buClr>
                <a:schemeClr val="bg1"/>
              </a:buClr>
              <a:buFont typeface="Wingdings" panose="05000000000000000000" pitchFamily="2" charset="2"/>
              <a:buChar char="v"/>
            </a:pPr>
            <a:r>
              <a:rPr lang="en-GB" sz="2000" b="1" dirty="0">
                <a:solidFill>
                  <a:schemeClr val="bg1"/>
                </a:solidFill>
              </a:rPr>
              <a:t>Difficulty with familiar tasks </a:t>
            </a:r>
            <a:r>
              <a:rPr lang="en-GB" sz="2000" dirty="0">
                <a:solidFill>
                  <a:schemeClr val="bg1"/>
                </a:solidFill>
              </a:rPr>
              <a:t>– cooking meals, organising tasks..</a:t>
            </a:r>
          </a:p>
          <a:p>
            <a:pPr>
              <a:lnSpc>
                <a:spcPct val="150000"/>
              </a:lnSpc>
              <a:buClr>
                <a:schemeClr val="bg1"/>
              </a:buClr>
              <a:buFont typeface="Wingdings" panose="05000000000000000000" pitchFamily="2" charset="2"/>
              <a:buChar char="v"/>
            </a:pPr>
            <a:r>
              <a:rPr lang="en-GB" sz="2000" b="1" dirty="0">
                <a:solidFill>
                  <a:schemeClr val="bg1"/>
                </a:solidFill>
              </a:rPr>
              <a:t>Problems with language </a:t>
            </a:r>
            <a:r>
              <a:rPr lang="en-GB" sz="2000" dirty="0">
                <a:solidFill>
                  <a:schemeClr val="bg1"/>
                </a:solidFill>
              </a:rPr>
              <a:t>– word finding, naming..</a:t>
            </a:r>
          </a:p>
          <a:p>
            <a:pPr>
              <a:lnSpc>
                <a:spcPct val="150000"/>
              </a:lnSpc>
              <a:buClr>
                <a:schemeClr val="bg1"/>
              </a:buClr>
              <a:buFont typeface="Wingdings" panose="05000000000000000000" pitchFamily="2" charset="2"/>
              <a:buChar char="v"/>
            </a:pPr>
            <a:r>
              <a:rPr lang="en-GB" sz="2000" b="1" dirty="0">
                <a:solidFill>
                  <a:schemeClr val="bg1"/>
                </a:solidFill>
              </a:rPr>
              <a:t>Poor judgement </a:t>
            </a:r>
            <a:r>
              <a:rPr lang="en-GB" sz="2000" dirty="0">
                <a:solidFill>
                  <a:schemeClr val="bg1"/>
                </a:solidFill>
              </a:rPr>
              <a:t>– e.g. dressing inappropriately for weather..</a:t>
            </a:r>
          </a:p>
          <a:p>
            <a:pPr>
              <a:lnSpc>
                <a:spcPct val="150000"/>
              </a:lnSpc>
              <a:buClr>
                <a:schemeClr val="bg1"/>
              </a:buClr>
              <a:buFont typeface="Wingdings" panose="05000000000000000000" pitchFamily="2" charset="2"/>
              <a:buChar char="v"/>
            </a:pPr>
            <a:r>
              <a:rPr lang="en-GB" sz="2000" b="1" dirty="0">
                <a:solidFill>
                  <a:schemeClr val="bg1"/>
                </a:solidFill>
              </a:rPr>
              <a:t> Trouble keeping track of things </a:t>
            </a:r>
            <a:r>
              <a:rPr lang="en-GB" sz="2000" dirty="0">
                <a:solidFill>
                  <a:schemeClr val="bg1"/>
                </a:solidFill>
              </a:rPr>
              <a:t>– conversations, finances etc</a:t>
            </a:r>
          </a:p>
          <a:p>
            <a:pPr>
              <a:lnSpc>
                <a:spcPct val="150000"/>
              </a:lnSpc>
              <a:buClr>
                <a:schemeClr val="bg1"/>
              </a:buClr>
              <a:buFont typeface="Wingdings" panose="05000000000000000000" pitchFamily="2" charset="2"/>
              <a:buChar char="v"/>
            </a:pPr>
            <a:r>
              <a:rPr lang="en-GB" sz="2000" b="1" dirty="0">
                <a:solidFill>
                  <a:schemeClr val="bg1"/>
                </a:solidFill>
              </a:rPr>
              <a:t>Misplacing things </a:t>
            </a:r>
            <a:r>
              <a:rPr lang="en-GB" sz="2000" dirty="0">
                <a:solidFill>
                  <a:schemeClr val="bg1"/>
                </a:solidFill>
              </a:rPr>
              <a:t>– putting things in unusual places</a:t>
            </a:r>
          </a:p>
          <a:p>
            <a:pPr>
              <a:lnSpc>
                <a:spcPct val="150000"/>
              </a:lnSpc>
              <a:buClr>
                <a:schemeClr val="bg1"/>
              </a:buClr>
              <a:buFont typeface="Wingdings" panose="05000000000000000000" pitchFamily="2" charset="2"/>
              <a:buChar char="v"/>
            </a:pPr>
            <a:r>
              <a:rPr lang="en-GB" sz="2000" b="1" dirty="0">
                <a:solidFill>
                  <a:schemeClr val="bg1"/>
                </a:solidFill>
              </a:rPr>
              <a:t>Changes in mood or behaviour </a:t>
            </a:r>
            <a:r>
              <a:rPr lang="en-GB" sz="2000" dirty="0">
                <a:solidFill>
                  <a:schemeClr val="bg1"/>
                </a:solidFill>
              </a:rPr>
              <a:t>– depression, mood swings, wandering</a:t>
            </a:r>
          </a:p>
          <a:p>
            <a:pPr>
              <a:lnSpc>
                <a:spcPct val="150000"/>
              </a:lnSpc>
              <a:buClr>
                <a:schemeClr val="bg1"/>
              </a:buClr>
              <a:buFont typeface="Wingdings" panose="05000000000000000000" pitchFamily="2" charset="2"/>
              <a:buChar char="v"/>
            </a:pPr>
            <a:r>
              <a:rPr lang="en-GB" sz="2000" b="1" dirty="0">
                <a:solidFill>
                  <a:schemeClr val="bg1"/>
                </a:solidFill>
              </a:rPr>
              <a:t>Change in personality </a:t>
            </a:r>
            <a:r>
              <a:rPr lang="en-GB" sz="2000" dirty="0">
                <a:solidFill>
                  <a:schemeClr val="bg1"/>
                </a:solidFill>
              </a:rPr>
              <a:t>– irritable, suspicious, anxious etc</a:t>
            </a:r>
          </a:p>
          <a:p>
            <a:pPr>
              <a:lnSpc>
                <a:spcPct val="150000"/>
              </a:lnSpc>
              <a:buClr>
                <a:schemeClr val="bg1"/>
              </a:buClr>
              <a:buFont typeface="Wingdings" panose="05000000000000000000" pitchFamily="2" charset="2"/>
              <a:buChar char="v"/>
            </a:pPr>
            <a:r>
              <a:rPr lang="en-GB" sz="2000" b="1" dirty="0">
                <a:solidFill>
                  <a:schemeClr val="bg1"/>
                </a:solidFill>
              </a:rPr>
              <a:t>Loss of initiative </a:t>
            </a:r>
            <a:r>
              <a:rPr lang="en-GB" sz="2000" dirty="0">
                <a:solidFill>
                  <a:schemeClr val="bg1"/>
                </a:solidFill>
              </a:rPr>
              <a:t>– passive, increased sleeping, loss of interest etc</a:t>
            </a:r>
          </a:p>
          <a:p>
            <a:pPr>
              <a:lnSpc>
                <a:spcPct val="150000"/>
              </a:lnSpc>
              <a:buClr>
                <a:schemeClr val="bg1"/>
              </a:buClr>
              <a:buFont typeface="Wingdings" panose="05000000000000000000" pitchFamily="2" charset="2"/>
              <a:buChar char="v"/>
            </a:pPr>
            <a:r>
              <a:rPr lang="en-GB" sz="2000" b="1" dirty="0">
                <a:solidFill>
                  <a:schemeClr val="bg1"/>
                </a:solidFill>
              </a:rPr>
              <a:t>Loss of talking and language skills</a:t>
            </a:r>
          </a:p>
          <a:p>
            <a:pPr>
              <a:lnSpc>
                <a:spcPct val="150000"/>
              </a:lnSpc>
              <a:buFont typeface="Wingdings" panose="05000000000000000000" pitchFamily="2" charset="2"/>
              <a:buChar char="v"/>
            </a:pPr>
            <a:endParaRPr lang="en-GB" sz="2000" dirty="0"/>
          </a:p>
        </p:txBody>
      </p:sp>
      <p:sp>
        <p:nvSpPr>
          <p:cNvPr id="3" name="Title 2"/>
          <p:cNvSpPr>
            <a:spLocks noGrp="1"/>
          </p:cNvSpPr>
          <p:nvPr>
            <p:ph type="title"/>
          </p:nvPr>
        </p:nvSpPr>
        <p:spPr/>
        <p:txBody>
          <a:bodyPr/>
          <a:lstStyle/>
          <a:p>
            <a:pPr algn="l"/>
            <a:r>
              <a:rPr lang="en-GB" b="1" dirty="0">
                <a:solidFill>
                  <a:schemeClr val="tx1"/>
                </a:solidFill>
                <a:effectLst>
                  <a:reflection blurRad="6350" stA="55000" endA="300" endPos="45500" dir="5400000" sy="-100000" algn="bl" rotWithShape="0"/>
                </a:effectLst>
              </a:rPr>
              <a:t>Signs and symptoms</a:t>
            </a:r>
          </a:p>
        </p:txBody>
      </p:sp>
    </p:spTree>
    <p:extLst>
      <p:ext uri="{BB962C8B-B14F-4D97-AF65-F5344CB8AC3E}">
        <p14:creationId xmlns:p14="http://schemas.microsoft.com/office/powerpoint/2010/main" val="27316035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Effect transition="in" filter="fade">
                                      <p:cBhvr>
                                        <p:cTn id="11" dur="500"/>
                                        <p:tgtEl>
                                          <p:spTgt spid="2">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fade">
                                      <p:cBhvr>
                                        <p:cTn id="15" dur="500"/>
                                        <p:tgtEl>
                                          <p:spTgt spid="2">
                                            <p:txEl>
                                              <p:pRg st="2" end="2"/>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Effect transition="in" filter="fade">
                                      <p:cBhvr>
                                        <p:cTn id="19" dur="500"/>
                                        <p:tgtEl>
                                          <p:spTgt spid="2">
                                            <p:txEl>
                                              <p:pRg st="3" end="3"/>
                                            </p:txEl>
                                          </p:spTgt>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Effect transition="in" filter="fade">
                                      <p:cBhvr>
                                        <p:cTn id="23" dur="500"/>
                                        <p:tgtEl>
                                          <p:spTgt spid="2">
                                            <p:txEl>
                                              <p:pRg st="4" end="4"/>
                                            </p:txEl>
                                          </p:spTgt>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fade">
                                      <p:cBhvr>
                                        <p:cTn id="27" dur="500"/>
                                        <p:tgtEl>
                                          <p:spTgt spid="2">
                                            <p:txEl>
                                              <p:pRg st="5" end="5"/>
                                            </p:txEl>
                                          </p:spTgt>
                                        </p:tgtEl>
                                      </p:cBhvr>
                                    </p:animEffect>
                                  </p:childTnLst>
                                </p:cTn>
                              </p:par>
                            </p:childTnLst>
                          </p:cTn>
                        </p:par>
                        <p:par>
                          <p:cTn id="28" fill="hold">
                            <p:stCondLst>
                              <p:cond delay="3000"/>
                            </p:stCondLst>
                            <p:childTnLst>
                              <p:par>
                                <p:cTn id="29" presetID="10" presetClass="entr" presetSubtype="0" fill="hold" grpId="0" nodeType="after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Effect transition="in" filter="fade">
                                      <p:cBhvr>
                                        <p:cTn id="31" dur="500"/>
                                        <p:tgtEl>
                                          <p:spTgt spid="2">
                                            <p:txEl>
                                              <p:pRg st="6" end="6"/>
                                            </p:txEl>
                                          </p:spTgt>
                                        </p:tgtEl>
                                      </p:cBhvr>
                                    </p:animEffect>
                                  </p:childTnLst>
                                </p:cTn>
                              </p:par>
                            </p:childTnLst>
                          </p:cTn>
                        </p:par>
                        <p:par>
                          <p:cTn id="32" fill="hold">
                            <p:stCondLst>
                              <p:cond delay="3500"/>
                            </p:stCondLst>
                            <p:childTnLst>
                              <p:par>
                                <p:cTn id="33" presetID="10" presetClass="entr" presetSubtype="0" fill="hold" grpId="0" nodeType="after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animEffect transition="in" filter="fade">
                                      <p:cBhvr>
                                        <p:cTn id="35" dur="500"/>
                                        <p:tgtEl>
                                          <p:spTgt spid="2">
                                            <p:txEl>
                                              <p:pRg st="7" end="7"/>
                                            </p:txEl>
                                          </p:spTgt>
                                        </p:tgtEl>
                                      </p:cBhvr>
                                    </p:animEffect>
                                  </p:childTnLst>
                                </p:cTn>
                              </p:par>
                            </p:childTnLst>
                          </p:cTn>
                        </p:par>
                        <p:par>
                          <p:cTn id="36" fill="hold">
                            <p:stCondLst>
                              <p:cond delay="4000"/>
                            </p:stCondLst>
                            <p:childTnLst>
                              <p:par>
                                <p:cTn id="37" presetID="10" presetClass="entr" presetSubtype="0" fill="hold" grpId="0" nodeType="after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animEffect transition="in" filter="fade">
                                      <p:cBhvr>
                                        <p:cTn id="39" dur="500"/>
                                        <p:tgtEl>
                                          <p:spTgt spid="2">
                                            <p:txEl>
                                              <p:pRg st="8" end="8"/>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txEl>
                                              <p:pRg st="9" end="9"/>
                                            </p:txEl>
                                          </p:spTgt>
                                        </p:tgtEl>
                                        <p:attrNameLst>
                                          <p:attrName>style.visibility</p:attrName>
                                        </p:attrNameLst>
                                      </p:cBhvr>
                                      <p:to>
                                        <p:strVal val="visible"/>
                                      </p:to>
                                    </p:set>
                                    <p:animEffect transition="in" filter="fade">
                                      <p:cBhvr>
                                        <p:cTn id="44" dur="500"/>
                                        <p:tgtEl>
                                          <p:spTgt spid="2">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2420888"/>
            <a:ext cx="8229600" cy="1252728"/>
          </a:xfrm>
        </p:spPr>
        <p:txBody>
          <a:bodyPr>
            <a:noAutofit/>
            <a:scene3d>
              <a:camera prst="perspectiveHeroicExtremeLeftFacing"/>
              <a:lightRig rig="threePt" dir="t"/>
            </a:scene3d>
          </a:bodyPr>
          <a:lstStyle/>
          <a:p>
            <a:pPr algn="l"/>
            <a:r>
              <a:rPr lang="en-GB" sz="4800" i="1" dirty="0">
                <a:solidFill>
                  <a:schemeClr val="bg1"/>
                </a:solidFill>
                <a:effectLst>
                  <a:reflection blurRad="6350" stA="55000" endA="300" endPos="45500" dir="5400000" sy="-100000" algn="bl" rotWithShape="0"/>
                </a:effectLst>
              </a:rPr>
              <a:t>How big is the problem..?</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0192" y="4005064"/>
            <a:ext cx="1987550" cy="2432050"/>
          </a:xfrm>
          <a:prstGeom prst="rect">
            <a:avLst/>
          </a:prstGeom>
          <a:gradFill>
            <a:gsLst>
              <a:gs pos="0">
                <a:srgbClr val="040538"/>
              </a:gs>
              <a:gs pos="100000">
                <a:srgbClr val="080B7A"/>
              </a:gs>
            </a:gsLst>
            <a:lin ang="5400000" scaled="1"/>
          </a:gradFill>
        </p:spPr>
      </p:pic>
    </p:spTree>
    <p:extLst>
      <p:ext uri="{BB962C8B-B14F-4D97-AF65-F5344CB8AC3E}">
        <p14:creationId xmlns:p14="http://schemas.microsoft.com/office/powerpoint/2010/main" val="294269260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24260"/>
            <a:ext cx="8229600" cy="1252728"/>
          </a:xfrm>
        </p:spPr>
        <p:txBody>
          <a:bodyPr>
            <a:normAutofit/>
          </a:bodyPr>
          <a:lstStyle/>
          <a:p>
            <a:pPr algn="l"/>
            <a:r>
              <a:rPr lang="en-GB" b="1" dirty="0">
                <a:solidFill>
                  <a:schemeClr val="tx1"/>
                </a:solidFill>
                <a:effectLst>
                  <a:reflection blurRad="6350" stA="55000" endA="300" endPos="45500" dir="5400000" sy="-100000" algn="bl" rotWithShape="0"/>
                </a:effectLst>
              </a:rPr>
              <a:t>Worldwide Estimate</a:t>
            </a:r>
          </a:p>
        </p:txBody>
      </p:sp>
      <p:sp>
        <p:nvSpPr>
          <p:cNvPr id="4" name="TextBox 3"/>
          <p:cNvSpPr txBox="1"/>
          <p:nvPr/>
        </p:nvSpPr>
        <p:spPr>
          <a:xfrm>
            <a:off x="240544" y="1959223"/>
            <a:ext cx="5248852" cy="461665"/>
          </a:xfrm>
          <a:prstGeom prst="rect">
            <a:avLst/>
          </a:prstGeom>
          <a:solidFill>
            <a:schemeClr val="accent2"/>
          </a:solidFill>
          <a:effectLst>
            <a:softEdge rad="63500"/>
          </a:effectLst>
        </p:spPr>
        <p:txBody>
          <a:bodyPr wrap="square" rtlCol="0">
            <a:spAutoFit/>
          </a:bodyPr>
          <a:lstStyle/>
          <a:p>
            <a:r>
              <a:rPr lang="en-GB" sz="2400" b="1" dirty="0"/>
              <a:t>Worldwide</a:t>
            </a:r>
            <a:r>
              <a:rPr lang="en-GB" b="1" dirty="0"/>
              <a:t>: </a:t>
            </a:r>
            <a:r>
              <a:rPr lang="en-GB" sz="2000" b="1" dirty="0"/>
              <a:t>World Alzheimer’s Report (2015)</a:t>
            </a:r>
          </a:p>
        </p:txBody>
      </p:sp>
      <p:sp>
        <p:nvSpPr>
          <p:cNvPr id="7" name="TextBox 6"/>
          <p:cNvSpPr txBox="1"/>
          <p:nvPr/>
        </p:nvSpPr>
        <p:spPr>
          <a:xfrm>
            <a:off x="420917" y="2996952"/>
            <a:ext cx="8409670" cy="2523768"/>
          </a:xfrm>
          <a:prstGeom prst="rect">
            <a:avLst/>
          </a:prstGeom>
          <a:noFill/>
        </p:spPr>
        <p:txBody>
          <a:bodyPr wrap="square" rtlCol="0">
            <a:spAutoFit/>
          </a:bodyPr>
          <a:lstStyle/>
          <a:p>
            <a:pPr marL="342900" indent="-342900">
              <a:buFont typeface="Wingdings" panose="05000000000000000000" pitchFamily="2" charset="2"/>
              <a:buChar char="v"/>
            </a:pPr>
            <a:r>
              <a:rPr lang="en-GB" sz="2000" dirty="0">
                <a:solidFill>
                  <a:schemeClr val="bg1"/>
                </a:solidFill>
              </a:rPr>
              <a:t>Currently 46.8 million people  were estimated to be living with dementia</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With an increment of twice the figure every 20 years </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Predicted to be 131.5 million by 2050</a:t>
            </a:r>
          </a:p>
          <a:p>
            <a:endParaRPr lang="en-GB" sz="2000" dirty="0">
              <a:solidFill>
                <a:schemeClr val="bg1"/>
              </a:solidFill>
            </a:endParaRPr>
          </a:p>
          <a:p>
            <a:pPr marL="342900" indent="-342900">
              <a:buFont typeface="Wingdings" panose="05000000000000000000" pitchFamily="2" charset="2"/>
              <a:buChar char="v"/>
            </a:pPr>
            <a:endParaRPr lang="en-GB" dirty="0">
              <a:solidFill>
                <a:schemeClr val="bg1"/>
              </a:solidFill>
            </a:endParaRPr>
          </a:p>
          <a:p>
            <a:pPr lvl="1"/>
            <a:endParaRPr lang="en-GB" dirty="0"/>
          </a:p>
        </p:txBody>
      </p:sp>
      <p:sp>
        <p:nvSpPr>
          <p:cNvPr id="10" name="Rectangle 9">
            <a:extLst>
              <a:ext uri="{FF2B5EF4-FFF2-40B4-BE49-F238E27FC236}">
                <a16:creationId xmlns:a16="http://schemas.microsoft.com/office/drawing/2014/main" id="{0E6C6EAF-AE17-4B7A-BC23-8ED5AC0A025D}"/>
              </a:ext>
            </a:extLst>
          </p:cNvPr>
          <p:cNvSpPr/>
          <p:nvPr/>
        </p:nvSpPr>
        <p:spPr>
          <a:xfrm>
            <a:off x="107504" y="5085184"/>
            <a:ext cx="9036496" cy="1192230"/>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b="1" dirty="0">
                <a:solidFill>
                  <a:schemeClr val="tx1"/>
                </a:solidFill>
              </a:rPr>
              <a:t>Globally, over 9.9 million new cases of dementia were estimated to occur annually in 2015, which signifies one new dementia case every 3.2 seconds, thus making dementia an important public health problem (WHO, 2015).</a:t>
            </a:r>
          </a:p>
        </p:txBody>
      </p:sp>
    </p:spTree>
    <p:extLst>
      <p:ext uri="{BB962C8B-B14F-4D97-AF65-F5344CB8AC3E}">
        <p14:creationId xmlns:p14="http://schemas.microsoft.com/office/powerpoint/2010/main" val="387221485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par>
                          <p:cTn id="8" fill="hold">
                            <p:stCondLst>
                              <p:cond delay="1000"/>
                            </p:stCondLst>
                            <p:childTnLst>
                              <p:par>
                                <p:cTn id="9" presetID="10" presetClass="entr" presetSubtype="0" fill="hold" grpId="0" nodeType="afterEffect">
                                  <p:stCondLst>
                                    <p:cond delay="25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250"/>
                                        <p:tgtEl>
                                          <p:spTgt spid="7"/>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p:bldP spid="10"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76993"/>
            <a:ext cx="8229600" cy="1252728"/>
          </a:xfrm>
        </p:spPr>
        <p:txBody>
          <a:bodyPr>
            <a:normAutofit/>
          </a:bodyPr>
          <a:lstStyle/>
          <a:p>
            <a:pPr algn="l"/>
            <a:r>
              <a:rPr lang="en-GB" b="1" dirty="0">
                <a:solidFill>
                  <a:schemeClr val="tx1"/>
                </a:solidFill>
                <a:effectLst>
                  <a:reflection blurRad="6350" stA="55000" endA="300" endPos="45500" dir="5400000" sy="-100000" algn="bl" rotWithShape="0"/>
                </a:effectLst>
              </a:rPr>
              <a:t>National Estimate</a:t>
            </a:r>
          </a:p>
        </p:txBody>
      </p:sp>
      <p:sp>
        <p:nvSpPr>
          <p:cNvPr id="4" name="TextBox 3"/>
          <p:cNvSpPr txBox="1"/>
          <p:nvPr/>
        </p:nvSpPr>
        <p:spPr>
          <a:xfrm>
            <a:off x="198915" y="1660553"/>
            <a:ext cx="4661117" cy="461665"/>
          </a:xfrm>
          <a:prstGeom prst="rect">
            <a:avLst/>
          </a:prstGeom>
          <a:solidFill>
            <a:schemeClr val="accent2"/>
          </a:solidFill>
          <a:effectLst>
            <a:softEdge rad="63500"/>
          </a:effectLst>
        </p:spPr>
        <p:txBody>
          <a:bodyPr wrap="square" rtlCol="0">
            <a:spAutoFit/>
          </a:bodyPr>
          <a:lstStyle/>
          <a:p>
            <a:r>
              <a:rPr lang="en-GB" sz="2400" b="1" dirty="0"/>
              <a:t>Nationally</a:t>
            </a:r>
            <a:r>
              <a:rPr lang="en-GB" b="1" dirty="0"/>
              <a:t>: </a:t>
            </a:r>
            <a:r>
              <a:rPr lang="en-GB" sz="2000" b="1" dirty="0"/>
              <a:t>(Alzheimer’s Society, 2022)</a:t>
            </a:r>
          </a:p>
        </p:txBody>
      </p:sp>
      <p:sp>
        <p:nvSpPr>
          <p:cNvPr id="7" name="TextBox 6"/>
          <p:cNvSpPr txBox="1"/>
          <p:nvPr/>
        </p:nvSpPr>
        <p:spPr>
          <a:xfrm>
            <a:off x="107505" y="2549128"/>
            <a:ext cx="8454683" cy="4308872"/>
          </a:xfrm>
          <a:prstGeom prst="rect">
            <a:avLst/>
          </a:prstGeom>
          <a:noFill/>
        </p:spPr>
        <p:txBody>
          <a:bodyPr wrap="square" rtlCol="0">
            <a:spAutoFit/>
          </a:bodyPr>
          <a:lstStyle/>
          <a:p>
            <a:pPr marL="342900" indent="-342900">
              <a:buFont typeface="Wingdings" panose="05000000000000000000" pitchFamily="2" charset="2"/>
              <a:buChar char="v"/>
            </a:pPr>
            <a:r>
              <a:rPr lang="en-GB" sz="2000" dirty="0">
                <a:solidFill>
                  <a:schemeClr val="bg1"/>
                </a:solidFill>
              </a:rPr>
              <a:t>Currently, over 900,000 people are living with dementia in the UK and</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Almost 600 people develop dementia everyday</a:t>
            </a:r>
          </a:p>
          <a:p>
            <a:r>
              <a:rPr lang="en-GB" sz="2000" dirty="0">
                <a:solidFill>
                  <a:schemeClr val="bg1"/>
                </a:solidFill>
              </a:rPr>
              <a:t> </a:t>
            </a:r>
          </a:p>
          <a:p>
            <a:pPr marL="342900" indent="-342900">
              <a:buFont typeface="Wingdings" panose="05000000000000000000" pitchFamily="2" charset="2"/>
              <a:buChar char="v"/>
            </a:pPr>
            <a:r>
              <a:rPr lang="en-GB" sz="2000" dirty="0">
                <a:solidFill>
                  <a:schemeClr val="bg1"/>
                </a:solidFill>
              </a:rPr>
              <a:t>Expected to be over 1 million by the year 2025 and </a:t>
            </a: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Over 2 million by the year 2050</a:t>
            </a: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The overall economic cost of dementia is £34.7 billion per year</a:t>
            </a:r>
          </a:p>
          <a:p>
            <a:pPr marL="342900" indent="-342900">
              <a:buFont typeface="Wingdings" panose="05000000000000000000" pitchFamily="2" charset="2"/>
              <a:buChar char="v"/>
            </a:pPr>
            <a:endParaRPr lang="en-GB" sz="2000" dirty="0">
              <a:solidFill>
                <a:schemeClr val="bg2">
                  <a:lumMod val="25000"/>
                </a:schemeClr>
              </a:solidFill>
            </a:endParaRPr>
          </a:p>
          <a:p>
            <a:endParaRPr lang="en-GB" sz="2000" dirty="0">
              <a:solidFill>
                <a:schemeClr val="bg2">
                  <a:lumMod val="25000"/>
                </a:schemeClr>
              </a:solidFill>
            </a:endParaRPr>
          </a:p>
          <a:p>
            <a:endParaRPr lang="en-GB" dirty="0">
              <a:solidFill>
                <a:schemeClr val="bg2">
                  <a:lumMod val="25000"/>
                </a:schemeClr>
              </a:solidFill>
            </a:endParaRPr>
          </a:p>
          <a:p>
            <a:pPr marL="285750" indent="-285750">
              <a:buFont typeface="Arial" panose="020B0604020202020204" pitchFamily="34" charset="0"/>
              <a:buChar char="•"/>
            </a:pPr>
            <a:endParaRPr lang="en-GB" dirty="0">
              <a:solidFill>
                <a:schemeClr val="bg2">
                  <a:lumMod val="25000"/>
                </a:schemeClr>
              </a:solidFill>
            </a:endParaRPr>
          </a:p>
          <a:p>
            <a:pPr lvl="1"/>
            <a:endParaRPr lang="en-GB" dirty="0"/>
          </a:p>
        </p:txBody>
      </p:sp>
      <p:sp>
        <p:nvSpPr>
          <p:cNvPr id="10" name="Rectangle 9">
            <a:extLst>
              <a:ext uri="{FF2B5EF4-FFF2-40B4-BE49-F238E27FC236}">
                <a16:creationId xmlns:a16="http://schemas.microsoft.com/office/drawing/2014/main" id="{0E6C6EAF-AE17-4B7A-BC23-8ED5AC0A025D}"/>
              </a:ext>
            </a:extLst>
          </p:cNvPr>
          <p:cNvSpPr/>
          <p:nvPr/>
        </p:nvSpPr>
        <p:spPr>
          <a:xfrm>
            <a:off x="107505" y="5539759"/>
            <a:ext cx="9036495" cy="1484784"/>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b="1" dirty="0">
                <a:solidFill>
                  <a:schemeClr val="tx1"/>
                </a:solidFill>
              </a:rPr>
              <a:t>The prevalence is 7.1% among those aged over 65years, which is equal to 1 in every 79(1.3%) of the whole UK population, and 1 in every 14 of the population aged 65 years and over as well as 1 in every 6 among people aged over 80 years old.</a:t>
            </a:r>
          </a:p>
        </p:txBody>
      </p:sp>
    </p:spTree>
    <p:extLst>
      <p:ext uri="{BB962C8B-B14F-4D97-AF65-F5344CB8AC3E}">
        <p14:creationId xmlns:p14="http://schemas.microsoft.com/office/powerpoint/2010/main" val="19671257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par>
                          <p:cTn id="8" fill="hold">
                            <p:stCondLst>
                              <p:cond delay="1000"/>
                            </p:stCondLst>
                            <p:childTnLst>
                              <p:par>
                                <p:cTn id="9" presetID="10" presetClass="entr" presetSubtype="0" fill="hold" grpId="0" nodeType="afterEffect">
                                  <p:stCondLst>
                                    <p:cond delay="25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250"/>
                                        <p:tgtEl>
                                          <p:spTgt spid="7"/>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p:bldP spid="10"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9512" y="2420888"/>
            <a:ext cx="8229600" cy="1252728"/>
          </a:xfrm>
        </p:spPr>
        <p:txBody>
          <a:bodyPr>
            <a:noAutofit/>
            <a:scene3d>
              <a:camera prst="perspectiveHeroicExtremeLeftFacing"/>
              <a:lightRig rig="threePt" dir="t"/>
            </a:scene3d>
          </a:bodyPr>
          <a:lstStyle/>
          <a:p>
            <a:pPr algn="l"/>
            <a:r>
              <a:rPr lang="en-GB" sz="4800" i="1" dirty="0">
                <a:solidFill>
                  <a:srgbClr val="FFFF00"/>
                </a:solidFill>
                <a:effectLst>
                  <a:reflection blurRad="6350" stA="55000" endA="300" endPos="45500" dir="5400000" sy="-100000" algn="bl" rotWithShape="0"/>
                </a:effectLst>
              </a:rPr>
              <a:t> </a:t>
            </a:r>
            <a:r>
              <a:rPr lang="en-GB" sz="4800" b="1" i="1" dirty="0">
                <a:solidFill>
                  <a:schemeClr val="bg1"/>
                </a:solidFill>
                <a:effectLst>
                  <a:reflection blurRad="6350" stA="55000" endA="300" endPos="45500" dir="5400000" sy="-100000" algn="bl" rotWithShape="0"/>
                </a:effectLst>
              </a:rPr>
              <a:t>What are the risk factors..?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0192" y="4005064"/>
            <a:ext cx="1987550" cy="2432050"/>
          </a:xfrm>
          <a:prstGeom prst="rect">
            <a:avLst/>
          </a:prstGeom>
        </p:spPr>
      </p:pic>
    </p:spTree>
    <p:extLst>
      <p:ext uri="{BB962C8B-B14F-4D97-AF65-F5344CB8AC3E}">
        <p14:creationId xmlns:p14="http://schemas.microsoft.com/office/powerpoint/2010/main" val="180837527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A5351-2325-47D9-AD12-DCDB42E01A46}"/>
              </a:ext>
            </a:extLst>
          </p:cNvPr>
          <p:cNvSpPr>
            <a:spLocks noGrp="1"/>
          </p:cNvSpPr>
          <p:nvPr>
            <p:ph type="title"/>
          </p:nvPr>
        </p:nvSpPr>
        <p:spPr>
          <a:xfrm>
            <a:off x="457200" y="310192"/>
            <a:ext cx="8229600" cy="1252728"/>
          </a:xfrm>
        </p:spPr>
        <p:txBody>
          <a:bodyPr>
            <a:normAutofit/>
          </a:bodyPr>
          <a:lstStyle/>
          <a:p>
            <a:pPr algn="l"/>
            <a:r>
              <a:rPr lang="en-GB" b="1" dirty="0">
                <a:solidFill>
                  <a:schemeClr val="tx1"/>
                </a:solidFill>
              </a:rPr>
              <a:t>Dementia development is….</a:t>
            </a:r>
          </a:p>
        </p:txBody>
      </p:sp>
      <p:sp>
        <p:nvSpPr>
          <p:cNvPr id="3" name="Rectangle 2">
            <a:extLst>
              <a:ext uri="{FF2B5EF4-FFF2-40B4-BE49-F238E27FC236}">
                <a16:creationId xmlns:a16="http://schemas.microsoft.com/office/drawing/2014/main" id="{6E8F8632-DF61-4911-8DB6-484016443EB9}"/>
              </a:ext>
            </a:extLst>
          </p:cNvPr>
          <p:cNvSpPr/>
          <p:nvPr/>
        </p:nvSpPr>
        <p:spPr>
          <a:xfrm>
            <a:off x="611560" y="3066504"/>
            <a:ext cx="7920880" cy="1631216"/>
          </a:xfrm>
          <a:prstGeom prst="rect">
            <a:avLst/>
          </a:prstGeom>
        </p:spPr>
        <p:txBody>
          <a:bodyPr wrap="square">
            <a:spAutoFit/>
          </a:bodyPr>
          <a:lstStyle/>
          <a:p>
            <a:pPr marL="342900" indent="-342900">
              <a:buFont typeface="Wingdings" panose="05000000000000000000" pitchFamily="2" charset="2"/>
              <a:buChar char="v"/>
            </a:pPr>
            <a:r>
              <a:rPr lang="en-GB" sz="2000" dirty="0">
                <a:solidFill>
                  <a:schemeClr val="bg1"/>
                </a:solidFill>
              </a:rPr>
              <a:t>Non-modifiable: age, family history, genetic, and clinical factors. </a:t>
            </a:r>
          </a:p>
          <a:p>
            <a:pPr marL="342900" indent="-342900">
              <a:buFont typeface="Wingdings" panose="05000000000000000000" pitchFamily="2" charset="2"/>
              <a:buChar char="v"/>
            </a:pPr>
            <a:endParaRPr lang="en-GB" sz="2000" dirty="0">
              <a:solidFill>
                <a:schemeClr val="bg1"/>
              </a:solidFill>
            </a:endParaRP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Modifiable: lifestyle/environmental, psychosocial, and nutritional factors</a:t>
            </a:r>
            <a:endParaRPr lang="en-GB" dirty="0">
              <a:solidFill>
                <a:schemeClr val="bg1"/>
              </a:solidFill>
            </a:endParaRPr>
          </a:p>
        </p:txBody>
      </p:sp>
      <p:sp>
        <p:nvSpPr>
          <p:cNvPr id="4" name="Rectangle 3">
            <a:extLst>
              <a:ext uri="{FF2B5EF4-FFF2-40B4-BE49-F238E27FC236}">
                <a16:creationId xmlns:a16="http://schemas.microsoft.com/office/drawing/2014/main" id="{891D008F-67D6-47D4-9AD6-1911067813A5}"/>
              </a:ext>
            </a:extLst>
          </p:cNvPr>
          <p:cNvSpPr/>
          <p:nvPr/>
        </p:nvSpPr>
        <p:spPr>
          <a:xfrm>
            <a:off x="4716016" y="1406390"/>
            <a:ext cx="4416594" cy="584775"/>
          </a:xfrm>
          <a:prstGeom prst="rect">
            <a:avLst/>
          </a:prstGeom>
        </p:spPr>
        <p:txBody>
          <a:bodyPr wrap="none">
            <a:spAutoFit/>
          </a:bodyPr>
          <a:lstStyle/>
          <a:p>
            <a:r>
              <a:rPr lang="en-GB" sz="3200" b="1" dirty="0"/>
              <a:t>...influenced by some… </a:t>
            </a:r>
          </a:p>
        </p:txBody>
      </p:sp>
      <p:sp>
        <p:nvSpPr>
          <p:cNvPr id="5" name="Rectangle 4">
            <a:extLst>
              <a:ext uri="{FF2B5EF4-FFF2-40B4-BE49-F238E27FC236}">
                <a16:creationId xmlns:a16="http://schemas.microsoft.com/office/drawing/2014/main" id="{921E2D92-37E0-47AB-95C3-C83E8497DC47}"/>
              </a:ext>
            </a:extLst>
          </p:cNvPr>
          <p:cNvSpPr/>
          <p:nvPr/>
        </p:nvSpPr>
        <p:spPr>
          <a:xfrm>
            <a:off x="611560" y="2115305"/>
            <a:ext cx="3960440" cy="523220"/>
          </a:xfrm>
          <a:prstGeom prst="rect">
            <a:avLst/>
          </a:prstGeom>
        </p:spPr>
        <p:txBody>
          <a:bodyPr wrap="square">
            <a:spAutoFit/>
          </a:bodyPr>
          <a:lstStyle/>
          <a:p>
            <a:r>
              <a:rPr lang="en-GB" sz="2800" b="1" dirty="0">
                <a:solidFill>
                  <a:schemeClr val="bg1"/>
                </a:solidFill>
              </a:rPr>
              <a:t>Risk factors including </a:t>
            </a:r>
          </a:p>
        </p:txBody>
      </p:sp>
      <p:sp>
        <p:nvSpPr>
          <p:cNvPr id="8" name="Rectangle 7">
            <a:extLst>
              <a:ext uri="{FF2B5EF4-FFF2-40B4-BE49-F238E27FC236}">
                <a16:creationId xmlns:a16="http://schemas.microsoft.com/office/drawing/2014/main" id="{8173863C-43C8-4FE4-B7DC-82354D159A37}"/>
              </a:ext>
            </a:extLst>
          </p:cNvPr>
          <p:cNvSpPr/>
          <p:nvPr/>
        </p:nvSpPr>
        <p:spPr>
          <a:xfrm>
            <a:off x="107504" y="5373216"/>
            <a:ext cx="8972207" cy="1484784"/>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b="1" dirty="0">
                <a:solidFill>
                  <a:schemeClr val="tx1"/>
                </a:solidFill>
                <a:ea typeface="Calibri" panose="020F0502020204030204" pitchFamily="34" charset="0"/>
              </a:rPr>
              <a:t>Since the non-modifiable risk factors are unchangeable, strategy needed for the  prevention of dementia should focus on the modifiable risk factors that are amendable.</a:t>
            </a:r>
            <a:endParaRPr lang="en-GB" sz="2000" b="1" dirty="0">
              <a:solidFill>
                <a:schemeClr val="tx1"/>
              </a:solidFill>
            </a:endParaRPr>
          </a:p>
        </p:txBody>
      </p:sp>
    </p:spTree>
    <p:extLst>
      <p:ext uri="{BB962C8B-B14F-4D97-AF65-F5344CB8AC3E}">
        <p14:creationId xmlns:p14="http://schemas.microsoft.com/office/powerpoint/2010/main" val="119622178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91680" y="2636912"/>
            <a:ext cx="8229600" cy="1252728"/>
          </a:xfrm>
        </p:spPr>
        <p:txBody>
          <a:bodyPr>
            <a:noAutofit/>
            <a:scene3d>
              <a:camera prst="perspectiveHeroicExtremeLeftFacing"/>
              <a:lightRig rig="threePt" dir="t"/>
            </a:scene3d>
          </a:bodyPr>
          <a:lstStyle/>
          <a:p>
            <a:pPr algn="l"/>
            <a:r>
              <a:rPr lang="en-GB" sz="4800" b="1" i="1" dirty="0">
                <a:solidFill>
                  <a:schemeClr val="bg1"/>
                </a:solidFill>
                <a:effectLst>
                  <a:reflection blurRad="6350" stA="55000" endA="300" endPos="45500" dir="5400000" sy="-100000" algn="bl" rotWithShape="0"/>
                </a:effectLst>
              </a:rPr>
              <a:t>Who is at risk..?</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0192" y="4005064"/>
            <a:ext cx="1987550" cy="2432050"/>
          </a:xfrm>
          <a:prstGeom prst="rect">
            <a:avLst/>
          </a:prstGeom>
        </p:spPr>
      </p:pic>
    </p:spTree>
    <p:extLst>
      <p:ext uri="{BB962C8B-B14F-4D97-AF65-F5344CB8AC3E}">
        <p14:creationId xmlns:p14="http://schemas.microsoft.com/office/powerpoint/2010/main" val="96483468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539552" y="1651096"/>
            <a:ext cx="3888432" cy="799881"/>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bg1"/>
                </a:solidFill>
              </a:rPr>
              <a:t>Non-Modifiable risk factors</a:t>
            </a:r>
          </a:p>
        </p:txBody>
      </p:sp>
      <p:sp>
        <p:nvSpPr>
          <p:cNvPr id="3" name="Title 2"/>
          <p:cNvSpPr>
            <a:spLocks noGrp="1"/>
          </p:cNvSpPr>
          <p:nvPr>
            <p:ph type="title"/>
          </p:nvPr>
        </p:nvSpPr>
        <p:spPr/>
        <p:txBody>
          <a:bodyPr/>
          <a:lstStyle/>
          <a:p>
            <a:pPr algn="l"/>
            <a:r>
              <a:rPr lang="en-GB" b="1" dirty="0">
                <a:solidFill>
                  <a:schemeClr val="bg1"/>
                </a:solidFill>
              </a:rPr>
              <a:t>Well, we all are…</a:t>
            </a:r>
          </a:p>
        </p:txBody>
      </p:sp>
      <p:sp>
        <p:nvSpPr>
          <p:cNvPr id="6" name="TextBox 5"/>
          <p:cNvSpPr txBox="1"/>
          <p:nvPr/>
        </p:nvSpPr>
        <p:spPr>
          <a:xfrm>
            <a:off x="323528" y="2304851"/>
            <a:ext cx="7992888" cy="800219"/>
          </a:xfrm>
          <a:prstGeom prst="rect">
            <a:avLst/>
          </a:prstGeom>
          <a:noFill/>
        </p:spPr>
        <p:txBody>
          <a:bodyPr wrap="square" rtlCol="0">
            <a:spAutoFit/>
          </a:bodyPr>
          <a:lstStyle/>
          <a:p>
            <a:r>
              <a:rPr lang="en-GB" b="1" i="1" dirty="0">
                <a:solidFill>
                  <a:schemeClr val="bg1"/>
                </a:solidFill>
              </a:rPr>
              <a:t>Age</a:t>
            </a:r>
          </a:p>
          <a:p>
            <a:r>
              <a:rPr lang="en-GB" sz="1400" i="1" dirty="0">
                <a:solidFill>
                  <a:schemeClr val="bg1"/>
                </a:solidFill>
              </a:rPr>
              <a:t>Advancing age is the greatest risk factor. The incidence of dementia approximately doubles every 5yrs after the age of 65.</a:t>
            </a:r>
          </a:p>
        </p:txBody>
      </p:sp>
      <p:sp>
        <p:nvSpPr>
          <p:cNvPr id="7" name="TextBox 6"/>
          <p:cNvSpPr txBox="1"/>
          <p:nvPr/>
        </p:nvSpPr>
        <p:spPr>
          <a:xfrm>
            <a:off x="323528" y="3104732"/>
            <a:ext cx="7992888" cy="584775"/>
          </a:xfrm>
          <a:prstGeom prst="rect">
            <a:avLst/>
          </a:prstGeom>
          <a:noFill/>
        </p:spPr>
        <p:txBody>
          <a:bodyPr wrap="square" rtlCol="0">
            <a:spAutoFit/>
          </a:bodyPr>
          <a:lstStyle/>
          <a:p>
            <a:r>
              <a:rPr lang="en-GB" b="1" i="1" dirty="0">
                <a:solidFill>
                  <a:schemeClr val="bg1"/>
                </a:solidFill>
              </a:rPr>
              <a:t>Family History/Genetics &gt; </a:t>
            </a:r>
            <a:r>
              <a:rPr lang="en-GB" sz="1400" b="1" i="1" dirty="0">
                <a:solidFill>
                  <a:schemeClr val="bg1"/>
                </a:solidFill>
              </a:rPr>
              <a:t>interact with ‘life style’ factors.</a:t>
            </a:r>
            <a:endParaRPr lang="en-GB" b="1" i="1" dirty="0">
              <a:solidFill>
                <a:schemeClr val="bg1"/>
              </a:solidFill>
            </a:endParaRPr>
          </a:p>
          <a:p>
            <a:pPr marL="285750" indent="-285750">
              <a:buFont typeface="Arial" pitchFamily="34" charset="0"/>
              <a:buChar char="•"/>
            </a:pPr>
            <a:r>
              <a:rPr lang="en-GB" sz="1400" i="1" dirty="0">
                <a:solidFill>
                  <a:schemeClr val="bg1"/>
                </a:solidFill>
              </a:rPr>
              <a:t>A Family history heightens risk BUT ‘familial’ forms very rare (very early onset – 40’s).</a:t>
            </a:r>
          </a:p>
        </p:txBody>
      </p:sp>
      <p:sp>
        <p:nvSpPr>
          <p:cNvPr id="8" name="TextBox 7"/>
          <p:cNvSpPr txBox="1"/>
          <p:nvPr/>
        </p:nvSpPr>
        <p:spPr>
          <a:xfrm>
            <a:off x="366893" y="3775930"/>
            <a:ext cx="7992888" cy="800219"/>
          </a:xfrm>
          <a:prstGeom prst="rect">
            <a:avLst/>
          </a:prstGeom>
          <a:noFill/>
        </p:spPr>
        <p:txBody>
          <a:bodyPr wrap="square" rtlCol="0">
            <a:spAutoFit/>
          </a:bodyPr>
          <a:lstStyle/>
          <a:p>
            <a:r>
              <a:rPr lang="en-GB" b="1" i="1" dirty="0">
                <a:solidFill>
                  <a:schemeClr val="bg1"/>
                </a:solidFill>
              </a:rPr>
              <a:t>Gender</a:t>
            </a:r>
          </a:p>
          <a:p>
            <a:r>
              <a:rPr lang="en-GB" sz="1400" i="1" dirty="0">
                <a:solidFill>
                  <a:schemeClr val="bg1"/>
                </a:solidFill>
              </a:rPr>
              <a:t>Alzheimer’s disease – more females than males</a:t>
            </a:r>
          </a:p>
          <a:p>
            <a:r>
              <a:rPr lang="en-GB" sz="1400" i="1" dirty="0">
                <a:solidFill>
                  <a:schemeClr val="bg1"/>
                </a:solidFill>
              </a:rPr>
              <a:t>Vascular dementia – more males than females</a:t>
            </a:r>
          </a:p>
        </p:txBody>
      </p:sp>
      <p:sp>
        <p:nvSpPr>
          <p:cNvPr id="2" name="Rectangle 1">
            <a:extLst>
              <a:ext uri="{FF2B5EF4-FFF2-40B4-BE49-F238E27FC236}">
                <a16:creationId xmlns:a16="http://schemas.microsoft.com/office/drawing/2014/main" id="{34E51441-FF9A-4C9A-B1DA-A0472D55BB34}"/>
              </a:ext>
            </a:extLst>
          </p:cNvPr>
          <p:cNvSpPr/>
          <p:nvPr/>
        </p:nvSpPr>
        <p:spPr>
          <a:xfrm>
            <a:off x="250476" y="4791388"/>
            <a:ext cx="8491224" cy="800219"/>
          </a:xfrm>
          <a:prstGeom prst="rect">
            <a:avLst/>
          </a:prstGeom>
        </p:spPr>
        <p:txBody>
          <a:bodyPr wrap="square">
            <a:spAutoFit/>
          </a:bodyPr>
          <a:lstStyle/>
          <a:p>
            <a:r>
              <a:rPr lang="en-GB" b="1" i="1" dirty="0">
                <a:solidFill>
                  <a:schemeClr val="bg1"/>
                </a:solidFill>
              </a:rPr>
              <a:t>Ethnicity</a:t>
            </a:r>
          </a:p>
          <a:p>
            <a:r>
              <a:rPr lang="en-GB" sz="1400" i="1" dirty="0">
                <a:solidFill>
                  <a:schemeClr val="bg1"/>
                </a:solidFill>
              </a:rPr>
              <a:t>Some ethnic groups appear to be at higher risk  of dementia than others e.g. Dominant among South Asian, African and African-Caribbean people  than the white Europeans</a:t>
            </a:r>
          </a:p>
        </p:txBody>
      </p:sp>
      <p:sp>
        <p:nvSpPr>
          <p:cNvPr id="5" name="Rectangle 4">
            <a:extLst>
              <a:ext uri="{FF2B5EF4-FFF2-40B4-BE49-F238E27FC236}">
                <a16:creationId xmlns:a16="http://schemas.microsoft.com/office/drawing/2014/main" id="{329E4E6F-2A42-4B2E-B2B4-C7D51E8E5A5A}"/>
              </a:ext>
            </a:extLst>
          </p:cNvPr>
          <p:cNvSpPr/>
          <p:nvPr/>
        </p:nvSpPr>
        <p:spPr>
          <a:xfrm>
            <a:off x="258881" y="5733341"/>
            <a:ext cx="8208912" cy="1015663"/>
          </a:xfrm>
          <a:prstGeom prst="rect">
            <a:avLst/>
          </a:prstGeom>
        </p:spPr>
        <p:txBody>
          <a:bodyPr wrap="square">
            <a:spAutoFit/>
          </a:bodyPr>
          <a:lstStyle/>
          <a:p>
            <a:r>
              <a:rPr lang="en-GB" b="1" i="1" dirty="0">
                <a:solidFill>
                  <a:schemeClr val="bg1"/>
                </a:solidFill>
              </a:rPr>
              <a:t>Clinical Factors</a:t>
            </a:r>
          </a:p>
          <a:p>
            <a:r>
              <a:rPr lang="en-GB" sz="1400" i="1" dirty="0">
                <a:solidFill>
                  <a:schemeClr val="bg1"/>
                </a:solidFill>
              </a:rPr>
              <a:t>Conditions related to the human circulatory system (the vascular system) does have a negative impact on the risk of developing dementia e.g. cardiovascular disease, atherosclerosis, heart failure, strokes, high cholesterol level, and hypertension.</a:t>
            </a:r>
          </a:p>
        </p:txBody>
      </p:sp>
    </p:spTree>
    <p:extLst>
      <p:ext uri="{BB962C8B-B14F-4D97-AF65-F5344CB8AC3E}">
        <p14:creationId xmlns:p14="http://schemas.microsoft.com/office/powerpoint/2010/main" val="407989172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750"/>
                                        <p:tgtEl>
                                          <p:spTgt spid="13"/>
                                        </p:tgtEl>
                                      </p:cBhvr>
                                    </p:animEffect>
                                  </p:childTnLst>
                                </p:cTn>
                              </p:par>
                            </p:childTnLst>
                          </p:cTn>
                        </p:par>
                        <p:par>
                          <p:cTn id="8" fill="hold">
                            <p:stCondLst>
                              <p:cond delay="750"/>
                            </p:stCondLst>
                            <p:childTnLst>
                              <p:par>
                                <p:cTn id="9" presetID="2" presetClass="entr" presetSubtype="8"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2000" fill="hold"/>
                                        <p:tgtEl>
                                          <p:spTgt spid="6"/>
                                        </p:tgtEl>
                                        <p:attrNameLst>
                                          <p:attrName>ppt_x</p:attrName>
                                        </p:attrNameLst>
                                      </p:cBhvr>
                                      <p:tavLst>
                                        <p:tav tm="0">
                                          <p:val>
                                            <p:strVal val="0-#ppt_w/2"/>
                                          </p:val>
                                        </p:tav>
                                        <p:tav tm="100000">
                                          <p:val>
                                            <p:strVal val="#ppt_x"/>
                                          </p:val>
                                        </p:tav>
                                      </p:tavLst>
                                    </p:anim>
                                    <p:anim calcmode="lin" valueType="num">
                                      <p:cBhvr additive="base">
                                        <p:cTn id="12" dur="2000" fill="hold"/>
                                        <p:tgtEl>
                                          <p:spTgt spid="6"/>
                                        </p:tgtEl>
                                        <p:attrNameLst>
                                          <p:attrName>ppt_y</p:attrName>
                                        </p:attrNameLst>
                                      </p:cBhvr>
                                      <p:tavLst>
                                        <p:tav tm="0">
                                          <p:val>
                                            <p:strVal val="#ppt_y"/>
                                          </p:val>
                                        </p:tav>
                                        <p:tav tm="100000">
                                          <p:val>
                                            <p:strVal val="#ppt_y"/>
                                          </p:val>
                                        </p:tav>
                                      </p:tavLst>
                                    </p:anim>
                                  </p:childTnLst>
                                </p:cTn>
                              </p:par>
                            </p:childTnLst>
                          </p:cTn>
                        </p:par>
                        <p:par>
                          <p:cTn id="13" fill="hold">
                            <p:stCondLst>
                              <p:cond delay="2750"/>
                            </p:stCondLst>
                            <p:childTnLst>
                              <p:par>
                                <p:cTn id="14" presetID="2" presetClass="entr" presetSubtype="2"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additive="base">
                                        <p:cTn id="16" dur="2000" fill="hold"/>
                                        <p:tgtEl>
                                          <p:spTgt spid="7"/>
                                        </p:tgtEl>
                                        <p:attrNameLst>
                                          <p:attrName>ppt_x</p:attrName>
                                        </p:attrNameLst>
                                      </p:cBhvr>
                                      <p:tavLst>
                                        <p:tav tm="0">
                                          <p:val>
                                            <p:strVal val="1+#ppt_w/2"/>
                                          </p:val>
                                        </p:tav>
                                        <p:tav tm="100000">
                                          <p:val>
                                            <p:strVal val="#ppt_x"/>
                                          </p:val>
                                        </p:tav>
                                      </p:tavLst>
                                    </p:anim>
                                    <p:anim calcmode="lin" valueType="num">
                                      <p:cBhvr additive="base">
                                        <p:cTn id="17" dur="2000" fill="hold"/>
                                        <p:tgtEl>
                                          <p:spTgt spid="7"/>
                                        </p:tgtEl>
                                        <p:attrNameLst>
                                          <p:attrName>ppt_y</p:attrName>
                                        </p:attrNameLst>
                                      </p:cBhvr>
                                      <p:tavLst>
                                        <p:tav tm="0">
                                          <p:val>
                                            <p:strVal val="#ppt_y"/>
                                          </p:val>
                                        </p:tav>
                                        <p:tav tm="100000">
                                          <p:val>
                                            <p:strVal val="#ppt_y"/>
                                          </p:val>
                                        </p:tav>
                                      </p:tavLst>
                                    </p:anim>
                                  </p:childTnLst>
                                </p:cTn>
                              </p:par>
                            </p:childTnLst>
                          </p:cTn>
                        </p:par>
                        <p:par>
                          <p:cTn id="18" fill="hold">
                            <p:stCondLst>
                              <p:cond delay="4750"/>
                            </p:stCondLst>
                            <p:childTnLst>
                              <p:par>
                                <p:cTn id="19" presetID="2" presetClass="entr" presetSubtype="8" fill="hold" grpId="0" nodeType="after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2000" fill="hold"/>
                                        <p:tgtEl>
                                          <p:spTgt spid="8"/>
                                        </p:tgtEl>
                                        <p:attrNameLst>
                                          <p:attrName>ppt_x</p:attrName>
                                        </p:attrNameLst>
                                      </p:cBhvr>
                                      <p:tavLst>
                                        <p:tav tm="0">
                                          <p:val>
                                            <p:strVal val="0-#ppt_w/2"/>
                                          </p:val>
                                        </p:tav>
                                        <p:tav tm="100000">
                                          <p:val>
                                            <p:strVal val="#ppt_x"/>
                                          </p:val>
                                        </p:tav>
                                      </p:tavLst>
                                    </p:anim>
                                    <p:anim calcmode="lin" valueType="num">
                                      <p:cBhvr additive="base">
                                        <p:cTn id="22" dur="20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6" grpId="0"/>
      <p:bldP spid="7" grpId="0"/>
      <p:bldP spid="8"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457200" y="2348880"/>
            <a:ext cx="8229600" cy="1252728"/>
          </a:xfrm>
          <a:prstGeom prst="rect">
            <a:avLst/>
          </a:prstGeom>
        </p:spPr>
        <p:txBody>
          <a:bodyPr vert="horz" lIns="91440" tIns="45720" rIns="91440" bIns="45720" rtlCol="0" anchor="ctr">
            <a:noAutofit/>
            <a:scene3d>
              <a:camera prst="perspectiveHeroicExtremeLeftFacing"/>
              <a:lightRig rig="threePt" dir="t"/>
            </a:scene3d>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4800" i="1" dirty="0">
                <a:solidFill>
                  <a:schemeClr val="bg2">
                    <a:lumMod val="50000"/>
                  </a:schemeClr>
                </a:solidFill>
                <a:effectLst>
                  <a:reflection blurRad="6350" stA="55000" endA="300" endPos="45500" dir="5400000" sy="-100000" algn="bl" rotWithShape="0"/>
                </a:effectLst>
              </a:rPr>
              <a:t> </a:t>
            </a:r>
            <a:r>
              <a:rPr lang="en-GB" sz="4800" i="1" dirty="0">
                <a:solidFill>
                  <a:schemeClr val="bg1"/>
                </a:solidFill>
                <a:effectLst>
                  <a:reflection blurRad="6350" stA="55000" endA="300" endPos="45500" dir="5400000" sy="-100000" algn="bl" rotWithShape="0"/>
                </a:effectLst>
              </a:rPr>
              <a:t>Can dementia be cured..?</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0192" y="4005064"/>
            <a:ext cx="1987550" cy="2432050"/>
          </a:xfrm>
          <a:prstGeom prst="rect">
            <a:avLst/>
          </a:prstGeom>
        </p:spPr>
      </p:pic>
    </p:spTree>
    <p:extLst>
      <p:ext uri="{BB962C8B-B14F-4D97-AF65-F5344CB8AC3E}">
        <p14:creationId xmlns:p14="http://schemas.microsoft.com/office/powerpoint/2010/main" val="410033070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41A33-F652-42EF-9F36-9751133D9D90}"/>
              </a:ext>
            </a:extLst>
          </p:cNvPr>
          <p:cNvSpPr>
            <a:spLocks noGrp="1"/>
          </p:cNvSpPr>
          <p:nvPr>
            <p:ph type="title"/>
          </p:nvPr>
        </p:nvSpPr>
        <p:spPr/>
        <p:txBody>
          <a:bodyPr/>
          <a:lstStyle/>
          <a:p>
            <a:pPr algn="l"/>
            <a:r>
              <a:rPr lang="en-GB" b="1" dirty="0">
                <a:solidFill>
                  <a:schemeClr val="tx1"/>
                </a:solidFill>
              </a:rPr>
              <a:t>No</a:t>
            </a:r>
          </a:p>
        </p:txBody>
      </p:sp>
      <p:sp>
        <p:nvSpPr>
          <p:cNvPr id="3" name="Rectangle 2">
            <a:extLst>
              <a:ext uri="{FF2B5EF4-FFF2-40B4-BE49-F238E27FC236}">
                <a16:creationId xmlns:a16="http://schemas.microsoft.com/office/drawing/2014/main" id="{35C5D7E6-D8DA-447E-A56F-35BA07020413}"/>
              </a:ext>
            </a:extLst>
          </p:cNvPr>
          <p:cNvSpPr/>
          <p:nvPr/>
        </p:nvSpPr>
        <p:spPr>
          <a:xfrm>
            <a:off x="611560" y="2636912"/>
            <a:ext cx="7272808" cy="2677656"/>
          </a:xfrm>
          <a:prstGeom prst="rect">
            <a:avLst/>
          </a:prstGeom>
        </p:spPr>
        <p:txBody>
          <a:bodyPr wrap="square">
            <a:spAutoFit/>
          </a:bodyPr>
          <a:lstStyle/>
          <a:p>
            <a:pPr marL="342900" indent="-342900">
              <a:buFont typeface="Wingdings" panose="05000000000000000000" pitchFamily="2" charset="2"/>
              <a:buChar char="v"/>
            </a:pPr>
            <a:r>
              <a:rPr lang="en-GB" sz="2400" dirty="0">
                <a:solidFill>
                  <a:schemeClr val="bg1"/>
                </a:solidFill>
              </a:rPr>
              <a:t>Presently, there is no known cure for dementia, and</a:t>
            </a:r>
          </a:p>
          <a:p>
            <a:pPr marL="342900" indent="-342900">
              <a:buFont typeface="Wingdings" panose="05000000000000000000" pitchFamily="2" charset="2"/>
              <a:buChar char="v"/>
            </a:pPr>
            <a:endParaRPr lang="en-GB" sz="2400" dirty="0">
              <a:solidFill>
                <a:schemeClr val="bg1"/>
              </a:solidFill>
            </a:endParaRPr>
          </a:p>
          <a:p>
            <a:pPr marL="342900" indent="-342900">
              <a:buFont typeface="Wingdings" panose="05000000000000000000" pitchFamily="2" charset="2"/>
              <a:buChar char="v"/>
            </a:pPr>
            <a:r>
              <a:rPr lang="en-GB" sz="2400" dirty="0">
                <a:solidFill>
                  <a:schemeClr val="bg1"/>
                </a:solidFill>
              </a:rPr>
              <a:t> Once diagnosed, an individual will have to live with it for the rest of their life.</a:t>
            </a:r>
          </a:p>
          <a:p>
            <a:pPr marL="342900" indent="-342900">
              <a:buFont typeface="Wingdings" panose="05000000000000000000" pitchFamily="2" charset="2"/>
              <a:buChar char="v"/>
            </a:pPr>
            <a:endParaRPr lang="en-GB" sz="2400" dirty="0">
              <a:solidFill>
                <a:schemeClr val="bg1"/>
              </a:solidFill>
            </a:endParaRPr>
          </a:p>
          <a:p>
            <a:pPr marL="342900" indent="-342900">
              <a:buFont typeface="Wingdings" panose="05000000000000000000" pitchFamily="2" charset="2"/>
              <a:buChar char="v"/>
            </a:pPr>
            <a:r>
              <a:rPr lang="en-GB" sz="2400" dirty="0">
                <a:solidFill>
                  <a:schemeClr val="bg1"/>
                </a:solidFill>
              </a:rPr>
              <a:t>Hence more efforts have been made to investigate its risk or protective factors for prevention.</a:t>
            </a:r>
            <a:r>
              <a:rPr lang="en-GB" sz="2400" dirty="0">
                <a:solidFill>
                  <a:srgbClr val="FFFF00"/>
                </a:solidFill>
              </a:rPr>
              <a:t> </a:t>
            </a:r>
          </a:p>
        </p:txBody>
      </p:sp>
      <p:sp>
        <p:nvSpPr>
          <p:cNvPr id="5" name="TextBox 4">
            <a:extLst>
              <a:ext uri="{FF2B5EF4-FFF2-40B4-BE49-F238E27FC236}">
                <a16:creationId xmlns:a16="http://schemas.microsoft.com/office/drawing/2014/main" id="{B796DC56-8968-2A70-17CB-577CCE7CD3EC}"/>
              </a:ext>
            </a:extLst>
          </p:cNvPr>
          <p:cNvSpPr txBox="1"/>
          <p:nvPr/>
        </p:nvSpPr>
        <p:spPr>
          <a:xfrm>
            <a:off x="6012160" y="6150340"/>
            <a:ext cx="4572000" cy="369332"/>
          </a:xfrm>
          <a:prstGeom prst="rect">
            <a:avLst/>
          </a:prstGeom>
          <a:noFill/>
        </p:spPr>
        <p:txBody>
          <a:bodyPr wrap="square">
            <a:spAutoFit/>
          </a:bodyPr>
          <a:lstStyle/>
          <a:p>
            <a:r>
              <a:rPr lang="en-GB" sz="1800" dirty="0">
                <a:solidFill>
                  <a:schemeClr val="bg1"/>
                </a:solidFill>
              </a:rPr>
              <a:t>(Alzheimer’s Society, 2022)</a:t>
            </a:r>
          </a:p>
        </p:txBody>
      </p:sp>
    </p:spTree>
    <p:extLst>
      <p:ext uri="{BB962C8B-B14F-4D97-AF65-F5344CB8AC3E}">
        <p14:creationId xmlns:p14="http://schemas.microsoft.com/office/powerpoint/2010/main" val="248139701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179512" y="2735463"/>
            <a:ext cx="8229600" cy="1252728"/>
          </a:xfrm>
          <a:prstGeom prst="rect">
            <a:avLst/>
          </a:prstGeom>
        </p:spPr>
        <p:txBody>
          <a:bodyPr vert="horz" lIns="91440" tIns="45720" rIns="91440" bIns="45720" rtlCol="0" anchor="ctr">
            <a:noAutofit/>
            <a:scene3d>
              <a:camera prst="perspectiveHeroicExtremeLeftFacing"/>
              <a:lightRig rig="threePt" dir="t"/>
            </a:scene3d>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5400" i="1" dirty="0">
                <a:solidFill>
                  <a:schemeClr val="bg1"/>
                </a:solidFill>
                <a:effectLst>
                  <a:reflection blurRad="6350" stA="55000" endA="300" endPos="45500" dir="5400000" sy="-100000" algn="bl" rotWithShape="0"/>
                </a:effectLst>
              </a:rPr>
              <a:t>But, can dementia be prevented..?</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0192" y="4005064"/>
            <a:ext cx="1987550" cy="2432050"/>
          </a:xfrm>
          <a:prstGeom prst="rect">
            <a:avLst/>
          </a:prstGeom>
        </p:spPr>
      </p:pic>
    </p:spTree>
    <p:extLst>
      <p:ext uri="{BB962C8B-B14F-4D97-AF65-F5344CB8AC3E}">
        <p14:creationId xmlns:p14="http://schemas.microsoft.com/office/powerpoint/2010/main" val="130933914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CC66-B6AB-4022-993E-90B2C12636A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99532668-7F62-4026-B929-9A14CA4E5C47}"/>
              </a:ext>
            </a:extLst>
          </p:cNvPr>
          <p:cNvSpPr>
            <a:spLocks noGrp="1"/>
          </p:cNvSpPr>
          <p:nvPr>
            <p:ph idx="1"/>
          </p:nvPr>
        </p:nvSpPr>
        <p:spPr>
          <a:xfrm>
            <a:off x="970772" y="2636912"/>
            <a:ext cx="7202456" cy="3030203"/>
          </a:xfrm>
        </p:spPr>
        <p:txBody>
          <a:bodyPr>
            <a:normAutofit/>
          </a:bodyPr>
          <a:lstStyle/>
          <a:p>
            <a:pPr marL="0" indent="0">
              <a:buNone/>
            </a:pPr>
            <a:r>
              <a:rPr lang="en-GB" sz="2800" dirty="0">
                <a:solidFill>
                  <a:schemeClr val="bg1"/>
                </a:solidFill>
              </a:rPr>
              <a:t>Working in a groups, research the different  ways by which dementia can be prevented</a:t>
            </a:r>
            <a:endParaRPr lang="en-GB" sz="2800" b="1" dirty="0">
              <a:solidFill>
                <a:schemeClr val="bg1"/>
              </a:solidFill>
            </a:endParaRPr>
          </a:p>
          <a:p>
            <a:endParaRPr lang="en-GB" sz="2800" b="1" dirty="0">
              <a:solidFill>
                <a:schemeClr val="bg1"/>
              </a:solidFill>
            </a:endParaRPr>
          </a:p>
          <a:p>
            <a:pPr marL="0" indent="0">
              <a:buNone/>
            </a:pPr>
            <a:endParaRPr lang="en-GB" sz="2800" dirty="0">
              <a:solidFill>
                <a:schemeClr val="bg1"/>
              </a:solidFill>
            </a:endParaRPr>
          </a:p>
          <a:p>
            <a:pPr marL="0" indent="0" algn="ctr">
              <a:buNone/>
            </a:pPr>
            <a:r>
              <a:rPr lang="en-GB" sz="2800" dirty="0">
                <a:solidFill>
                  <a:schemeClr val="bg1"/>
                </a:solidFill>
              </a:rPr>
              <a:t>Share your findings with the rest of the class </a:t>
            </a:r>
          </a:p>
          <a:p>
            <a:pPr marL="0" indent="0" algn="ctr">
              <a:buNone/>
            </a:pPr>
            <a:r>
              <a:rPr lang="en-GB" sz="2800" b="1" dirty="0">
                <a:solidFill>
                  <a:schemeClr val="bg1"/>
                </a:solidFill>
              </a:rPr>
              <a:t>(10 minutes)</a:t>
            </a:r>
          </a:p>
          <a:p>
            <a:endParaRPr lang="en-GB" dirty="0"/>
          </a:p>
        </p:txBody>
      </p:sp>
    </p:spTree>
    <p:extLst>
      <p:ext uri="{BB962C8B-B14F-4D97-AF65-F5344CB8AC3E}">
        <p14:creationId xmlns:p14="http://schemas.microsoft.com/office/powerpoint/2010/main" val="232289076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80312" y="1052736"/>
            <a:ext cx="1478595" cy="1191964"/>
          </a:xfrm>
          <a:prstGeom prst="rect">
            <a:avLst/>
          </a:prstGeom>
        </p:spPr>
      </p:pic>
      <p:sp>
        <p:nvSpPr>
          <p:cNvPr id="4" name="TextBox 3"/>
          <p:cNvSpPr txBox="1"/>
          <p:nvPr/>
        </p:nvSpPr>
        <p:spPr>
          <a:xfrm>
            <a:off x="285093" y="403336"/>
            <a:ext cx="8229600" cy="707886"/>
          </a:xfrm>
          <a:prstGeom prst="rect">
            <a:avLst/>
          </a:prstGeom>
          <a:noFill/>
        </p:spPr>
        <p:txBody>
          <a:bodyPr wrap="square" rtlCol="0">
            <a:spAutoFit/>
          </a:bodyPr>
          <a:lstStyle/>
          <a:p>
            <a:r>
              <a:rPr lang="en-GB" sz="2000" b="1" dirty="0">
                <a:solidFill>
                  <a:schemeClr val="bg1"/>
                </a:solidFill>
              </a:rPr>
              <a:t>Yes :There is Increasing evidence that some lifestyle factors can delay or prevent problems that affect proper cognitive function - The Seven Step:</a:t>
            </a:r>
          </a:p>
        </p:txBody>
      </p:sp>
      <p:sp>
        <p:nvSpPr>
          <p:cNvPr id="6" name="TextBox 5"/>
          <p:cNvSpPr txBox="1"/>
          <p:nvPr/>
        </p:nvSpPr>
        <p:spPr>
          <a:xfrm>
            <a:off x="42203" y="6431309"/>
            <a:ext cx="9101797" cy="400110"/>
          </a:xfrm>
          <a:prstGeom prst="rect">
            <a:avLst/>
          </a:prstGeom>
          <a:solidFill>
            <a:schemeClr val="accent2"/>
          </a:solidFill>
        </p:spPr>
        <p:style>
          <a:lnRef idx="1">
            <a:schemeClr val="accent1"/>
          </a:lnRef>
          <a:fillRef idx="3">
            <a:schemeClr val="accent1"/>
          </a:fillRef>
          <a:effectRef idx="2">
            <a:schemeClr val="accent1"/>
          </a:effectRef>
          <a:fontRef idx="minor">
            <a:schemeClr val="lt1"/>
          </a:fontRef>
        </p:style>
        <p:txBody>
          <a:bodyPr wrap="square" rtlCol="0">
            <a:spAutoFit/>
          </a:bodyPr>
          <a:lstStyle/>
          <a:p>
            <a:r>
              <a:rPr lang="en-GB" sz="2000" b="1" dirty="0">
                <a:solidFill>
                  <a:schemeClr val="tx1"/>
                </a:solidFill>
              </a:rPr>
              <a:t>Dementia burden can be averted through risk reduction and lifestyle modification</a:t>
            </a:r>
          </a:p>
        </p:txBody>
      </p:sp>
      <p:pic>
        <p:nvPicPr>
          <p:cNvPr id="7" name="Picture 6">
            <a:extLst>
              <a:ext uri="{FF2B5EF4-FFF2-40B4-BE49-F238E27FC236}">
                <a16:creationId xmlns:a16="http://schemas.microsoft.com/office/drawing/2014/main" id="{991A8370-CB38-17AF-C8A9-350FAC49AC8B}"/>
              </a:ext>
            </a:extLst>
          </p:cNvPr>
          <p:cNvPicPr>
            <a:picLocks noChangeAspect="1"/>
          </p:cNvPicPr>
          <p:nvPr/>
        </p:nvPicPr>
        <p:blipFill>
          <a:blip r:embed="rId3"/>
          <a:stretch>
            <a:fillRect/>
          </a:stretch>
        </p:blipFill>
        <p:spPr>
          <a:xfrm>
            <a:off x="373253" y="1484784"/>
            <a:ext cx="6881936" cy="4858774"/>
          </a:xfrm>
          <a:prstGeom prst="rect">
            <a:avLst/>
          </a:prstGeom>
        </p:spPr>
      </p:pic>
    </p:spTree>
    <p:extLst>
      <p:ext uri="{BB962C8B-B14F-4D97-AF65-F5344CB8AC3E}">
        <p14:creationId xmlns:p14="http://schemas.microsoft.com/office/powerpoint/2010/main" val="312636727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75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250"/>
                                        <p:tgtEl>
                                          <p:spTgt spid="4"/>
                                        </p:tgtEl>
                                      </p:cBhvr>
                                    </p:animEffect>
                                  </p:childTnLst>
                                </p:cTn>
                              </p:par>
                            </p:childTnLst>
                          </p:cTn>
                        </p:par>
                        <p:par>
                          <p:cTn id="8" fill="hold">
                            <p:stCondLst>
                              <p:cond delay="2000"/>
                            </p:stCondLst>
                            <p:childTnLst>
                              <p:par>
                                <p:cTn id="9" presetID="10" presetClass="entr" presetSubtype="0" fill="hold" grpId="0" nodeType="afterEffect">
                                  <p:stCondLst>
                                    <p:cond delay="300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2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CC66-B6AB-4022-993E-90B2C12636A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99532668-7F62-4026-B929-9A14CA4E5C47}"/>
              </a:ext>
            </a:extLst>
          </p:cNvPr>
          <p:cNvSpPr>
            <a:spLocks noGrp="1"/>
          </p:cNvSpPr>
          <p:nvPr>
            <p:ph idx="1"/>
          </p:nvPr>
        </p:nvSpPr>
        <p:spPr>
          <a:xfrm>
            <a:off x="827584" y="2564904"/>
            <a:ext cx="7776864" cy="3030203"/>
          </a:xfrm>
        </p:spPr>
        <p:txBody>
          <a:bodyPr>
            <a:normAutofit/>
          </a:bodyPr>
          <a:lstStyle/>
          <a:p>
            <a:pPr marL="0" indent="0">
              <a:buNone/>
            </a:pPr>
            <a:r>
              <a:rPr lang="en-GB" sz="2800" dirty="0">
                <a:solidFill>
                  <a:schemeClr val="bg1"/>
                </a:solidFill>
              </a:rPr>
              <a:t>Watch the video below then discuss</a:t>
            </a:r>
          </a:p>
          <a:p>
            <a:pPr marL="0" indent="0">
              <a:buNone/>
            </a:pPr>
            <a:endParaRPr lang="en-GB" sz="2800" dirty="0">
              <a:solidFill>
                <a:schemeClr val="bg1"/>
              </a:solidFill>
            </a:endParaRPr>
          </a:p>
          <a:p>
            <a:pPr marL="0" indent="0">
              <a:buNone/>
            </a:pPr>
            <a:r>
              <a:rPr lang="en-GB" sz="2800" dirty="0">
                <a:solidFill>
                  <a:schemeClr val="bg1"/>
                </a:solidFill>
                <a:hlinkClick r:id="rId3"/>
              </a:rPr>
              <a:t>https://www.youtube.com/watch?v=RjtUcJqRE8U</a:t>
            </a:r>
            <a:endParaRPr lang="en-GB" sz="2800" dirty="0">
              <a:solidFill>
                <a:schemeClr val="bg1"/>
              </a:solidFill>
            </a:endParaRPr>
          </a:p>
          <a:p>
            <a:pPr marL="0" indent="0">
              <a:buNone/>
            </a:pPr>
            <a:endParaRPr lang="en-GB" sz="2800" dirty="0">
              <a:solidFill>
                <a:schemeClr val="bg1"/>
              </a:solidFill>
            </a:endParaRPr>
          </a:p>
          <a:p>
            <a:pPr marL="0" indent="0" algn="ctr">
              <a:buNone/>
            </a:pPr>
            <a:r>
              <a:rPr lang="en-GB" sz="2800" dirty="0">
                <a:solidFill>
                  <a:schemeClr val="bg1"/>
                </a:solidFill>
              </a:rPr>
              <a:t> Feedback to the whole class</a:t>
            </a:r>
          </a:p>
          <a:p>
            <a:endParaRPr lang="en-GB" sz="2800" b="1" dirty="0">
              <a:solidFill>
                <a:schemeClr val="bg1"/>
              </a:solidFill>
            </a:endParaRPr>
          </a:p>
          <a:p>
            <a:endParaRPr lang="en-GB" dirty="0"/>
          </a:p>
        </p:txBody>
      </p:sp>
    </p:spTree>
    <p:extLst>
      <p:ext uri="{BB962C8B-B14F-4D97-AF65-F5344CB8AC3E}">
        <p14:creationId xmlns:p14="http://schemas.microsoft.com/office/powerpoint/2010/main" val="61070261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CC66-B6AB-4022-993E-90B2C12636A0}"/>
              </a:ext>
            </a:extLst>
          </p:cNvPr>
          <p:cNvSpPr>
            <a:spLocks noGrp="1"/>
          </p:cNvSpPr>
          <p:nvPr>
            <p:ph type="title"/>
          </p:nvPr>
        </p:nvSpPr>
        <p:spPr/>
        <p:txBody>
          <a:bodyPr/>
          <a:lstStyle/>
          <a:p>
            <a:r>
              <a:rPr lang="en-GB" b="1" dirty="0"/>
              <a:t>In summary: Activity</a:t>
            </a:r>
          </a:p>
        </p:txBody>
      </p:sp>
      <p:sp>
        <p:nvSpPr>
          <p:cNvPr id="3" name="Content Placeholder 2">
            <a:extLst>
              <a:ext uri="{FF2B5EF4-FFF2-40B4-BE49-F238E27FC236}">
                <a16:creationId xmlns:a16="http://schemas.microsoft.com/office/drawing/2014/main" id="{99532668-7F62-4026-B929-9A14CA4E5C47}"/>
              </a:ext>
            </a:extLst>
          </p:cNvPr>
          <p:cNvSpPr>
            <a:spLocks noGrp="1"/>
          </p:cNvSpPr>
          <p:nvPr>
            <p:ph idx="1"/>
          </p:nvPr>
        </p:nvSpPr>
        <p:spPr>
          <a:xfrm>
            <a:off x="1043608" y="2564904"/>
            <a:ext cx="7848872" cy="3030203"/>
          </a:xfrm>
        </p:spPr>
        <p:txBody>
          <a:bodyPr>
            <a:normAutofit/>
          </a:bodyPr>
          <a:lstStyle/>
          <a:p>
            <a:pPr marL="0" indent="0">
              <a:buNone/>
            </a:pPr>
            <a:r>
              <a:rPr lang="en-GB" sz="2800" dirty="0">
                <a:solidFill>
                  <a:schemeClr val="bg1"/>
                </a:solidFill>
              </a:rPr>
              <a:t>Watch the video below to </a:t>
            </a:r>
            <a:r>
              <a:rPr lang="en-GB" sz="2800">
                <a:solidFill>
                  <a:schemeClr val="bg1"/>
                </a:solidFill>
              </a:rPr>
              <a:t>conclude dementia</a:t>
            </a:r>
            <a:endParaRPr lang="en-GB" sz="2800" dirty="0">
              <a:solidFill>
                <a:schemeClr val="bg1"/>
              </a:solidFill>
            </a:endParaRPr>
          </a:p>
          <a:p>
            <a:pPr marL="0" indent="0">
              <a:buNone/>
            </a:pPr>
            <a:endParaRPr lang="en-GB" sz="2800" dirty="0">
              <a:solidFill>
                <a:schemeClr val="bg1"/>
              </a:solidFill>
            </a:endParaRPr>
          </a:p>
          <a:p>
            <a:pPr marL="0" indent="0">
              <a:buNone/>
            </a:pPr>
            <a:r>
              <a:rPr lang="en-GB" sz="2800" dirty="0">
                <a:solidFill>
                  <a:schemeClr val="bg1"/>
                </a:solidFill>
                <a:hlinkClick r:id="rId3"/>
              </a:rPr>
              <a:t>https://www.youtube.com/watch?v=HobxLbPhrMc</a:t>
            </a:r>
            <a:endParaRPr lang="en-GB" sz="2800" dirty="0">
              <a:solidFill>
                <a:schemeClr val="bg1"/>
              </a:solidFill>
            </a:endParaRPr>
          </a:p>
          <a:p>
            <a:endParaRPr lang="en-GB" sz="2800" b="1" dirty="0">
              <a:solidFill>
                <a:schemeClr val="bg1"/>
              </a:solidFill>
            </a:endParaRPr>
          </a:p>
          <a:p>
            <a:endParaRPr lang="en-GB" dirty="0"/>
          </a:p>
        </p:txBody>
      </p:sp>
    </p:spTree>
    <p:extLst>
      <p:ext uri="{BB962C8B-B14F-4D97-AF65-F5344CB8AC3E}">
        <p14:creationId xmlns:p14="http://schemas.microsoft.com/office/powerpoint/2010/main" val="82839051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87BDA20-BB41-0FA0-0894-0DB1D56CE27C}"/>
              </a:ext>
            </a:extLst>
          </p:cNvPr>
          <p:cNvSpPr>
            <a:spLocks noGrp="1"/>
          </p:cNvSpPr>
          <p:nvPr>
            <p:ph idx="1"/>
          </p:nvPr>
        </p:nvSpPr>
        <p:spPr/>
        <p:txBody>
          <a:bodyPr>
            <a:normAutofit/>
          </a:bodyPr>
          <a:lstStyle/>
          <a:p>
            <a:pPr>
              <a:buClr>
                <a:schemeClr val="bg1"/>
              </a:buClr>
              <a:buFont typeface="Wingdings" panose="05000000000000000000" pitchFamily="2" charset="2"/>
              <a:buChar char="v"/>
            </a:pPr>
            <a:r>
              <a:rPr lang="en-GB" sz="1800" i="0" dirty="0">
                <a:solidFill>
                  <a:schemeClr val="bg1"/>
                </a:solidFill>
                <a:effectLst/>
              </a:rPr>
              <a:t>Alzheimer’s Society (2022) Dementia UK report Available </a:t>
            </a:r>
            <a:r>
              <a:rPr lang="en-GB" sz="1800" i="0" dirty="0" err="1">
                <a:solidFill>
                  <a:schemeClr val="bg1"/>
                </a:solidFill>
                <a:effectLst/>
              </a:rPr>
              <a:t>at:</a:t>
            </a:r>
            <a:r>
              <a:rPr lang="en-GB" sz="1800" dirty="0" err="1">
                <a:solidFill>
                  <a:schemeClr val="bg1"/>
                </a:solidFill>
                <a:hlinkClick r:id="rId2">
                  <a:extLst>
                    <a:ext uri="{A12FA001-AC4F-418D-AE19-62706E023703}">
                      <ahyp:hlinkClr xmlns:ahyp="http://schemas.microsoft.com/office/drawing/2018/hyperlinkcolor" val="tx"/>
                    </a:ext>
                  </a:extLst>
                </a:hlinkClick>
              </a:rPr>
              <a:t>https</a:t>
            </a:r>
            <a:r>
              <a:rPr lang="en-GB" sz="1800" dirty="0">
                <a:solidFill>
                  <a:schemeClr val="bg1"/>
                </a:solidFill>
                <a:hlinkClick r:id="rId2">
                  <a:extLst>
                    <a:ext uri="{A12FA001-AC4F-418D-AE19-62706E023703}">
                      <ahyp:hlinkClr xmlns:ahyp="http://schemas.microsoft.com/office/drawing/2018/hyperlinkcolor" val="tx"/>
                    </a:ext>
                  </a:extLst>
                </a:hlinkClick>
              </a:rPr>
              <a:t>://www.alzheimers.org.uk/about-us/policy-and-influencing/dementia-uk-report</a:t>
            </a:r>
            <a:r>
              <a:rPr lang="en-GB" sz="1800" dirty="0">
                <a:solidFill>
                  <a:schemeClr val="bg1"/>
                </a:solidFill>
              </a:rPr>
              <a:t> (Accessed date 9th September 2022)</a:t>
            </a:r>
          </a:p>
          <a:p>
            <a:pPr>
              <a:buClr>
                <a:schemeClr val="bg1"/>
              </a:buClr>
              <a:buFont typeface="Wingdings" panose="05000000000000000000" pitchFamily="2" charset="2"/>
              <a:buChar char="v"/>
            </a:pPr>
            <a:r>
              <a:rPr lang="en-GB" sz="1800" dirty="0">
                <a:solidFill>
                  <a:schemeClr val="bg1"/>
                </a:solidFill>
              </a:rPr>
              <a:t>Alzheimer’s Society, 2022) Key facts and statistics on dementia and other dementia related topics. Available at: </a:t>
            </a:r>
            <a:r>
              <a:rPr lang="en-GB" sz="1800" dirty="0">
                <a:solidFill>
                  <a:schemeClr val="bg1"/>
                </a:solidFill>
                <a:hlinkClick r:id="rId3">
                  <a:extLst>
                    <a:ext uri="{A12FA001-AC4F-418D-AE19-62706E023703}">
                      <ahyp:hlinkClr xmlns:ahyp="http://schemas.microsoft.com/office/drawing/2018/hyperlinkcolor" val="tx"/>
                    </a:ext>
                  </a:extLst>
                </a:hlinkClick>
              </a:rPr>
              <a:t>https://www.alzheimers.org.uk/about-us/news-and-media/facts-media</a:t>
            </a:r>
            <a:r>
              <a:rPr lang="en-GB" sz="1800" dirty="0">
                <a:solidFill>
                  <a:schemeClr val="bg1"/>
                </a:solidFill>
              </a:rPr>
              <a:t>  (Accessed date 9</a:t>
            </a:r>
            <a:r>
              <a:rPr lang="en-GB" sz="1800" baseline="30000" dirty="0">
                <a:solidFill>
                  <a:schemeClr val="bg1"/>
                </a:solidFill>
              </a:rPr>
              <a:t>th</a:t>
            </a:r>
            <a:r>
              <a:rPr lang="en-GB" sz="1800" dirty="0">
                <a:solidFill>
                  <a:schemeClr val="bg1"/>
                </a:solidFill>
              </a:rPr>
              <a:t> September 2022)</a:t>
            </a:r>
          </a:p>
          <a:p>
            <a:pPr>
              <a:buClr>
                <a:schemeClr val="bg1"/>
              </a:buClr>
              <a:buFont typeface="Wingdings" panose="05000000000000000000" pitchFamily="2" charset="2"/>
              <a:buChar char="v"/>
            </a:pPr>
            <a:r>
              <a:rPr lang="en-GB" sz="1800" dirty="0">
                <a:solidFill>
                  <a:schemeClr val="bg1"/>
                </a:solidFill>
              </a:rPr>
              <a:t>Alzheimer’s Disease International (2018) World Alzheimer Report 2018 Available at:  </a:t>
            </a:r>
            <a:r>
              <a:rPr lang="en-GB" sz="1800" dirty="0">
                <a:solidFill>
                  <a:schemeClr val="bg1"/>
                </a:solidFill>
                <a:hlinkClick r:id="rId4"/>
              </a:rPr>
              <a:t>https://www.alz.co.uk/research/world-report-2018</a:t>
            </a:r>
            <a:r>
              <a:rPr lang="en-GB" sz="1800" dirty="0">
                <a:solidFill>
                  <a:schemeClr val="bg1"/>
                </a:solidFill>
              </a:rPr>
              <a:t> (Accessed 9th  September 2022).</a:t>
            </a:r>
          </a:p>
          <a:p>
            <a:endParaRPr lang="en-GB" dirty="0"/>
          </a:p>
        </p:txBody>
      </p:sp>
      <p:sp>
        <p:nvSpPr>
          <p:cNvPr id="3" name="Title 2">
            <a:extLst>
              <a:ext uri="{FF2B5EF4-FFF2-40B4-BE49-F238E27FC236}">
                <a16:creationId xmlns:a16="http://schemas.microsoft.com/office/drawing/2014/main" id="{AADD3B87-1935-86C9-FD37-D575CD605D0B}"/>
              </a:ext>
            </a:extLst>
          </p:cNvPr>
          <p:cNvSpPr>
            <a:spLocks noGrp="1"/>
          </p:cNvSpPr>
          <p:nvPr>
            <p:ph type="title"/>
          </p:nvPr>
        </p:nvSpPr>
        <p:spPr/>
        <p:txBody>
          <a:bodyPr/>
          <a:lstStyle/>
          <a:p>
            <a:r>
              <a:rPr lang="en-GB" b="1" dirty="0"/>
              <a:t>References</a:t>
            </a:r>
          </a:p>
        </p:txBody>
      </p:sp>
    </p:spTree>
    <p:extLst>
      <p:ext uri="{BB962C8B-B14F-4D97-AF65-F5344CB8AC3E}">
        <p14:creationId xmlns:p14="http://schemas.microsoft.com/office/powerpoint/2010/main" val="392527820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mbership2">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D3280C5-5395-4F51-8F09-98FB6607BBAF}">
  <ds:schemaRefs>
    <ds:schemaRef ds:uri="http://schemas.microsoft.com/sharepoint/v3/contenttype/forms"/>
  </ds:schemaRefs>
</ds:datastoreItem>
</file>

<file path=customXml/itemProps2.xml><?xml version="1.0" encoding="utf-8"?>
<ds:datastoreItem xmlns:ds="http://schemas.openxmlformats.org/officeDocument/2006/customXml" ds:itemID="{C0EF55B8-371B-454E-B1A8-31C7D983D7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FABA252-5FA5-462A-9464-F77497AFB7F3}">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25</TotalTime>
  <Words>1346</Words>
  <Application>Microsoft Office PowerPoint</Application>
  <PresentationFormat>On-screen Show (4:3)</PresentationFormat>
  <Paragraphs>162</Paragraphs>
  <Slides>28</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Candara</vt:lpstr>
      <vt:lpstr>Symbol</vt:lpstr>
      <vt:lpstr>Wingdings</vt:lpstr>
      <vt:lpstr>membership2</vt:lpstr>
      <vt:lpstr>INTRODUCTION TO PUBLIC HEALTH</vt:lpstr>
      <vt:lpstr>Learning outcomes</vt:lpstr>
      <vt:lpstr>Module Summary</vt:lpstr>
      <vt:lpstr>Learning objectives</vt:lpstr>
      <vt:lpstr>So, what is dementia..?</vt:lpstr>
      <vt:lpstr>Dementia  is ….</vt:lpstr>
      <vt:lpstr>Dementia is…..</vt:lpstr>
      <vt:lpstr>Dementia is the …. </vt:lpstr>
      <vt:lpstr>What are the types of dementia..?</vt:lpstr>
      <vt:lpstr>Types of Dementia</vt:lpstr>
      <vt:lpstr> Effect of dementia on our brain…</vt:lpstr>
      <vt:lpstr>What are the signs and symptoms..?</vt:lpstr>
      <vt:lpstr>Signs and symptoms</vt:lpstr>
      <vt:lpstr>How big is the problem..?</vt:lpstr>
      <vt:lpstr>Worldwide Estimate</vt:lpstr>
      <vt:lpstr>National Estimate</vt:lpstr>
      <vt:lpstr> What are the risk factors..?</vt:lpstr>
      <vt:lpstr>Dementia development is….</vt:lpstr>
      <vt:lpstr>Who is at risk..?</vt:lpstr>
      <vt:lpstr>Well, we all are…</vt:lpstr>
      <vt:lpstr>PowerPoint Presentation</vt:lpstr>
      <vt:lpstr>No</vt:lpstr>
      <vt:lpstr>PowerPoint Presentation</vt:lpstr>
      <vt:lpstr>Activity</vt:lpstr>
      <vt:lpstr>PowerPoint Presentation</vt:lpstr>
      <vt:lpstr>Activity</vt:lpstr>
      <vt:lpstr>In summary: Activity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 AND DEMENTIA</dc:title>
  <dc:creator>Bakre, Aishat T.</dc:creator>
  <cp:lastModifiedBy>Jolly Nwankwo</cp:lastModifiedBy>
  <cp:revision>27</cp:revision>
  <dcterms:created xsi:type="dcterms:W3CDTF">2019-10-17T09:52:38Z</dcterms:created>
  <dcterms:modified xsi:type="dcterms:W3CDTF">2024-02-22T15:35:00Z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