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6" r:id="rId3"/>
    <p:sldId id="258" r:id="rId4"/>
    <p:sldId id="259" r:id="rId5"/>
    <p:sldId id="260" r:id="rId6"/>
    <p:sldId id="261" r:id="rId7"/>
    <p:sldId id="262" r:id="rId8"/>
    <p:sldId id="263" r:id="rId9"/>
    <p:sldId id="287"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ED9E1A-83FD-4DEA-9691-8662AA82644D}" type="datetimeFigureOut">
              <a:rPr lang="en-US" smtClean="0"/>
              <a:t>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8C45E-56EF-446B-8701-8D4705CD30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98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ED9E1A-83FD-4DEA-9691-8662AA82644D}" type="datetimeFigureOut">
              <a:rPr lang="en-US" smtClean="0"/>
              <a:t>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2323519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ED9E1A-83FD-4DEA-9691-8662AA82644D}" type="datetimeFigureOut">
              <a:rPr lang="en-US" smtClean="0"/>
              <a:t>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8C45E-56EF-446B-8701-8D4705CD30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00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ED9E1A-83FD-4DEA-9691-8662AA82644D}" type="datetimeFigureOut">
              <a:rPr lang="en-US" smtClean="0"/>
              <a:t>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2985215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ED9E1A-83FD-4DEA-9691-8662AA82644D}" type="datetimeFigureOut">
              <a:rPr lang="en-US" smtClean="0"/>
              <a:t>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308834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ED9E1A-83FD-4DEA-9691-8662AA82644D}" type="datetimeFigureOut">
              <a:rPr lang="en-US" smtClean="0"/>
              <a:t>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3473542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8ED9E1A-83FD-4DEA-9691-8662AA82644D}" type="datetimeFigureOut">
              <a:rPr lang="en-US" smtClean="0"/>
              <a:t>1/9/2018</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3273385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8ED9E1A-83FD-4DEA-9691-8662AA82644D}" type="datetimeFigureOut">
              <a:rPr lang="en-US" smtClean="0"/>
              <a:t>1/9/2018</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0F8C45E-56EF-446B-8701-8D4705CD309D}" type="slidenum">
              <a:rPr lang="en-US" smtClean="0"/>
              <a:t>‹#›</a:t>
            </a:fld>
            <a:endParaRPr lang="en-US"/>
          </a:p>
        </p:txBody>
      </p:sp>
    </p:spTree>
    <p:extLst>
      <p:ext uri="{BB962C8B-B14F-4D97-AF65-F5344CB8AC3E}">
        <p14:creationId xmlns:p14="http://schemas.microsoft.com/office/powerpoint/2010/main" val="667685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ED9E1A-83FD-4DEA-9691-8662AA82644D}" type="datetimeFigureOut">
              <a:rPr lang="en-US" smtClean="0"/>
              <a:t>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392450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ED9E1A-83FD-4DEA-9691-8662AA82644D}" type="datetimeFigureOut">
              <a:rPr lang="en-US" smtClean="0"/>
              <a:t>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1110921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ED9E1A-83FD-4DEA-9691-8662AA82644D}" type="datetimeFigureOut">
              <a:rPr lang="en-US" smtClean="0"/>
              <a:t>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8C45E-56EF-446B-8701-8D4705CD309D}" type="slidenum">
              <a:rPr lang="en-US" smtClean="0"/>
              <a:t>‹#›</a:t>
            </a:fld>
            <a:endParaRPr lang="en-US"/>
          </a:p>
        </p:txBody>
      </p:sp>
    </p:spTree>
    <p:extLst>
      <p:ext uri="{BB962C8B-B14F-4D97-AF65-F5344CB8AC3E}">
        <p14:creationId xmlns:p14="http://schemas.microsoft.com/office/powerpoint/2010/main" val="27658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ED9E1A-83FD-4DEA-9691-8662AA82644D}" type="datetimeFigureOut">
              <a:rPr lang="en-US" smtClean="0"/>
              <a:t>1/9/2018</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0F8C45E-56EF-446B-8701-8D4705CD309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7956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Writings in the Hebrew Bible</a:t>
            </a:r>
            <a:endParaRPr lang="en-US" dirty="0"/>
          </a:p>
        </p:txBody>
      </p:sp>
      <p:sp>
        <p:nvSpPr>
          <p:cNvPr id="3" name="Subtitle 2"/>
          <p:cNvSpPr>
            <a:spLocks noGrp="1"/>
          </p:cNvSpPr>
          <p:nvPr>
            <p:ph type="subTitle" idx="1"/>
          </p:nvPr>
        </p:nvSpPr>
        <p:spPr/>
        <p:txBody>
          <a:bodyPr/>
          <a:lstStyle/>
          <a:p>
            <a:r>
              <a:rPr lang="en-GB" dirty="0" smtClean="0"/>
              <a:t>The BOOK OF RUTH AS A CASE STUDY </a:t>
            </a:r>
            <a:endParaRPr lang="en-US" dirty="0"/>
          </a:p>
        </p:txBody>
      </p:sp>
    </p:spTree>
    <p:extLst>
      <p:ext uri="{BB962C8B-B14F-4D97-AF65-F5344CB8AC3E}">
        <p14:creationId xmlns:p14="http://schemas.microsoft.com/office/powerpoint/2010/main" val="1120107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the Book of Ruth appear?</a:t>
            </a:r>
            <a:endParaRPr lang="en-US" dirty="0"/>
          </a:p>
        </p:txBody>
      </p:sp>
      <p:sp>
        <p:nvSpPr>
          <p:cNvPr id="3" name="Content Placeholder 2"/>
          <p:cNvSpPr>
            <a:spLocks noGrp="1"/>
          </p:cNvSpPr>
          <p:nvPr>
            <p:ph idx="1"/>
          </p:nvPr>
        </p:nvSpPr>
        <p:spPr/>
        <p:txBody>
          <a:bodyPr/>
          <a:lstStyle/>
          <a:p>
            <a:endParaRPr lang="en-GB" altLang="en-US" dirty="0" smtClean="0"/>
          </a:p>
          <a:p>
            <a:r>
              <a:rPr lang="en-GB" altLang="en-US" sz="2800" dirty="0" smtClean="0"/>
              <a:t>Hebrew </a:t>
            </a:r>
            <a:r>
              <a:rPr lang="en-GB" altLang="en-US" sz="2800" dirty="0"/>
              <a:t>Bible: after </a:t>
            </a:r>
            <a:r>
              <a:rPr lang="en-GB" altLang="en-US" sz="2800" dirty="0" smtClean="0"/>
              <a:t>Proverbs (in the Writing section)</a:t>
            </a:r>
            <a:endParaRPr lang="en-GB" altLang="en-US" sz="2800" dirty="0"/>
          </a:p>
          <a:p>
            <a:endParaRPr lang="en-GB" altLang="en-US" sz="2800" dirty="0"/>
          </a:p>
          <a:p>
            <a:endParaRPr lang="en-GB" altLang="en-US" sz="2800" dirty="0"/>
          </a:p>
          <a:p>
            <a:r>
              <a:rPr lang="en-GB" altLang="en-US" sz="2800" dirty="0"/>
              <a:t>Christian Bible: after Judges </a:t>
            </a:r>
            <a:endParaRPr lang="en-US" sz="2800" dirty="0"/>
          </a:p>
        </p:txBody>
      </p:sp>
    </p:spTree>
    <p:extLst>
      <p:ext uri="{BB962C8B-B14F-4D97-AF65-F5344CB8AC3E}">
        <p14:creationId xmlns:p14="http://schemas.microsoft.com/office/powerpoint/2010/main" val="505443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dirty="0" smtClean="0"/>
              <a:t>The Book of Ruth </a:t>
            </a:r>
            <a:endParaRPr lang="en-GB" altLang="en-US" dirty="0" smtClean="0"/>
          </a:p>
        </p:txBody>
      </p:sp>
      <p:sp>
        <p:nvSpPr>
          <p:cNvPr id="4099" name="Content Placeholder 2"/>
          <p:cNvSpPr>
            <a:spLocks noGrp="1"/>
          </p:cNvSpPr>
          <p:nvPr>
            <p:ph idx="1"/>
          </p:nvPr>
        </p:nvSpPr>
        <p:spPr/>
        <p:txBody>
          <a:bodyPr/>
          <a:lstStyle/>
          <a:p>
            <a:pPr eaLnBrk="1" hangingPunct="1">
              <a:buFont typeface="Wingdings" panose="05000000000000000000" pitchFamily="2" charset="2"/>
              <a:buChar char="§"/>
            </a:pPr>
            <a:r>
              <a:rPr lang="en-GB" altLang="en-US" sz="2800" dirty="0" smtClean="0"/>
              <a:t> Has the highest </a:t>
            </a:r>
            <a:r>
              <a:rPr lang="en-GB" altLang="en-US" sz="2800" dirty="0" smtClean="0"/>
              <a:t>ratio of dialogue to </a:t>
            </a:r>
            <a:r>
              <a:rPr lang="en-GB" altLang="en-US" sz="2800" dirty="0" smtClean="0"/>
              <a:t>narrative in the Hebrew Bible</a:t>
            </a:r>
            <a:endParaRPr lang="en-GB" altLang="en-US" sz="2800" dirty="0" smtClean="0"/>
          </a:p>
          <a:p>
            <a:pPr eaLnBrk="1" hangingPunct="1">
              <a:buFont typeface="Wingdings" panose="05000000000000000000" pitchFamily="2" charset="2"/>
              <a:buChar char="§"/>
            </a:pPr>
            <a:r>
              <a:rPr lang="en-GB" altLang="en-US" sz="2800" dirty="0" smtClean="0"/>
              <a:t> The predominant message in the Book of Ruth is from </a:t>
            </a:r>
            <a:r>
              <a:rPr lang="en-GB" altLang="en-US" sz="2800" dirty="0" smtClean="0"/>
              <a:t>emptiness to </a:t>
            </a:r>
            <a:r>
              <a:rPr lang="en-GB" altLang="en-US" sz="2800" dirty="0" smtClean="0"/>
              <a:t>fullness</a:t>
            </a:r>
            <a:endParaRPr lang="en-GB" altLang="en-US" sz="2800" dirty="0" smtClean="0"/>
          </a:p>
          <a:p>
            <a:pPr eaLnBrk="1" hangingPunct="1"/>
            <a:endParaRPr lang="en-GB" altLang="en-US" dirty="0" smtClean="0"/>
          </a:p>
        </p:txBody>
      </p:sp>
    </p:spTree>
    <p:extLst>
      <p:ext uri="{BB962C8B-B14F-4D97-AF65-F5344CB8AC3E}">
        <p14:creationId xmlns:p14="http://schemas.microsoft.com/office/powerpoint/2010/main" val="2375978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dirty="0" smtClean="0">
                <a:solidFill>
                  <a:schemeClr val="accent1"/>
                </a:solidFill>
              </a:rPr>
              <a:t>The theme of </a:t>
            </a:r>
            <a:r>
              <a:rPr lang="en-GB" altLang="en-US" dirty="0" err="1" smtClean="0">
                <a:solidFill>
                  <a:schemeClr val="accent1"/>
                </a:solidFill>
              </a:rPr>
              <a:t>Hesed</a:t>
            </a:r>
            <a:r>
              <a:rPr lang="en-GB" altLang="en-US" dirty="0" smtClean="0">
                <a:solidFill>
                  <a:schemeClr val="accent1"/>
                </a:solidFill>
              </a:rPr>
              <a:t> in the Book of Ruth</a:t>
            </a:r>
            <a:endParaRPr lang="en-GB" altLang="en-US" dirty="0" smtClean="0">
              <a:solidFill>
                <a:schemeClr val="accent1"/>
              </a:solidFill>
            </a:endParaRPr>
          </a:p>
        </p:txBody>
      </p:sp>
      <p:sp>
        <p:nvSpPr>
          <p:cNvPr id="6147" name="Content Placeholder 2"/>
          <p:cNvSpPr>
            <a:spLocks noGrp="1"/>
          </p:cNvSpPr>
          <p:nvPr>
            <p:ph idx="1"/>
          </p:nvPr>
        </p:nvSpPr>
        <p:spPr/>
        <p:txBody>
          <a:bodyPr>
            <a:normAutofit/>
          </a:bodyPr>
          <a:lstStyle/>
          <a:p>
            <a:pPr eaLnBrk="1" hangingPunct="1">
              <a:buFont typeface="Wingdings" panose="05000000000000000000" pitchFamily="2" charset="2"/>
              <a:buChar char="§"/>
            </a:pPr>
            <a:r>
              <a:rPr lang="en-GB" altLang="en-US" sz="2800" dirty="0" smtClean="0"/>
              <a:t> </a:t>
            </a:r>
            <a:r>
              <a:rPr lang="en-GB" altLang="en-US" sz="2800" dirty="0" err="1" smtClean="0"/>
              <a:t>Hesed</a:t>
            </a:r>
            <a:r>
              <a:rPr lang="en-GB" altLang="en-US" sz="2800" dirty="0" smtClean="0"/>
              <a:t> = kindness</a:t>
            </a:r>
          </a:p>
          <a:p>
            <a:pPr eaLnBrk="1" hangingPunct="1">
              <a:buFont typeface="Wingdings" panose="05000000000000000000" pitchFamily="2" charset="2"/>
              <a:buChar char="§"/>
            </a:pPr>
            <a:r>
              <a:rPr lang="en-GB" altLang="en-US" sz="2800" dirty="0" smtClean="0"/>
              <a:t> </a:t>
            </a:r>
            <a:r>
              <a:rPr lang="en-GB" altLang="en-US" sz="2800" dirty="0" err="1" smtClean="0"/>
              <a:t>Hesed</a:t>
            </a:r>
            <a:r>
              <a:rPr lang="en-GB" altLang="en-US" sz="2800" dirty="0" smtClean="0"/>
              <a:t> is a central theme and concept in the Book of Ruth </a:t>
            </a:r>
          </a:p>
          <a:p>
            <a:pPr eaLnBrk="1" hangingPunct="1">
              <a:buFont typeface="Wingdings" panose="05000000000000000000" pitchFamily="2" charset="2"/>
              <a:buChar char="§"/>
            </a:pPr>
            <a:r>
              <a:rPr lang="en-GB" altLang="en-US" sz="2800" dirty="0" smtClean="0"/>
              <a:t> The word occurs three times:</a:t>
            </a:r>
          </a:p>
          <a:p>
            <a:pPr marL="0" indent="0" eaLnBrk="1" hangingPunct="1">
              <a:buNone/>
            </a:pPr>
            <a:r>
              <a:rPr lang="en-GB" altLang="en-US" sz="2800" dirty="0"/>
              <a:t> </a:t>
            </a:r>
            <a:r>
              <a:rPr lang="en-GB" altLang="en-US" sz="2800" dirty="0" smtClean="0"/>
              <a:t>- At the beginning (Ruth 1:8);</a:t>
            </a:r>
          </a:p>
          <a:p>
            <a:pPr marL="0" indent="0" eaLnBrk="1" hangingPunct="1">
              <a:buNone/>
            </a:pPr>
            <a:r>
              <a:rPr lang="en-GB" altLang="en-US" sz="2800" dirty="0"/>
              <a:t> </a:t>
            </a:r>
            <a:r>
              <a:rPr lang="en-GB" altLang="en-US" sz="2800" dirty="0" smtClean="0"/>
              <a:t>- In the middle (Ruth 2:10);</a:t>
            </a:r>
          </a:p>
          <a:p>
            <a:pPr marL="0" indent="0" eaLnBrk="1" hangingPunct="1">
              <a:buNone/>
            </a:pPr>
            <a:r>
              <a:rPr lang="en-GB" altLang="en-US" sz="2800" dirty="0" smtClean="0"/>
              <a:t>- At the end (Ruth 3:10)</a:t>
            </a:r>
            <a:endParaRPr lang="en-GB" altLang="en-US" sz="2800" dirty="0" smtClean="0"/>
          </a:p>
        </p:txBody>
      </p:sp>
    </p:spTree>
    <p:extLst>
      <p:ext uri="{BB962C8B-B14F-4D97-AF65-F5344CB8AC3E}">
        <p14:creationId xmlns:p14="http://schemas.microsoft.com/office/powerpoint/2010/main" val="2212425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Content Placeholder 3" descr="moab.pn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34092" y="139850"/>
            <a:ext cx="5184775" cy="6186487"/>
          </a:xfrm>
        </p:spPr>
      </p:pic>
      <p:sp>
        <p:nvSpPr>
          <p:cNvPr id="2" name="Title 1"/>
          <p:cNvSpPr>
            <a:spLocks noGrp="1"/>
          </p:cNvSpPr>
          <p:nvPr>
            <p:ph type="title"/>
          </p:nvPr>
        </p:nvSpPr>
        <p:spPr/>
        <p:txBody>
          <a:bodyPr/>
          <a:lstStyle/>
          <a:p>
            <a:endParaRPr lang="en-US"/>
          </a:p>
        </p:txBody>
      </p:sp>
    </p:spTree>
    <p:extLst>
      <p:ext uri="{BB962C8B-B14F-4D97-AF65-F5344CB8AC3E}">
        <p14:creationId xmlns:p14="http://schemas.microsoft.com/office/powerpoint/2010/main" val="3537879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endParaRPr lang="en-GB" altLang="en-US" smtClean="0"/>
          </a:p>
        </p:txBody>
      </p:sp>
      <p:pic>
        <p:nvPicPr>
          <p:cNvPr id="8195" name="Content Placeholder 3" descr="bethlehem.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863976" y="0"/>
            <a:ext cx="4752975" cy="6732588"/>
          </a:xfrm>
        </p:spPr>
      </p:pic>
    </p:spTree>
    <p:extLst>
      <p:ext uri="{BB962C8B-B14F-4D97-AF65-F5344CB8AC3E}">
        <p14:creationId xmlns:p14="http://schemas.microsoft.com/office/powerpoint/2010/main" val="2150876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dirty="0" smtClean="0">
                <a:solidFill>
                  <a:schemeClr val="tx2"/>
                </a:solidFill>
              </a:rPr>
              <a:t>Meaning of Names from the Hebrew</a:t>
            </a:r>
            <a:endParaRPr lang="en-GB" altLang="en-US" dirty="0" smtClean="0">
              <a:solidFill>
                <a:schemeClr val="tx2"/>
              </a:solidFill>
            </a:endParaRPr>
          </a:p>
        </p:txBody>
      </p:sp>
      <p:sp>
        <p:nvSpPr>
          <p:cNvPr id="9219" name="Content Placeholder 2"/>
          <p:cNvSpPr>
            <a:spLocks noGrp="1"/>
          </p:cNvSpPr>
          <p:nvPr>
            <p:ph idx="1"/>
          </p:nvPr>
        </p:nvSpPr>
        <p:spPr>
          <a:xfrm>
            <a:off x="3162748" y="1942552"/>
            <a:ext cx="10058400" cy="4023360"/>
          </a:xfrm>
        </p:spPr>
        <p:txBody>
          <a:bodyPr>
            <a:normAutofit/>
          </a:bodyPr>
          <a:lstStyle/>
          <a:p>
            <a:pPr eaLnBrk="1" hangingPunct="1"/>
            <a:r>
              <a:rPr lang="en-GB" altLang="en-US" sz="2800" dirty="0" smtClean="0"/>
              <a:t>Ruth (RAH),      a friend, companion</a:t>
            </a:r>
          </a:p>
          <a:p>
            <a:pPr eaLnBrk="1" hangingPunct="1"/>
            <a:r>
              <a:rPr lang="en-GB" altLang="en-US" sz="2800" dirty="0" err="1" smtClean="0"/>
              <a:t>Elimelech</a:t>
            </a:r>
            <a:r>
              <a:rPr lang="en-GB" altLang="en-US" sz="2800" dirty="0" smtClean="0"/>
              <a:t>,        God is king </a:t>
            </a:r>
          </a:p>
          <a:p>
            <a:pPr eaLnBrk="1" hangingPunct="1"/>
            <a:r>
              <a:rPr lang="en-GB" altLang="en-US" sz="2800" dirty="0" smtClean="0"/>
              <a:t>Naomi,             sweetness, joy</a:t>
            </a:r>
          </a:p>
          <a:p>
            <a:pPr eaLnBrk="1" hangingPunct="1"/>
            <a:r>
              <a:rPr lang="en-GB" altLang="en-US" sz="2800" dirty="0" err="1" smtClean="0"/>
              <a:t>Mahlon</a:t>
            </a:r>
            <a:r>
              <a:rPr lang="en-GB" altLang="en-US" sz="2800" dirty="0" smtClean="0"/>
              <a:t>,           sickness</a:t>
            </a:r>
          </a:p>
          <a:p>
            <a:pPr eaLnBrk="1" hangingPunct="1"/>
            <a:r>
              <a:rPr lang="en-GB" altLang="en-US" sz="2800" dirty="0" err="1" smtClean="0"/>
              <a:t>Chilion</a:t>
            </a:r>
            <a:r>
              <a:rPr lang="en-GB" altLang="en-US" sz="2800" dirty="0" smtClean="0"/>
              <a:t>,            consumptive</a:t>
            </a:r>
          </a:p>
          <a:p>
            <a:pPr eaLnBrk="1" hangingPunct="1"/>
            <a:r>
              <a:rPr lang="en-GB" altLang="en-US" sz="2800" dirty="0" smtClean="0"/>
              <a:t>Boaz (AZZ),      strength</a:t>
            </a:r>
          </a:p>
        </p:txBody>
      </p:sp>
    </p:spTree>
    <p:extLst>
      <p:ext uri="{BB962C8B-B14F-4D97-AF65-F5344CB8AC3E}">
        <p14:creationId xmlns:p14="http://schemas.microsoft.com/office/powerpoint/2010/main" val="1794666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b="1" dirty="0" smtClean="0"/>
              <a:t/>
            </a:r>
            <a:br>
              <a:rPr lang="en-GB" b="1" dirty="0" smtClean="0"/>
            </a:br>
            <a:r>
              <a:rPr lang="en-GB" b="1" dirty="0" smtClean="0">
                <a:solidFill>
                  <a:schemeClr val="tx2"/>
                </a:solidFill>
              </a:rPr>
              <a:t>Levirate Law</a:t>
            </a:r>
            <a:r>
              <a:rPr lang="en-GB" b="1" dirty="0" smtClean="0"/>
              <a:t/>
            </a:r>
            <a:br>
              <a:rPr lang="en-GB" b="1" dirty="0" smtClean="0"/>
            </a:br>
            <a:endParaRPr lang="en-GB" dirty="0" smtClean="0"/>
          </a:p>
        </p:txBody>
      </p:sp>
      <p:sp>
        <p:nvSpPr>
          <p:cNvPr id="3" name="Content Placeholder 2"/>
          <p:cNvSpPr>
            <a:spLocks noGrp="1"/>
          </p:cNvSpPr>
          <p:nvPr>
            <p:ph idx="1"/>
          </p:nvPr>
        </p:nvSpPr>
        <p:spPr/>
        <p:txBody>
          <a:bodyPr rtlCol="0">
            <a:normAutofit/>
          </a:bodyPr>
          <a:lstStyle/>
          <a:p>
            <a:pPr algn="ctr">
              <a:buNone/>
              <a:defRPr/>
            </a:pPr>
            <a:r>
              <a:rPr lang="en-GB" dirty="0" smtClean="0"/>
              <a:t>from Latin </a:t>
            </a:r>
            <a:r>
              <a:rPr lang="en-GB" i="1" dirty="0" err="1" smtClean="0"/>
              <a:t>levir</a:t>
            </a:r>
            <a:r>
              <a:rPr lang="en-GB" dirty="0" smtClean="0"/>
              <a:t>, ‘a husband's brother’</a:t>
            </a:r>
          </a:p>
          <a:p>
            <a:pPr>
              <a:defRPr/>
            </a:pPr>
            <a:endParaRPr lang="en-GB" dirty="0" smtClean="0"/>
          </a:p>
          <a:p>
            <a:pPr>
              <a:defRPr/>
            </a:pPr>
            <a:r>
              <a:rPr lang="en-GB" dirty="0"/>
              <a:t>the name of an ancient custom ordained by Moses, by which, when an Israelite died without issue, his surviving brother was required to marry the widow, so as to continue his brother's family through the son that might be born of that marriage (Gen. 38.8,  Deut. 25:5-10; compare Ruth 3; 4:10)</a:t>
            </a:r>
          </a:p>
          <a:p>
            <a:pPr>
              <a:defRPr/>
            </a:pPr>
            <a:endParaRPr lang="en-GB" dirty="0"/>
          </a:p>
          <a:p>
            <a:pPr>
              <a:defRPr/>
            </a:pPr>
            <a:r>
              <a:rPr lang="en-GB" dirty="0"/>
              <a:t>Its object was ‘to raise up seed to the departed brother.’</a:t>
            </a:r>
          </a:p>
          <a:p>
            <a:pPr>
              <a:defRPr/>
            </a:pPr>
            <a:r>
              <a:rPr lang="en-GB" dirty="0" smtClean="0"/>
              <a:t/>
            </a:r>
            <a:br>
              <a:rPr lang="en-GB" dirty="0" smtClean="0"/>
            </a:br>
            <a:endParaRPr lang="en-GB" dirty="0" smtClean="0"/>
          </a:p>
        </p:txBody>
      </p:sp>
    </p:spTree>
    <p:extLst>
      <p:ext uri="{BB962C8B-B14F-4D97-AF65-F5344CB8AC3E}">
        <p14:creationId xmlns:p14="http://schemas.microsoft.com/office/powerpoint/2010/main" val="4086111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Portrayal of Ruth in Art</a:t>
            </a:r>
            <a:endParaRPr lang="en-US" dirty="0"/>
          </a:p>
        </p:txBody>
      </p:sp>
    </p:spTree>
    <p:extLst>
      <p:ext uri="{BB962C8B-B14F-4D97-AF65-F5344CB8AC3E}">
        <p14:creationId xmlns:p14="http://schemas.microsoft.com/office/powerpoint/2010/main" val="955840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endParaRPr lang="en-GB" altLang="en-US" smtClean="0"/>
          </a:p>
        </p:txBody>
      </p:sp>
      <p:pic>
        <p:nvPicPr>
          <p:cNvPr id="11267" name="Content Placeholder 3" descr="ruth.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00575" y="333376"/>
            <a:ext cx="2947988" cy="6107113"/>
          </a:xfrm>
        </p:spPr>
      </p:pic>
    </p:spTree>
    <p:extLst>
      <p:ext uri="{BB962C8B-B14F-4D97-AF65-F5344CB8AC3E}">
        <p14:creationId xmlns:p14="http://schemas.microsoft.com/office/powerpoint/2010/main" val="1036321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endParaRPr lang="en-GB" altLang="en-US" smtClean="0"/>
          </a:p>
        </p:txBody>
      </p:sp>
      <p:pic>
        <p:nvPicPr>
          <p:cNvPr id="12291" name="Content Placeholder 3" descr="Ruth_r1.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43300" y="1600201"/>
            <a:ext cx="5105400" cy="4525963"/>
          </a:xfrm>
        </p:spPr>
      </p:pic>
    </p:spTree>
    <p:extLst>
      <p:ext uri="{BB962C8B-B14F-4D97-AF65-F5344CB8AC3E}">
        <p14:creationId xmlns:p14="http://schemas.microsoft.com/office/powerpoint/2010/main" val="378617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endParaRPr lang="en-GB" altLang="en-US" smtClean="0"/>
          </a:p>
        </p:txBody>
      </p:sp>
      <p:pic>
        <p:nvPicPr>
          <p:cNvPr id="13315" name="Content Placeholder 3" descr="RembrandtBoasRuth.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00376" y="260351"/>
            <a:ext cx="5832475" cy="6181725"/>
          </a:xfrm>
        </p:spPr>
      </p:pic>
    </p:spTree>
    <p:extLst>
      <p:ext uri="{BB962C8B-B14F-4D97-AF65-F5344CB8AC3E}">
        <p14:creationId xmlns:p14="http://schemas.microsoft.com/office/powerpoint/2010/main" val="3765483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endParaRPr lang="en-GB" altLang="en-US" dirty="0" smtClean="0"/>
          </a:p>
        </p:txBody>
      </p:sp>
      <p:pic>
        <p:nvPicPr>
          <p:cNvPr id="14339" name="Content Placeholder 3" descr="Ruth_fabritius.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254500" y="1600201"/>
            <a:ext cx="3683000" cy="4525963"/>
          </a:xfrm>
        </p:spPr>
      </p:pic>
    </p:spTree>
    <p:extLst>
      <p:ext uri="{BB962C8B-B14F-4D97-AF65-F5344CB8AC3E}">
        <p14:creationId xmlns:p14="http://schemas.microsoft.com/office/powerpoint/2010/main" val="3727108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ltLang="en-US" smtClean="0"/>
          </a:p>
        </p:txBody>
      </p:sp>
      <p:pic>
        <p:nvPicPr>
          <p:cNvPr id="15363" name="Content Placeholder 3" descr="Ruth poussin.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782888" y="692150"/>
            <a:ext cx="7016750" cy="5208588"/>
          </a:xfrm>
        </p:spPr>
      </p:pic>
    </p:spTree>
    <p:extLst>
      <p:ext uri="{BB962C8B-B14F-4D97-AF65-F5344CB8AC3E}">
        <p14:creationId xmlns:p14="http://schemas.microsoft.com/office/powerpoint/2010/main" val="252695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endParaRPr lang="en-GB" altLang="en-US" smtClean="0"/>
          </a:p>
        </p:txBody>
      </p:sp>
      <p:pic>
        <p:nvPicPr>
          <p:cNvPr id="16387" name="Content Placeholder 3" descr="Ruth_blake.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157539" y="1681164"/>
            <a:ext cx="5876925" cy="4364037"/>
          </a:xfrm>
        </p:spPr>
      </p:pic>
    </p:spTree>
    <p:extLst>
      <p:ext uri="{BB962C8B-B14F-4D97-AF65-F5344CB8AC3E}">
        <p14:creationId xmlns:p14="http://schemas.microsoft.com/office/powerpoint/2010/main" val="2258910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GB" altLang="en-US" smtClean="0"/>
          </a:p>
        </p:txBody>
      </p:sp>
      <p:pic>
        <p:nvPicPr>
          <p:cNvPr id="17411" name="Content Placeholder 3" descr="Ruth_burne.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75051" y="404814"/>
            <a:ext cx="4602163" cy="5805487"/>
          </a:xfrm>
        </p:spPr>
      </p:pic>
    </p:spTree>
    <p:extLst>
      <p:ext uri="{BB962C8B-B14F-4D97-AF65-F5344CB8AC3E}">
        <p14:creationId xmlns:p14="http://schemas.microsoft.com/office/powerpoint/2010/main" val="1953587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endParaRPr lang="en-GB" altLang="en-US" smtClean="0"/>
          </a:p>
        </p:txBody>
      </p:sp>
      <p:pic>
        <p:nvPicPr>
          <p:cNvPr id="18435" name="Content Placeholder 3" descr="Ruth_h31morris.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75051" y="492126"/>
            <a:ext cx="4608513" cy="6164263"/>
          </a:xfrm>
        </p:spPr>
      </p:pic>
    </p:spTree>
    <p:extLst>
      <p:ext uri="{BB962C8B-B14F-4D97-AF65-F5344CB8AC3E}">
        <p14:creationId xmlns:p14="http://schemas.microsoft.com/office/powerpoint/2010/main" val="1039646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endParaRPr lang="en-GB" altLang="en-US" smtClean="0"/>
          </a:p>
        </p:txBody>
      </p:sp>
      <p:pic>
        <p:nvPicPr>
          <p:cNvPr id="19459" name="Content Placeholder 3" descr="ruth wpe9.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079875" y="260350"/>
            <a:ext cx="4146550" cy="6332538"/>
          </a:xfrm>
        </p:spPr>
      </p:pic>
    </p:spTree>
    <p:extLst>
      <p:ext uri="{BB962C8B-B14F-4D97-AF65-F5344CB8AC3E}">
        <p14:creationId xmlns:p14="http://schemas.microsoft.com/office/powerpoint/2010/main" val="2517608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endParaRPr lang="en-GB" altLang="en-US" smtClean="0"/>
          </a:p>
        </p:txBody>
      </p:sp>
      <p:pic>
        <p:nvPicPr>
          <p:cNvPr id="20483" name="Content Placeholder 3" descr="ruth4.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55913" y="981076"/>
            <a:ext cx="6737350" cy="4403725"/>
          </a:xfrm>
        </p:spPr>
      </p:pic>
    </p:spTree>
    <p:extLst>
      <p:ext uri="{BB962C8B-B14F-4D97-AF65-F5344CB8AC3E}">
        <p14:creationId xmlns:p14="http://schemas.microsoft.com/office/powerpoint/2010/main" val="2489114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endParaRPr lang="en-GB" altLang="en-US" smtClean="0"/>
          </a:p>
        </p:txBody>
      </p:sp>
      <p:pic>
        <p:nvPicPr>
          <p:cNvPr id="21507" name="Content Placeholder 3" descr="ruth5.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071813" y="692151"/>
            <a:ext cx="6342062" cy="5102225"/>
          </a:xfrm>
        </p:spPr>
      </p:pic>
    </p:spTree>
    <p:extLst>
      <p:ext uri="{BB962C8B-B14F-4D97-AF65-F5344CB8AC3E}">
        <p14:creationId xmlns:p14="http://schemas.microsoft.com/office/powerpoint/2010/main" val="381831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endParaRPr lang="en-GB" altLang="en-US" smtClean="0"/>
          </a:p>
        </p:txBody>
      </p:sp>
      <p:pic>
        <p:nvPicPr>
          <p:cNvPr id="22531" name="Content Placeholder 3" descr="chagal1.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03613" y="309563"/>
            <a:ext cx="4608512" cy="6316662"/>
          </a:xfrm>
        </p:spPr>
      </p:pic>
    </p:spTree>
    <p:extLst>
      <p:ext uri="{BB962C8B-B14F-4D97-AF65-F5344CB8AC3E}">
        <p14:creationId xmlns:p14="http://schemas.microsoft.com/office/powerpoint/2010/main" val="3075793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endParaRPr lang="en-GB" altLang="en-US" smtClean="0"/>
          </a:p>
        </p:txBody>
      </p:sp>
      <p:pic>
        <p:nvPicPr>
          <p:cNvPr id="23555" name="Content Placeholder 3" descr="chagall3.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32175" y="169864"/>
            <a:ext cx="4751388" cy="6588125"/>
          </a:xfrm>
        </p:spPr>
      </p:pic>
    </p:spTree>
    <p:extLst>
      <p:ext uri="{BB962C8B-B14F-4D97-AF65-F5344CB8AC3E}">
        <p14:creationId xmlns:p14="http://schemas.microsoft.com/office/powerpoint/2010/main" val="920667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endParaRPr lang="en-GB" altLang="en-US" smtClean="0"/>
          </a:p>
        </p:txBody>
      </p:sp>
      <p:pic>
        <p:nvPicPr>
          <p:cNvPr id="25603" name="Content Placeholder 3" descr="chagall5.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432175" y="176214"/>
            <a:ext cx="4895850" cy="6681787"/>
          </a:xfrm>
        </p:spPr>
      </p:pic>
    </p:spTree>
    <p:extLst>
      <p:ext uri="{BB962C8B-B14F-4D97-AF65-F5344CB8AC3E}">
        <p14:creationId xmlns:p14="http://schemas.microsoft.com/office/powerpoint/2010/main" val="37807799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097280" y="447968"/>
            <a:ext cx="10058400" cy="1450757"/>
          </a:xfrm>
        </p:spPr>
        <p:txBody>
          <a:bodyPr/>
          <a:lstStyle/>
          <a:p>
            <a:r>
              <a:rPr lang="en-GB" altLang="en-US" dirty="0" smtClean="0"/>
              <a:t>Construction of women in the Book of Ruth </a:t>
            </a:r>
            <a:endParaRPr lang="en-GB" altLang="en-US" dirty="0" smtClean="0"/>
          </a:p>
        </p:txBody>
      </p:sp>
      <p:sp>
        <p:nvSpPr>
          <p:cNvPr id="26627" name="Content Placeholder 2"/>
          <p:cNvSpPr>
            <a:spLocks noGrp="1"/>
          </p:cNvSpPr>
          <p:nvPr>
            <p:ph idx="1"/>
          </p:nvPr>
        </p:nvSpPr>
        <p:spPr>
          <a:xfrm>
            <a:off x="2259106" y="1762518"/>
            <a:ext cx="8229600" cy="4525962"/>
          </a:xfrm>
        </p:spPr>
        <p:txBody>
          <a:bodyPr>
            <a:noAutofit/>
          </a:bodyPr>
          <a:lstStyle/>
          <a:p>
            <a:r>
              <a:rPr lang="en-GB" altLang="en-US" sz="2800" dirty="0" smtClean="0"/>
              <a:t>Ruth 1.8</a:t>
            </a:r>
            <a:endParaRPr lang="en-GB" altLang="en-US" sz="2800" dirty="0" smtClean="0"/>
          </a:p>
          <a:p>
            <a:r>
              <a:rPr lang="en-GB" altLang="en-US" sz="2800" dirty="0" smtClean="0"/>
              <a:t>Ruth 1.20</a:t>
            </a:r>
            <a:endParaRPr lang="en-GB" altLang="en-US" sz="2800" dirty="0" smtClean="0"/>
          </a:p>
          <a:p>
            <a:r>
              <a:rPr lang="en-GB" altLang="en-US" sz="2800" dirty="0" smtClean="0"/>
              <a:t>Ruth 2.23</a:t>
            </a:r>
            <a:endParaRPr lang="en-GB" altLang="en-US" sz="2800" dirty="0" smtClean="0"/>
          </a:p>
          <a:p>
            <a:r>
              <a:rPr lang="en-GB" altLang="en-US" sz="2800" dirty="0" smtClean="0"/>
              <a:t>Ruth 4.11-12</a:t>
            </a:r>
            <a:endParaRPr lang="en-GB" altLang="en-US" sz="2800" dirty="0" smtClean="0"/>
          </a:p>
          <a:p>
            <a:r>
              <a:rPr lang="en-GB" altLang="en-US" sz="2800" dirty="0" smtClean="0"/>
              <a:t>Ruth 4.14 </a:t>
            </a:r>
            <a:r>
              <a:rPr lang="en-GB" altLang="en-US" sz="2800" dirty="0" smtClean="0"/>
              <a:t>(the women who share Naomi’s sorrow, now share her joy). </a:t>
            </a:r>
          </a:p>
          <a:p>
            <a:r>
              <a:rPr lang="en-GB" altLang="en-US" sz="2800" dirty="0" smtClean="0"/>
              <a:t>Ruth 4.15</a:t>
            </a:r>
            <a:endParaRPr lang="en-GB" altLang="en-US" sz="2800" dirty="0" smtClean="0"/>
          </a:p>
          <a:p>
            <a:r>
              <a:rPr lang="en-GB" altLang="en-US" sz="2800" dirty="0" smtClean="0"/>
              <a:t>Ruth 4.17 </a:t>
            </a:r>
            <a:r>
              <a:rPr lang="en-GB" altLang="en-US" sz="2800" dirty="0" smtClean="0"/>
              <a:t>(highly unusual for the women to give the </a:t>
            </a:r>
            <a:r>
              <a:rPr lang="en-GB" altLang="en-US" sz="2800" dirty="0" smtClean="0"/>
              <a:t>name). </a:t>
            </a:r>
            <a:endParaRPr lang="en-GB" altLang="en-US" sz="2800" dirty="0" smtClean="0"/>
          </a:p>
        </p:txBody>
      </p:sp>
    </p:spTree>
    <p:extLst>
      <p:ext uri="{BB962C8B-B14F-4D97-AF65-F5344CB8AC3E}">
        <p14:creationId xmlns:p14="http://schemas.microsoft.com/office/powerpoint/2010/main" val="16703196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Levirate Law</a:t>
            </a:r>
          </a:p>
        </p:txBody>
      </p:sp>
      <p:sp>
        <p:nvSpPr>
          <p:cNvPr id="27651" name="Content Placeholder 2"/>
          <p:cNvSpPr>
            <a:spLocks noGrp="1"/>
          </p:cNvSpPr>
          <p:nvPr>
            <p:ph idx="1"/>
          </p:nvPr>
        </p:nvSpPr>
        <p:spPr/>
        <p:txBody>
          <a:bodyPr>
            <a:normAutofit/>
          </a:bodyPr>
          <a:lstStyle/>
          <a:p>
            <a:r>
              <a:rPr lang="en-GB" altLang="en-US" sz="2800" dirty="0" smtClean="0"/>
              <a:t>Deut. 25. 5-10</a:t>
            </a:r>
          </a:p>
          <a:p>
            <a:endParaRPr lang="en-GB" altLang="en-US" sz="2800" dirty="0" smtClean="0"/>
          </a:p>
          <a:p>
            <a:r>
              <a:rPr lang="en-GB" altLang="en-US" sz="2800" dirty="0" smtClean="0"/>
              <a:t>“The amount of space proportionate to the whole book which is devoted to this legal transaction emphasises its importance in the story” Emmerson (OBC).</a:t>
            </a:r>
          </a:p>
        </p:txBody>
      </p:sp>
    </p:spTree>
    <p:extLst>
      <p:ext uri="{BB962C8B-B14F-4D97-AF65-F5344CB8AC3E}">
        <p14:creationId xmlns:p14="http://schemas.microsoft.com/office/powerpoint/2010/main" val="2007092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u="sng" dirty="0" smtClean="0"/>
              <a:t>Comparison: Rachel </a:t>
            </a:r>
            <a:r>
              <a:rPr lang="en-GB" altLang="en-US" u="sng" dirty="0" smtClean="0"/>
              <a:t>and Leah </a:t>
            </a:r>
          </a:p>
        </p:txBody>
      </p:sp>
      <p:sp>
        <p:nvSpPr>
          <p:cNvPr id="28675" name="Content Placeholder 2"/>
          <p:cNvSpPr>
            <a:spLocks noGrp="1"/>
          </p:cNvSpPr>
          <p:nvPr>
            <p:ph idx="1"/>
          </p:nvPr>
        </p:nvSpPr>
        <p:spPr/>
        <p:txBody>
          <a:bodyPr>
            <a:normAutofit/>
          </a:bodyPr>
          <a:lstStyle/>
          <a:p>
            <a:r>
              <a:rPr lang="en-GB" altLang="en-US" sz="2800" dirty="0" smtClean="0"/>
              <a:t>The mothers of the 12 tribes of Israel. </a:t>
            </a:r>
          </a:p>
          <a:p>
            <a:pPr algn="ctr">
              <a:buFont typeface="Arial" panose="020B0604020202020204" pitchFamily="34" charset="0"/>
              <a:buNone/>
            </a:pPr>
            <a:endParaRPr lang="en-GB" altLang="en-US" sz="2800" dirty="0" smtClean="0"/>
          </a:p>
          <a:p>
            <a:pPr algn="ctr">
              <a:buFont typeface="Arial" panose="020B0604020202020204" pitchFamily="34" charset="0"/>
              <a:buNone/>
            </a:pPr>
            <a:r>
              <a:rPr lang="en-GB" altLang="en-US" sz="2800" u="sng" dirty="0" smtClean="0"/>
              <a:t>TAMAR</a:t>
            </a:r>
          </a:p>
          <a:p>
            <a:pPr>
              <a:buFont typeface="Arial" panose="020B0604020202020204" pitchFamily="34" charset="0"/>
              <a:buNone/>
            </a:pPr>
            <a:r>
              <a:rPr lang="en-GB" altLang="en-US" sz="2800" dirty="0"/>
              <a:t>Genesis 38. </a:t>
            </a:r>
          </a:p>
          <a:p>
            <a:pPr>
              <a:buFont typeface="Arial" panose="020B0604020202020204" pitchFamily="34" charset="0"/>
              <a:buNone/>
            </a:pPr>
            <a:r>
              <a:rPr lang="en-GB" altLang="en-US" sz="2800" dirty="0"/>
              <a:t>Tamar was an outsider who, like Ruth,</a:t>
            </a:r>
            <a:r>
              <a:rPr lang="en-GB" altLang="en-US" sz="2800" u="sng" dirty="0" smtClean="0"/>
              <a:t> </a:t>
            </a:r>
            <a:r>
              <a:rPr lang="en-GB" altLang="en-US" sz="2800" dirty="0" smtClean="0"/>
              <a:t>by unconventional means secured the future of a line and heritage threatened by extinction.</a:t>
            </a:r>
          </a:p>
        </p:txBody>
      </p:sp>
    </p:spTree>
    <p:extLst>
      <p:ext uri="{BB962C8B-B14F-4D97-AF65-F5344CB8AC3E}">
        <p14:creationId xmlns:p14="http://schemas.microsoft.com/office/powerpoint/2010/main" val="3009142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dirty="0" smtClean="0"/>
              <a:t>Development of Ruth as a Character</a:t>
            </a:r>
            <a:endParaRPr lang="en-GB" altLang="en-US" dirty="0" smtClean="0"/>
          </a:p>
        </p:txBody>
      </p:sp>
      <p:sp>
        <p:nvSpPr>
          <p:cNvPr id="30723" name="Content Placeholder 2"/>
          <p:cNvSpPr>
            <a:spLocks noGrp="1"/>
          </p:cNvSpPr>
          <p:nvPr>
            <p:ph idx="1"/>
          </p:nvPr>
        </p:nvSpPr>
        <p:spPr/>
        <p:txBody>
          <a:bodyPr>
            <a:normAutofit/>
          </a:bodyPr>
          <a:lstStyle/>
          <a:p>
            <a:r>
              <a:rPr lang="en-GB" altLang="en-US" sz="2800" dirty="0" smtClean="0"/>
              <a:t>In chapter 4, Ruth is no longer an outsider, no longer termed “the Moabite”.</a:t>
            </a:r>
          </a:p>
          <a:p>
            <a:endParaRPr lang="en-GB" altLang="en-US" sz="2800" dirty="0" smtClean="0"/>
          </a:p>
          <a:p>
            <a:r>
              <a:rPr lang="en-GB" altLang="en-US" sz="2800" dirty="0" smtClean="0"/>
              <a:t>4.13...Yahweh intervenes only a second time. </a:t>
            </a:r>
          </a:p>
        </p:txBody>
      </p:sp>
    </p:spTree>
    <p:extLst>
      <p:ext uri="{BB962C8B-B14F-4D97-AF65-F5344CB8AC3E}">
        <p14:creationId xmlns:p14="http://schemas.microsoft.com/office/powerpoint/2010/main" val="772677470"/>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TM02900769[[fn=Retrospect]]</Template>
  <TotalTime>85</TotalTime>
  <Words>407</Words>
  <Application>Microsoft Office PowerPoint</Application>
  <PresentationFormat>Widescreen</PresentationFormat>
  <Paragraphs>55</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Retrospect</vt:lpstr>
      <vt:lpstr>Writings in the Hebrew Bible</vt:lpstr>
      <vt:lpstr>Where does the Book of Ruth appear?</vt:lpstr>
      <vt:lpstr>The Book of Ruth </vt:lpstr>
      <vt:lpstr>The theme of Hesed in the Book of Ruth</vt:lpstr>
      <vt:lpstr>PowerPoint Presentation</vt:lpstr>
      <vt:lpstr>PowerPoint Presentation</vt:lpstr>
      <vt:lpstr>Meaning of Names from the Hebrew</vt:lpstr>
      <vt:lpstr> Levirate Law </vt:lpstr>
      <vt:lpstr>Portrayal of Ruth in 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Construction of women in the Book of Ruth </vt:lpstr>
      <vt:lpstr>Levirate Law</vt:lpstr>
      <vt:lpstr>Comparison: Rachel and Leah </vt:lpstr>
      <vt:lpstr>Development of Ruth as a Character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Writings in the Hebrew Bible</dc:title>
  <dc:creator>Jessica Keady</dc:creator>
  <cp:lastModifiedBy>Jessica Keady</cp:lastModifiedBy>
  <cp:revision>1</cp:revision>
  <dcterms:created xsi:type="dcterms:W3CDTF">2018-01-09T09:59:25Z</dcterms:created>
  <dcterms:modified xsi:type="dcterms:W3CDTF">2018-01-09T11:24:38Z</dcterms:modified>
</cp:coreProperties>
</file>