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59A6D-8DAB-E49E-D1EB-0519B5F345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B9DA19D-3EFE-CBEB-5056-EF9C06445E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29A7AE-83F3-111E-F994-18B9942EF463}"/>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6E6937A7-9EDD-C56E-AEB0-D78228837B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575BD5-25F4-C70A-FE05-8C45DD48BF9B}"/>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1622427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8F6A6-984B-A98B-DAF4-1FAE595B3C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7D9D09-B96D-E4BF-AF54-F3713EA50FB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F05C48-D36E-8B59-961C-375BF6007F59}"/>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046D4396-86B6-1F40-AEEE-4C74707848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5BCA22-34F1-C227-F645-99E2D8170A96}"/>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2238645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92B23-550A-4509-9AC6-DD5E8A3F16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959EBD-E774-7FA8-28A8-9734B189F7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EAD90F-23DB-B727-7164-48647C234478}"/>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22D6A758-DD4D-83FB-8DC3-62771A9727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E7FD96-60AC-440B-F833-1F846113A6F1}"/>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2099225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50CB1-8C7D-3E88-D49E-C0799F4A6D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572E1F-CF86-74BF-3310-C52A7254F1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55ABA4-C50C-45FD-BCF4-BC0BF90D03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0168B2-82A5-5F45-7417-34449C5DAA65}"/>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6" name="Footer Placeholder 5">
            <a:extLst>
              <a:ext uri="{FF2B5EF4-FFF2-40B4-BE49-F238E27FC236}">
                <a16:creationId xmlns:a16="http://schemas.microsoft.com/office/drawing/2014/main" id="{F55F5570-91EC-01C9-EA5D-745BCD5C16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A9E4D8-FEF9-A4B6-5CF2-D2C063DE8AAA}"/>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3121345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9F399-C276-D342-999E-43EAD987E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A1FEA7-2C27-B7C1-8B68-DAC0612AD5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3432985-825B-47B7-4D8D-27A715E7E8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3E9C6E-7F19-CF4D-9AD8-A7F7148FA4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1696FC-B4FE-3E46-20D9-76602A5F1F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3C5B965-D0CE-3099-FF58-74E96C042EA6}"/>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8" name="Footer Placeholder 7">
            <a:extLst>
              <a:ext uri="{FF2B5EF4-FFF2-40B4-BE49-F238E27FC236}">
                <a16:creationId xmlns:a16="http://schemas.microsoft.com/office/drawing/2014/main" id="{48BD6D2A-33A4-5A42-DD2E-0AD8B9A147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C7770D-22DF-F8EF-A79F-34167D9318DA}"/>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2577768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A833C-EED7-F087-82D7-70657A5FFA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0FF90A9-52BF-AF42-1B47-E18E15197FB8}"/>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4" name="Footer Placeholder 3">
            <a:extLst>
              <a:ext uri="{FF2B5EF4-FFF2-40B4-BE49-F238E27FC236}">
                <a16:creationId xmlns:a16="http://schemas.microsoft.com/office/drawing/2014/main" id="{668DB340-20E5-EB26-F1F6-592638B91D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AFDB1E-1208-6CD6-0FDE-717805BC198D}"/>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93257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828002-E5D1-BDE8-7462-60F21357D392}"/>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3" name="Footer Placeholder 2">
            <a:extLst>
              <a:ext uri="{FF2B5EF4-FFF2-40B4-BE49-F238E27FC236}">
                <a16:creationId xmlns:a16="http://schemas.microsoft.com/office/drawing/2014/main" id="{1DE2FD6C-482D-BF68-2E34-FAF3E8C64CA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7E973F-80D9-8FFC-ECAE-332B41046FDA}"/>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2449905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9574F-5CAE-24A6-E48B-10E48B5B20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736B6A-0A52-F025-F20F-79F23B86CF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0E7462-8364-1E09-F4FF-83C2F9D805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ABFD5C-1335-1355-CF46-EA941C9DBC0F}"/>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6" name="Footer Placeholder 5">
            <a:extLst>
              <a:ext uri="{FF2B5EF4-FFF2-40B4-BE49-F238E27FC236}">
                <a16:creationId xmlns:a16="http://schemas.microsoft.com/office/drawing/2014/main" id="{0A37E424-B6ED-C695-5491-D76032A147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AC1237-9029-4EA8-D4E4-77604D589E4F}"/>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1124998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D89DA-1007-FB6A-C70C-189FF26A10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E25B36A-D4D1-8608-F965-B9ED89AE71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B71B3AD-C077-C343-A9C7-CDA9F8AFD7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B62CCA-C929-50F9-D9C3-C05EDEE3C67E}"/>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6" name="Footer Placeholder 5">
            <a:extLst>
              <a:ext uri="{FF2B5EF4-FFF2-40B4-BE49-F238E27FC236}">
                <a16:creationId xmlns:a16="http://schemas.microsoft.com/office/drawing/2014/main" id="{A4884A84-4389-5FD0-E8EB-6418544B5C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E3F03F-60CD-BC4D-D0F5-177151DF75D9}"/>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4042188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F799D-7785-7383-13E3-BF41F4C6E0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2E4498-B067-3958-6C44-61CE8D648F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C54035-615F-057D-2896-00CAF0B5E8F9}"/>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A4C2A951-9001-AECB-D63E-04AEA28DCE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C0C1D9-7B75-AE39-08FA-915682A824EE}"/>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97252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B7A5B1-41F9-8A48-49C7-4D20D38193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BC0B92-91D2-86D7-5C7E-4A65188C5A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2537F2-5B55-FF79-A8CD-A8C45EEE727B}"/>
              </a:ext>
            </a:extLst>
          </p:cNvPr>
          <p:cNvSpPr>
            <a:spLocks noGrp="1"/>
          </p:cNvSpPr>
          <p:nvPr>
            <p:ph type="dt" sz="half" idx="10"/>
          </p:nvPr>
        </p:nvSpPr>
        <p:spPr/>
        <p:txBody>
          <a:body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3E727B09-9BE4-9553-84C6-7DEEFAA19C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C49DAA-3D8C-5095-7FB4-AEEC741454DD}"/>
              </a:ext>
            </a:extLst>
          </p:cNvPr>
          <p:cNvSpPr>
            <a:spLocks noGrp="1"/>
          </p:cNvSpPr>
          <p:nvPr>
            <p:ph type="sldNum" sz="quarter" idx="12"/>
          </p:nvPr>
        </p:nvSpPr>
        <p:spPr/>
        <p:txBody>
          <a:bodyPr/>
          <a:lstStyle/>
          <a:p>
            <a:fld id="{93370E60-23E6-4C41-B776-CD687FD102C4}" type="slidenum">
              <a:rPr lang="en-GB" smtClean="0"/>
              <a:t>‹#›</a:t>
            </a:fld>
            <a:endParaRPr lang="en-GB"/>
          </a:p>
        </p:txBody>
      </p:sp>
    </p:spTree>
    <p:extLst>
      <p:ext uri="{BB962C8B-B14F-4D97-AF65-F5344CB8AC3E}">
        <p14:creationId xmlns:p14="http://schemas.microsoft.com/office/powerpoint/2010/main" val="1450534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02BC0E-0E19-BE48-019B-280C0532DF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353324-6CF1-C191-6D05-89194275E9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912A66-40B5-D049-6F9F-121A71DF14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007A71-7A47-40BC-B219-268785D926B0}" type="datetimeFigureOut">
              <a:rPr lang="en-GB" smtClean="0"/>
              <a:t>31/10/2023</a:t>
            </a:fld>
            <a:endParaRPr lang="en-GB"/>
          </a:p>
        </p:txBody>
      </p:sp>
      <p:sp>
        <p:nvSpPr>
          <p:cNvPr id="5" name="Footer Placeholder 4">
            <a:extLst>
              <a:ext uri="{FF2B5EF4-FFF2-40B4-BE49-F238E27FC236}">
                <a16:creationId xmlns:a16="http://schemas.microsoft.com/office/drawing/2014/main" id="{31E82CEA-18FC-D86A-3878-28FD9D273E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A6E424-7C9D-9783-9C14-04001ACC7A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70E60-23E6-4C41-B776-CD687FD102C4}" type="slidenum">
              <a:rPr lang="en-GB" smtClean="0"/>
              <a:t>‹#›</a:t>
            </a:fld>
            <a:endParaRPr lang="en-GB"/>
          </a:p>
        </p:txBody>
      </p:sp>
    </p:spTree>
    <p:extLst>
      <p:ext uri="{BB962C8B-B14F-4D97-AF65-F5344CB8AC3E}">
        <p14:creationId xmlns:p14="http://schemas.microsoft.com/office/powerpoint/2010/main" val="569153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mosaic of two masks&#10;&#10;Description automatically generated">
            <a:extLst>
              <a:ext uri="{FF2B5EF4-FFF2-40B4-BE49-F238E27FC236}">
                <a16:creationId xmlns:a16="http://schemas.microsoft.com/office/drawing/2014/main" id="{5092AEC3-169D-4377-50DA-68A73AD13AA4}"/>
              </a:ext>
            </a:extLst>
          </p:cNvPr>
          <p:cNvPicPr>
            <a:picLocks noChangeAspect="1"/>
          </p:cNvPicPr>
          <p:nvPr/>
        </p:nvPicPr>
        <p:blipFill rotWithShape="1">
          <a:blip r:embed="rId2">
            <a:alphaModFix amt="50000"/>
          </a:blip>
          <a:srcRect t="17901" b="12655"/>
          <a:stretch/>
        </p:blipFill>
        <p:spPr>
          <a:xfrm>
            <a:off x="20" y="1"/>
            <a:ext cx="12191980" cy="6857999"/>
          </a:xfrm>
          <a:prstGeom prst="rect">
            <a:avLst/>
          </a:prstGeom>
        </p:spPr>
      </p:pic>
      <p:sp>
        <p:nvSpPr>
          <p:cNvPr id="2" name="Title 1">
            <a:extLst>
              <a:ext uri="{FF2B5EF4-FFF2-40B4-BE49-F238E27FC236}">
                <a16:creationId xmlns:a16="http://schemas.microsoft.com/office/drawing/2014/main" id="{CC1CBE3B-5527-8F2E-A607-B97CC2B59E25}"/>
              </a:ext>
            </a:extLst>
          </p:cNvPr>
          <p:cNvSpPr>
            <a:spLocks noGrp="1"/>
          </p:cNvSpPr>
          <p:nvPr>
            <p:ph type="ctrTitle"/>
          </p:nvPr>
        </p:nvSpPr>
        <p:spPr>
          <a:xfrm>
            <a:off x="1524000" y="1122362"/>
            <a:ext cx="9144000" cy="2900518"/>
          </a:xfrm>
        </p:spPr>
        <p:txBody>
          <a:bodyPr>
            <a:normAutofit/>
          </a:bodyPr>
          <a:lstStyle/>
          <a:p>
            <a:r>
              <a:rPr lang="en-GB" b="1" dirty="0">
                <a:solidFill>
                  <a:srgbClr val="FFFFFF"/>
                </a:solidFill>
              </a:rPr>
              <a:t>Theatre and performance</a:t>
            </a:r>
          </a:p>
        </p:txBody>
      </p:sp>
      <p:sp>
        <p:nvSpPr>
          <p:cNvPr id="3" name="Subtitle 2">
            <a:extLst>
              <a:ext uri="{FF2B5EF4-FFF2-40B4-BE49-F238E27FC236}">
                <a16:creationId xmlns:a16="http://schemas.microsoft.com/office/drawing/2014/main" id="{218B419F-511D-5B2B-BA9C-A6B1210AAF56}"/>
              </a:ext>
            </a:extLst>
          </p:cNvPr>
          <p:cNvSpPr>
            <a:spLocks noGrp="1"/>
          </p:cNvSpPr>
          <p:nvPr>
            <p:ph type="subTitle" idx="1"/>
          </p:nvPr>
        </p:nvSpPr>
        <p:spPr>
          <a:xfrm>
            <a:off x="1524000" y="4159404"/>
            <a:ext cx="9144000" cy="1098395"/>
          </a:xfrm>
        </p:spPr>
        <p:txBody>
          <a:bodyPr>
            <a:normAutofit/>
          </a:bodyPr>
          <a:lstStyle/>
          <a:p>
            <a:r>
              <a:rPr lang="en-GB" dirty="0">
                <a:solidFill>
                  <a:srgbClr val="FFFFFF"/>
                </a:solidFill>
              </a:rPr>
              <a:t>Everyday Life in Athens and Rome (HPHP4020)</a:t>
            </a:r>
          </a:p>
        </p:txBody>
      </p:sp>
    </p:spTree>
    <p:extLst>
      <p:ext uri="{BB962C8B-B14F-4D97-AF65-F5344CB8AC3E}">
        <p14:creationId xmlns:p14="http://schemas.microsoft.com/office/powerpoint/2010/main" val="84905102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up of a vase&#10;&#10;Description automatically generated">
            <a:extLst>
              <a:ext uri="{FF2B5EF4-FFF2-40B4-BE49-F238E27FC236}">
                <a16:creationId xmlns:a16="http://schemas.microsoft.com/office/drawing/2014/main" id="{04316A29-58DE-D043-6E89-517E11F0966B}"/>
              </a:ext>
            </a:extLst>
          </p:cNvPr>
          <p:cNvPicPr>
            <a:picLocks noChangeAspect="1"/>
          </p:cNvPicPr>
          <p:nvPr/>
        </p:nvPicPr>
        <p:blipFill rotWithShape="1">
          <a:blip r:embed="rId2"/>
          <a:srcRect l="22093" r="1569" b="1"/>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3" name="Freeform: Shape 12">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201C142-B671-F0CC-1199-42BB37E42098}"/>
              </a:ext>
            </a:extLst>
          </p:cNvPr>
          <p:cNvSpPr>
            <a:spLocks noGrp="1"/>
          </p:cNvSpPr>
          <p:nvPr>
            <p:ph type="title"/>
          </p:nvPr>
        </p:nvSpPr>
        <p:spPr>
          <a:xfrm>
            <a:off x="249253" y="1161288"/>
            <a:ext cx="3698904" cy="1125728"/>
          </a:xfrm>
        </p:spPr>
        <p:txBody>
          <a:bodyPr anchor="b">
            <a:normAutofit/>
          </a:bodyPr>
          <a:lstStyle/>
          <a:p>
            <a:r>
              <a:rPr lang="en-GB" sz="3200" b="1" dirty="0"/>
              <a:t>Choral performances</a:t>
            </a:r>
          </a:p>
        </p:txBody>
      </p:sp>
      <p:sp>
        <p:nvSpPr>
          <p:cNvPr id="17" name="Rectangle 1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7389116-B3BA-C550-49ED-149EEE6B9F67}"/>
              </a:ext>
            </a:extLst>
          </p:cNvPr>
          <p:cNvSpPr>
            <a:spLocks noGrp="1"/>
          </p:cNvSpPr>
          <p:nvPr>
            <p:ph idx="1"/>
          </p:nvPr>
        </p:nvSpPr>
        <p:spPr>
          <a:xfrm>
            <a:off x="66899" y="2707297"/>
            <a:ext cx="3698905" cy="4033124"/>
          </a:xfrm>
        </p:spPr>
        <p:txBody>
          <a:bodyPr anchor="t">
            <a:normAutofit fontScale="92500"/>
          </a:bodyPr>
          <a:lstStyle/>
          <a:p>
            <a:r>
              <a:rPr lang="en-GB" sz="2400" dirty="0"/>
              <a:t>Singing for the gods and for victory!</a:t>
            </a:r>
          </a:p>
          <a:p>
            <a:endParaRPr lang="en-GB" sz="100" dirty="0"/>
          </a:p>
          <a:p>
            <a:r>
              <a:rPr lang="en-GB" sz="2400" i="1" dirty="0" err="1"/>
              <a:t>tragos</a:t>
            </a:r>
            <a:r>
              <a:rPr lang="en-GB" sz="2400" i="1" dirty="0"/>
              <a:t> </a:t>
            </a:r>
            <a:r>
              <a:rPr lang="en-GB" sz="2400" dirty="0"/>
              <a:t>(goat) and </a:t>
            </a:r>
            <a:r>
              <a:rPr lang="en-GB" sz="2400" i="1" dirty="0" err="1"/>
              <a:t>oide</a:t>
            </a:r>
            <a:r>
              <a:rPr lang="en-GB" sz="2400" i="1" dirty="0"/>
              <a:t> </a:t>
            </a:r>
            <a:r>
              <a:rPr lang="en-GB" sz="2400" dirty="0"/>
              <a:t>(song) = </a:t>
            </a:r>
            <a:r>
              <a:rPr lang="en-GB" sz="2400" i="1" dirty="0" err="1"/>
              <a:t>tragoidia</a:t>
            </a:r>
            <a:r>
              <a:rPr lang="en-GB" sz="2400" dirty="0"/>
              <a:t>.</a:t>
            </a:r>
          </a:p>
          <a:p>
            <a:pPr lvl="1"/>
            <a:r>
              <a:rPr lang="en-GB" sz="2200" dirty="0"/>
              <a:t>Thespis and the first prize for tragedy? [534 BC]</a:t>
            </a:r>
          </a:p>
          <a:p>
            <a:endParaRPr lang="en-GB" sz="100" i="1" dirty="0"/>
          </a:p>
          <a:p>
            <a:r>
              <a:rPr lang="en-GB" sz="2400" i="1" dirty="0" err="1"/>
              <a:t>komoidia</a:t>
            </a:r>
            <a:r>
              <a:rPr lang="en-GB" sz="2400" i="1" dirty="0"/>
              <a:t> </a:t>
            </a:r>
            <a:r>
              <a:rPr lang="en-GB" sz="2400" dirty="0"/>
              <a:t>(</a:t>
            </a:r>
            <a:r>
              <a:rPr lang="en-GB" sz="2400" i="1" dirty="0" err="1"/>
              <a:t>komos</a:t>
            </a:r>
            <a:r>
              <a:rPr lang="en-GB" sz="2400" i="1" dirty="0"/>
              <a:t> </a:t>
            </a:r>
            <a:r>
              <a:rPr lang="en-GB" sz="2400" dirty="0"/>
              <a:t>= singing and revelry). </a:t>
            </a:r>
          </a:p>
          <a:p>
            <a:endParaRPr lang="en-GB" sz="100" dirty="0"/>
          </a:p>
          <a:p>
            <a:r>
              <a:rPr lang="en-GB" sz="2400" i="1" dirty="0" err="1"/>
              <a:t>orchēstra</a:t>
            </a:r>
            <a:r>
              <a:rPr lang="en-GB" sz="2400" i="1" dirty="0"/>
              <a:t> </a:t>
            </a:r>
            <a:r>
              <a:rPr lang="en-GB" sz="2400" dirty="0"/>
              <a:t>[= dancing space].</a:t>
            </a:r>
            <a:endParaRPr lang="en-GB" sz="2400" i="1" dirty="0"/>
          </a:p>
          <a:p>
            <a:endParaRPr lang="en-GB" sz="1400" i="1" dirty="0"/>
          </a:p>
          <a:p>
            <a:endParaRPr lang="en-GB" sz="1400" dirty="0"/>
          </a:p>
        </p:txBody>
      </p:sp>
      <p:sp>
        <p:nvSpPr>
          <p:cNvPr id="8" name="TextBox 7">
            <a:extLst>
              <a:ext uri="{FF2B5EF4-FFF2-40B4-BE49-F238E27FC236}">
                <a16:creationId xmlns:a16="http://schemas.microsoft.com/office/drawing/2014/main" id="{8CC42362-D943-2FDE-4DB9-DE6DE0CFAE90}"/>
              </a:ext>
            </a:extLst>
          </p:cNvPr>
          <p:cNvSpPr txBox="1"/>
          <p:nvPr/>
        </p:nvSpPr>
        <p:spPr>
          <a:xfrm>
            <a:off x="3584420" y="6429879"/>
            <a:ext cx="8405330" cy="369332"/>
          </a:xfrm>
          <a:prstGeom prst="rect">
            <a:avLst/>
          </a:prstGeom>
          <a:solidFill>
            <a:schemeClr val="bg1">
              <a:lumMod val="95000"/>
            </a:schemeClr>
          </a:solidFill>
        </p:spPr>
        <p:txBody>
          <a:bodyPr wrap="square">
            <a:spAutoFit/>
          </a:bodyPr>
          <a:lstStyle/>
          <a:p>
            <a:r>
              <a:rPr lang="en-GB" i="1" dirty="0" err="1"/>
              <a:t>komasts</a:t>
            </a:r>
            <a:r>
              <a:rPr lang="en-GB" dirty="0"/>
              <a:t> and companions – Attic black-figure neck-amphora, </a:t>
            </a:r>
            <a:r>
              <a:rPr lang="en-GB" i="1" dirty="0"/>
              <a:t>ca</a:t>
            </a:r>
            <a:r>
              <a:rPr lang="en-GB" dirty="0"/>
              <a:t>. 560 BC, Etruria (</a:t>
            </a:r>
            <a:r>
              <a:rPr lang="en-GB" dirty="0" err="1"/>
              <a:t>Vulci</a:t>
            </a:r>
            <a:r>
              <a:rPr lang="en-GB" dirty="0"/>
              <a:t>).</a:t>
            </a:r>
          </a:p>
        </p:txBody>
      </p:sp>
    </p:spTree>
    <p:extLst>
      <p:ext uri="{BB962C8B-B14F-4D97-AF65-F5344CB8AC3E}">
        <p14:creationId xmlns:p14="http://schemas.microsoft.com/office/powerpoint/2010/main" val="3252763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n old stone amphitheater with a city in the background&#10;&#10;Description automatically generated">
            <a:extLst>
              <a:ext uri="{FF2B5EF4-FFF2-40B4-BE49-F238E27FC236}">
                <a16:creationId xmlns:a16="http://schemas.microsoft.com/office/drawing/2014/main" id="{1ADFBFB8-31BE-79C5-CEA0-96EFD9266815}"/>
              </a:ext>
            </a:extLst>
          </p:cNvPr>
          <p:cNvPicPr>
            <a:picLocks noChangeAspect="1"/>
          </p:cNvPicPr>
          <p:nvPr/>
        </p:nvPicPr>
        <p:blipFill rotWithShape="1">
          <a:blip r:embed="rId2"/>
          <a:srcRect l="28074" r="12760"/>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EC76A2-B44D-939D-16D8-4389D1BC7A87}"/>
              </a:ext>
            </a:extLst>
          </p:cNvPr>
          <p:cNvSpPr>
            <a:spLocks noGrp="1"/>
          </p:cNvSpPr>
          <p:nvPr>
            <p:ph type="title"/>
          </p:nvPr>
        </p:nvSpPr>
        <p:spPr>
          <a:xfrm>
            <a:off x="6115317" y="405685"/>
            <a:ext cx="5464968" cy="1559301"/>
          </a:xfrm>
        </p:spPr>
        <p:txBody>
          <a:bodyPr>
            <a:normAutofit/>
          </a:bodyPr>
          <a:lstStyle/>
          <a:p>
            <a:r>
              <a:rPr lang="en-GB" sz="4800" b="1" dirty="0"/>
              <a:t>“Greek” drama</a:t>
            </a:r>
          </a:p>
        </p:txBody>
      </p:sp>
      <p:sp>
        <p:nvSpPr>
          <p:cNvPr id="3" name="Content Placeholder 2">
            <a:extLst>
              <a:ext uri="{FF2B5EF4-FFF2-40B4-BE49-F238E27FC236}">
                <a16:creationId xmlns:a16="http://schemas.microsoft.com/office/drawing/2014/main" id="{37565978-5814-DE4E-7AB7-AA21180F5C24}"/>
              </a:ext>
            </a:extLst>
          </p:cNvPr>
          <p:cNvSpPr>
            <a:spLocks noGrp="1"/>
          </p:cNvSpPr>
          <p:nvPr>
            <p:ph idx="1"/>
          </p:nvPr>
        </p:nvSpPr>
        <p:spPr>
          <a:xfrm>
            <a:off x="5606041" y="2370671"/>
            <a:ext cx="6332434" cy="4389052"/>
          </a:xfrm>
        </p:spPr>
        <p:txBody>
          <a:bodyPr anchor="ctr">
            <a:normAutofit/>
          </a:bodyPr>
          <a:lstStyle/>
          <a:p>
            <a:r>
              <a:rPr lang="en-GB" dirty="0"/>
              <a:t>Surviving plays largely “Athenian”.</a:t>
            </a:r>
          </a:p>
          <a:p>
            <a:endParaRPr lang="en-GB" sz="500" dirty="0"/>
          </a:p>
          <a:p>
            <a:r>
              <a:rPr lang="en-GB" dirty="0" err="1"/>
              <a:t>Peisistratos</a:t>
            </a:r>
            <a:r>
              <a:rPr lang="en-GB" dirty="0"/>
              <a:t> and the </a:t>
            </a:r>
            <a:r>
              <a:rPr lang="en-GB" i="1" dirty="0"/>
              <a:t>Great </a:t>
            </a:r>
            <a:r>
              <a:rPr lang="en-GB" dirty="0"/>
              <a:t>[or] </a:t>
            </a:r>
            <a:r>
              <a:rPr lang="en-GB" i="1" dirty="0"/>
              <a:t>City Dionysia</a:t>
            </a:r>
            <a:r>
              <a:rPr lang="en-GB" dirty="0"/>
              <a:t>. </a:t>
            </a:r>
          </a:p>
          <a:p>
            <a:pPr lvl="1"/>
            <a:r>
              <a:rPr lang="en-GB" sz="2600" dirty="0"/>
              <a:t>4-day festival held in March.</a:t>
            </a:r>
          </a:p>
          <a:p>
            <a:pPr lvl="1"/>
            <a:r>
              <a:rPr lang="en-GB" sz="2600" dirty="0"/>
              <a:t>Comedies also performed from 486 BC.  </a:t>
            </a:r>
          </a:p>
          <a:p>
            <a:pPr lvl="1"/>
            <a:endParaRPr lang="en-GB" sz="500" dirty="0"/>
          </a:p>
          <a:p>
            <a:r>
              <a:rPr lang="en-GB" i="1" dirty="0" err="1"/>
              <a:t>Lenaia</a:t>
            </a:r>
            <a:r>
              <a:rPr lang="en-GB" i="1" dirty="0"/>
              <a:t> </a:t>
            </a:r>
            <a:r>
              <a:rPr lang="en-GB" dirty="0"/>
              <a:t>established in 440 BC.</a:t>
            </a:r>
          </a:p>
          <a:p>
            <a:pPr lvl="1"/>
            <a:r>
              <a:rPr lang="en-GB" sz="2600" i="1" dirty="0" err="1"/>
              <a:t>lene</a:t>
            </a:r>
            <a:r>
              <a:rPr lang="en-GB" sz="2600" i="1" dirty="0"/>
              <a:t> </a:t>
            </a:r>
            <a:r>
              <a:rPr lang="en-GB" sz="2600" dirty="0"/>
              <a:t>[maenad or devotee of </a:t>
            </a:r>
            <a:r>
              <a:rPr lang="en-GB" sz="2600" dirty="0" err="1"/>
              <a:t>Dionysos</a:t>
            </a:r>
            <a:r>
              <a:rPr lang="en-GB" sz="2600" dirty="0"/>
              <a:t>]</a:t>
            </a:r>
          </a:p>
          <a:p>
            <a:pPr lvl="1"/>
            <a:r>
              <a:rPr lang="en-GB" sz="2600" dirty="0"/>
              <a:t>Held around January.</a:t>
            </a:r>
          </a:p>
        </p:txBody>
      </p:sp>
      <p:sp>
        <p:nvSpPr>
          <p:cNvPr id="6" name="TextBox 5">
            <a:extLst>
              <a:ext uri="{FF2B5EF4-FFF2-40B4-BE49-F238E27FC236}">
                <a16:creationId xmlns:a16="http://schemas.microsoft.com/office/drawing/2014/main" id="{597DBFEC-89A5-8CDC-CAC4-70E317A7EC91}"/>
              </a:ext>
            </a:extLst>
          </p:cNvPr>
          <p:cNvSpPr txBox="1"/>
          <p:nvPr/>
        </p:nvSpPr>
        <p:spPr>
          <a:xfrm>
            <a:off x="91867" y="98277"/>
            <a:ext cx="5189434" cy="3970318"/>
          </a:xfrm>
          <a:prstGeom prst="rect">
            <a:avLst/>
          </a:prstGeom>
          <a:solidFill>
            <a:schemeClr val="accent4">
              <a:lumMod val="20000"/>
              <a:lumOff val="80000"/>
            </a:schemeClr>
          </a:solidFill>
        </p:spPr>
        <p:txBody>
          <a:bodyPr wrap="square">
            <a:spAutoFit/>
          </a:bodyPr>
          <a:lstStyle/>
          <a:p>
            <a:r>
              <a:rPr lang="en-GB" sz="2400" dirty="0"/>
              <a:t>“Going to Sicily, therefore, at the time when Hieron was founding Etna, he put on the Women of Etna, divining a good life for those who settled the city.” – [anon.] </a:t>
            </a:r>
            <a:r>
              <a:rPr lang="en-GB" sz="2400" b="1" i="1" dirty="0"/>
              <a:t>Life of Aeschylus </a:t>
            </a:r>
            <a:r>
              <a:rPr lang="en-GB" sz="2400" b="1" dirty="0"/>
              <a:t>9 </a:t>
            </a:r>
            <a:r>
              <a:rPr lang="en-GB" sz="2400" dirty="0"/>
              <a:t>(early Hellenistic period).</a:t>
            </a:r>
          </a:p>
          <a:p>
            <a:endParaRPr lang="en-GB" sz="1000" dirty="0"/>
          </a:p>
          <a:p>
            <a:r>
              <a:rPr lang="en-GB" sz="2400" dirty="0"/>
              <a:t>“They say that being esteemed by Hieron, he re-produced the Persians in Sicily to great acclaim.” – [anon.] </a:t>
            </a:r>
            <a:r>
              <a:rPr lang="en-GB" sz="2400" b="1" i="1" dirty="0"/>
              <a:t>Life of Aeschylus </a:t>
            </a:r>
            <a:r>
              <a:rPr lang="en-GB" sz="2400" b="1" dirty="0"/>
              <a:t>18 </a:t>
            </a:r>
            <a:r>
              <a:rPr lang="en-GB" sz="2400" dirty="0"/>
              <a:t>(early Hellenistic period).</a:t>
            </a:r>
          </a:p>
        </p:txBody>
      </p:sp>
    </p:spTree>
    <p:extLst>
      <p:ext uri="{BB962C8B-B14F-4D97-AF65-F5344CB8AC3E}">
        <p14:creationId xmlns:p14="http://schemas.microsoft.com/office/powerpoint/2010/main" val="107453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EB22C6-DB70-732E-0C98-DE17BBD34E71}"/>
              </a:ext>
            </a:extLst>
          </p:cNvPr>
          <p:cNvSpPr>
            <a:spLocks noGrp="1"/>
          </p:cNvSpPr>
          <p:nvPr>
            <p:ph type="title"/>
          </p:nvPr>
        </p:nvSpPr>
        <p:spPr>
          <a:xfrm>
            <a:off x="5297762" y="329184"/>
            <a:ext cx="6251110" cy="1783080"/>
          </a:xfrm>
        </p:spPr>
        <p:txBody>
          <a:bodyPr anchor="b">
            <a:normAutofit/>
          </a:bodyPr>
          <a:lstStyle/>
          <a:p>
            <a:r>
              <a:rPr lang="en-GB" sz="5400" b="1"/>
              <a:t>Competition</a:t>
            </a:r>
          </a:p>
        </p:txBody>
      </p:sp>
      <p:pic>
        <p:nvPicPr>
          <p:cNvPr id="4" name="Picture 3" descr="A painting of two people&#10;&#10;Description automatically generated">
            <a:extLst>
              <a:ext uri="{FF2B5EF4-FFF2-40B4-BE49-F238E27FC236}">
                <a16:creationId xmlns:a16="http://schemas.microsoft.com/office/drawing/2014/main" id="{9C6723FF-2583-5F5F-80AD-CD4A4D7277E8}"/>
              </a:ext>
            </a:extLst>
          </p:cNvPr>
          <p:cNvPicPr>
            <a:picLocks noChangeAspect="1"/>
          </p:cNvPicPr>
          <p:nvPr/>
        </p:nvPicPr>
        <p:blipFill rotWithShape="1">
          <a:blip r:embed="rId2"/>
          <a:srcRect l="12881" r="792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DAB9D6-F92C-8CFE-5A54-FAD57BB6C9ED}"/>
              </a:ext>
            </a:extLst>
          </p:cNvPr>
          <p:cNvSpPr>
            <a:spLocks noGrp="1"/>
          </p:cNvSpPr>
          <p:nvPr>
            <p:ph idx="1"/>
          </p:nvPr>
        </p:nvSpPr>
        <p:spPr>
          <a:xfrm>
            <a:off x="4927919" y="2603254"/>
            <a:ext cx="7138743" cy="4236458"/>
          </a:xfrm>
        </p:spPr>
        <p:txBody>
          <a:bodyPr>
            <a:normAutofit/>
          </a:bodyPr>
          <a:lstStyle/>
          <a:p>
            <a:r>
              <a:rPr lang="en-GB" sz="3000" dirty="0"/>
              <a:t>Submitted to the Eponymous Archon.</a:t>
            </a:r>
          </a:p>
          <a:p>
            <a:pPr lvl="1"/>
            <a:r>
              <a:rPr lang="en-GB" sz="2600" dirty="0"/>
              <a:t>3 tragedies and one satyr play for tragedians.</a:t>
            </a:r>
          </a:p>
          <a:p>
            <a:pPr lvl="1"/>
            <a:r>
              <a:rPr lang="en-GB" sz="2600" dirty="0"/>
              <a:t>1 comedy for comic poets. </a:t>
            </a:r>
          </a:p>
          <a:p>
            <a:pPr lvl="1"/>
            <a:endParaRPr lang="en-GB" sz="100" dirty="0"/>
          </a:p>
          <a:p>
            <a:r>
              <a:rPr lang="en-GB" sz="3000" i="1" dirty="0" err="1"/>
              <a:t>chorēgos</a:t>
            </a:r>
            <a:r>
              <a:rPr lang="en-GB" sz="3000" i="1" dirty="0"/>
              <a:t> </a:t>
            </a:r>
            <a:r>
              <a:rPr lang="en-GB" sz="3000" dirty="0"/>
              <a:t>as a sponsor. </a:t>
            </a:r>
          </a:p>
          <a:p>
            <a:pPr lvl="1"/>
            <a:r>
              <a:rPr lang="en-GB" sz="2600" dirty="0"/>
              <a:t>Playwrights as composers, choreographers, designers, directors and occasionally actors.</a:t>
            </a:r>
          </a:p>
          <a:p>
            <a:pPr lvl="1"/>
            <a:endParaRPr lang="en-GB" sz="100" dirty="0"/>
          </a:p>
          <a:p>
            <a:r>
              <a:rPr lang="en-GB" sz="3000" dirty="0"/>
              <a:t>Reward for first prize (+ second and third). </a:t>
            </a:r>
          </a:p>
          <a:p>
            <a:pPr lvl="1"/>
            <a:r>
              <a:rPr lang="en-GB" sz="2600" dirty="0"/>
              <a:t>10</a:t>
            </a:r>
            <a:r>
              <a:rPr lang="en-GB" sz="2600" i="1" dirty="0"/>
              <a:t> </a:t>
            </a:r>
            <a:r>
              <a:rPr lang="en-GB" sz="2600" i="1" dirty="0" err="1"/>
              <a:t>kritai</a:t>
            </a:r>
            <a:r>
              <a:rPr lang="en-GB" sz="2600" i="1" dirty="0"/>
              <a:t> </a:t>
            </a:r>
            <a:r>
              <a:rPr lang="en-GB" sz="2600" dirty="0"/>
              <a:t>selected by lot.</a:t>
            </a:r>
          </a:p>
          <a:p>
            <a:endParaRPr lang="en-GB" sz="2200" i="1" dirty="0"/>
          </a:p>
          <a:p>
            <a:endParaRPr lang="en-GB" sz="2200" i="1" dirty="0"/>
          </a:p>
        </p:txBody>
      </p:sp>
    </p:spTree>
    <p:extLst>
      <p:ext uri="{BB962C8B-B14F-4D97-AF65-F5344CB8AC3E}">
        <p14:creationId xmlns:p14="http://schemas.microsoft.com/office/powerpoint/2010/main" val="215547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 calcmode="lin" valueType="num">
                                      <p:cBhvr>
                                        <p:cTn id="1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17" dur="500"/>
                                        <p:tgtEl>
                                          <p:spTgt spid="3">
                                            <p:txEl>
                                              <p:pRg st="7" end="7"/>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8" end="8"/>
                                            </p:txEl>
                                          </p:spTgt>
                                        </p:tgtEl>
                                        <p:attrNameLst>
                                          <p:attrName>style.visibility</p:attrName>
                                        </p:attrNameLst>
                                      </p:cBhvr>
                                      <p:to>
                                        <p:strVal val="visible"/>
                                      </p:to>
                                    </p:set>
                                    <p:anim calcmode="lin" valueType="num">
                                      <p:cBhvr>
                                        <p:cTn id="20"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FC048-4C01-A754-A704-F24127D5E372}"/>
              </a:ext>
            </a:extLst>
          </p:cNvPr>
          <p:cNvSpPr>
            <a:spLocks noGrp="1"/>
          </p:cNvSpPr>
          <p:nvPr>
            <p:ph type="title"/>
          </p:nvPr>
        </p:nvSpPr>
        <p:spPr>
          <a:xfrm>
            <a:off x="568036" y="205164"/>
            <a:ext cx="4085665" cy="736944"/>
          </a:xfrm>
        </p:spPr>
        <p:txBody>
          <a:bodyPr anchor="t">
            <a:normAutofit/>
          </a:bodyPr>
          <a:lstStyle/>
          <a:p>
            <a:r>
              <a:rPr lang="en-GB" sz="4000" b="1" dirty="0"/>
              <a:t>Audiences</a:t>
            </a:r>
            <a:r>
              <a:rPr lang="en-GB" sz="3200" dirty="0"/>
              <a:t> </a:t>
            </a:r>
          </a:p>
        </p:txBody>
      </p:sp>
      <p:cxnSp>
        <p:nvCxnSpPr>
          <p:cNvPr id="13" name="Straight Connector 12">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D498399-D58B-3A5F-6987-B6DF943C2E62}"/>
              </a:ext>
            </a:extLst>
          </p:cNvPr>
          <p:cNvSpPr>
            <a:spLocks noGrp="1"/>
          </p:cNvSpPr>
          <p:nvPr>
            <p:ph idx="1"/>
          </p:nvPr>
        </p:nvSpPr>
        <p:spPr>
          <a:xfrm>
            <a:off x="147782" y="1219199"/>
            <a:ext cx="4765963" cy="5638789"/>
          </a:xfrm>
        </p:spPr>
        <p:txBody>
          <a:bodyPr>
            <a:normAutofit/>
          </a:bodyPr>
          <a:lstStyle/>
          <a:p>
            <a:r>
              <a:rPr lang="en-GB" sz="3600" dirty="0"/>
              <a:t>Theatre of </a:t>
            </a:r>
            <a:r>
              <a:rPr lang="en-GB" sz="3600" dirty="0" err="1"/>
              <a:t>Dionysos</a:t>
            </a:r>
            <a:r>
              <a:rPr lang="en-GB" sz="3600" dirty="0"/>
              <a:t> </a:t>
            </a:r>
          </a:p>
          <a:p>
            <a:pPr lvl="1"/>
            <a:r>
              <a:rPr lang="en-GB" sz="3000" dirty="0"/>
              <a:t>Capacity of 20,000?</a:t>
            </a:r>
          </a:p>
          <a:p>
            <a:pPr lvl="2"/>
            <a:r>
              <a:rPr lang="en-GB" sz="3000" dirty="0"/>
              <a:t>Plato claims 30,000 </a:t>
            </a:r>
            <a:r>
              <a:rPr lang="en-GB" sz="3000" i="1" dirty="0"/>
              <a:t>(Symposium).</a:t>
            </a:r>
          </a:p>
          <a:p>
            <a:pPr lvl="2"/>
            <a:endParaRPr lang="en-GB" sz="200" i="1" dirty="0"/>
          </a:p>
          <a:p>
            <a:r>
              <a:rPr lang="en-GB" sz="3600" dirty="0"/>
              <a:t>Front row for priests, magistrates and VIPs.</a:t>
            </a:r>
          </a:p>
          <a:p>
            <a:pPr lvl="1"/>
            <a:r>
              <a:rPr lang="en-GB" sz="3000" dirty="0"/>
              <a:t>Also, citizens (10 tribes), and special areas for </a:t>
            </a:r>
            <a:r>
              <a:rPr lang="en-GB" sz="3000" dirty="0" err="1"/>
              <a:t>metics</a:t>
            </a:r>
            <a:r>
              <a:rPr lang="en-GB" sz="3000" dirty="0"/>
              <a:t> and ephebes. </a:t>
            </a:r>
          </a:p>
          <a:p>
            <a:endParaRPr lang="en-GB" sz="200" dirty="0"/>
          </a:p>
          <a:p>
            <a:r>
              <a:rPr lang="en-GB" sz="3600" b="1" dirty="0"/>
              <a:t>Could women attend?</a:t>
            </a:r>
          </a:p>
        </p:txBody>
      </p:sp>
      <p:pic>
        <p:nvPicPr>
          <p:cNvPr id="4" name="Picture 3">
            <a:extLst>
              <a:ext uri="{FF2B5EF4-FFF2-40B4-BE49-F238E27FC236}">
                <a16:creationId xmlns:a16="http://schemas.microsoft.com/office/drawing/2014/main" id="{9033AB40-2532-CA69-9DFA-15C6B52488AC}"/>
              </a:ext>
            </a:extLst>
          </p:cNvPr>
          <p:cNvPicPr>
            <a:picLocks noChangeAspect="1"/>
          </p:cNvPicPr>
          <p:nvPr/>
        </p:nvPicPr>
        <p:blipFill rotWithShape="1">
          <a:blip r:embed="rId2"/>
          <a:srcRect l="272" r="2205" b="-2"/>
          <a:stretch/>
        </p:blipFill>
        <p:spPr>
          <a:xfrm>
            <a:off x="4847665" y="10"/>
            <a:ext cx="7621662" cy="6857990"/>
          </a:xfrm>
          <a:prstGeom prst="rect">
            <a:avLst/>
          </a:prstGeom>
        </p:spPr>
      </p:pic>
      <p:sp>
        <p:nvSpPr>
          <p:cNvPr id="6" name="TextBox 5">
            <a:extLst>
              <a:ext uri="{FF2B5EF4-FFF2-40B4-BE49-F238E27FC236}">
                <a16:creationId xmlns:a16="http://schemas.microsoft.com/office/drawing/2014/main" id="{EA7D7895-7C9C-FEDD-6336-0DC3CCF9D97A}"/>
              </a:ext>
            </a:extLst>
          </p:cNvPr>
          <p:cNvSpPr txBox="1"/>
          <p:nvPr/>
        </p:nvSpPr>
        <p:spPr>
          <a:xfrm>
            <a:off x="5376989" y="438150"/>
            <a:ext cx="6894771" cy="1938992"/>
          </a:xfrm>
          <a:prstGeom prst="rect">
            <a:avLst/>
          </a:prstGeom>
          <a:solidFill>
            <a:schemeClr val="accent6"/>
          </a:solidFill>
        </p:spPr>
        <p:txBody>
          <a:bodyPr wrap="square">
            <a:spAutoFit/>
          </a:bodyPr>
          <a:lstStyle/>
          <a:p>
            <a:r>
              <a:rPr lang="en-GB" sz="2400" dirty="0"/>
              <a:t>But some say that at the performance of the Eumenides, when he led on the chorus one by one, he frightened the people so much that some children lost consciousness and unborn babies were aborted. – [anon.] </a:t>
            </a:r>
            <a:r>
              <a:rPr lang="en-GB" sz="2400" b="1" i="1" dirty="0"/>
              <a:t>Life of Aeschylus </a:t>
            </a:r>
            <a:r>
              <a:rPr lang="en-GB" sz="2400" b="1" dirty="0"/>
              <a:t>9 </a:t>
            </a:r>
            <a:r>
              <a:rPr lang="en-GB" sz="2400" dirty="0"/>
              <a:t>(early Hellenistic period).</a:t>
            </a:r>
          </a:p>
        </p:txBody>
      </p:sp>
    </p:spTree>
    <p:extLst>
      <p:ext uri="{BB962C8B-B14F-4D97-AF65-F5344CB8AC3E}">
        <p14:creationId xmlns:p14="http://schemas.microsoft.com/office/powerpoint/2010/main" val="76308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1874A9-B1B7-DC82-BC9F-E1F729EDE2BF}"/>
              </a:ext>
            </a:extLst>
          </p:cNvPr>
          <p:cNvSpPr>
            <a:spLocks noGrp="1"/>
          </p:cNvSpPr>
          <p:nvPr>
            <p:ph type="title"/>
          </p:nvPr>
        </p:nvSpPr>
        <p:spPr>
          <a:xfrm>
            <a:off x="589560" y="856180"/>
            <a:ext cx="4560584" cy="1128068"/>
          </a:xfrm>
        </p:spPr>
        <p:txBody>
          <a:bodyPr anchor="ctr">
            <a:normAutofit/>
          </a:bodyPr>
          <a:lstStyle/>
          <a:p>
            <a:r>
              <a:rPr lang="en-GB" sz="4000" b="1"/>
              <a:t>“Special effects”</a:t>
            </a:r>
          </a:p>
        </p:txBody>
      </p:sp>
      <p:grpSp>
        <p:nvGrpSpPr>
          <p:cNvPr id="16" name="Group 15">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ED5B411-4007-65F4-3F13-4EC999047234}"/>
              </a:ext>
            </a:extLst>
          </p:cNvPr>
          <p:cNvSpPr>
            <a:spLocks noGrp="1"/>
          </p:cNvSpPr>
          <p:nvPr>
            <p:ph idx="1"/>
          </p:nvPr>
        </p:nvSpPr>
        <p:spPr>
          <a:xfrm>
            <a:off x="87363" y="2224322"/>
            <a:ext cx="5450312" cy="4525061"/>
          </a:xfrm>
        </p:spPr>
        <p:txBody>
          <a:bodyPr anchor="ctr">
            <a:normAutofit fontScale="92500" lnSpcReduction="10000"/>
          </a:bodyPr>
          <a:lstStyle/>
          <a:p>
            <a:r>
              <a:rPr lang="en-GB" dirty="0"/>
              <a:t>All plays taking place during daylight. </a:t>
            </a:r>
          </a:p>
          <a:p>
            <a:endParaRPr lang="en-GB" sz="300" dirty="0"/>
          </a:p>
          <a:p>
            <a:r>
              <a:rPr lang="en-GB" dirty="0"/>
              <a:t>Stage equipment</a:t>
            </a:r>
          </a:p>
          <a:p>
            <a:pPr lvl="1"/>
            <a:r>
              <a:rPr lang="en-GB" sz="2600" i="1" dirty="0" err="1"/>
              <a:t>ekkyklēma</a:t>
            </a:r>
            <a:r>
              <a:rPr lang="en-GB" sz="2600" i="1" dirty="0"/>
              <a:t> </a:t>
            </a:r>
            <a:r>
              <a:rPr lang="en-GB" sz="2600" dirty="0"/>
              <a:t>(“object that is rolled out”).</a:t>
            </a:r>
          </a:p>
          <a:p>
            <a:pPr lvl="2"/>
            <a:r>
              <a:rPr lang="en-GB" sz="2600" dirty="0"/>
              <a:t>e.g., Aeschylus’ </a:t>
            </a:r>
            <a:r>
              <a:rPr lang="en-GB" sz="2600" i="1" dirty="0"/>
              <a:t>Agamemnon</a:t>
            </a:r>
            <a:r>
              <a:rPr lang="en-GB" sz="2600" dirty="0"/>
              <a:t>.</a:t>
            </a:r>
          </a:p>
          <a:p>
            <a:pPr lvl="1"/>
            <a:r>
              <a:rPr lang="en-GB" sz="2800" i="1" dirty="0" err="1"/>
              <a:t>mēchane</a:t>
            </a:r>
            <a:r>
              <a:rPr lang="en-GB" sz="2800" dirty="0"/>
              <a:t> (“machine”).</a:t>
            </a:r>
          </a:p>
          <a:p>
            <a:pPr lvl="2"/>
            <a:r>
              <a:rPr lang="en-GB" sz="2600" dirty="0"/>
              <a:t>A “crane”, e.g., Aristophanes’ </a:t>
            </a:r>
            <a:r>
              <a:rPr lang="en-GB" sz="2600" i="1" dirty="0"/>
              <a:t>Clouds</a:t>
            </a:r>
            <a:r>
              <a:rPr lang="en-GB" sz="2600" dirty="0"/>
              <a:t>.</a:t>
            </a:r>
          </a:p>
          <a:p>
            <a:pPr lvl="3"/>
            <a:r>
              <a:rPr lang="en-GB" sz="2600" dirty="0"/>
              <a:t>Latin: </a:t>
            </a:r>
            <a:r>
              <a:rPr lang="en-GB" sz="2600" i="1" dirty="0"/>
              <a:t>deus ex machina</a:t>
            </a:r>
            <a:r>
              <a:rPr lang="en-GB" sz="2600" dirty="0"/>
              <a:t>.</a:t>
            </a:r>
          </a:p>
          <a:p>
            <a:pPr lvl="3"/>
            <a:endParaRPr lang="en-GB" sz="300" dirty="0"/>
          </a:p>
          <a:p>
            <a:r>
              <a:rPr lang="en-GB" i="1" dirty="0" err="1"/>
              <a:t>paraskēnia</a:t>
            </a:r>
            <a:r>
              <a:rPr lang="en-GB" i="1" dirty="0"/>
              <a:t> </a:t>
            </a:r>
            <a:r>
              <a:rPr lang="en-GB" dirty="0"/>
              <a:t>(buildings on the side) + </a:t>
            </a:r>
            <a:r>
              <a:rPr lang="en-GB" i="1" dirty="0" err="1"/>
              <a:t>skēnē</a:t>
            </a:r>
            <a:r>
              <a:rPr lang="en-GB" i="1" dirty="0"/>
              <a:t> </a:t>
            </a:r>
            <a:r>
              <a:rPr lang="en-GB" dirty="0"/>
              <a:t>(structure at back of stage).</a:t>
            </a: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agram of different stages of development&#10;&#10;Description automatically generated">
            <a:extLst>
              <a:ext uri="{FF2B5EF4-FFF2-40B4-BE49-F238E27FC236}">
                <a16:creationId xmlns:a16="http://schemas.microsoft.com/office/drawing/2014/main" id="{D02E22EF-E5CC-E036-5712-905E61069B85}"/>
              </a:ext>
            </a:extLst>
          </p:cNvPr>
          <p:cNvPicPr>
            <a:picLocks noChangeAspect="1"/>
          </p:cNvPicPr>
          <p:nvPr/>
        </p:nvPicPr>
        <p:blipFill rotWithShape="1">
          <a:blip r:embed="rId2"/>
          <a:srcRect l="5677" r="10508" b="2"/>
          <a:stretch/>
        </p:blipFill>
        <p:spPr>
          <a:xfrm>
            <a:off x="5977788" y="799352"/>
            <a:ext cx="5425410" cy="5259296"/>
          </a:xfrm>
          <a:prstGeom prst="rect">
            <a:avLst/>
          </a:prstGeom>
        </p:spPr>
      </p:pic>
    </p:spTree>
    <p:extLst>
      <p:ext uri="{BB962C8B-B14F-4D97-AF65-F5344CB8AC3E}">
        <p14:creationId xmlns:p14="http://schemas.microsoft.com/office/powerpoint/2010/main" val="332528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0F0A9-2288-4817-2454-025E66855C3E}"/>
              </a:ext>
            </a:extLst>
          </p:cNvPr>
          <p:cNvSpPr>
            <a:spLocks noGrp="1"/>
          </p:cNvSpPr>
          <p:nvPr>
            <p:ph type="title"/>
          </p:nvPr>
        </p:nvSpPr>
        <p:spPr>
          <a:xfrm>
            <a:off x="3872222" y="71780"/>
            <a:ext cx="5851425" cy="990610"/>
          </a:xfrm>
        </p:spPr>
        <p:txBody>
          <a:bodyPr anchor="b">
            <a:normAutofit/>
          </a:bodyPr>
          <a:lstStyle/>
          <a:p>
            <a:r>
              <a:rPr lang="en-GB" sz="5400" b="1" dirty="0">
                <a:solidFill>
                  <a:schemeClr val="tx2"/>
                </a:solidFill>
              </a:rPr>
              <a:t>The “players”</a:t>
            </a:r>
          </a:p>
        </p:txBody>
      </p:sp>
      <p:sp>
        <p:nvSpPr>
          <p:cNvPr id="9" name="Freeform: Shape 8">
            <a:extLst>
              <a:ext uri="{FF2B5EF4-FFF2-40B4-BE49-F238E27FC236}">
                <a16:creationId xmlns:a16="http://schemas.microsoft.com/office/drawing/2014/main" id="{A4813DE6-CC05-D4A6-57C6-34BDCB1C11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971521">
            <a:off x="10657075" y="182303"/>
            <a:ext cx="1414214" cy="511935"/>
          </a:xfrm>
          <a:custGeom>
            <a:avLst/>
            <a:gdLst>
              <a:gd name="connsiteX0" fmla="*/ 1414214 w 1414214"/>
              <a:gd name="connsiteY0" fmla="*/ 281652 h 511935"/>
              <a:gd name="connsiteX1" fmla="*/ 1099481 w 1414214"/>
              <a:gd name="connsiteY1" fmla="*/ 511935 h 511935"/>
              <a:gd name="connsiteX2" fmla="*/ 996953 w 1414214"/>
              <a:gd name="connsiteY2" fmla="*/ 499092 h 511935"/>
              <a:gd name="connsiteX3" fmla="*/ 752474 w 1414214"/>
              <a:gd name="connsiteY3" fmla="*/ 465695 h 511935"/>
              <a:gd name="connsiteX4" fmla="*/ 22399 w 1414214"/>
              <a:gd name="connsiteY4" fmla="*/ 308988 h 511935"/>
              <a:gd name="connsiteX5" fmla="*/ 38819 w 1414214"/>
              <a:gd name="connsiteY5" fmla="*/ 240901 h 511935"/>
              <a:gd name="connsiteX6" fmla="*/ 183869 w 1414214"/>
              <a:gd name="connsiteY6" fmla="*/ 0 h 511935"/>
              <a:gd name="connsiteX7" fmla="*/ 371788 w 1414214"/>
              <a:gd name="connsiteY7" fmla="*/ 44535 h 511935"/>
              <a:gd name="connsiteX8" fmla="*/ 1301107 w 1414214"/>
              <a:gd name="connsiteY8" fmla="*/ 255886 h 511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4214" h="511935">
                <a:moveTo>
                  <a:pt x="1414214" y="281652"/>
                </a:moveTo>
                <a:lnTo>
                  <a:pt x="1099481" y="511935"/>
                </a:lnTo>
                <a:lnTo>
                  <a:pt x="996953" y="499092"/>
                </a:lnTo>
                <a:cubicBezTo>
                  <a:pt x="901102" y="486845"/>
                  <a:pt x="814760" y="475243"/>
                  <a:pt x="752474" y="465695"/>
                </a:cubicBezTo>
                <a:cubicBezTo>
                  <a:pt x="425047" y="415944"/>
                  <a:pt x="206254" y="352678"/>
                  <a:pt x="22399" y="308988"/>
                </a:cubicBezTo>
                <a:cubicBezTo>
                  <a:pt x="1595" y="292696"/>
                  <a:pt x="-21851" y="307630"/>
                  <a:pt x="38819" y="240901"/>
                </a:cubicBezTo>
                <a:lnTo>
                  <a:pt x="183869" y="0"/>
                </a:lnTo>
                <a:lnTo>
                  <a:pt x="371788" y="44535"/>
                </a:lnTo>
                <a:cubicBezTo>
                  <a:pt x="681468" y="117668"/>
                  <a:pt x="1029104" y="194340"/>
                  <a:pt x="1301107" y="255886"/>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D0C531AC-B951-C983-A9F9-A57678E3B2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76942" y="253728"/>
            <a:ext cx="447266" cy="466480"/>
            <a:chOff x="9571360" y="4439737"/>
            <a:chExt cx="351312" cy="354664"/>
          </a:xfrm>
        </p:grpSpPr>
        <p:sp>
          <p:nvSpPr>
            <p:cNvPr id="12" name="Freeform: Shape 11">
              <a:extLst>
                <a:ext uri="{FF2B5EF4-FFF2-40B4-BE49-F238E27FC236}">
                  <a16:creationId xmlns:a16="http://schemas.microsoft.com/office/drawing/2014/main" id="{45304F32-33F0-5A5F-4837-1B2BFA5DBA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7660A84-957D-5B03-5B37-036016C704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3">
                <a:lumMod val="20000"/>
                <a:lumOff val="8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D548DB72-417A-9228-F390-910EA8BAE9C9}"/>
              </a:ext>
            </a:extLst>
          </p:cNvPr>
          <p:cNvSpPr>
            <a:spLocks noGrp="1"/>
          </p:cNvSpPr>
          <p:nvPr>
            <p:ph idx="1"/>
          </p:nvPr>
        </p:nvSpPr>
        <p:spPr>
          <a:xfrm>
            <a:off x="128187" y="825162"/>
            <a:ext cx="5785099" cy="5991631"/>
          </a:xfrm>
        </p:spPr>
        <p:txBody>
          <a:bodyPr>
            <a:normAutofit fontScale="92500"/>
          </a:bodyPr>
          <a:lstStyle/>
          <a:p>
            <a:r>
              <a:rPr lang="en-GB" i="1" dirty="0" err="1">
                <a:solidFill>
                  <a:schemeClr val="tx2"/>
                </a:solidFill>
              </a:rPr>
              <a:t>chōros</a:t>
            </a:r>
            <a:r>
              <a:rPr lang="en-GB" i="1" dirty="0">
                <a:solidFill>
                  <a:schemeClr val="tx2"/>
                </a:solidFill>
              </a:rPr>
              <a:t> </a:t>
            </a:r>
            <a:r>
              <a:rPr lang="en-GB" dirty="0">
                <a:solidFill>
                  <a:schemeClr val="tx2"/>
                </a:solidFill>
              </a:rPr>
              <a:t>lit. = dance. </a:t>
            </a:r>
          </a:p>
          <a:p>
            <a:pPr lvl="1"/>
            <a:r>
              <a:rPr lang="en-GB" sz="2800" dirty="0">
                <a:solidFill>
                  <a:schemeClr val="tx2"/>
                </a:solidFill>
              </a:rPr>
              <a:t>Greek choruses a mixture of dance and song, accompanied by an </a:t>
            </a:r>
            <a:r>
              <a:rPr lang="en-GB" sz="2800" i="1" dirty="0">
                <a:solidFill>
                  <a:schemeClr val="tx2"/>
                </a:solidFill>
              </a:rPr>
              <a:t>aulos</a:t>
            </a:r>
            <a:r>
              <a:rPr lang="en-GB" sz="2800" dirty="0">
                <a:solidFill>
                  <a:schemeClr val="tx2"/>
                </a:solidFill>
              </a:rPr>
              <a:t>.</a:t>
            </a:r>
          </a:p>
          <a:p>
            <a:pPr lvl="2"/>
            <a:r>
              <a:rPr lang="en-GB" sz="2800" dirty="0">
                <a:solidFill>
                  <a:schemeClr val="tx2"/>
                </a:solidFill>
              </a:rPr>
              <a:t>Usually entering at end of first scene.</a:t>
            </a:r>
          </a:p>
          <a:p>
            <a:pPr lvl="1"/>
            <a:r>
              <a:rPr lang="en-GB" sz="2800" dirty="0">
                <a:solidFill>
                  <a:schemeClr val="tx2"/>
                </a:solidFill>
              </a:rPr>
              <a:t>Originally around 50 odd, down to about 12-15 by mid-5th century.</a:t>
            </a:r>
          </a:p>
          <a:p>
            <a:pPr lvl="1"/>
            <a:r>
              <a:rPr lang="en-GB" sz="2800" b="1" dirty="0">
                <a:solidFill>
                  <a:schemeClr val="tx2"/>
                </a:solidFill>
              </a:rPr>
              <a:t>Why the reduction in number? </a:t>
            </a:r>
          </a:p>
          <a:p>
            <a:pPr lvl="1"/>
            <a:endParaRPr lang="en-GB" sz="600" b="1" dirty="0">
              <a:solidFill>
                <a:schemeClr val="tx2"/>
              </a:solidFill>
            </a:endParaRPr>
          </a:p>
          <a:p>
            <a:r>
              <a:rPr lang="en-GB" dirty="0">
                <a:solidFill>
                  <a:schemeClr val="tx2"/>
                </a:solidFill>
              </a:rPr>
              <a:t>Initially only one, then up to three (male) actors for main “speaking” parts – </a:t>
            </a:r>
            <a:r>
              <a:rPr lang="en-GB" b="1" dirty="0">
                <a:solidFill>
                  <a:schemeClr val="tx2"/>
                </a:solidFill>
              </a:rPr>
              <a:t>what would you need to do if there were more than 3 </a:t>
            </a:r>
            <a:r>
              <a:rPr lang="en-GB" b="1" i="1" dirty="0">
                <a:solidFill>
                  <a:schemeClr val="tx2"/>
                </a:solidFill>
              </a:rPr>
              <a:t>dramatis personae</a:t>
            </a:r>
            <a:r>
              <a:rPr lang="en-GB" b="1" dirty="0">
                <a:solidFill>
                  <a:schemeClr val="tx2"/>
                </a:solidFill>
              </a:rPr>
              <a:t>?</a:t>
            </a:r>
          </a:p>
          <a:p>
            <a:endParaRPr lang="en-GB" sz="600" dirty="0">
              <a:solidFill>
                <a:schemeClr val="tx2"/>
              </a:solidFill>
            </a:endParaRPr>
          </a:p>
          <a:p>
            <a:r>
              <a:rPr lang="en-GB" b="1" dirty="0">
                <a:solidFill>
                  <a:schemeClr val="tx2"/>
                </a:solidFill>
              </a:rPr>
              <a:t>How did actors express different emotions?</a:t>
            </a:r>
          </a:p>
        </p:txBody>
      </p:sp>
      <p:pic>
        <p:nvPicPr>
          <p:cNvPr id="4" name="Picture 3" descr="A collection of masks with different faces&#10;&#10;Description automatically generated">
            <a:extLst>
              <a:ext uri="{FF2B5EF4-FFF2-40B4-BE49-F238E27FC236}">
                <a16:creationId xmlns:a16="http://schemas.microsoft.com/office/drawing/2014/main" id="{F20AC8A8-5297-EEF1-B436-D67C771046A8}"/>
              </a:ext>
            </a:extLst>
          </p:cNvPr>
          <p:cNvPicPr>
            <a:picLocks noChangeAspect="1"/>
          </p:cNvPicPr>
          <p:nvPr/>
        </p:nvPicPr>
        <p:blipFill rotWithShape="1">
          <a:blip r:embed="rId2"/>
          <a:srcRect r="1" b="1414"/>
          <a:stretch/>
        </p:blipFill>
        <p:spPr>
          <a:xfrm>
            <a:off x="6278715" y="825162"/>
            <a:ext cx="5397522" cy="5321279"/>
          </a:xfrm>
          <a:custGeom>
            <a:avLst/>
            <a:gdLst/>
            <a:ahLst/>
            <a:cxnLst/>
            <a:rect l="l" t="t" r="r" b="b"/>
            <a:pathLst>
              <a:path w="4907989" h="5000863">
                <a:moveTo>
                  <a:pt x="2470191" y="1"/>
                </a:moveTo>
                <a:cubicBezTo>
                  <a:pt x="2830241" y="-195"/>
                  <a:pt x="3415742" y="46328"/>
                  <a:pt x="3765819" y="252773"/>
                </a:cubicBezTo>
                <a:cubicBezTo>
                  <a:pt x="4165907" y="488709"/>
                  <a:pt x="4458341" y="954942"/>
                  <a:pt x="4731557" y="1418236"/>
                </a:cubicBezTo>
                <a:cubicBezTo>
                  <a:pt x="4789564" y="1659858"/>
                  <a:pt x="4891070" y="1860738"/>
                  <a:pt x="4905579" y="2143103"/>
                </a:cubicBezTo>
                <a:cubicBezTo>
                  <a:pt x="4920089" y="2425468"/>
                  <a:pt x="4866326" y="2818061"/>
                  <a:pt x="4818615" y="3112430"/>
                </a:cubicBezTo>
                <a:cubicBezTo>
                  <a:pt x="4770904" y="3406800"/>
                  <a:pt x="4806203" y="3646923"/>
                  <a:pt x="4619311" y="3909319"/>
                </a:cubicBezTo>
                <a:cubicBezTo>
                  <a:pt x="4432419" y="4171716"/>
                  <a:pt x="4049620" y="4492340"/>
                  <a:pt x="3697259" y="4686813"/>
                </a:cubicBezTo>
                <a:cubicBezTo>
                  <a:pt x="3344898" y="4881286"/>
                  <a:pt x="2734541" y="4985891"/>
                  <a:pt x="2333694" y="4997577"/>
                </a:cubicBezTo>
                <a:cubicBezTo>
                  <a:pt x="1932846" y="5009263"/>
                  <a:pt x="1918305" y="5002441"/>
                  <a:pt x="1292179" y="4756925"/>
                </a:cubicBezTo>
                <a:cubicBezTo>
                  <a:pt x="666053" y="4511409"/>
                  <a:pt x="241665" y="3438040"/>
                  <a:pt x="84531" y="2817164"/>
                </a:cubicBezTo>
                <a:cubicBezTo>
                  <a:pt x="-72603" y="2196288"/>
                  <a:pt x="-25040" y="1500760"/>
                  <a:pt x="349377" y="1031668"/>
                </a:cubicBezTo>
                <a:cubicBezTo>
                  <a:pt x="723793" y="562576"/>
                  <a:pt x="1315167" y="14311"/>
                  <a:pt x="2331031" y="2616"/>
                </a:cubicBezTo>
                <a:cubicBezTo>
                  <a:pt x="2371921" y="1011"/>
                  <a:pt x="2418756" y="29"/>
                  <a:pt x="2470191" y="1"/>
                </a:cubicBezTo>
                <a:close/>
              </a:path>
            </a:pathLst>
          </a:custGeom>
        </p:spPr>
      </p:pic>
      <p:grpSp>
        <p:nvGrpSpPr>
          <p:cNvPr id="15" name="Group 14">
            <a:extLst>
              <a:ext uri="{FF2B5EF4-FFF2-40B4-BE49-F238E27FC236}">
                <a16:creationId xmlns:a16="http://schemas.microsoft.com/office/drawing/2014/main" id="{4D3BD428-BE12-D76F-5331-338B22BA4D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9359112" flipV="1">
            <a:off x="6370609" y="4879835"/>
            <a:ext cx="1284318" cy="1937410"/>
            <a:chOff x="11879717" y="3115440"/>
            <a:chExt cx="1284318" cy="1937410"/>
          </a:xfrm>
        </p:grpSpPr>
        <p:sp>
          <p:nvSpPr>
            <p:cNvPr id="16" name="Freeform: Shape 15">
              <a:extLst>
                <a:ext uri="{FF2B5EF4-FFF2-40B4-BE49-F238E27FC236}">
                  <a16:creationId xmlns:a16="http://schemas.microsoft.com/office/drawing/2014/main" id="{0ED2505C-BD8D-90F6-2853-6BBFE44A9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A35142EF-06FE-5359-648A-F585DF6D4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186341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randombar(horizontal)">
                                      <p:cBhvr>
                                        <p:cTn id="1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mosaic of a group of people&#10;&#10;Description automatically generated">
            <a:extLst>
              <a:ext uri="{FF2B5EF4-FFF2-40B4-BE49-F238E27FC236}">
                <a16:creationId xmlns:a16="http://schemas.microsoft.com/office/drawing/2014/main" id="{B6AFC7E4-E0D6-B4A2-E21A-6552869DED74}"/>
              </a:ext>
            </a:extLst>
          </p:cNvPr>
          <p:cNvPicPr>
            <a:picLocks noChangeAspect="1"/>
          </p:cNvPicPr>
          <p:nvPr/>
        </p:nvPicPr>
        <p:blipFill rotWithShape="1">
          <a:blip r:embed="rId2"/>
          <a:srcRect t="26547" b="16491"/>
          <a:stretch/>
        </p:blipFill>
        <p:spPr>
          <a:xfrm>
            <a:off x="20" y="10"/>
            <a:ext cx="12191980" cy="6857990"/>
          </a:xfrm>
          <a:prstGeom prst="rect">
            <a:avLst/>
          </a:prstGeom>
        </p:spPr>
      </p:pic>
      <p:sp useBgFill="1">
        <p:nvSpPr>
          <p:cNvPr id="14" name="Rectangle 13">
            <a:extLst>
              <a:ext uri="{FF2B5EF4-FFF2-40B4-BE49-F238E27FC236}">
                <a16:creationId xmlns:a16="http://schemas.microsoft.com/office/drawing/2014/main" id="{C56A0FDA-9157-2C6B-6549-4570BD71D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5227480"/>
            <a:ext cx="12192003" cy="1630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DE2F42-855F-1B5E-1C22-9E4B6FE4CF55}"/>
              </a:ext>
            </a:extLst>
          </p:cNvPr>
          <p:cNvSpPr>
            <a:spLocks noGrp="1"/>
          </p:cNvSpPr>
          <p:nvPr>
            <p:ph type="title"/>
          </p:nvPr>
        </p:nvSpPr>
        <p:spPr>
          <a:xfrm>
            <a:off x="2008973" y="5640659"/>
            <a:ext cx="9433845" cy="804161"/>
          </a:xfrm>
        </p:spPr>
        <p:txBody>
          <a:bodyPr vert="horz" lIns="91440" tIns="45720" rIns="91440" bIns="45720" rtlCol="0" anchor="ctr">
            <a:normAutofit fontScale="90000"/>
          </a:bodyPr>
          <a:lstStyle/>
          <a:p>
            <a:r>
              <a:rPr lang="en-US" sz="5400" b="1" dirty="0"/>
              <a:t>Roman dramatic performances</a:t>
            </a:r>
          </a:p>
        </p:txBody>
      </p:sp>
      <p:grpSp>
        <p:nvGrpSpPr>
          <p:cNvPr id="11" name="Group 10">
            <a:extLst>
              <a:ext uri="{FF2B5EF4-FFF2-40B4-BE49-F238E27FC236}">
                <a16:creationId xmlns:a16="http://schemas.microsoft.com/office/drawing/2014/main" id="{96A3C8CE-26B9-D061-59D9-B73267F581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5174856"/>
            <a:ext cx="12207200" cy="123363"/>
            <a:chOff x="-5025" y="6737718"/>
            <a:chExt cx="12207200" cy="123363"/>
          </a:xfrm>
        </p:grpSpPr>
        <p:sp>
          <p:nvSpPr>
            <p:cNvPr id="12" name="Rectangle 11">
              <a:extLst>
                <a:ext uri="{FF2B5EF4-FFF2-40B4-BE49-F238E27FC236}">
                  <a16:creationId xmlns:a16="http://schemas.microsoft.com/office/drawing/2014/main" id="{8F877943-CA6B-FAFE-9840-3D0B02D232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3B65C2-8219-E08F-136B-F7517B115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08621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AB2075-2131-B3BD-9BBF-AE8BC84F251C}"/>
              </a:ext>
            </a:extLst>
          </p:cNvPr>
          <p:cNvSpPr>
            <a:spLocks noGrp="1"/>
          </p:cNvSpPr>
          <p:nvPr>
            <p:ph type="title"/>
          </p:nvPr>
        </p:nvSpPr>
        <p:spPr>
          <a:xfrm>
            <a:off x="327691" y="120507"/>
            <a:ext cx="5334197" cy="1301893"/>
          </a:xfrm>
        </p:spPr>
        <p:txBody>
          <a:bodyPr anchor="ctr">
            <a:normAutofit/>
          </a:bodyPr>
          <a:lstStyle/>
          <a:p>
            <a:r>
              <a:rPr lang="en-GB" b="1" dirty="0"/>
              <a:t>Republican period</a:t>
            </a:r>
          </a:p>
        </p:txBody>
      </p:sp>
      <p:sp>
        <p:nvSpPr>
          <p:cNvPr id="3" name="Content Placeholder 2">
            <a:extLst>
              <a:ext uri="{FF2B5EF4-FFF2-40B4-BE49-F238E27FC236}">
                <a16:creationId xmlns:a16="http://schemas.microsoft.com/office/drawing/2014/main" id="{B932CD88-5969-0002-D372-1CD32A78EAEC}"/>
              </a:ext>
            </a:extLst>
          </p:cNvPr>
          <p:cNvSpPr>
            <a:spLocks noGrp="1"/>
          </p:cNvSpPr>
          <p:nvPr>
            <p:ph idx="1"/>
          </p:nvPr>
        </p:nvSpPr>
        <p:spPr>
          <a:xfrm>
            <a:off x="147782" y="1200727"/>
            <a:ext cx="6557818" cy="5657273"/>
          </a:xfrm>
        </p:spPr>
        <p:txBody>
          <a:bodyPr anchor="ctr">
            <a:normAutofit/>
          </a:bodyPr>
          <a:lstStyle/>
          <a:p>
            <a:r>
              <a:rPr lang="en-GB" sz="3600" dirty="0"/>
              <a:t>Atellan Farce or </a:t>
            </a:r>
            <a:r>
              <a:rPr lang="en-GB" sz="3600" i="1" dirty="0" err="1"/>
              <a:t>ludi</a:t>
            </a:r>
            <a:r>
              <a:rPr lang="en-GB" sz="3600" i="1" dirty="0"/>
              <a:t> </a:t>
            </a:r>
            <a:r>
              <a:rPr lang="en-GB" sz="3600" i="1" dirty="0" err="1"/>
              <a:t>Osci</a:t>
            </a:r>
            <a:r>
              <a:rPr lang="en-GB" sz="3600" dirty="0"/>
              <a:t>.</a:t>
            </a:r>
          </a:p>
          <a:p>
            <a:endParaRPr lang="en-GB" sz="500" dirty="0"/>
          </a:p>
          <a:p>
            <a:r>
              <a:rPr lang="en-GB" sz="3600" dirty="0"/>
              <a:t>Greek drama being popularised in 3rd century. </a:t>
            </a:r>
          </a:p>
          <a:p>
            <a:pPr lvl="1"/>
            <a:r>
              <a:rPr lang="en-GB" sz="3600" dirty="0" err="1"/>
              <a:t>Livius</a:t>
            </a:r>
            <a:r>
              <a:rPr lang="en-GB" sz="3600" dirty="0"/>
              <a:t> Andronicus and introduction of plays (ca. 240 BC).</a:t>
            </a:r>
          </a:p>
          <a:p>
            <a:pPr lvl="1"/>
            <a:endParaRPr lang="en-GB" sz="500" dirty="0"/>
          </a:p>
          <a:p>
            <a:r>
              <a:rPr lang="en-GB" sz="3600" dirty="0"/>
              <a:t>Latin plays by Plautus (ca. 205–184 BC).</a:t>
            </a:r>
          </a:p>
        </p:txBody>
      </p:sp>
      <p:pic>
        <p:nvPicPr>
          <p:cNvPr id="4" name="Picture 3">
            <a:extLst>
              <a:ext uri="{FF2B5EF4-FFF2-40B4-BE49-F238E27FC236}">
                <a16:creationId xmlns:a16="http://schemas.microsoft.com/office/drawing/2014/main" id="{D13C1E79-BF5B-762A-6BB7-3E98BB3EB62C}"/>
              </a:ext>
            </a:extLst>
          </p:cNvPr>
          <p:cNvPicPr>
            <a:picLocks noChangeAspect="1"/>
          </p:cNvPicPr>
          <p:nvPr/>
        </p:nvPicPr>
        <p:blipFill rotWithShape="1">
          <a:blip r:embed="rId2"/>
          <a:srcRect l="6749"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00028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127710-9D6E-2D6C-D0F4-2BEBA3F8A98B}"/>
              </a:ext>
            </a:extLst>
          </p:cNvPr>
          <p:cNvSpPr>
            <a:spLocks noGrp="1"/>
          </p:cNvSpPr>
          <p:nvPr>
            <p:ph type="title"/>
          </p:nvPr>
        </p:nvSpPr>
        <p:spPr>
          <a:xfrm>
            <a:off x="3536256" y="186284"/>
            <a:ext cx="4960043" cy="1351472"/>
          </a:xfrm>
        </p:spPr>
        <p:txBody>
          <a:bodyPr>
            <a:normAutofit/>
          </a:bodyPr>
          <a:lstStyle/>
          <a:p>
            <a:pPr algn="ctr"/>
            <a:r>
              <a:rPr lang="en-GB" b="1" dirty="0">
                <a:solidFill>
                  <a:schemeClr val="tx1">
                    <a:lumMod val="85000"/>
                    <a:lumOff val="15000"/>
                  </a:schemeClr>
                </a:solidFill>
              </a:rPr>
              <a:t>Mime and pantomime</a:t>
            </a:r>
          </a:p>
        </p:txBody>
      </p:sp>
      <p:pic>
        <p:nvPicPr>
          <p:cNvPr id="4" name="Picture 3">
            <a:extLst>
              <a:ext uri="{FF2B5EF4-FFF2-40B4-BE49-F238E27FC236}">
                <a16:creationId xmlns:a16="http://schemas.microsoft.com/office/drawing/2014/main" id="{04097109-00BF-BB46-C3B3-8865568311F7}"/>
              </a:ext>
            </a:extLst>
          </p:cNvPr>
          <p:cNvPicPr>
            <a:picLocks noChangeAspect="1"/>
          </p:cNvPicPr>
          <p:nvPr/>
        </p:nvPicPr>
        <p:blipFill rotWithShape="1">
          <a:blip r:embed="rId2"/>
          <a:srcRect r="6263" b="-1"/>
          <a:stretch/>
        </p:blipFill>
        <p:spPr>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p:spPr>
      </p:pic>
      <p:sp>
        <p:nvSpPr>
          <p:cNvPr id="3" name="Content Placeholder 2">
            <a:extLst>
              <a:ext uri="{FF2B5EF4-FFF2-40B4-BE49-F238E27FC236}">
                <a16:creationId xmlns:a16="http://schemas.microsoft.com/office/drawing/2014/main" id="{BA3A62BD-45AB-5885-836E-3C8A54E27CF9}"/>
              </a:ext>
            </a:extLst>
          </p:cNvPr>
          <p:cNvSpPr>
            <a:spLocks noGrp="1"/>
          </p:cNvSpPr>
          <p:nvPr>
            <p:ph idx="1"/>
          </p:nvPr>
        </p:nvSpPr>
        <p:spPr>
          <a:xfrm>
            <a:off x="3435927" y="1537756"/>
            <a:ext cx="5144540" cy="5320233"/>
          </a:xfrm>
        </p:spPr>
        <p:txBody>
          <a:bodyPr>
            <a:normAutofit/>
          </a:bodyPr>
          <a:lstStyle/>
          <a:p>
            <a:r>
              <a:rPr lang="en-GB" sz="2400" dirty="0">
                <a:solidFill>
                  <a:schemeClr val="tx1">
                    <a:lumMod val="85000"/>
                    <a:lumOff val="15000"/>
                  </a:schemeClr>
                </a:solidFill>
              </a:rPr>
              <a:t>Mime – early street theatre?</a:t>
            </a:r>
          </a:p>
          <a:p>
            <a:pPr lvl="1"/>
            <a:r>
              <a:rPr lang="en-GB" dirty="0">
                <a:solidFill>
                  <a:schemeClr val="tx1">
                    <a:lumMod val="85000"/>
                    <a:lumOff val="15000"/>
                  </a:schemeClr>
                </a:solidFill>
              </a:rPr>
              <a:t>Comic situation from ordinary life. </a:t>
            </a:r>
          </a:p>
          <a:p>
            <a:pPr lvl="1"/>
            <a:r>
              <a:rPr lang="en-GB" dirty="0">
                <a:solidFill>
                  <a:schemeClr val="tx1">
                    <a:lumMod val="85000"/>
                    <a:lumOff val="15000"/>
                  </a:schemeClr>
                </a:solidFill>
              </a:rPr>
              <a:t>Incorporated into </a:t>
            </a:r>
            <a:r>
              <a:rPr lang="en-GB" i="1" dirty="0" err="1">
                <a:solidFill>
                  <a:schemeClr val="tx1">
                    <a:lumMod val="85000"/>
                    <a:lumOff val="15000"/>
                  </a:schemeClr>
                </a:solidFill>
              </a:rPr>
              <a:t>Floralia</a:t>
            </a:r>
            <a:r>
              <a:rPr lang="en-GB" dirty="0">
                <a:solidFill>
                  <a:schemeClr val="tx1">
                    <a:lumMod val="85000"/>
                    <a:lumOff val="15000"/>
                  </a:schemeClr>
                </a:solidFill>
              </a:rPr>
              <a:t>.</a:t>
            </a:r>
          </a:p>
          <a:p>
            <a:pPr lvl="1"/>
            <a:endParaRPr lang="en-GB" sz="100" dirty="0">
              <a:solidFill>
                <a:schemeClr val="tx1">
                  <a:lumMod val="85000"/>
                  <a:lumOff val="15000"/>
                </a:schemeClr>
              </a:solidFill>
            </a:endParaRPr>
          </a:p>
          <a:p>
            <a:r>
              <a:rPr lang="en-GB" sz="2400" dirty="0">
                <a:solidFill>
                  <a:schemeClr val="tx1">
                    <a:lumMod val="85000"/>
                    <a:lumOff val="15000"/>
                  </a:schemeClr>
                </a:solidFill>
              </a:rPr>
              <a:t>Pantomime – performative dance.</a:t>
            </a:r>
          </a:p>
          <a:p>
            <a:pPr lvl="1"/>
            <a:r>
              <a:rPr lang="en-GB" dirty="0">
                <a:solidFill>
                  <a:schemeClr val="tx1">
                    <a:lumMod val="85000"/>
                    <a:lumOff val="15000"/>
                  </a:schemeClr>
                </a:solidFill>
              </a:rPr>
              <a:t>Solo dancers and mythic themes.</a:t>
            </a:r>
          </a:p>
          <a:p>
            <a:pPr lvl="1"/>
            <a:r>
              <a:rPr lang="en-GB" dirty="0" err="1">
                <a:solidFill>
                  <a:schemeClr val="tx1">
                    <a:lumMod val="85000"/>
                    <a:lumOff val="15000"/>
                  </a:schemeClr>
                </a:solidFill>
              </a:rPr>
              <a:t>Pylades</a:t>
            </a:r>
            <a:r>
              <a:rPr lang="en-GB" dirty="0">
                <a:solidFill>
                  <a:schemeClr val="tx1">
                    <a:lumMod val="85000"/>
                    <a:lumOff val="15000"/>
                  </a:schemeClr>
                </a:solidFill>
              </a:rPr>
              <a:t> of Cilicia and </a:t>
            </a:r>
            <a:r>
              <a:rPr lang="en-GB" dirty="0" err="1">
                <a:solidFill>
                  <a:schemeClr val="tx1">
                    <a:lumMod val="85000"/>
                    <a:lumOff val="15000"/>
                  </a:schemeClr>
                </a:solidFill>
              </a:rPr>
              <a:t>Bathyllus</a:t>
            </a:r>
            <a:r>
              <a:rPr lang="en-GB" dirty="0">
                <a:solidFill>
                  <a:schemeClr val="tx1">
                    <a:lumMod val="85000"/>
                    <a:lumOff val="15000"/>
                  </a:schemeClr>
                </a:solidFill>
              </a:rPr>
              <a:t> of Alexandria.</a:t>
            </a:r>
          </a:p>
          <a:p>
            <a:pPr lvl="1"/>
            <a:r>
              <a:rPr lang="en-GB" dirty="0">
                <a:solidFill>
                  <a:schemeClr val="tx1">
                    <a:lumMod val="85000"/>
                    <a:lumOff val="15000"/>
                  </a:schemeClr>
                </a:solidFill>
              </a:rPr>
              <a:t>“Without voice”.</a:t>
            </a:r>
          </a:p>
          <a:p>
            <a:pPr lvl="1"/>
            <a:endParaRPr lang="en-GB" sz="100" dirty="0">
              <a:solidFill>
                <a:schemeClr val="tx1">
                  <a:lumMod val="85000"/>
                  <a:lumOff val="15000"/>
                </a:schemeClr>
              </a:solidFill>
            </a:endParaRPr>
          </a:p>
          <a:p>
            <a:r>
              <a:rPr lang="en-GB" sz="2400" dirty="0">
                <a:solidFill>
                  <a:schemeClr val="tx1">
                    <a:lumMod val="85000"/>
                    <a:lumOff val="15000"/>
                  </a:schemeClr>
                </a:solidFill>
              </a:rPr>
              <a:t>“Pantomime” riots during reign of Tiberius.</a:t>
            </a:r>
          </a:p>
          <a:p>
            <a:endParaRPr lang="en-GB" sz="100" dirty="0">
              <a:solidFill>
                <a:schemeClr val="tx1">
                  <a:lumMod val="85000"/>
                  <a:lumOff val="15000"/>
                </a:schemeClr>
              </a:solidFill>
            </a:endParaRPr>
          </a:p>
          <a:p>
            <a:r>
              <a:rPr lang="en-GB" sz="2400" dirty="0">
                <a:solidFill>
                  <a:schemeClr val="tx1">
                    <a:lumMod val="85000"/>
                    <a:lumOff val="15000"/>
                  </a:schemeClr>
                </a:solidFill>
              </a:rPr>
              <a:t>Other types of performers, including jugglers and acrobats. </a:t>
            </a:r>
          </a:p>
        </p:txBody>
      </p:sp>
      <p:pic>
        <p:nvPicPr>
          <p:cNvPr id="5" name="Picture 4">
            <a:extLst>
              <a:ext uri="{FF2B5EF4-FFF2-40B4-BE49-F238E27FC236}">
                <a16:creationId xmlns:a16="http://schemas.microsoft.com/office/drawing/2014/main" id="{DEEBAFEC-1F31-2E0B-2FC4-9BE0C87E7926}"/>
              </a:ext>
            </a:extLst>
          </p:cNvPr>
          <p:cNvPicPr>
            <a:picLocks noChangeAspect="1"/>
          </p:cNvPicPr>
          <p:nvPr/>
        </p:nvPicPr>
        <p:blipFill rotWithShape="1">
          <a:blip r:embed="rId3"/>
          <a:srcRect l="13428" r="19272"/>
          <a:stretch/>
        </p:blipFill>
        <p:spPr>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p:spPr>
      </p:pic>
    </p:spTree>
    <p:extLst>
      <p:ext uri="{BB962C8B-B14F-4D97-AF65-F5344CB8AC3E}">
        <p14:creationId xmlns:p14="http://schemas.microsoft.com/office/powerpoint/2010/main" val="428732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6" dur="500"/>
                                        <p:tgtEl>
                                          <p:spTgt spid="3">
                                            <p:txEl>
                                              <p:pRg st="7" end="7"/>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randombar(horizontal)">
                                      <p:cBhvr>
                                        <p:cTn id="19" dur="500"/>
                                        <p:tgtEl>
                                          <p:spTgt spid="3">
                                            <p:txEl>
                                              <p:pRg st="9" end="9"/>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3">
                                            <p:txEl>
                                              <p:pRg st="11" end="11"/>
                                            </p:txEl>
                                          </p:spTgt>
                                        </p:tgtEl>
                                        <p:attrNameLst>
                                          <p:attrName>style.visibility</p:attrName>
                                        </p:attrNameLst>
                                      </p:cBhvr>
                                      <p:to>
                                        <p:strVal val="visible"/>
                                      </p:to>
                                    </p:set>
                                    <p:animEffect transition="in" filter="wipe(down)">
                                      <p:cBhvr>
                                        <p:cTn id="24" dur="580">
                                          <p:stCondLst>
                                            <p:cond delay="0"/>
                                          </p:stCondLst>
                                        </p:cTn>
                                        <p:tgtEl>
                                          <p:spTgt spid="3">
                                            <p:txEl>
                                              <p:pRg st="11" end="11"/>
                                            </p:txEl>
                                          </p:spTgt>
                                        </p:tgtEl>
                                      </p:cBhvr>
                                    </p:animEffect>
                                    <p:anim calcmode="lin" valueType="num">
                                      <p:cBhvr>
                                        <p:cTn id="25" dur="1822" tmFilter="0,0; 0.14,0.36; 0.43,0.73; 0.71,0.91; 1.0,1.0">
                                          <p:stCondLst>
                                            <p:cond delay="0"/>
                                          </p:stCondLst>
                                        </p:cTn>
                                        <p:tgtEl>
                                          <p:spTgt spid="3">
                                            <p:txEl>
                                              <p:pRg st="11" end="11"/>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xEl>
                                              <p:pRg st="11" end="11"/>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xEl>
                                              <p:pRg st="11" end="11"/>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xEl>
                                              <p:pRg st="11" end="11"/>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xEl>
                                              <p:pRg st="11" end="11"/>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xEl>
                                              <p:pRg st="11" end="11"/>
                                            </p:txEl>
                                          </p:spTgt>
                                        </p:tgtEl>
                                      </p:cBhvr>
                                      <p:to x="100000" y="60000"/>
                                    </p:animScale>
                                    <p:animScale>
                                      <p:cBhvr>
                                        <p:cTn id="31" dur="166" decel="50000">
                                          <p:stCondLst>
                                            <p:cond delay="676"/>
                                          </p:stCondLst>
                                        </p:cTn>
                                        <p:tgtEl>
                                          <p:spTgt spid="3">
                                            <p:txEl>
                                              <p:pRg st="11" end="11"/>
                                            </p:txEl>
                                          </p:spTgt>
                                        </p:tgtEl>
                                      </p:cBhvr>
                                      <p:to x="100000" y="100000"/>
                                    </p:animScale>
                                    <p:animScale>
                                      <p:cBhvr>
                                        <p:cTn id="32" dur="26">
                                          <p:stCondLst>
                                            <p:cond delay="1312"/>
                                          </p:stCondLst>
                                        </p:cTn>
                                        <p:tgtEl>
                                          <p:spTgt spid="3">
                                            <p:txEl>
                                              <p:pRg st="11" end="11"/>
                                            </p:txEl>
                                          </p:spTgt>
                                        </p:tgtEl>
                                      </p:cBhvr>
                                      <p:to x="100000" y="80000"/>
                                    </p:animScale>
                                    <p:animScale>
                                      <p:cBhvr>
                                        <p:cTn id="33" dur="166" decel="50000">
                                          <p:stCondLst>
                                            <p:cond delay="1338"/>
                                          </p:stCondLst>
                                        </p:cTn>
                                        <p:tgtEl>
                                          <p:spTgt spid="3">
                                            <p:txEl>
                                              <p:pRg st="11" end="11"/>
                                            </p:txEl>
                                          </p:spTgt>
                                        </p:tgtEl>
                                      </p:cBhvr>
                                      <p:to x="100000" y="100000"/>
                                    </p:animScale>
                                    <p:animScale>
                                      <p:cBhvr>
                                        <p:cTn id="34" dur="26">
                                          <p:stCondLst>
                                            <p:cond delay="1642"/>
                                          </p:stCondLst>
                                        </p:cTn>
                                        <p:tgtEl>
                                          <p:spTgt spid="3">
                                            <p:txEl>
                                              <p:pRg st="11" end="11"/>
                                            </p:txEl>
                                          </p:spTgt>
                                        </p:tgtEl>
                                      </p:cBhvr>
                                      <p:to x="100000" y="90000"/>
                                    </p:animScale>
                                    <p:animScale>
                                      <p:cBhvr>
                                        <p:cTn id="35" dur="166" decel="50000">
                                          <p:stCondLst>
                                            <p:cond delay="1668"/>
                                          </p:stCondLst>
                                        </p:cTn>
                                        <p:tgtEl>
                                          <p:spTgt spid="3">
                                            <p:txEl>
                                              <p:pRg st="11" end="11"/>
                                            </p:txEl>
                                          </p:spTgt>
                                        </p:tgtEl>
                                      </p:cBhvr>
                                      <p:to x="100000" y="100000"/>
                                    </p:animScale>
                                    <p:animScale>
                                      <p:cBhvr>
                                        <p:cTn id="36" dur="26">
                                          <p:stCondLst>
                                            <p:cond delay="1808"/>
                                          </p:stCondLst>
                                        </p:cTn>
                                        <p:tgtEl>
                                          <p:spTgt spid="3">
                                            <p:txEl>
                                              <p:pRg st="11" end="11"/>
                                            </p:txEl>
                                          </p:spTgt>
                                        </p:tgtEl>
                                      </p:cBhvr>
                                      <p:to x="100000" y="95000"/>
                                    </p:animScale>
                                    <p:animScale>
                                      <p:cBhvr>
                                        <p:cTn id="37" dur="166" decel="50000">
                                          <p:stCondLst>
                                            <p:cond delay="1834"/>
                                          </p:stCondLst>
                                        </p:cTn>
                                        <p:tgtEl>
                                          <p:spTgt spid="3">
                                            <p:txEl>
                                              <p:pRg st="11" end="1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TotalTime>
  <Words>616</Words>
  <Application>Microsoft Office PowerPoint</Application>
  <PresentationFormat>Widescreen</PresentationFormat>
  <Paragraphs>87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Theatre and performance</vt:lpstr>
      <vt:lpstr>Choral performances</vt:lpstr>
      <vt:lpstr>“Greek” drama</vt:lpstr>
      <vt:lpstr>Competition</vt:lpstr>
      <vt:lpstr>Audiences </vt:lpstr>
      <vt:lpstr>“Special effects”</vt:lpstr>
      <vt:lpstr>The “players”</vt:lpstr>
      <vt:lpstr>Roman dramatic performances</vt:lpstr>
      <vt:lpstr>Republican period</vt:lpstr>
      <vt:lpstr>Mime and pantomime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Theatre and performance</dc:title>
  <dc:creator>Matthew Cobb</dc:creator>
  <cp:lastModifiedBy>Matthew Cobb</cp:lastModifiedBy>
  <cp:revision>34</cp:revision>
  <dcterms:created xsi:type="dcterms:W3CDTF">2023-10-30T21:25:41Z</dcterms:created>
  <dcterms:modified xsi:type="dcterms:W3CDTF">2023-10-31T10:51:17Z</dcterms:modified>
</cp:coreProperties>
</file>