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4"/>
  </p:notesMasterIdLst>
  <p:sldIdLst>
    <p:sldId id="277" r:id="rId2"/>
    <p:sldId id="265" r:id="rId3"/>
    <p:sldId id="270" r:id="rId4"/>
    <p:sldId id="271" r:id="rId5"/>
    <p:sldId id="272" r:id="rId6"/>
    <p:sldId id="274" r:id="rId7"/>
    <p:sldId id="268" r:id="rId8"/>
    <p:sldId id="276" r:id="rId9"/>
    <p:sldId id="261" r:id="rId10"/>
    <p:sldId id="263" r:id="rId11"/>
    <p:sldId id="275"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8D20B7-C4B7-4146-8348-F690CE2C12B0}" v="244" dt="2026-02-16T12:21:34.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94" autoAdjust="0"/>
    <p:restoredTop sz="94660"/>
  </p:normalViewPr>
  <p:slideViewPr>
    <p:cSldViewPr snapToGrid="0">
      <p:cViewPr>
        <p:scale>
          <a:sx n="66" d="100"/>
          <a:sy n="66" d="100"/>
        </p:scale>
        <p:origin x="1224" y="31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1BA17-34A8-4241-AB10-02154FC1ACBD}"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0FB50E-6DBB-48D4-A031-3A2C30BB74EA}" type="slidenum">
              <a:rPr lang="en-GB" smtClean="0"/>
              <a:t>‹#›</a:t>
            </a:fld>
            <a:endParaRPr lang="en-GB"/>
          </a:p>
        </p:txBody>
      </p:sp>
    </p:spTree>
    <p:extLst>
      <p:ext uri="{BB962C8B-B14F-4D97-AF65-F5344CB8AC3E}">
        <p14:creationId xmlns:p14="http://schemas.microsoft.com/office/powerpoint/2010/main" val="1841020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0FB50E-6DBB-48D4-A031-3A2C30BB74EA}" type="slidenum">
              <a:rPr lang="en-GB" smtClean="0"/>
              <a:t>6</a:t>
            </a:fld>
            <a:endParaRPr lang="en-GB"/>
          </a:p>
        </p:txBody>
      </p:sp>
    </p:spTree>
    <p:extLst>
      <p:ext uri="{BB962C8B-B14F-4D97-AF65-F5344CB8AC3E}">
        <p14:creationId xmlns:p14="http://schemas.microsoft.com/office/powerpoint/2010/main" val="2214214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0FB50E-6DBB-48D4-A031-3A2C30BB74EA}" type="slidenum">
              <a:rPr lang="en-GB" smtClean="0"/>
              <a:t>10</a:t>
            </a:fld>
            <a:endParaRPr lang="en-GB"/>
          </a:p>
        </p:txBody>
      </p:sp>
    </p:spTree>
    <p:extLst>
      <p:ext uri="{BB962C8B-B14F-4D97-AF65-F5344CB8AC3E}">
        <p14:creationId xmlns:p14="http://schemas.microsoft.com/office/powerpoint/2010/main" val="3404073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26F90-6868-254E-4E13-681A6E8A87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A85E61C-54BD-F1A9-3334-D79E670E01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61E84BC-953B-5D0F-3F29-AC11A11AC167}"/>
              </a:ext>
            </a:extLst>
          </p:cNvPr>
          <p:cNvSpPr>
            <a:spLocks noGrp="1"/>
          </p:cNvSpPr>
          <p:nvPr>
            <p:ph type="dt" sz="half" idx="10"/>
          </p:nvPr>
        </p:nvSpPr>
        <p:spPr/>
        <p:txBody>
          <a:bodyPr/>
          <a:lstStyle/>
          <a:p>
            <a:fld id="{87DE6118-2437-4B30-8E3C-4D2BE6020583}" type="datetimeFigureOut">
              <a:rPr lang="en-US" smtClean="0"/>
              <a:pPr/>
              <a:t>2/16/2026</a:t>
            </a:fld>
            <a:endParaRPr lang="en-US"/>
          </a:p>
        </p:txBody>
      </p:sp>
      <p:sp>
        <p:nvSpPr>
          <p:cNvPr id="5" name="Footer Placeholder 4">
            <a:extLst>
              <a:ext uri="{FF2B5EF4-FFF2-40B4-BE49-F238E27FC236}">
                <a16:creationId xmlns:a16="http://schemas.microsoft.com/office/drawing/2014/main" id="{6055A234-E29E-BE83-F74F-A1B395C262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16839D-455F-617E-2586-BF771111D22F}"/>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415986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E0C2-78FE-5C2F-9DB8-828B0D0CD3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CC7817-DEF3-277E-7687-47780886DD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3C6ED3-49F5-AB95-068B-30B71F1FCA50}"/>
              </a:ext>
            </a:extLst>
          </p:cNvPr>
          <p:cNvSpPr>
            <a:spLocks noGrp="1"/>
          </p:cNvSpPr>
          <p:nvPr>
            <p:ph type="dt" sz="half" idx="10"/>
          </p:nvPr>
        </p:nvSpPr>
        <p:spPr/>
        <p:txBody>
          <a:bodyPr/>
          <a:lstStyle/>
          <a:p>
            <a:fld id="{87DE6118-2437-4B30-8E3C-4D2BE6020583}" type="datetimeFigureOut">
              <a:rPr lang="en-US" smtClean="0"/>
              <a:t>2/16/2026</a:t>
            </a:fld>
            <a:endParaRPr lang="en-US"/>
          </a:p>
        </p:txBody>
      </p:sp>
      <p:sp>
        <p:nvSpPr>
          <p:cNvPr id="5" name="Footer Placeholder 4">
            <a:extLst>
              <a:ext uri="{FF2B5EF4-FFF2-40B4-BE49-F238E27FC236}">
                <a16:creationId xmlns:a16="http://schemas.microsoft.com/office/drawing/2014/main" id="{3F6BBB6D-EDC9-F38C-A3B0-BA9E34B534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8C863-8385-7774-0277-73E752FA85AD}"/>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41868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4C816-8758-0DCF-397D-94DCE3AD18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398873-535B-4A1E-183E-01B8D1C896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A047938-4283-3EFF-702E-6E31696BB22A}"/>
              </a:ext>
            </a:extLst>
          </p:cNvPr>
          <p:cNvSpPr>
            <a:spLocks noGrp="1"/>
          </p:cNvSpPr>
          <p:nvPr>
            <p:ph type="dt" sz="half" idx="10"/>
          </p:nvPr>
        </p:nvSpPr>
        <p:spPr/>
        <p:txBody>
          <a:bodyPr/>
          <a:lstStyle/>
          <a:p>
            <a:fld id="{87DE6118-2437-4B30-8E3C-4D2BE6020583}" type="datetimeFigureOut">
              <a:rPr lang="en-US" smtClean="0"/>
              <a:pPr/>
              <a:t>2/16/2026</a:t>
            </a:fld>
            <a:endParaRPr lang="en-US"/>
          </a:p>
        </p:txBody>
      </p:sp>
      <p:sp>
        <p:nvSpPr>
          <p:cNvPr id="5" name="Footer Placeholder 4">
            <a:extLst>
              <a:ext uri="{FF2B5EF4-FFF2-40B4-BE49-F238E27FC236}">
                <a16:creationId xmlns:a16="http://schemas.microsoft.com/office/drawing/2014/main" id="{0C2DFAAF-6F01-9CBA-ECE6-5939ED09C1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0CB422-8FD3-61FE-AA23-1A60FFE7FA72}"/>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2175240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AC87-C634-A16D-B692-3869C6081E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8258D8-1BBF-F9D7-8AE7-A51BAF56B0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A030775-FE0E-980C-C84F-CC661B140F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090032-1B98-3CEB-0CF2-37409889CEB0}"/>
              </a:ext>
            </a:extLst>
          </p:cNvPr>
          <p:cNvSpPr>
            <a:spLocks noGrp="1"/>
          </p:cNvSpPr>
          <p:nvPr>
            <p:ph type="dt" sz="half" idx="10"/>
          </p:nvPr>
        </p:nvSpPr>
        <p:spPr/>
        <p:txBody>
          <a:bodyPr/>
          <a:lstStyle/>
          <a:p>
            <a:fld id="{87DE6118-2437-4B30-8E3C-4D2BE6020583}" type="datetimeFigureOut">
              <a:rPr lang="en-US" smtClean="0"/>
              <a:t>2/16/2026</a:t>
            </a:fld>
            <a:endParaRPr lang="en-US"/>
          </a:p>
        </p:txBody>
      </p:sp>
      <p:sp>
        <p:nvSpPr>
          <p:cNvPr id="6" name="Footer Placeholder 5">
            <a:extLst>
              <a:ext uri="{FF2B5EF4-FFF2-40B4-BE49-F238E27FC236}">
                <a16:creationId xmlns:a16="http://schemas.microsoft.com/office/drawing/2014/main" id="{AEDC1FE8-0080-8DB6-2DEE-37680DC58E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923AF2-39BF-7C7E-0EF5-9AB05201D2A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126548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E4F45-0F7D-D4E5-DCB5-B481487029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7EE291-0CE6-64B5-48B2-AB2317A8CF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C377C7-E710-F527-6C8A-1D9D5565BC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4F1FBA-26D8-9061-2181-110F3C7A90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9B6EE3-2325-F948-AA82-C8955F9B66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4E1AE06-66EC-A94F-E5AF-18D59F5DEFAC}"/>
              </a:ext>
            </a:extLst>
          </p:cNvPr>
          <p:cNvSpPr>
            <a:spLocks noGrp="1"/>
          </p:cNvSpPr>
          <p:nvPr>
            <p:ph type="dt" sz="half" idx="10"/>
          </p:nvPr>
        </p:nvSpPr>
        <p:spPr/>
        <p:txBody>
          <a:bodyPr/>
          <a:lstStyle/>
          <a:p>
            <a:fld id="{87DE6118-2437-4B30-8E3C-4D2BE6020583}" type="datetimeFigureOut">
              <a:rPr lang="en-US" smtClean="0"/>
              <a:t>2/16/2026</a:t>
            </a:fld>
            <a:endParaRPr lang="en-US"/>
          </a:p>
        </p:txBody>
      </p:sp>
      <p:sp>
        <p:nvSpPr>
          <p:cNvPr id="8" name="Footer Placeholder 7">
            <a:extLst>
              <a:ext uri="{FF2B5EF4-FFF2-40B4-BE49-F238E27FC236}">
                <a16:creationId xmlns:a16="http://schemas.microsoft.com/office/drawing/2014/main" id="{C88FE815-C7E9-2CF8-52FF-395C93E9F8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BB8529A-A066-1DA8-0764-07D92F04E369}"/>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71910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DA3D2-6D5F-3868-EF20-0546AE79CD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2ACA2C-8682-776B-9F21-FE25FF4C9436}"/>
              </a:ext>
            </a:extLst>
          </p:cNvPr>
          <p:cNvSpPr>
            <a:spLocks noGrp="1"/>
          </p:cNvSpPr>
          <p:nvPr>
            <p:ph type="dt" sz="half" idx="10"/>
          </p:nvPr>
        </p:nvSpPr>
        <p:spPr/>
        <p:txBody>
          <a:bodyPr/>
          <a:lstStyle/>
          <a:p>
            <a:fld id="{87DE6118-2437-4B30-8E3C-4D2BE6020583}" type="datetimeFigureOut">
              <a:rPr lang="en-US" smtClean="0"/>
              <a:t>2/16/2026</a:t>
            </a:fld>
            <a:endParaRPr lang="en-US"/>
          </a:p>
        </p:txBody>
      </p:sp>
      <p:sp>
        <p:nvSpPr>
          <p:cNvPr id="4" name="Footer Placeholder 3">
            <a:extLst>
              <a:ext uri="{FF2B5EF4-FFF2-40B4-BE49-F238E27FC236}">
                <a16:creationId xmlns:a16="http://schemas.microsoft.com/office/drawing/2014/main" id="{0F32B455-6287-F9E9-7D96-17D85E80D6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010ACF-0B36-F936-673C-0AA43A4224BD}"/>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820615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1D7931-9238-A5B5-57EE-94AB0CD209E2}"/>
              </a:ext>
            </a:extLst>
          </p:cNvPr>
          <p:cNvSpPr>
            <a:spLocks noGrp="1"/>
          </p:cNvSpPr>
          <p:nvPr>
            <p:ph type="dt" sz="half" idx="10"/>
          </p:nvPr>
        </p:nvSpPr>
        <p:spPr/>
        <p:txBody>
          <a:bodyPr/>
          <a:lstStyle/>
          <a:p>
            <a:fld id="{87DE6118-2437-4B30-8E3C-4D2BE6020583}" type="datetimeFigureOut">
              <a:rPr lang="en-US" smtClean="0"/>
              <a:t>2/16/2026</a:t>
            </a:fld>
            <a:endParaRPr lang="en-US"/>
          </a:p>
        </p:txBody>
      </p:sp>
      <p:sp>
        <p:nvSpPr>
          <p:cNvPr id="3" name="Footer Placeholder 2">
            <a:extLst>
              <a:ext uri="{FF2B5EF4-FFF2-40B4-BE49-F238E27FC236}">
                <a16:creationId xmlns:a16="http://schemas.microsoft.com/office/drawing/2014/main" id="{B223E1E2-BC85-3B98-AD07-663AADADE9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AB2B3D-57F7-23FB-2863-4FA1F218F2A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431957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51FFE-FBE3-D006-EB4B-837D730AE8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14CFBF0-BA30-8B5E-AEB7-0C036CDC4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32B6C7D-304A-F72D-0435-9602BADD5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7CC078-36B2-A6B8-A5E4-A0B70E314EF1}"/>
              </a:ext>
            </a:extLst>
          </p:cNvPr>
          <p:cNvSpPr>
            <a:spLocks noGrp="1"/>
          </p:cNvSpPr>
          <p:nvPr>
            <p:ph type="dt" sz="half" idx="10"/>
          </p:nvPr>
        </p:nvSpPr>
        <p:spPr/>
        <p:txBody>
          <a:bodyPr/>
          <a:lstStyle/>
          <a:p>
            <a:fld id="{87DE6118-2437-4B30-8E3C-4D2BE6020583}" type="datetimeFigureOut">
              <a:rPr lang="en-US" smtClean="0"/>
              <a:pPr/>
              <a:t>2/16/2026</a:t>
            </a:fld>
            <a:endParaRPr lang="en-US"/>
          </a:p>
        </p:txBody>
      </p:sp>
      <p:sp>
        <p:nvSpPr>
          <p:cNvPr id="6" name="Footer Placeholder 5">
            <a:extLst>
              <a:ext uri="{FF2B5EF4-FFF2-40B4-BE49-F238E27FC236}">
                <a16:creationId xmlns:a16="http://schemas.microsoft.com/office/drawing/2014/main" id="{E5DA6CFD-F5F5-4906-7992-6681990F49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892877-DCD8-0B1E-4B51-85541EFA77E8}"/>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2834156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484CA-52E9-067D-28B1-CFC30E66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2A8B42-D060-A436-5472-711489B12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1E14A0-315D-32FA-2965-C41BAAE77D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216739-0DDC-FA2C-E459-0E3B3EFBD062}"/>
              </a:ext>
            </a:extLst>
          </p:cNvPr>
          <p:cNvSpPr>
            <a:spLocks noGrp="1"/>
          </p:cNvSpPr>
          <p:nvPr>
            <p:ph type="dt" sz="half" idx="10"/>
          </p:nvPr>
        </p:nvSpPr>
        <p:spPr/>
        <p:txBody>
          <a:bodyPr/>
          <a:lstStyle/>
          <a:p>
            <a:fld id="{87DE6118-2437-4B30-8E3C-4D2BE6020583}" type="datetimeFigureOut">
              <a:rPr lang="en-US" smtClean="0"/>
              <a:pPr/>
              <a:t>2/16/2026</a:t>
            </a:fld>
            <a:endParaRPr lang="en-US"/>
          </a:p>
        </p:txBody>
      </p:sp>
      <p:sp>
        <p:nvSpPr>
          <p:cNvPr id="6" name="Footer Placeholder 5">
            <a:extLst>
              <a:ext uri="{FF2B5EF4-FFF2-40B4-BE49-F238E27FC236}">
                <a16:creationId xmlns:a16="http://schemas.microsoft.com/office/drawing/2014/main" id="{937349C5-105F-A7D2-EEF0-C694179273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E26EAE-1A1C-8F01-0719-C6B2AA2A9546}"/>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1179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54397-34B8-12CC-CD39-6E7CEA7A6DD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E29B5E-64E6-C6FD-F9DC-A4A37AB5E9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2EC1CE-6733-78AD-AC26-EAE036F50CE1}"/>
              </a:ext>
            </a:extLst>
          </p:cNvPr>
          <p:cNvSpPr>
            <a:spLocks noGrp="1"/>
          </p:cNvSpPr>
          <p:nvPr>
            <p:ph type="dt" sz="half" idx="10"/>
          </p:nvPr>
        </p:nvSpPr>
        <p:spPr/>
        <p:txBody>
          <a:bodyPr/>
          <a:lstStyle/>
          <a:p>
            <a:fld id="{87DE6118-2437-4B30-8E3C-4D2BE6020583}" type="datetimeFigureOut">
              <a:rPr lang="en-US" smtClean="0"/>
              <a:t>2/16/2026</a:t>
            </a:fld>
            <a:endParaRPr lang="en-US"/>
          </a:p>
        </p:txBody>
      </p:sp>
      <p:sp>
        <p:nvSpPr>
          <p:cNvPr id="5" name="Footer Placeholder 4">
            <a:extLst>
              <a:ext uri="{FF2B5EF4-FFF2-40B4-BE49-F238E27FC236}">
                <a16:creationId xmlns:a16="http://schemas.microsoft.com/office/drawing/2014/main" id="{D7796D79-BD4C-8A00-C341-749F9C64B2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028B4D-6722-C6F9-4C0B-B4C368C69C1A}"/>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4104233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6538FC-A8E6-0DCA-0562-25E3078D65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1511C4-AC76-E48C-BA7C-641F4C8893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E3F0F4-1166-D9C0-67BB-C149F9784082}"/>
              </a:ext>
            </a:extLst>
          </p:cNvPr>
          <p:cNvSpPr>
            <a:spLocks noGrp="1"/>
          </p:cNvSpPr>
          <p:nvPr>
            <p:ph type="dt" sz="half" idx="10"/>
          </p:nvPr>
        </p:nvSpPr>
        <p:spPr/>
        <p:txBody>
          <a:bodyPr/>
          <a:lstStyle/>
          <a:p>
            <a:fld id="{87DE6118-2437-4B30-8E3C-4D2BE6020583}" type="datetimeFigureOut">
              <a:rPr lang="en-US" smtClean="0"/>
              <a:t>2/16/2026</a:t>
            </a:fld>
            <a:endParaRPr lang="en-US"/>
          </a:p>
        </p:txBody>
      </p:sp>
      <p:sp>
        <p:nvSpPr>
          <p:cNvPr id="5" name="Footer Placeholder 4">
            <a:extLst>
              <a:ext uri="{FF2B5EF4-FFF2-40B4-BE49-F238E27FC236}">
                <a16:creationId xmlns:a16="http://schemas.microsoft.com/office/drawing/2014/main" id="{C9093850-AC0F-CB24-2E0B-D2EBF0905B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12C471-F72B-A372-81BA-F93C2AA63C9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908052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68B8F4-D48B-5480-A98F-DDF0ADA0E2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C5E7CB9-3CA8-0066-6B9B-E8D5D88EBB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9B43C2-9DC3-768A-6FBF-C464B28830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DE6118-2437-4B30-8E3C-4D2BE6020583}" type="datetimeFigureOut">
              <a:rPr lang="en-US" smtClean="0"/>
              <a:pPr/>
              <a:t>2/16/2026</a:t>
            </a:fld>
            <a:endParaRPr lang="en-US"/>
          </a:p>
        </p:txBody>
      </p:sp>
      <p:sp>
        <p:nvSpPr>
          <p:cNvPr id="5" name="Footer Placeholder 4">
            <a:extLst>
              <a:ext uri="{FF2B5EF4-FFF2-40B4-BE49-F238E27FC236}">
                <a16:creationId xmlns:a16="http://schemas.microsoft.com/office/drawing/2014/main" id="{C99312D0-2508-04DD-EE1B-6F0554B31A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DCAD815-519B-FFBD-ABD7-E02AC72F40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E57DC2-970A-4B3E-BB1C-7A09969E49DF}" type="slidenum">
              <a:rPr lang="en-US" smtClean="0"/>
              <a:pPr/>
              <a:t>‹#›</a:t>
            </a:fld>
            <a:endParaRPr lang="en-US"/>
          </a:p>
        </p:txBody>
      </p:sp>
    </p:spTree>
    <p:extLst>
      <p:ext uri="{BB962C8B-B14F-4D97-AF65-F5344CB8AC3E}">
        <p14:creationId xmlns:p14="http://schemas.microsoft.com/office/powerpoint/2010/main" val="178539171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educationpeople.org/blog/exploring-pedagogy-introducing-lev-vygotsk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D5C7E4-9705-F574-17AD-B526819B07BD}"/>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80DD142-942E-7EBB-B2A2-E906573E0689}"/>
              </a:ext>
            </a:extLst>
          </p:cNvPr>
          <p:cNvSpPr txBox="1"/>
          <p:nvPr/>
        </p:nvSpPr>
        <p:spPr>
          <a:xfrm>
            <a:off x="6590662" y="4267832"/>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endParaRPr lang="en-US" sz="4000" kern="1200" dirty="0">
              <a:solidFill>
                <a:schemeClr val="tx2"/>
              </a:solidFill>
              <a:latin typeface="+mj-lt"/>
              <a:ea typeface="+mj-ea"/>
              <a:cs typeface="+mj-cs"/>
            </a:endParaRPr>
          </a:p>
        </p:txBody>
      </p:sp>
      <p:pic>
        <p:nvPicPr>
          <p:cNvPr id="3" name="Picture 2" descr="A close-up of a sign&#10;&#10;Description automatically generated">
            <a:extLst>
              <a:ext uri="{FF2B5EF4-FFF2-40B4-BE49-F238E27FC236}">
                <a16:creationId xmlns:a16="http://schemas.microsoft.com/office/drawing/2014/main" id="{60ED2315-2447-1DD5-7505-C200E970B2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21392" y="2564680"/>
            <a:ext cx="3826416" cy="1703152"/>
          </a:xfrm>
          <a:custGeom>
            <a:avLst/>
            <a:gdLst/>
            <a:ahLst/>
            <a:cxnLst/>
            <a:rect l="l" t="t" r="r" b="b"/>
            <a:pathLst>
              <a:path w="4141760" h="4377846">
                <a:moveTo>
                  <a:pt x="0" y="0"/>
                </a:moveTo>
                <a:lnTo>
                  <a:pt x="4141760" y="0"/>
                </a:lnTo>
                <a:lnTo>
                  <a:pt x="4141760" y="4377846"/>
                </a:lnTo>
                <a:lnTo>
                  <a:pt x="0" y="4377846"/>
                </a:lnTo>
                <a:close/>
              </a:path>
            </a:pathLst>
          </a:custGeom>
          <a:noFill/>
        </p:spPr>
      </p:pic>
      <p:grpSp>
        <p:nvGrpSpPr>
          <p:cNvPr id="27" name="Group 26">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8" name="Freeform: Shape 27">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TextBox 7">
            <a:extLst>
              <a:ext uri="{FF2B5EF4-FFF2-40B4-BE49-F238E27FC236}">
                <a16:creationId xmlns:a16="http://schemas.microsoft.com/office/drawing/2014/main" id="{5077EC02-AC43-D196-68F0-A2EE174DF45A}"/>
              </a:ext>
            </a:extLst>
          </p:cNvPr>
          <p:cNvSpPr txBox="1"/>
          <p:nvPr/>
        </p:nvSpPr>
        <p:spPr>
          <a:xfrm>
            <a:off x="5911102" y="648409"/>
            <a:ext cx="6165116" cy="255454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E2841"/>
                </a:solidFill>
                <a:effectLst/>
                <a:uLnTx/>
                <a:uFillTx/>
                <a:latin typeface="Arial" panose="020B0604020202020204" pitchFamily="34" charset="0"/>
                <a:ea typeface="+mn-ea"/>
                <a:cs typeface="Arial" panose="020B0604020202020204" pitchFamily="34" charset="0"/>
              </a:rPr>
              <a:t>Support Plan for a 16‑Year‑Old Young Carer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E2841"/>
                </a:solidFill>
                <a:effectLst/>
                <a:uLnTx/>
                <a:uFillTx/>
                <a:latin typeface="Arial" panose="020B0604020202020204" pitchFamily="34" charset="0"/>
                <a:ea typeface="+mn-ea"/>
                <a:cs typeface="Arial" panose="020B0604020202020204" pitchFamily="34" charset="0"/>
              </a:rPr>
              <a:t>Based on Vygotsky’s Sociocultural Theory</a:t>
            </a:r>
            <a:endParaRPr kumimoji="0" lang="en-US" sz="4000" b="0" i="0" u="none" strike="noStrike" kern="1200" cap="none" spc="0" normalizeH="0" baseline="0" noProof="0" dirty="0">
              <a:ln>
                <a:noFill/>
              </a:ln>
              <a:solidFill>
                <a:srgbClr val="0E2841"/>
              </a:solidFill>
              <a:effectLst/>
              <a:uLnTx/>
              <a:uFillTx/>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B615F3AD-D613-34CE-7C84-B16902B7D15E}"/>
              </a:ext>
            </a:extLst>
          </p:cNvPr>
          <p:cNvSpPr txBox="1"/>
          <p:nvPr/>
        </p:nvSpPr>
        <p:spPr>
          <a:xfrm>
            <a:off x="6603734" y="4001615"/>
            <a:ext cx="4279739" cy="2658356"/>
          </a:xfrm>
          <a:prstGeom prst="rect">
            <a:avLst/>
          </a:prstGeom>
          <a:noFill/>
        </p:spPr>
        <p:txBody>
          <a:bodyPr wrap="square">
            <a:spAutoFit/>
          </a:bodyPr>
          <a:lstStyle/>
          <a:p>
            <a:pPr algn="just">
              <a:lnSpc>
                <a:spcPct val="107000"/>
              </a:lnSpc>
              <a:spcAft>
                <a:spcPts val="800"/>
              </a:spcAft>
            </a:pPr>
            <a:r>
              <a:rPr lang="en-GB" sz="1800" kern="1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Name: Eduarda Pimentel</a:t>
            </a:r>
          </a:p>
          <a:p>
            <a:pPr algn="just">
              <a:lnSpc>
                <a:spcPct val="107000"/>
              </a:lnSpc>
              <a:spcAft>
                <a:spcPts val="800"/>
              </a:spcAft>
            </a:pPr>
            <a:r>
              <a:rPr lang="en-GB" sz="1800" kern="1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Student ID: 2436860</a:t>
            </a:r>
          </a:p>
          <a:p>
            <a:pPr algn="just">
              <a:lnSpc>
                <a:spcPct val="107000"/>
              </a:lnSpc>
              <a:spcAft>
                <a:spcPts val="800"/>
              </a:spcAft>
            </a:pPr>
            <a:r>
              <a:rPr lang="en-GB" sz="1800" kern="1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Module Code: LCHS4010 </a:t>
            </a:r>
          </a:p>
          <a:p>
            <a:pPr algn="just">
              <a:lnSpc>
                <a:spcPct val="107000"/>
              </a:lnSpc>
              <a:spcAft>
                <a:spcPts val="800"/>
              </a:spcAft>
            </a:pPr>
            <a:r>
              <a:rPr lang="en-GB" sz="1800" kern="1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Module: Psychology in Health </a:t>
            </a:r>
            <a:r>
              <a:rPr lang="en-GB" kern="100" dirty="0">
                <a:solidFill>
                  <a:schemeClr val="tx2"/>
                </a:solidFill>
                <a:latin typeface="Arial" panose="020B0604020202020204" pitchFamily="34" charset="0"/>
                <a:ea typeface="Times New Roman" panose="02020603050405020304" pitchFamily="18" charset="0"/>
                <a:cs typeface="Arial" panose="020B0604020202020204" pitchFamily="34" charset="0"/>
              </a:rPr>
              <a:t>and Social Care</a:t>
            </a:r>
          </a:p>
          <a:p>
            <a:pPr algn="just">
              <a:lnSpc>
                <a:spcPct val="107000"/>
              </a:lnSpc>
              <a:spcAft>
                <a:spcPts val="800"/>
              </a:spcAft>
            </a:pPr>
            <a:r>
              <a:rPr lang="en-GB" sz="1800" kern="1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Lecturer: Rizwan Nadim </a:t>
            </a:r>
          </a:p>
          <a:p>
            <a:pPr algn="just">
              <a:lnSpc>
                <a:spcPct val="107000"/>
              </a:lnSpc>
              <a:spcAft>
                <a:spcPts val="800"/>
              </a:spcAft>
            </a:pPr>
            <a:r>
              <a:rPr lang="en-GB" kern="100" dirty="0">
                <a:solidFill>
                  <a:schemeClr val="tx2"/>
                </a:solidFill>
                <a:latin typeface="Arial" panose="020B0604020202020204" pitchFamily="34" charset="0"/>
                <a:ea typeface="Times New Roman" panose="02020603050405020304" pitchFamily="18" charset="0"/>
                <a:cs typeface="Arial" panose="020B0604020202020204" pitchFamily="34" charset="0"/>
              </a:rPr>
              <a:t>Date Submitted: 16 February 2026</a:t>
            </a:r>
            <a:endParaRPr lang="en-GB" sz="1800" kern="1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708340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8" name="Rectangle 12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2" name="Group 13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3" name="Freeform: Shape 13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4" name="Freeform: Shape 13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5" name="Freeform: Shape 13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6" name="Freeform: Shape 13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3B0058B-BF6E-486E-2FB5-3F0F72197EEB}"/>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dirty="0">
                <a:solidFill>
                  <a:schemeClr val="tx2"/>
                </a:solidFill>
                <a:latin typeface="+mj-lt"/>
                <a:ea typeface="+mj-ea"/>
                <a:cs typeface="+mj-cs"/>
              </a:rPr>
              <a:t>Jenny’s </a:t>
            </a:r>
            <a:r>
              <a:rPr lang="en-US" sz="3600" kern="1200">
                <a:solidFill>
                  <a:schemeClr val="tx2"/>
                </a:solidFill>
                <a:latin typeface="+mj-lt"/>
                <a:ea typeface="+mj-ea"/>
                <a:cs typeface="+mj-cs"/>
              </a:rPr>
              <a:t>story</a:t>
            </a:r>
            <a:r>
              <a:rPr lang="en-US" sz="3600" kern="1200" dirty="0">
                <a:solidFill>
                  <a:schemeClr val="tx2"/>
                </a:solidFill>
                <a:latin typeface="+mj-lt"/>
                <a:ea typeface="+mj-ea"/>
                <a:cs typeface="+mj-cs"/>
              </a:rPr>
              <a:t>:</a:t>
            </a:r>
            <a:endParaRPr lang="en-US" sz="3600" kern="1200">
              <a:solidFill>
                <a:schemeClr val="tx2"/>
              </a:solidFill>
              <a:latin typeface="+mj-lt"/>
              <a:ea typeface="+mj-ea"/>
              <a:cs typeface="+mj-cs"/>
            </a:endParaRPr>
          </a:p>
        </p:txBody>
      </p:sp>
      <p:sp>
        <p:nvSpPr>
          <p:cNvPr id="3" name="TextBox 2">
            <a:extLst>
              <a:ext uri="{FF2B5EF4-FFF2-40B4-BE49-F238E27FC236}">
                <a16:creationId xmlns:a16="http://schemas.microsoft.com/office/drawing/2014/main" id="{6A22361C-3314-621B-43C0-FABD4824E4A7}"/>
              </a:ext>
            </a:extLst>
          </p:cNvPr>
          <p:cNvSpPr txBox="1"/>
          <p:nvPr/>
        </p:nvSpPr>
        <p:spPr>
          <a:xfrm>
            <a:off x="6172200" y="804672"/>
            <a:ext cx="5221224" cy="5230368"/>
          </a:xfrm>
          <a:prstGeom prst="rect">
            <a:avLst/>
          </a:prstGeom>
        </p:spPr>
        <p:txBody>
          <a:bodyPr vert="horz" lIns="91440" tIns="45720" rIns="91440" bIns="45720" rtlCol="0" anchor="ctr">
            <a:normAutofit/>
          </a:bodyPr>
          <a:lstStyle/>
          <a:p>
            <a:pPr>
              <a:lnSpc>
                <a:spcPct val="150000"/>
              </a:lnSpc>
              <a:spcAft>
                <a:spcPts val="600"/>
              </a:spcAft>
            </a:pPr>
            <a:r>
              <a:rPr lang="en-US" dirty="0">
                <a:solidFill>
                  <a:schemeClr val="tx2"/>
                </a:solidFill>
              </a:rPr>
              <a:t>Jenny is 16 years old. Jenny has been caring for her mother over the past 5 years, following the death of her father, who used to provide this care. Jenny’s mother needs practical help around the home, including cooking, cleaning, and shopping, due to mobility problems. Jenny’s mother also needs help with administrative tasks due to memory problems, forgetfulness, and low mood.</a:t>
            </a:r>
          </a:p>
        </p:txBody>
      </p:sp>
      <p:sp>
        <p:nvSpPr>
          <p:cNvPr id="6" name="Title 1">
            <a:extLst>
              <a:ext uri="{FF2B5EF4-FFF2-40B4-BE49-F238E27FC236}">
                <a16:creationId xmlns:a16="http://schemas.microsoft.com/office/drawing/2014/main" id="{25A1BB3C-8A9E-4936-5F7C-F99052067814}"/>
              </a:ext>
            </a:extLst>
          </p:cNvPr>
          <p:cNvSpPr txBox="1">
            <a:spLocks/>
          </p:cNvSpPr>
          <p:nvPr/>
        </p:nvSpPr>
        <p:spPr>
          <a:xfrm>
            <a:off x="7335847" y="473609"/>
            <a:ext cx="4040075" cy="9102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7294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5DFE7BC-CB28-7C41-0C32-FD8DAF0EE81D}"/>
              </a:ext>
            </a:extLst>
          </p:cNvPr>
          <p:cNvSpPr>
            <a:spLocks noGrp="1"/>
          </p:cNvSpPr>
          <p:nvPr>
            <p:ph type="title"/>
          </p:nvPr>
        </p:nvSpPr>
        <p:spPr>
          <a:xfrm>
            <a:off x="1021910" y="565370"/>
            <a:ext cx="9833548" cy="1066802"/>
          </a:xfrm>
        </p:spPr>
        <p:txBody>
          <a:bodyPr anchor="b">
            <a:normAutofit/>
          </a:bodyPr>
          <a:lstStyle/>
          <a:p>
            <a:pPr algn="ctr"/>
            <a:r>
              <a:rPr lang="en-GB" sz="3300" dirty="0">
                <a:solidFill>
                  <a:schemeClr val="tx2"/>
                </a:solidFill>
                <a:latin typeface="Arial" panose="020B0604020202020204" pitchFamily="34" charset="0"/>
                <a:cs typeface="Arial" panose="020B0604020202020204" pitchFamily="34" charset="0"/>
              </a:rPr>
              <a:t>Vygotsky’s theory and why is it relevant in early years development</a:t>
            </a:r>
          </a:p>
        </p:txBody>
      </p:sp>
      <p:grpSp>
        <p:nvGrpSpPr>
          <p:cNvPr id="56" name="Group 55">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57" name="Freeform: Shape 56">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68F3F70-C021-2FF6-EB67-B84D6D3BFC92}"/>
              </a:ext>
            </a:extLst>
          </p:cNvPr>
          <p:cNvSpPr>
            <a:spLocks noGrp="1"/>
          </p:cNvSpPr>
          <p:nvPr>
            <p:ph idx="1"/>
          </p:nvPr>
        </p:nvSpPr>
        <p:spPr>
          <a:xfrm>
            <a:off x="668194" y="2043017"/>
            <a:ext cx="10540979" cy="3984141"/>
          </a:xfrm>
        </p:spPr>
        <p:txBody>
          <a:bodyPr anchor="ctr">
            <a:noAutofit/>
          </a:bodyPr>
          <a:lstStyle/>
          <a:p>
            <a:pPr marL="0" indent="0">
              <a:buNone/>
            </a:pPr>
            <a:r>
              <a:rPr lang="en-US" sz="1800" dirty="0">
                <a:solidFill>
                  <a:schemeClr val="tx2"/>
                </a:solidFill>
                <a:latin typeface="Arial" panose="020B0604020202020204" pitchFamily="34" charset="0"/>
                <a:cs typeface="Arial" panose="020B0604020202020204" pitchFamily="34" charset="0"/>
              </a:rPr>
              <a:t>Vygotsky’s theory argues that:</a:t>
            </a:r>
            <a:endParaRPr lang="en-GB" sz="1800" dirty="0">
              <a:solidFill>
                <a:schemeClr val="tx2"/>
              </a:solidFill>
              <a:latin typeface="Arial" panose="020B0604020202020204" pitchFamily="34" charset="0"/>
              <a:cs typeface="Arial" panose="020B0604020202020204" pitchFamily="34" charset="0"/>
            </a:endParaRPr>
          </a:p>
          <a:p>
            <a:pPr lvl="0"/>
            <a:r>
              <a:rPr lang="en-US" sz="1800" dirty="0">
                <a:solidFill>
                  <a:schemeClr val="tx2"/>
                </a:solidFill>
                <a:latin typeface="Arial" panose="020B0604020202020204" pitchFamily="34" charset="0"/>
                <a:cs typeface="Arial" panose="020B0604020202020204" pitchFamily="34" charset="0"/>
              </a:rPr>
              <a:t>Cognitive growth happens through interactions with other people.</a:t>
            </a:r>
            <a:endParaRPr lang="en-GB" sz="1800" dirty="0">
              <a:solidFill>
                <a:schemeClr val="tx2"/>
              </a:solidFill>
              <a:latin typeface="Arial" panose="020B0604020202020204" pitchFamily="34" charset="0"/>
              <a:cs typeface="Arial" panose="020B0604020202020204" pitchFamily="34" charset="0"/>
            </a:endParaRPr>
          </a:p>
          <a:p>
            <a:pPr lvl="0"/>
            <a:r>
              <a:rPr lang="en-US" sz="1800" dirty="0">
                <a:solidFill>
                  <a:schemeClr val="tx2"/>
                </a:solidFill>
                <a:latin typeface="Arial" panose="020B0604020202020204" pitchFamily="34" charset="0"/>
                <a:cs typeface="Arial" panose="020B0604020202020204" pitchFamily="34" charset="0"/>
              </a:rPr>
              <a:t>Thinking and understanding grow first between people (social level) and then within the individual (psychological level).</a:t>
            </a:r>
            <a:endParaRPr lang="en-GB" sz="1800" dirty="0">
              <a:solidFill>
                <a:schemeClr val="tx2"/>
              </a:solidFill>
              <a:latin typeface="Arial" panose="020B0604020202020204" pitchFamily="34" charset="0"/>
              <a:cs typeface="Arial" panose="020B0604020202020204" pitchFamily="34" charset="0"/>
            </a:endParaRPr>
          </a:p>
          <a:p>
            <a:pPr lvl="0"/>
            <a:r>
              <a:rPr lang="en-US" sz="1800" dirty="0">
                <a:solidFill>
                  <a:schemeClr val="tx2"/>
                </a:solidFill>
                <a:latin typeface="Arial" panose="020B0604020202020204" pitchFamily="34" charset="0"/>
                <a:cs typeface="Arial" panose="020B0604020202020204" pitchFamily="34" charset="0"/>
              </a:rPr>
              <a:t>Cultural tools—especially language—shape how a child learns to think. (</a:t>
            </a:r>
            <a:r>
              <a:rPr lang="en-GB" sz="1800" dirty="0">
                <a:solidFill>
                  <a:schemeClr val="tx2"/>
                </a:solidFill>
                <a:latin typeface="Arial" panose="020B0604020202020204" pitchFamily="34" charset="0"/>
                <a:cs typeface="Arial" panose="020B0604020202020204" pitchFamily="34" charset="0"/>
              </a:rPr>
              <a:t>McLeod, 2025).</a:t>
            </a:r>
            <a:endParaRPr lang="en-US" sz="1800" dirty="0">
              <a:solidFill>
                <a:schemeClr val="tx2"/>
              </a:solidFill>
              <a:latin typeface="Arial" panose="020B0604020202020204" pitchFamily="34" charset="0"/>
              <a:cs typeface="Arial" panose="020B0604020202020204" pitchFamily="34" charset="0"/>
            </a:endParaRPr>
          </a:p>
          <a:p>
            <a:pPr lvl="0"/>
            <a:endParaRPr lang="en-US" sz="1800" dirty="0">
              <a:solidFill>
                <a:schemeClr val="tx2"/>
              </a:solidFill>
              <a:latin typeface="Arial" panose="020B0604020202020204" pitchFamily="34" charset="0"/>
              <a:cs typeface="Arial" panose="020B0604020202020204" pitchFamily="34" charset="0"/>
            </a:endParaRPr>
          </a:p>
          <a:p>
            <a:pPr marL="0" lvl="0" indent="0">
              <a:buNone/>
            </a:pPr>
            <a:r>
              <a:rPr lang="en-GB" sz="1800" dirty="0">
                <a:solidFill>
                  <a:schemeClr val="tx2"/>
                </a:solidFill>
                <a:latin typeface="Arial" panose="020B0604020202020204" pitchFamily="34" charset="0"/>
                <a:cs typeface="Arial" panose="020B0604020202020204" pitchFamily="34" charset="0"/>
              </a:rPr>
              <a:t>In the early years setting, this kind of support is part of their daily practice. Whether they help a child fasten their coat, provide activities that encourage learning, or simply share their own skills and understanding, Key workers are constantly guiding their development. A key principle of the Early Years Foundation Stage (EYFS) highlights that children thrive and make progress when they are in supportive environments with guidance from adults (The Education People, 2021).</a:t>
            </a:r>
          </a:p>
        </p:txBody>
      </p:sp>
    </p:spTree>
    <p:extLst>
      <p:ext uri="{BB962C8B-B14F-4D97-AF65-F5344CB8AC3E}">
        <p14:creationId xmlns:p14="http://schemas.microsoft.com/office/powerpoint/2010/main" val="1383390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3D4CC-0134-AA22-492B-C1ABD53BEE22}"/>
              </a:ext>
            </a:extLst>
          </p:cNvPr>
          <p:cNvSpPr>
            <a:spLocks noGrp="1"/>
          </p:cNvSpPr>
          <p:nvPr>
            <p:ph type="title"/>
          </p:nvPr>
        </p:nvSpPr>
        <p:spPr>
          <a:xfrm>
            <a:off x="838200" y="620742"/>
            <a:ext cx="10515600" cy="1325563"/>
          </a:xfrm>
        </p:spPr>
        <p:txBody>
          <a:bodyPr>
            <a:normAutofit/>
          </a:bodyPr>
          <a:lstStyle/>
          <a:p>
            <a:r>
              <a:rPr lang="en-GB" b="1" dirty="0">
                <a:solidFill>
                  <a:srgbClr val="FFFFFF"/>
                </a:solidFill>
                <a:latin typeface="Arial" panose="020B0604020202020204" pitchFamily="34" charset="0"/>
                <a:cs typeface="Arial" panose="020B0604020202020204" pitchFamily="34" charset="0"/>
              </a:rPr>
              <a:t>Key concepts in Vygotsky’s theory</a:t>
            </a:r>
          </a:p>
        </p:txBody>
      </p:sp>
      <p:cxnSp>
        <p:nvCxnSpPr>
          <p:cNvPr id="49" name="Straight Connector 48">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49D49C-A5D4-1F02-E540-8210C253FD9C}"/>
              </a:ext>
            </a:extLst>
          </p:cNvPr>
          <p:cNvSpPr>
            <a:spLocks noGrp="1"/>
          </p:cNvSpPr>
          <p:nvPr>
            <p:ph sz="half" idx="1"/>
          </p:nvPr>
        </p:nvSpPr>
        <p:spPr>
          <a:xfrm>
            <a:off x="838200" y="2266345"/>
            <a:ext cx="5097780" cy="3910617"/>
          </a:xfrm>
        </p:spPr>
        <p:txBody>
          <a:bodyPr>
            <a:normAutofit/>
          </a:bodyPr>
          <a:lstStyle/>
          <a:p>
            <a:pPr marL="0" indent="0">
              <a:buNone/>
            </a:pPr>
            <a:r>
              <a:rPr lang="en-GB" sz="2200" b="1" dirty="0">
                <a:solidFill>
                  <a:srgbClr val="FFFFFF"/>
                </a:solidFill>
                <a:latin typeface="Arial" panose="020B0604020202020204" pitchFamily="34" charset="0"/>
                <a:cs typeface="Arial" panose="020B0604020202020204" pitchFamily="34" charset="0"/>
              </a:rPr>
              <a:t>Zone of Proximal development (ZPD)</a:t>
            </a:r>
          </a:p>
          <a:p>
            <a:pPr lvl="0"/>
            <a:r>
              <a:rPr lang="en-US" sz="2200" dirty="0">
                <a:solidFill>
                  <a:srgbClr val="FFFFFF"/>
                </a:solidFill>
                <a:latin typeface="Arial" panose="020B0604020202020204" pitchFamily="34" charset="0"/>
                <a:cs typeface="Arial" panose="020B0604020202020204" pitchFamily="34" charset="0"/>
              </a:rPr>
              <a:t>what a learner can do independently, and</a:t>
            </a:r>
            <a:r>
              <a:rPr lang="en-GB" sz="2200" dirty="0">
                <a:solidFill>
                  <a:srgbClr val="FFFFFF"/>
                </a:solidFill>
                <a:latin typeface="Arial" panose="020B0604020202020204" pitchFamily="34" charset="0"/>
                <a:cs typeface="Arial" panose="020B0604020202020204" pitchFamily="34" charset="0"/>
              </a:rPr>
              <a:t> </a:t>
            </a:r>
            <a:r>
              <a:rPr lang="en-US" sz="2200" dirty="0">
                <a:solidFill>
                  <a:srgbClr val="FFFFFF"/>
                </a:solidFill>
                <a:latin typeface="Arial" panose="020B0604020202020204" pitchFamily="34" charset="0"/>
                <a:cs typeface="Arial" panose="020B0604020202020204" pitchFamily="34" charset="0"/>
              </a:rPr>
              <a:t>what they can do with guidance from a more knowledgeable other </a:t>
            </a:r>
          </a:p>
          <a:p>
            <a:pPr fontAlgn="t">
              <a:buNone/>
            </a:pPr>
            <a:r>
              <a:rPr lang="en-GB" sz="2200" b="1" dirty="0">
                <a:solidFill>
                  <a:srgbClr val="FFFFFF"/>
                </a:solidFill>
                <a:latin typeface="Arial" panose="020B0604020202020204" pitchFamily="34" charset="0"/>
                <a:cs typeface="Arial" panose="020B0604020202020204" pitchFamily="34" charset="0"/>
              </a:rPr>
              <a:t>More Knowledgeable Other (MKO)</a:t>
            </a:r>
            <a:endParaRPr lang="en-GB" sz="2200" dirty="0">
              <a:solidFill>
                <a:srgbClr val="FFFFFF"/>
              </a:solidFill>
              <a:latin typeface="Arial" panose="020B0604020202020204" pitchFamily="34" charset="0"/>
              <a:cs typeface="Arial" panose="020B0604020202020204" pitchFamily="34" charset="0"/>
            </a:endParaRPr>
          </a:p>
          <a:p>
            <a:pPr fontAlgn="t"/>
            <a:r>
              <a:rPr lang="en-GB" sz="2200" dirty="0">
                <a:solidFill>
                  <a:srgbClr val="FFFFFF"/>
                </a:solidFill>
                <a:latin typeface="Arial" panose="020B0604020202020204" pitchFamily="34" charset="0"/>
                <a:cs typeface="Arial" panose="020B0604020202020204" pitchFamily="34" charset="0"/>
              </a:rPr>
              <a:t>Someone who has greater skill or knowledge, such as a teacher, parent, or peer.</a:t>
            </a:r>
          </a:p>
          <a:p>
            <a:pPr fontAlgn="t"/>
            <a:r>
              <a:rPr lang="en-GB" sz="2200" dirty="0">
                <a:solidFill>
                  <a:srgbClr val="FFFFFF"/>
                </a:solidFill>
                <a:latin typeface="Arial" panose="020B0604020202020204" pitchFamily="34" charset="0"/>
                <a:cs typeface="Arial" panose="020B0604020202020204" pitchFamily="34" charset="0"/>
              </a:rPr>
              <a:t>The MKO helps the learner move through the ZPD</a:t>
            </a:r>
            <a:endParaRPr lang="en-US" sz="2200" dirty="0">
              <a:solidFill>
                <a:srgbClr val="FFFFFF"/>
              </a:solidFill>
              <a:latin typeface="Arial" panose="020B0604020202020204" pitchFamily="34" charset="0"/>
              <a:cs typeface="Arial" panose="020B0604020202020204" pitchFamily="34" charset="0"/>
            </a:endParaRPr>
          </a:p>
          <a:p>
            <a:pPr lvl="0"/>
            <a:endParaRPr lang="en-US" sz="2200" dirty="0">
              <a:solidFill>
                <a:srgbClr val="FFFFFF"/>
              </a:solidFill>
              <a:latin typeface="Arial" panose="020B0604020202020204" pitchFamily="34" charset="0"/>
              <a:cs typeface="Arial" panose="020B0604020202020204" pitchFamily="34" charset="0"/>
            </a:endParaRPr>
          </a:p>
          <a:p>
            <a:endParaRPr lang="en-GB" sz="2200" dirty="0">
              <a:solidFill>
                <a:srgbClr val="FFFFFF"/>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540D096-40A3-0B3C-30C9-BFE7F70ABA7D}"/>
              </a:ext>
            </a:extLst>
          </p:cNvPr>
          <p:cNvSpPr>
            <a:spLocks noGrp="1"/>
          </p:cNvSpPr>
          <p:nvPr>
            <p:ph sz="half" idx="2"/>
          </p:nvPr>
        </p:nvSpPr>
        <p:spPr>
          <a:xfrm>
            <a:off x="6256020" y="2266345"/>
            <a:ext cx="5097780" cy="3910618"/>
          </a:xfrm>
        </p:spPr>
        <p:txBody>
          <a:bodyPr>
            <a:normAutofit/>
          </a:bodyPr>
          <a:lstStyle/>
          <a:p>
            <a:pPr marL="0" indent="0">
              <a:buNone/>
            </a:pPr>
            <a:r>
              <a:rPr lang="en-US" sz="2000" b="1" dirty="0">
                <a:solidFill>
                  <a:srgbClr val="FFFFFF"/>
                </a:solidFill>
                <a:latin typeface="Arial" panose="020B0604020202020204" pitchFamily="34" charset="0"/>
                <a:cs typeface="Arial" panose="020B0604020202020204" pitchFamily="34" charset="0"/>
              </a:rPr>
              <a:t>Scaffolding  </a:t>
            </a:r>
          </a:p>
          <a:p>
            <a:pPr fontAlgn="t"/>
            <a:r>
              <a:rPr lang="en-GB" sz="2000" dirty="0">
                <a:solidFill>
                  <a:srgbClr val="FFFFFF"/>
                </a:solidFill>
                <a:latin typeface="Arial" panose="020B0604020202020204" pitchFamily="34" charset="0"/>
                <a:cs typeface="Arial" panose="020B0604020202020204" pitchFamily="34" charset="0"/>
              </a:rPr>
              <a:t>Support given by the MKO to help the learner succeed.</a:t>
            </a:r>
          </a:p>
          <a:p>
            <a:pPr fontAlgn="t"/>
            <a:r>
              <a:rPr lang="en-GB" sz="2000" dirty="0">
                <a:solidFill>
                  <a:srgbClr val="FFFFFF"/>
                </a:solidFill>
                <a:latin typeface="Arial" panose="020B0604020202020204" pitchFamily="34" charset="0"/>
                <a:cs typeface="Arial" panose="020B0604020202020204" pitchFamily="34" charset="0"/>
              </a:rPr>
              <a:t>Support is gradually removed as the learner becomes more capable.</a:t>
            </a:r>
          </a:p>
          <a:p>
            <a:pPr fontAlgn="t">
              <a:buNone/>
            </a:pPr>
            <a:r>
              <a:rPr lang="en-GB" sz="2000" b="1" dirty="0">
                <a:solidFill>
                  <a:srgbClr val="FFFFFF"/>
                </a:solidFill>
                <a:latin typeface="Arial" panose="020B0604020202020204" pitchFamily="34" charset="0"/>
                <a:cs typeface="Arial" panose="020B0604020202020204" pitchFamily="34" charset="0"/>
              </a:rPr>
              <a:t>Language as a Tool for Thought</a:t>
            </a:r>
          </a:p>
          <a:p>
            <a:pPr fontAlgn="t"/>
            <a:r>
              <a:rPr lang="en-GB" sz="2000" dirty="0">
                <a:solidFill>
                  <a:srgbClr val="FFFFFF"/>
                </a:solidFill>
                <a:latin typeface="Arial" panose="020B0604020202020204" pitchFamily="34" charset="0"/>
                <a:cs typeface="Arial" panose="020B0604020202020204" pitchFamily="34" charset="0"/>
              </a:rPr>
              <a:t>Language begins as social speech, then becomes private speech, and later inner speech.</a:t>
            </a:r>
          </a:p>
          <a:p>
            <a:pPr fontAlgn="t"/>
            <a:r>
              <a:rPr lang="en-GB" sz="2000" dirty="0">
                <a:solidFill>
                  <a:srgbClr val="FFFFFF"/>
                </a:solidFill>
                <a:latin typeface="Arial" panose="020B0604020202020204" pitchFamily="34" charset="0"/>
                <a:cs typeface="Arial" panose="020B0604020202020204" pitchFamily="34" charset="0"/>
              </a:rPr>
              <a:t>Inner speech helps children think, plan, and problem‑solve.</a:t>
            </a:r>
          </a:p>
          <a:p>
            <a:pPr fontAlgn="t"/>
            <a:endParaRPr lang="en-GB" sz="2000" dirty="0">
              <a:solidFill>
                <a:srgbClr val="FFFFFF"/>
              </a:solidFill>
              <a:latin typeface="Arial" panose="020B0604020202020204" pitchFamily="34" charset="0"/>
              <a:cs typeface="Arial" panose="020B0604020202020204" pitchFamily="34" charset="0"/>
            </a:endParaRPr>
          </a:p>
        </p:txBody>
      </p:sp>
      <p:sp>
        <p:nvSpPr>
          <p:cNvPr id="7" name="Content Placeholder 3">
            <a:extLst>
              <a:ext uri="{FF2B5EF4-FFF2-40B4-BE49-F238E27FC236}">
                <a16:creationId xmlns:a16="http://schemas.microsoft.com/office/drawing/2014/main" id="{2863E8B9-C43B-80E7-B3DC-041842886B66}"/>
              </a:ext>
            </a:extLst>
          </p:cNvPr>
          <p:cNvSpPr txBox="1">
            <a:spLocks/>
          </p:cNvSpPr>
          <p:nvPr/>
        </p:nvSpPr>
        <p:spPr>
          <a:xfrm>
            <a:off x="8994300" y="6112788"/>
            <a:ext cx="3197700" cy="37650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solidFill>
                  <a:schemeClr val="tx2"/>
                </a:solidFill>
                <a:latin typeface="Arial" panose="020B0604020202020204" pitchFamily="34" charset="0"/>
                <a:cs typeface="Arial" panose="020B0604020202020204" pitchFamily="34" charset="0"/>
              </a:rPr>
              <a:t>        (</a:t>
            </a:r>
            <a:r>
              <a:rPr lang="en-GB" sz="2000" dirty="0" err="1">
                <a:solidFill>
                  <a:schemeClr val="tx2"/>
                </a:solidFill>
                <a:latin typeface="Arial" panose="020B0604020202020204" pitchFamily="34" charset="0"/>
                <a:cs typeface="Arial" panose="020B0604020202020204" pitchFamily="34" charset="0"/>
              </a:rPr>
              <a:t>Uktamovna</a:t>
            </a:r>
            <a:r>
              <a:rPr lang="en-GB" sz="2000" dirty="0">
                <a:solidFill>
                  <a:schemeClr val="tx2"/>
                </a:solidFill>
                <a:latin typeface="Arial" panose="020B0604020202020204" pitchFamily="34" charset="0"/>
                <a:cs typeface="Arial" panose="020B0604020202020204" pitchFamily="34" charset="0"/>
              </a:rPr>
              <a:t>, 2025</a:t>
            </a:r>
            <a:r>
              <a:rPr lang="en-GB" sz="2000" dirty="0">
                <a:solidFill>
                  <a:schemeClr val="tx2"/>
                </a:solidFill>
                <a:latin typeface="Fira Sans" panose="020F0502020204030204" pitchFamily="34" charset="0"/>
              </a:rPr>
              <a:t>)</a:t>
            </a:r>
            <a:endParaRPr lang="en-US" sz="2000" dirty="0">
              <a:solidFill>
                <a:schemeClr val="tx2"/>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0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400870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21452B43-E7DF-5825-4F5D-B7679F55DC2D}"/>
              </a:ext>
            </a:extLst>
          </p:cNvPr>
          <p:cNvSpPr txBox="1"/>
          <p:nvPr/>
        </p:nvSpPr>
        <p:spPr>
          <a:xfrm>
            <a:off x="813466" y="579523"/>
            <a:ext cx="10906586" cy="5968761"/>
          </a:xfrm>
          <a:prstGeom prst="rect">
            <a:avLst/>
          </a:prstGeom>
        </p:spPr>
        <p:txBody>
          <a:bodyPr vert="horz" lIns="91440" tIns="45720" rIns="91440" bIns="45720" rtlCol="0">
            <a:normAutofit lnSpcReduction="10000"/>
          </a:bodyPr>
          <a:lstStyle/>
          <a:p>
            <a:pPr fontAlgn="t">
              <a:lnSpc>
                <a:spcPct val="150000"/>
              </a:lnSpc>
              <a:spcAft>
                <a:spcPts val="600"/>
              </a:spcAft>
            </a:pPr>
            <a:r>
              <a:rPr lang="en-US" sz="3200" b="1" i="0" dirty="0">
                <a:solidFill>
                  <a:schemeClr val="tx2"/>
                </a:solidFill>
                <a:effectLst/>
                <a:latin typeface="Arial" panose="020B0604020202020204" pitchFamily="34" charset="0"/>
                <a:cs typeface="Arial" panose="020B0604020202020204" pitchFamily="34" charset="0"/>
              </a:rPr>
              <a:t>Core Principles</a:t>
            </a:r>
          </a:p>
          <a:p>
            <a:pPr fontAlgn="t">
              <a:lnSpc>
                <a:spcPct val="150000"/>
              </a:lnSpc>
              <a:spcAft>
                <a:spcPts val="600"/>
              </a:spcAft>
            </a:pPr>
            <a:endParaRPr lang="en-US" sz="3200" b="1" i="0" dirty="0">
              <a:solidFill>
                <a:schemeClr val="tx2"/>
              </a:solidFill>
              <a:effectLst/>
            </a:endParaRPr>
          </a:p>
          <a:p>
            <a:pPr indent="-228600" fontAlgn="t">
              <a:lnSpc>
                <a:spcPct val="150000"/>
              </a:lnSpc>
              <a:spcAft>
                <a:spcPts val="600"/>
              </a:spcAft>
              <a:buFont typeface="Arial" panose="020B0604020202020204" pitchFamily="34" charset="0"/>
              <a:buChar char="•"/>
            </a:pPr>
            <a:r>
              <a:rPr lang="en-US" sz="2100" b="1" i="0" dirty="0">
                <a:solidFill>
                  <a:schemeClr val="tx2"/>
                </a:solidFill>
                <a:effectLst/>
                <a:latin typeface="Arial" panose="020B0604020202020204" pitchFamily="34" charset="0"/>
                <a:cs typeface="Arial" panose="020B0604020202020204" pitchFamily="34" charset="0"/>
              </a:rPr>
              <a:t>Learning comes before development</a:t>
            </a:r>
            <a:r>
              <a:rPr lang="en-US" sz="2100" b="0" i="0" dirty="0">
                <a:solidFill>
                  <a:schemeClr val="tx2"/>
                </a:solidFill>
                <a:effectLst/>
                <a:latin typeface="Arial" panose="020B0604020202020204" pitchFamily="34" charset="0"/>
                <a:cs typeface="Arial" panose="020B0604020202020204" pitchFamily="34" charset="0"/>
              </a:rPr>
              <a:t>: teaching pushes children to higher levels.</a:t>
            </a:r>
          </a:p>
          <a:p>
            <a:pPr indent="-228600" fontAlgn="t">
              <a:lnSpc>
                <a:spcPct val="150000"/>
              </a:lnSpc>
              <a:spcAft>
                <a:spcPts val="600"/>
              </a:spcAft>
              <a:buFont typeface="Arial" panose="020B0604020202020204" pitchFamily="34" charset="0"/>
              <a:buChar char="•"/>
            </a:pPr>
            <a:r>
              <a:rPr lang="en-US" sz="2100" b="1" i="0" dirty="0">
                <a:solidFill>
                  <a:schemeClr val="tx2"/>
                </a:solidFill>
                <a:effectLst/>
                <a:latin typeface="Arial" panose="020B0604020202020204" pitchFamily="34" charset="0"/>
                <a:cs typeface="Arial" panose="020B0604020202020204" pitchFamily="34" charset="0"/>
              </a:rPr>
              <a:t>Social interaction drives learning</a:t>
            </a:r>
            <a:r>
              <a:rPr lang="en-US" sz="2100" b="0" i="0" dirty="0">
                <a:solidFill>
                  <a:schemeClr val="tx2"/>
                </a:solidFill>
                <a:effectLst/>
                <a:latin typeface="Arial" panose="020B0604020202020204" pitchFamily="34" charset="0"/>
                <a:cs typeface="Arial" panose="020B0604020202020204" pitchFamily="34" charset="0"/>
              </a:rPr>
              <a:t>: thinking develops first between people, then inside the child.</a:t>
            </a:r>
          </a:p>
          <a:p>
            <a:pPr indent="-228600" fontAlgn="t">
              <a:lnSpc>
                <a:spcPct val="150000"/>
              </a:lnSpc>
              <a:spcAft>
                <a:spcPts val="600"/>
              </a:spcAft>
              <a:buFont typeface="Arial" panose="020B0604020202020204" pitchFamily="34" charset="0"/>
              <a:buChar char="•"/>
            </a:pPr>
            <a:r>
              <a:rPr lang="en-US" sz="2100" b="1" i="0" dirty="0">
                <a:solidFill>
                  <a:schemeClr val="tx2"/>
                </a:solidFill>
                <a:effectLst/>
                <a:latin typeface="Arial" panose="020B0604020202020204" pitchFamily="34" charset="0"/>
                <a:cs typeface="Arial" panose="020B0604020202020204" pitchFamily="34" charset="0"/>
              </a:rPr>
              <a:t>Culture shapes cognition</a:t>
            </a:r>
            <a:r>
              <a:rPr lang="en-US" sz="2100" b="0" i="0" dirty="0">
                <a:solidFill>
                  <a:schemeClr val="tx2"/>
                </a:solidFill>
                <a:effectLst/>
                <a:latin typeface="Arial" panose="020B0604020202020204" pitchFamily="34" charset="0"/>
                <a:cs typeface="Arial" panose="020B0604020202020204" pitchFamily="34" charset="0"/>
              </a:rPr>
              <a:t>: children use cultural tools to understand the world.</a:t>
            </a:r>
          </a:p>
          <a:p>
            <a:pPr indent="-228600" fontAlgn="t">
              <a:lnSpc>
                <a:spcPct val="150000"/>
              </a:lnSpc>
              <a:spcAft>
                <a:spcPts val="600"/>
              </a:spcAft>
              <a:buFont typeface="Arial" panose="020B0604020202020204" pitchFamily="34" charset="0"/>
              <a:buChar char="•"/>
            </a:pPr>
            <a:r>
              <a:rPr lang="en-US" sz="2100" b="1" i="0" dirty="0">
                <a:solidFill>
                  <a:schemeClr val="tx2"/>
                </a:solidFill>
                <a:effectLst/>
                <a:latin typeface="Arial" panose="020B0604020202020204" pitchFamily="34" charset="0"/>
                <a:cs typeface="Arial" panose="020B0604020202020204" pitchFamily="34" charset="0"/>
              </a:rPr>
              <a:t>Language is central to learning:</a:t>
            </a:r>
            <a:r>
              <a:rPr lang="en-US" sz="2100" b="0" i="0" dirty="0">
                <a:solidFill>
                  <a:schemeClr val="tx2"/>
                </a:solidFill>
                <a:effectLst/>
                <a:latin typeface="Arial" panose="020B0604020202020204" pitchFamily="34" charset="0"/>
                <a:cs typeface="Arial" panose="020B0604020202020204" pitchFamily="34" charset="0"/>
              </a:rPr>
              <a:t> it guides thinking and behavior.</a:t>
            </a:r>
          </a:p>
          <a:p>
            <a:pPr indent="-228600" fontAlgn="t">
              <a:lnSpc>
                <a:spcPct val="150000"/>
              </a:lnSpc>
              <a:spcAft>
                <a:spcPts val="600"/>
              </a:spcAft>
              <a:buFont typeface="Arial" panose="020B0604020202020204" pitchFamily="34" charset="0"/>
              <a:buChar char="•"/>
            </a:pPr>
            <a:r>
              <a:rPr lang="en-US" sz="2100" b="1" i="0" dirty="0">
                <a:solidFill>
                  <a:schemeClr val="tx2"/>
                </a:solidFill>
                <a:effectLst/>
                <a:latin typeface="Arial" panose="020B0604020202020204" pitchFamily="34" charset="0"/>
                <a:cs typeface="Arial" panose="020B0604020202020204" pitchFamily="34" charset="0"/>
              </a:rPr>
              <a:t>Support helps children achieve more</a:t>
            </a:r>
            <a:r>
              <a:rPr lang="en-US" sz="2100" b="0" i="0" dirty="0">
                <a:solidFill>
                  <a:schemeClr val="tx2"/>
                </a:solidFill>
                <a:effectLst/>
                <a:latin typeface="Arial" panose="020B0604020202020204" pitchFamily="34" charset="0"/>
                <a:cs typeface="Arial" panose="020B0604020202020204" pitchFamily="34" charset="0"/>
              </a:rPr>
              <a:t>: scaffolding helps learners progress through the ZPD 									</a:t>
            </a:r>
          </a:p>
          <a:p>
            <a:pPr fontAlgn="t">
              <a:lnSpc>
                <a:spcPct val="150000"/>
              </a:lnSpc>
              <a:spcAft>
                <a:spcPts val="600"/>
              </a:spcAft>
            </a:pPr>
            <a:r>
              <a:rPr lang="en-US" sz="2100" dirty="0">
                <a:solidFill>
                  <a:schemeClr val="tx2"/>
                </a:solidFill>
                <a:latin typeface="Arial" panose="020B0604020202020204" pitchFamily="34" charset="0"/>
                <a:cs typeface="Arial" panose="020B0604020202020204" pitchFamily="34" charset="0"/>
              </a:rPr>
              <a:t>									(</a:t>
            </a:r>
            <a:r>
              <a:rPr lang="en-GB" sz="2100" dirty="0">
                <a:solidFill>
                  <a:schemeClr val="tx2"/>
                </a:solidFill>
                <a:latin typeface="Arial" panose="020B0604020202020204" pitchFamily="34" charset="0"/>
                <a:cs typeface="Arial" panose="020B0604020202020204" pitchFamily="34" charset="0"/>
              </a:rPr>
              <a:t>McLeod, 2020) </a:t>
            </a:r>
            <a:endParaRPr lang="en-US" sz="2100" dirty="0">
              <a:solidFill>
                <a:schemeClr val="tx2"/>
              </a:solidFill>
              <a:latin typeface="Arial" panose="020B0604020202020204" pitchFamily="34" charset="0"/>
              <a:cs typeface="Arial" panose="020B0604020202020204" pitchFamily="34" charset="0"/>
            </a:endParaRPr>
          </a:p>
          <a:p>
            <a:pPr indent="-228600" fontAlgn="t">
              <a:lnSpc>
                <a:spcPct val="150000"/>
              </a:lnSpc>
              <a:spcAft>
                <a:spcPts val="600"/>
              </a:spcAft>
              <a:buFont typeface="Arial" panose="020B0604020202020204" pitchFamily="34" charset="0"/>
              <a:buChar char="•"/>
            </a:pPr>
            <a:endParaRPr lang="en-US" b="0" i="0" dirty="0">
              <a:solidFill>
                <a:schemeClr val="tx2"/>
              </a:solidFill>
              <a:effectLst/>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43903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747FF-6208-B3E8-6E13-AEF0E1E8F310}"/>
              </a:ext>
            </a:extLst>
          </p:cNvPr>
          <p:cNvSpPr>
            <a:spLocks noGrp="1"/>
          </p:cNvSpPr>
          <p:nvPr>
            <p:ph type="title"/>
          </p:nvPr>
        </p:nvSpPr>
        <p:spPr>
          <a:xfrm>
            <a:off x="738827" y="103240"/>
            <a:ext cx="10515600" cy="1188372"/>
          </a:xfrm>
        </p:spPr>
        <p:txBody>
          <a:bodyPr>
            <a:normAutofit/>
          </a:bodyPr>
          <a:lstStyle/>
          <a:p>
            <a:pPr algn="ctr"/>
            <a:r>
              <a:rPr lang="en-GB" sz="3200" dirty="0">
                <a:latin typeface="Arial" panose="020B0604020202020204" pitchFamily="34" charset="0"/>
                <a:cs typeface="Arial" panose="020B0604020202020204" pitchFamily="34" charset="0"/>
              </a:rPr>
              <a:t>Supporting Young Carers – Key Principles applied to Jenny’s case </a:t>
            </a:r>
          </a:p>
        </p:txBody>
      </p:sp>
      <p:sp>
        <p:nvSpPr>
          <p:cNvPr id="3" name="Content Placeholder 2">
            <a:extLst>
              <a:ext uri="{FF2B5EF4-FFF2-40B4-BE49-F238E27FC236}">
                <a16:creationId xmlns:a16="http://schemas.microsoft.com/office/drawing/2014/main" id="{CF439D5E-FA7D-67CF-1C76-E846A3A5505D}"/>
              </a:ext>
            </a:extLst>
          </p:cNvPr>
          <p:cNvSpPr>
            <a:spLocks noGrp="1"/>
          </p:cNvSpPr>
          <p:nvPr>
            <p:ph sz="half" idx="1"/>
          </p:nvPr>
        </p:nvSpPr>
        <p:spPr>
          <a:xfrm>
            <a:off x="294968" y="1553497"/>
            <a:ext cx="5701659" cy="5201263"/>
          </a:xfrm>
        </p:spPr>
        <p:txBody>
          <a:bodyPr>
            <a:normAutofit lnSpcReduction="10000"/>
          </a:bodyPr>
          <a:lstStyle/>
          <a:p>
            <a:pPr marL="0" indent="0">
              <a:buNone/>
            </a:pPr>
            <a:r>
              <a:rPr lang="en-GB" sz="1800" b="1" dirty="0">
                <a:latin typeface="Arial" panose="020B0604020202020204" pitchFamily="34" charset="0"/>
                <a:cs typeface="Arial" panose="020B0604020202020204" pitchFamily="34" charset="0"/>
              </a:rPr>
              <a:t>Proactive Identification</a:t>
            </a:r>
          </a:p>
          <a:p>
            <a:r>
              <a:rPr lang="en-GB" sz="1800" dirty="0">
                <a:latin typeface="Arial" panose="020B0604020202020204" pitchFamily="34" charset="0"/>
                <a:cs typeface="Arial" panose="020B0604020202020204" pitchFamily="34" charset="0"/>
              </a:rPr>
              <a:t>Professionals (teachers, GPs, nurses, youth workers) should actively explore Jenny’s caring responsibilities.</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Guiding Families Toward Support Services</a:t>
            </a:r>
          </a:p>
          <a:p>
            <a:r>
              <a:rPr lang="en-GB" sz="1800" dirty="0">
                <a:latin typeface="Arial" panose="020B0604020202020204" pitchFamily="34" charset="0"/>
                <a:cs typeface="Arial" panose="020B0604020202020204" pitchFamily="34" charset="0"/>
              </a:rPr>
              <a:t>Professionals should gently signpost Jenny’s family to relevant help, such as:</a:t>
            </a:r>
          </a:p>
          <a:p>
            <a:pPr lvl="1"/>
            <a:r>
              <a:rPr lang="en-GB" sz="1800" dirty="0">
                <a:latin typeface="Arial" panose="020B0604020202020204" pitchFamily="34" charset="0"/>
                <a:cs typeface="Arial" panose="020B0604020202020204" pitchFamily="34" charset="0"/>
              </a:rPr>
              <a:t>Financial support</a:t>
            </a:r>
          </a:p>
          <a:p>
            <a:pPr lvl="1"/>
            <a:r>
              <a:rPr lang="en-GB" sz="1800" dirty="0">
                <a:latin typeface="Arial" panose="020B0604020202020204" pitchFamily="34" charset="0"/>
                <a:cs typeface="Arial" panose="020B0604020202020204" pitchFamily="34" charset="0"/>
              </a:rPr>
              <a:t>Educational support</a:t>
            </a:r>
          </a:p>
          <a:p>
            <a:pPr lvl="1"/>
            <a:r>
              <a:rPr lang="en-GB" sz="1800" dirty="0">
                <a:latin typeface="Arial" panose="020B0604020202020204" pitchFamily="34" charset="0"/>
                <a:cs typeface="Arial" panose="020B0604020202020204" pitchFamily="34" charset="0"/>
              </a:rPr>
              <a:t>Health and wellbeing services</a:t>
            </a:r>
          </a:p>
          <a:p>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Supporting the Whole Family</a:t>
            </a:r>
          </a:p>
          <a:p>
            <a:pPr lvl="1"/>
            <a:r>
              <a:rPr lang="en-GB" sz="1800" dirty="0">
                <a:latin typeface="Arial" panose="020B0604020202020204" pitchFamily="34" charset="0"/>
                <a:cs typeface="Arial" panose="020B0604020202020204" pitchFamily="34" charset="0"/>
              </a:rPr>
              <a:t>Reduce the Jenny’s carer workload</a:t>
            </a:r>
          </a:p>
          <a:p>
            <a:pPr lvl="1"/>
            <a:r>
              <a:rPr lang="en-GB" sz="1800" dirty="0">
                <a:latin typeface="Arial" panose="020B0604020202020204" pitchFamily="34" charset="0"/>
                <a:cs typeface="Arial" panose="020B0604020202020204" pitchFamily="34" charset="0"/>
              </a:rPr>
              <a:t>Improve family wellbeing</a:t>
            </a:r>
          </a:p>
          <a:p>
            <a:pPr lvl="1"/>
            <a:r>
              <a:rPr lang="en-GB" sz="1800" dirty="0">
                <a:latin typeface="Arial" panose="020B0604020202020204" pitchFamily="34" charset="0"/>
                <a:cs typeface="Arial" panose="020B0604020202020204" pitchFamily="34" charset="0"/>
              </a:rPr>
              <a:t>Create a more balanced home environment</a:t>
            </a:r>
          </a:p>
          <a:p>
            <a:endParaRPr lang="en-GB" sz="1100" dirty="0"/>
          </a:p>
        </p:txBody>
      </p:sp>
      <p:sp>
        <p:nvSpPr>
          <p:cNvPr id="4" name="Content Placeholder 3">
            <a:extLst>
              <a:ext uri="{FF2B5EF4-FFF2-40B4-BE49-F238E27FC236}">
                <a16:creationId xmlns:a16="http://schemas.microsoft.com/office/drawing/2014/main" id="{16EDD114-565B-7609-B063-70ACCB2DC710}"/>
              </a:ext>
            </a:extLst>
          </p:cNvPr>
          <p:cNvSpPr>
            <a:spLocks noGrp="1"/>
          </p:cNvSpPr>
          <p:nvPr>
            <p:ph sz="half" idx="2"/>
          </p:nvPr>
        </p:nvSpPr>
        <p:spPr>
          <a:xfrm>
            <a:off x="6387817" y="1291612"/>
            <a:ext cx="5605437" cy="5070017"/>
          </a:xfrm>
        </p:spPr>
        <p:txBody>
          <a:bodyPr>
            <a:normAutofit lnSpcReduction="10000"/>
          </a:bodyPr>
          <a:lstStyle/>
          <a:p>
            <a:pPr marL="0" indent="0">
              <a:buNone/>
            </a:pPr>
            <a:r>
              <a:rPr lang="en-GB" sz="1600" b="1" dirty="0">
                <a:latin typeface="Arial" panose="020B0604020202020204" pitchFamily="34" charset="0"/>
                <a:cs typeface="Arial" panose="020B0604020202020204" pitchFamily="34" charset="0"/>
              </a:rPr>
              <a:t>Awareness of Legal Rights</a:t>
            </a:r>
          </a:p>
          <a:p>
            <a:r>
              <a:rPr lang="en-GB" sz="1600" dirty="0">
                <a:latin typeface="Arial" panose="020B0604020202020204" pitchFamily="34" charset="0"/>
                <a:cs typeface="Arial" panose="020B0604020202020204" pitchFamily="34" charset="0"/>
              </a:rPr>
              <a:t>Jenny and her family must be clearly informed about their legal entitlements.</a:t>
            </a:r>
          </a:p>
          <a:p>
            <a:r>
              <a:rPr lang="en-GB" sz="1600" dirty="0">
                <a:latin typeface="Arial" panose="020B0604020202020204" pitchFamily="34" charset="0"/>
                <a:cs typeface="Arial" panose="020B0604020202020204" pitchFamily="34" charset="0"/>
              </a:rPr>
              <a:t>This includes:</a:t>
            </a:r>
          </a:p>
          <a:p>
            <a:pPr lvl="1"/>
            <a:r>
              <a:rPr lang="en-GB" sz="1600" dirty="0">
                <a:latin typeface="Arial" panose="020B0604020202020204" pitchFamily="34" charset="0"/>
                <a:cs typeface="Arial" panose="020B0604020202020204" pitchFamily="34" charset="0"/>
              </a:rPr>
              <a:t>The right to a young carer’s needs assessment (England)</a:t>
            </a:r>
          </a:p>
          <a:p>
            <a:pPr lvl="1"/>
            <a:r>
              <a:rPr lang="en-GB" sz="1600" dirty="0">
                <a:latin typeface="Arial" panose="020B0604020202020204" pitchFamily="34" charset="0"/>
                <a:cs typeface="Arial" panose="020B0604020202020204" pitchFamily="34" charset="0"/>
              </a:rPr>
              <a:t>Re‑assessment whenever circumstances change</a:t>
            </a:r>
          </a:p>
          <a:p>
            <a:pPr lvl="1"/>
            <a:r>
              <a:rPr lang="en-GB" sz="1600" dirty="0">
                <a:latin typeface="Arial" panose="020B0604020202020204" pitchFamily="34" charset="0"/>
                <a:cs typeface="Arial" panose="020B0604020202020204" pitchFamily="34" charset="0"/>
              </a:rPr>
              <a:t>Transition assessments before turning 18</a:t>
            </a:r>
          </a:p>
          <a:p>
            <a:pPr marL="0" indent="0">
              <a:buNone/>
            </a:pPr>
            <a:r>
              <a:rPr lang="en-GB" sz="1600" b="1" dirty="0">
                <a:latin typeface="Arial" panose="020B0604020202020204" pitchFamily="34" charset="0"/>
                <a:cs typeface="Arial" panose="020B0604020202020204" pitchFamily="34" charset="0"/>
              </a:rPr>
              <a:t>Financial Entitlements for Older Young Carers</a:t>
            </a:r>
          </a:p>
          <a:p>
            <a:r>
              <a:rPr lang="en-GB" sz="1600" dirty="0">
                <a:latin typeface="Arial" panose="020B0604020202020204" pitchFamily="34" charset="0"/>
                <a:cs typeface="Arial" panose="020B0604020202020204" pitchFamily="34" charset="0"/>
              </a:rPr>
              <a:t>Young people aged 16+ should be reminded they may qualify for:</a:t>
            </a:r>
          </a:p>
          <a:p>
            <a:pPr lvl="1"/>
            <a:r>
              <a:rPr lang="en-GB" sz="1600" dirty="0">
                <a:latin typeface="Arial" panose="020B0604020202020204" pitchFamily="34" charset="0"/>
                <a:cs typeface="Arial" panose="020B0604020202020204" pitchFamily="34" charset="0"/>
              </a:rPr>
              <a:t>Carer’s Allowance</a:t>
            </a:r>
          </a:p>
          <a:p>
            <a:pPr marL="457200" lvl="1" indent="0">
              <a:buNone/>
            </a:pPr>
            <a:r>
              <a:rPr lang="en-GB" sz="1600" b="1" dirty="0">
                <a:latin typeface="Arial" panose="020B0604020202020204" pitchFamily="34" charset="0"/>
                <a:cs typeface="Arial" panose="020B0604020202020204" pitchFamily="34" charset="0"/>
              </a:rPr>
              <a:t>Valuing and Celebrating Young Carers</a:t>
            </a:r>
          </a:p>
          <a:p>
            <a:r>
              <a:rPr lang="en-GB" sz="1600" dirty="0">
                <a:latin typeface="Arial" panose="020B0604020202020204" pitchFamily="34" charset="0"/>
                <a:cs typeface="Arial" panose="020B0604020202020204" pitchFamily="34" charset="0"/>
              </a:rPr>
              <a:t>Young carers often develop:</a:t>
            </a:r>
          </a:p>
          <a:p>
            <a:pPr lvl="1"/>
            <a:r>
              <a:rPr lang="en-GB" sz="1600" dirty="0">
                <a:latin typeface="Arial" panose="020B0604020202020204" pitchFamily="34" charset="0"/>
                <a:cs typeface="Arial" panose="020B0604020202020204" pitchFamily="34" charset="0"/>
              </a:rPr>
              <a:t>Strong empathy</a:t>
            </a:r>
          </a:p>
          <a:p>
            <a:pPr lvl="1"/>
            <a:r>
              <a:rPr lang="en-GB" sz="1600" dirty="0">
                <a:latin typeface="Arial" panose="020B0604020202020204" pitchFamily="34" charset="0"/>
                <a:cs typeface="Arial" panose="020B0604020202020204" pitchFamily="34" charset="0"/>
              </a:rPr>
              <a:t>Practical skills</a:t>
            </a:r>
          </a:p>
          <a:p>
            <a:pPr lvl="1"/>
            <a:r>
              <a:rPr lang="en-GB" sz="1600" dirty="0">
                <a:latin typeface="Arial" panose="020B0604020202020204" pitchFamily="34" charset="0"/>
                <a:cs typeface="Arial" panose="020B0604020202020204" pitchFamily="34" charset="0"/>
              </a:rPr>
              <a:t>Emotional maturity</a:t>
            </a:r>
          </a:p>
          <a:p>
            <a:r>
              <a:rPr lang="en-GB" sz="1600" dirty="0">
                <a:latin typeface="Arial" panose="020B0604020202020204" pitchFamily="34" charset="0"/>
                <a:cs typeface="Arial" panose="020B0604020202020204" pitchFamily="34" charset="0"/>
              </a:rPr>
              <a:t>Their role should be acknowledged and appreciated</a:t>
            </a:r>
          </a:p>
          <a:p>
            <a:endParaRPr lang="en-GB" sz="1100" dirty="0"/>
          </a:p>
        </p:txBody>
      </p:sp>
      <p:sp>
        <p:nvSpPr>
          <p:cNvPr id="5" name="TextBox 4">
            <a:extLst>
              <a:ext uri="{FF2B5EF4-FFF2-40B4-BE49-F238E27FC236}">
                <a16:creationId xmlns:a16="http://schemas.microsoft.com/office/drawing/2014/main" id="{E880BCAA-689A-8C34-9ADA-47E2F8D2D688}"/>
              </a:ext>
            </a:extLst>
          </p:cNvPr>
          <p:cNvSpPr txBox="1"/>
          <p:nvPr/>
        </p:nvSpPr>
        <p:spPr>
          <a:xfrm>
            <a:off x="10097729" y="6176963"/>
            <a:ext cx="1799303" cy="369332"/>
          </a:xfrm>
          <a:prstGeom prst="rect">
            <a:avLst/>
          </a:prstGeom>
          <a:noFill/>
        </p:spPr>
        <p:txBody>
          <a:bodyPr wrap="square" rtlCol="0">
            <a:spAutoFit/>
          </a:bodyPr>
          <a:lstStyle/>
          <a:p>
            <a:pPr>
              <a:spcAft>
                <a:spcPts val="600"/>
              </a:spcAft>
            </a:pPr>
            <a:r>
              <a:rPr lang="en-GB" dirty="0"/>
              <a:t>(</a:t>
            </a:r>
            <a:r>
              <a:rPr lang="en-GB" dirty="0">
                <a:latin typeface="Arial" panose="020B0604020202020204" pitchFamily="34" charset="0"/>
                <a:cs typeface="Arial" panose="020B0604020202020204" pitchFamily="34" charset="0"/>
              </a:rPr>
              <a:t>RCPCH,2019</a:t>
            </a:r>
            <a:r>
              <a:rPr lang="en-GB" dirty="0"/>
              <a:t>)</a:t>
            </a:r>
          </a:p>
        </p:txBody>
      </p:sp>
    </p:spTree>
    <p:extLst>
      <p:ext uri="{BB962C8B-B14F-4D97-AF65-F5344CB8AC3E}">
        <p14:creationId xmlns:p14="http://schemas.microsoft.com/office/powerpoint/2010/main" val="1800425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DC804E79-C541-FFA6-282F-9EAD7EBE630A}"/>
              </a:ext>
            </a:extLst>
          </p:cNvPr>
          <p:cNvPicPr>
            <a:picLocks noChangeAspect="1"/>
          </p:cNvPicPr>
          <p:nvPr/>
        </p:nvPicPr>
        <p:blipFill>
          <a:blip r:embed="rId2"/>
          <a:srcRect l="3747" t="22388" r="35724" b="15354"/>
          <a:stretch>
            <a:fillRect/>
          </a:stretch>
        </p:blipFill>
        <p:spPr>
          <a:xfrm>
            <a:off x="747253" y="363792"/>
            <a:ext cx="10471354" cy="5721895"/>
          </a:xfrm>
          <a:prstGeom prst="rect">
            <a:avLst/>
          </a:prstGeom>
        </p:spPr>
      </p:pic>
      <p:sp>
        <p:nvSpPr>
          <p:cNvPr id="2" name="TextBox 1">
            <a:extLst>
              <a:ext uri="{FF2B5EF4-FFF2-40B4-BE49-F238E27FC236}">
                <a16:creationId xmlns:a16="http://schemas.microsoft.com/office/drawing/2014/main" id="{89537669-BC93-000C-3CA7-42F93F48490C}"/>
              </a:ext>
            </a:extLst>
          </p:cNvPr>
          <p:cNvSpPr txBox="1"/>
          <p:nvPr/>
        </p:nvSpPr>
        <p:spPr>
          <a:xfrm>
            <a:off x="9547123" y="6302477"/>
            <a:ext cx="2261419" cy="369332"/>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(Carers trust, 2023)</a:t>
            </a:r>
          </a:p>
        </p:txBody>
      </p:sp>
    </p:spTree>
    <p:extLst>
      <p:ext uri="{BB962C8B-B14F-4D97-AF65-F5344CB8AC3E}">
        <p14:creationId xmlns:p14="http://schemas.microsoft.com/office/powerpoint/2010/main" val="1976895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extBox 1">
            <a:extLst>
              <a:ext uri="{FF2B5EF4-FFF2-40B4-BE49-F238E27FC236}">
                <a16:creationId xmlns:a16="http://schemas.microsoft.com/office/drawing/2014/main" id="{746E08E6-B6E9-7670-65EA-6CC33F7210F1}"/>
              </a:ext>
            </a:extLst>
          </p:cNvPr>
          <p:cNvSpPr txBox="1"/>
          <p:nvPr/>
        </p:nvSpPr>
        <p:spPr>
          <a:xfrm>
            <a:off x="3215729" y="1764407"/>
            <a:ext cx="5760846" cy="231031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kern="1200" dirty="0">
                <a:solidFill>
                  <a:schemeClr val="tx2"/>
                </a:solidFill>
                <a:latin typeface="Arial" panose="020B0604020202020204" pitchFamily="34" charset="0"/>
                <a:ea typeface="+mj-ea"/>
                <a:cs typeface="Arial" panose="020B0604020202020204" pitchFamily="34" charset="0"/>
              </a:rPr>
              <a:t>Vygotsky’s theory in practice</a:t>
            </a:r>
          </a:p>
        </p:txBody>
      </p:sp>
    </p:spTree>
    <p:extLst>
      <p:ext uri="{BB962C8B-B14F-4D97-AF65-F5344CB8AC3E}">
        <p14:creationId xmlns:p14="http://schemas.microsoft.com/office/powerpoint/2010/main" val="1211088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6" name="Group 15">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7" name="Freeform: Shape 16">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TextBox 6">
            <a:extLst>
              <a:ext uri="{FF2B5EF4-FFF2-40B4-BE49-F238E27FC236}">
                <a16:creationId xmlns:a16="http://schemas.microsoft.com/office/drawing/2014/main" id="{6467D247-1B3B-C7D0-A7F3-E9B978FFA3DE}"/>
              </a:ext>
            </a:extLst>
          </p:cNvPr>
          <p:cNvSpPr txBox="1"/>
          <p:nvPr/>
        </p:nvSpPr>
        <p:spPr>
          <a:xfrm>
            <a:off x="2199190" y="801866"/>
            <a:ext cx="9197468" cy="5681096"/>
          </a:xfrm>
          <a:prstGeom prst="rect">
            <a:avLst/>
          </a:prstGeom>
          <a:noFill/>
          <a:ln>
            <a:noFill/>
          </a:ln>
        </p:spPr>
        <p:txBody>
          <a:bodyPr vert="horz" lIns="91440" tIns="45720" rIns="91440" bIns="45720" rtlCol="0" anchor="ctr">
            <a:noAutofit/>
          </a:bodyPr>
          <a:lstStyle/>
          <a:p>
            <a:pPr>
              <a:lnSpc>
                <a:spcPct val="90000"/>
              </a:lnSpc>
              <a:spcAft>
                <a:spcPts val="600"/>
              </a:spcAft>
            </a:pPr>
            <a:r>
              <a:rPr lang="en-US" b="1" dirty="0">
                <a:solidFill>
                  <a:schemeClr val="tx2"/>
                </a:solidFill>
                <a:effectLst/>
                <a:latin typeface="Arial" panose="020B0604020202020204" pitchFamily="34" charset="0"/>
                <a:cs typeface="Arial" panose="020B0604020202020204" pitchFamily="34" charset="0"/>
              </a:rPr>
              <a:t>More Knowledgeable Others (MKOs)</a:t>
            </a:r>
          </a:p>
          <a:p>
            <a:pPr indent="-228600">
              <a:lnSpc>
                <a:spcPct val="90000"/>
              </a:lnSpc>
              <a:spcAft>
                <a:spcPts val="600"/>
              </a:spcAft>
              <a:buFont typeface="Arial" panose="020B0604020202020204" pitchFamily="34" charset="0"/>
              <a:buChar char="•"/>
            </a:pPr>
            <a:endParaRPr lang="en-US" b="1"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solidFill>
                  <a:schemeClr val="tx2"/>
                </a:solidFill>
                <a:effectLst/>
                <a:latin typeface="Arial" panose="020B0604020202020204" pitchFamily="34" charset="0"/>
                <a:cs typeface="Arial" panose="020B0604020202020204" pitchFamily="34" charset="0"/>
              </a:rPr>
              <a:t>Jennie needs consistent adult guidance after years of caregiving</a:t>
            </a:r>
          </a:p>
          <a:p>
            <a:pPr indent="-228600">
              <a:lnSpc>
                <a:spcPct val="90000"/>
              </a:lnSpc>
              <a:spcAft>
                <a:spcPts val="600"/>
              </a:spcAft>
              <a:buFont typeface="Arial" panose="020B0604020202020204" pitchFamily="34" charset="0"/>
              <a:buChar char="•"/>
            </a:pPr>
            <a:r>
              <a:rPr lang="en-US" dirty="0">
                <a:solidFill>
                  <a:schemeClr val="tx2"/>
                </a:solidFill>
                <a:effectLst/>
                <a:latin typeface="Arial" panose="020B0604020202020204" pitchFamily="34" charset="0"/>
                <a:cs typeface="Arial" panose="020B0604020202020204" pitchFamily="34" charset="0"/>
              </a:rPr>
              <a:t>Professionals (teachers, counsellors, youth workers) act as MKOs</a:t>
            </a:r>
          </a:p>
          <a:p>
            <a:pPr indent="-228600">
              <a:lnSpc>
                <a:spcPct val="90000"/>
              </a:lnSpc>
              <a:spcAft>
                <a:spcPts val="600"/>
              </a:spcAft>
              <a:buFont typeface="Arial" panose="020B0604020202020204" pitchFamily="34" charset="0"/>
              <a:buChar char="•"/>
            </a:pPr>
            <a:r>
              <a:rPr lang="en-US" dirty="0">
                <a:solidFill>
                  <a:schemeClr val="tx2"/>
                </a:solidFill>
                <a:effectLst/>
                <a:latin typeface="Arial" panose="020B0604020202020204" pitchFamily="34" charset="0"/>
                <a:cs typeface="Arial" panose="020B0604020202020204" pitchFamily="34" charset="0"/>
              </a:rPr>
              <a:t>Guided support helps rebuild routines, confidence, and coping skills (Hammond et al., 2020)</a:t>
            </a:r>
          </a:p>
          <a:p>
            <a:pPr indent="-228600">
              <a:lnSpc>
                <a:spcPct val="90000"/>
              </a:lnSpc>
              <a:spcAft>
                <a:spcPts val="600"/>
              </a:spcAft>
              <a:buFont typeface="Arial" panose="020B0604020202020204" pitchFamily="34" charset="0"/>
              <a:buChar char="•"/>
            </a:pPr>
            <a:endParaRPr lang="en-US"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b="1" dirty="0">
                <a:solidFill>
                  <a:schemeClr val="tx2"/>
                </a:solidFill>
                <a:latin typeface="Arial" panose="020B0604020202020204" pitchFamily="34" charset="0"/>
                <a:cs typeface="Arial" panose="020B0604020202020204" pitchFamily="34" charset="0"/>
              </a:rPr>
              <a:t>Zone of Proximal Development (ZPD)</a:t>
            </a:r>
          </a:p>
          <a:p>
            <a:pPr indent="-228600">
              <a:lnSpc>
                <a:spcPct val="90000"/>
              </a:lnSpc>
              <a:spcAft>
                <a:spcPts val="600"/>
              </a:spcAft>
              <a:buFont typeface="Arial" panose="020B0604020202020204" pitchFamily="34" charset="0"/>
              <a:buChar char="•"/>
            </a:pPr>
            <a:endParaRPr lang="en-US" b="1"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solidFill>
                  <a:schemeClr val="tx2"/>
                </a:solidFill>
                <a:latin typeface="Arial" panose="020B0604020202020204" pitchFamily="34" charset="0"/>
                <a:cs typeface="Arial" panose="020B0604020202020204" pitchFamily="34" charset="0"/>
              </a:rPr>
              <a:t>Jennie has been pushed beyond her developmental capacity</a:t>
            </a:r>
          </a:p>
          <a:p>
            <a:pPr indent="-228600">
              <a:lnSpc>
                <a:spcPct val="90000"/>
              </a:lnSpc>
              <a:spcAft>
                <a:spcPts val="600"/>
              </a:spcAft>
              <a:buFont typeface="Arial" panose="020B0604020202020204" pitchFamily="34" charset="0"/>
              <a:buChar char="•"/>
            </a:pPr>
            <a:r>
              <a:rPr lang="en-US" dirty="0">
                <a:solidFill>
                  <a:schemeClr val="tx2"/>
                </a:solidFill>
                <a:latin typeface="Arial" panose="020B0604020202020204" pitchFamily="34" charset="0"/>
                <a:cs typeface="Arial" panose="020B0604020202020204" pitchFamily="34" charset="0"/>
              </a:rPr>
              <a:t>Support must match her age, not her caregiving role (Shabani, 2020)</a:t>
            </a:r>
          </a:p>
          <a:p>
            <a:pPr indent="-228600">
              <a:lnSpc>
                <a:spcPct val="90000"/>
              </a:lnSpc>
              <a:spcAft>
                <a:spcPts val="600"/>
              </a:spcAft>
              <a:buFont typeface="Arial" panose="020B0604020202020204" pitchFamily="34" charset="0"/>
              <a:buChar char="•"/>
            </a:pPr>
            <a:endParaRPr lang="en-US" dirty="0">
              <a:solidFill>
                <a:schemeClr val="tx2"/>
              </a:solidFill>
              <a:latin typeface="Arial" panose="020B0604020202020204" pitchFamily="34" charset="0"/>
              <a:cs typeface="Arial" panose="020B0604020202020204" pitchFamily="34" charset="0"/>
            </a:endParaRPr>
          </a:p>
          <a:p>
            <a:pPr>
              <a:lnSpc>
                <a:spcPct val="90000"/>
              </a:lnSpc>
              <a:spcAft>
                <a:spcPts val="600"/>
              </a:spcAft>
            </a:pPr>
            <a:r>
              <a:rPr lang="en-US" b="1" dirty="0">
                <a:solidFill>
                  <a:schemeClr val="tx2"/>
                </a:solidFill>
                <a:latin typeface="Arial" panose="020B0604020202020204" pitchFamily="34" charset="0"/>
                <a:cs typeface="Arial" panose="020B0604020202020204" pitchFamily="34" charset="0"/>
              </a:rPr>
              <a:t>Scaffolding</a:t>
            </a:r>
          </a:p>
          <a:p>
            <a:pPr indent="-228600">
              <a:lnSpc>
                <a:spcPct val="90000"/>
              </a:lnSpc>
              <a:spcAft>
                <a:spcPts val="600"/>
              </a:spcAft>
              <a:buFont typeface="Arial" panose="020B0604020202020204" pitchFamily="34" charset="0"/>
              <a:buChar char="•"/>
            </a:pPr>
            <a:endParaRPr lang="en-US" b="1"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solidFill>
                  <a:schemeClr val="tx2"/>
                </a:solidFill>
                <a:latin typeface="Arial" panose="020B0604020202020204" pitchFamily="34" charset="0"/>
                <a:cs typeface="Arial" panose="020B0604020202020204" pitchFamily="34" charset="0"/>
              </a:rPr>
              <a:t>Structured emotional, educational, and social support</a:t>
            </a:r>
          </a:p>
          <a:p>
            <a:pPr indent="-228600">
              <a:lnSpc>
                <a:spcPct val="90000"/>
              </a:lnSpc>
              <a:spcAft>
                <a:spcPts val="600"/>
              </a:spcAft>
              <a:buFont typeface="Arial" panose="020B0604020202020204" pitchFamily="34" charset="0"/>
              <a:buChar char="•"/>
            </a:pPr>
            <a:r>
              <a:rPr lang="en-US" dirty="0">
                <a:solidFill>
                  <a:schemeClr val="tx2"/>
                </a:solidFill>
                <a:latin typeface="Arial" panose="020B0604020202020204" pitchFamily="34" charset="0"/>
                <a:cs typeface="Arial" panose="020B0604020202020204" pitchFamily="34" charset="0"/>
              </a:rPr>
              <a:t>Gradual reduction of support as she gains independence</a:t>
            </a:r>
          </a:p>
          <a:p>
            <a:pPr indent="-228600">
              <a:lnSpc>
                <a:spcPct val="90000"/>
              </a:lnSpc>
              <a:spcAft>
                <a:spcPts val="600"/>
              </a:spcAft>
              <a:buFont typeface="Arial" panose="020B0604020202020204" pitchFamily="34" charset="0"/>
              <a:buChar char="•"/>
            </a:pPr>
            <a:r>
              <a:rPr lang="en-US" dirty="0">
                <a:solidFill>
                  <a:schemeClr val="tx2"/>
                </a:solidFill>
                <a:latin typeface="Arial" panose="020B0604020202020204" pitchFamily="34" charset="0"/>
                <a:cs typeface="Arial" panose="020B0604020202020204" pitchFamily="34" charset="0"/>
              </a:rPr>
              <a:t>Includes tutoring, counselling, mentoring, and young carers groups (Van de Pol &amp; Elbers, 2021)</a:t>
            </a:r>
          </a:p>
          <a:p>
            <a:pPr indent="-228600">
              <a:lnSpc>
                <a:spcPct val="90000"/>
              </a:lnSpc>
              <a:spcAft>
                <a:spcPts val="600"/>
              </a:spcAft>
              <a:buFont typeface="Arial" panose="020B0604020202020204" pitchFamily="34" charset="0"/>
              <a:buChar char="•"/>
            </a:pPr>
            <a:endParaRPr lang="en-US" dirty="0">
              <a:solidFill>
                <a:schemeClr val="tx2"/>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9957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4" name="Freeform: Shape 13">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5375D1A1-83D6-AF2D-0B65-4C9B7F44C442}"/>
              </a:ext>
            </a:extLst>
          </p:cNvPr>
          <p:cNvSpPr txBox="1"/>
          <p:nvPr/>
        </p:nvSpPr>
        <p:spPr>
          <a:xfrm>
            <a:off x="1701478" y="648182"/>
            <a:ext cx="9695180" cy="5384318"/>
          </a:xfrm>
          <a:prstGeom prst="rect">
            <a:avLst/>
          </a:prstGeom>
          <a:noFill/>
          <a:ln>
            <a:noFill/>
          </a:ln>
        </p:spPr>
        <p:txBody>
          <a:bodyPr vert="horz" lIns="91440" tIns="45720" rIns="91440" bIns="45720" rtlCol="0" anchor="ctr">
            <a:normAutofit/>
          </a:bodyPr>
          <a:lstStyle/>
          <a:p>
            <a:pPr>
              <a:spcAft>
                <a:spcPts val="600"/>
              </a:spcAft>
            </a:pPr>
            <a:r>
              <a:rPr lang="en-US" b="1" dirty="0">
                <a:solidFill>
                  <a:schemeClr val="tx2"/>
                </a:solidFill>
                <a:effectLst/>
              </a:rPr>
              <a:t>Social Interaction</a:t>
            </a:r>
          </a:p>
          <a:p>
            <a:pPr indent="-228600">
              <a:spcAft>
                <a:spcPts val="600"/>
              </a:spcAft>
              <a:buFont typeface="Arial" panose="020B0604020202020204" pitchFamily="34" charset="0"/>
              <a:buChar char="•"/>
            </a:pPr>
            <a:r>
              <a:rPr lang="en-US" dirty="0">
                <a:solidFill>
                  <a:schemeClr val="tx2"/>
                </a:solidFill>
                <a:effectLst/>
              </a:rPr>
              <a:t>Jennie has experienced isolation due to caring duties</a:t>
            </a:r>
          </a:p>
          <a:p>
            <a:pPr indent="-228600">
              <a:spcAft>
                <a:spcPts val="600"/>
              </a:spcAft>
              <a:buFont typeface="Arial" panose="020B0604020202020204" pitchFamily="34" charset="0"/>
              <a:buChar char="•"/>
            </a:pPr>
            <a:r>
              <a:rPr lang="en-US" dirty="0">
                <a:solidFill>
                  <a:schemeClr val="tx2"/>
                </a:solidFill>
                <a:effectLst/>
              </a:rPr>
              <a:t>Needs opportunities to rebuild friendships and peer connections</a:t>
            </a:r>
          </a:p>
          <a:p>
            <a:pPr indent="-228600">
              <a:spcAft>
                <a:spcPts val="600"/>
              </a:spcAft>
              <a:buFont typeface="Arial" panose="020B0604020202020204" pitchFamily="34" charset="0"/>
              <a:buChar char="•"/>
            </a:pPr>
            <a:r>
              <a:rPr lang="en-US" dirty="0">
                <a:solidFill>
                  <a:schemeClr val="tx2"/>
                </a:solidFill>
                <a:effectLst/>
              </a:rPr>
              <a:t>Peer support strengthens resilience and identity (Edwards, 2022)</a:t>
            </a:r>
          </a:p>
          <a:p>
            <a:pPr indent="-228600">
              <a:spcAft>
                <a:spcPts val="600"/>
              </a:spcAft>
              <a:buFont typeface="Arial" panose="020B0604020202020204" pitchFamily="34" charset="0"/>
              <a:buChar char="•"/>
            </a:pPr>
            <a:endParaRPr lang="en-US" b="1" dirty="0">
              <a:solidFill>
                <a:schemeClr val="tx2"/>
              </a:solidFill>
            </a:endParaRPr>
          </a:p>
          <a:p>
            <a:pPr>
              <a:spcAft>
                <a:spcPts val="600"/>
              </a:spcAft>
            </a:pPr>
            <a:r>
              <a:rPr lang="en-US" b="1" dirty="0">
                <a:solidFill>
                  <a:schemeClr val="tx2"/>
                </a:solidFill>
              </a:rPr>
              <a:t>Language as a Tool for Thought</a:t>
            </a:r>
          </a:p>
          <a:p>
            <a:pPr indent="-228600">
              <a:spcAft>
                <a:spcPts val="600"/>
              </a:spcAft>
              <a:buFont typeface="Arial" panose="020B0604020202020204" pitchFamily="34" charset="0"/>
              <a:buChar char="•"/>
            </a:pPr>
            <a:r>
              <a:rPr lang="en-US" dirty="0">
                <a:solidFill>
                  <a:schemeClr val="tx2"/>
                </a:solidFill>
              </a:rPr>
              <a:t>Guided dialogue helps Jennie process grief and stress</a:t>
            </a:r>
          </a:p>
          <a:p>
            <a:pPr indent="-228600">
              <a:spcAft>
                <a:spcPts val="600"/>
              </a:spcAft>
              <a:buFont typeface="Arial" panose="020B0604020202020204" pitchFamily="34" charset="0"/>
              <a:buChar char="•"/>
            </a:pPr>
            <a:r>
              <a:rPr lang="en-US" dirty="0">
                <a:solidFill>
                  <a:schemeClr val="tx2"/>
                </a:solidFill>
              </a:rPr>
              <a:t>Counselling will support emotional regulation and healthy self‑talk (Winsler, 1997)</a:t>
            </a:r>
            <a:endParaRPr lang="en-US" b="1" dirty="0">
              <a:solidFill>
                <a:schemeClr val="tx2"/>
              </a:solidFill>
            </a:endParaRPr>
          </a:p>
          <a:p>
            <a:pPr indent="-228600">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sz="1500" dirty="0">
              <a:solidFill>
                <a:schemeClr val="tx2"/>
              </a:solidFill>
              <a:effectLst/>
            </a:endParaRPr>
          </a:p>
          <a:p>
            <a:pPr indent="-228600">
              <a:lnSpc>
                <a:spcPct val="90000"/>
              </a:lnSpc>
              <a:spcAft>
                <a:spcPts val="600"/>
              </a:spcAft>
              <a:buFont typeface="Arial" panose="020B0604020202020204" pitchFamily="34" charset="0"/>
              <a:buChar char="•"/>
            </a:pPr>
            <a:endParaRPr lang="en-US" sz="1500" dirty="0">
              <a:solidFill>
                <a:schemeClr val="tx2"/>
              </a:solidFill>
            </a:endParaRPr>
          </a:p>
        </p:txBody>
      </p:sp>
    </p:spTree>
    <p:extLst>
      <p:ext uri="{BB962C8B-B14F-4D97-AF65-F5344CB8AC3E}">
        <p14:creationId xmlns:p14="http://schemas.microsoft.com/office/powerpoint/2010/main" val="1814530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9">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1"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E928F30C-DE59-357F-4D4B-37FF8FAE9C28}"/>
              </a:ext>
            </a:extLst>
          </p:cNvPr>
          <p:cNvSpPr txBox="1"/>
          <p:nvPr/>
        </p:nvSpPr>
        <p:spPr>
          <a:xfrm>
            <a:off x="694481" y="648182"/>
            <a:ext cx="10702177" cy="5384318"/>
          </a:xfrm>
          <a:prstGeom prst="rect">
            <a:avLst/>
          </a:prstGeom>
          <a:noFill/>
          <a:ln>
            <a:noFill/>
          </a:ln>
        </p:spPr>
        <p:txBody>
          <a:bodyPr vert="horz" lIns="91440" tIns="45720" rIns="91440" bIns="45720" rtlCol="0" anchor="ctr">
            <a:normAutofit/>
          </a:bodyPr>
          <a:lstStyle/>
          <a:p>
            <a:pPr algn="ctr">
              <a:lnSpc>
                <a:spcPct val="90000"/>
              </a:lnSpc>
              <a:spcAft>
                <a:spcPts val="600"/>
              </a:spcAft>
            </a:pPr>
            <a:r>
              <a:rPr lang="en-US" sz="4400" dirty="0">
                <a:solidFill>
                  <a:schemeClr val="tx2"/>
                </a:solidFill>
                <a:latin typeface="Arial" panose="020B0604020202020204" pitchFamily="34" charset="0"/>
                <a:cs typeface="Arial" panose="020B0604020202020204" pitchFamily="34" charset="0"/>
              </a:rPr>
              <a:t>Nature vs Nurture</a:t>
            </a:r>
          </a:p>
          <a:p>
            <a:pPr marL="342900" indent="-228600">
              <a:lnSpc>
                <a:spcPct val="90000"/>
              </a:lnSpc>
              <a:spcAft>
                <a:spcPts val="600"/>
              </a:spcAft>
              <a:buFont typeface="Arial" panose="020B0604020202020204" pitchFamily="34" charset="0"/>
              <a:buChar char="•"/>
            </a:pPr>
            <a:r>
              <a:rPr lang="en-US" dirty="0">
                <a:solidFill>
                  <a:schemeClr val="tx2"/>
                </a:solidFill>
                <a:latin typeface="Arial" panose="020B0604020202020204" pitchFamily="34" charset="0"/>
                <a:cs typeface="Arial" panose="020B0604020202020204" pitchFamily="34" charset="0"/>
              </a:rPr>
              <a:t>Vygotsky’s theory explains how Jennie’s development has been shaped by limited support, excessive responsibility, and reduced social interaction.(Nurture)</a:t>
            </a:r>
          </a:p>
          <a:p>
            <a:pPr marL="342900" indent="-228600">
              <a:lnSpc>
                <a:spcPct val="90000"/>
              </a:lnSpc>
              <a:spcAft>
                <a:spcPts val="600"/>
              </a:spcAft>
              <a:buFont typeface="Arial" panose="020B0604020202020204" pitchFamily="34" charset="0"/>
              <a:buChar char="•"/>
            </a:pPr>
            <a:r>
              <a:rPr lang="en-US" dirty="0">
                <a:solidFill>
                  <a:schemeClr val="tx2"/>
                </a:solidFill>
                <a:latin typeface="Arial" panose="020B0604020202020204" pitchFamily="34" charset="0"/>
                <a:cs typeface="Arial" panose="020B0604020202020204" pitchFamily="34" charset="0"/>
              </a:rPr>
              <a:t> She needs scaffolding, MKOs, and peer engagement to move back into her ZPD and develop healthier cognitive, emotional, and behavioral patterns.(Nature)</a:t>
            </a:r>
          </a:p>
          <a:p>
            <a:pPr marL="342900" indent="-228600">
              <a:lnSpc>
                <a:spcPct val="90000"/>
              </a:lnSpc>
              <a:spcAft>
                <a:spcPts val="600"/>
              </a:spcAft>
              <a:buFont typeface="Arial" panose="020B0604020202020204" pitchFamily="34" charset="0"/>
              <a:buChar char="•"/>
            </a:pPr>
            <a:endParaRPr lang="en-US" dirty="0">
              <a:solidFill>
                <a:schemeClr val="tx2"/>
              </a:solidFill>
              <a:latin typeface="Arial" panose="020B0604020202020204" pitchFamily="34" charset="0"/>
              <a:cs typeface="Arial" panose="020B0604020202020204" pitchFamily="34" charset="0"/>
            </a:endParaRPr>
          </a:p>
          <a:p>
            <a:pPr algn="ctr">
              <a:lnSpc>
                <a:spcPct val="90000"/>
              </a:lnSpc>
              <a:spcAft>
                <a:spcPts val="600"/>
              </a:spcAft>
            </a:pPr>
            <a:r>
              <a:rPr lang="en-US" dirty="0">
                <a:solidFill>
                  <a:schemeClr val="tx2"/>
                </a:solidFill>
                <a:latin typeface="Arial" panose="020B0604020202020204" pitchFamily="34" charset="0"/>
                <a:cs typeface="Arial" panose="020B0604020202020204" pitchFamily="34" charset="0"/>
              </a:rPr>
              <a:t>Viewing Jennie’s situation through Vygotsky’s perspective shows how crucial supportive relationships, guided learning, and a nurturing environment are for helping young people flourish — especially those who’ve had to take on grown‑up roles far too early.</a:t>
            </a:r>
          </a:p>
          <a:p>
            <a:pPr indent="-228600">
              <a:lnSpc>
                <a:spcPct val="90000"/>
              </a:lnSpc>
              <a:spcAft>
                <a:spcPts val="600"/>
              </a:spcAft>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4173821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3DCF8-F241-6863-C9C0-65A839BB7FEE}"/>
              </a:ext>
            </a:extLst>
          </p:cNvPr>
          <p:cNvSpPr>
            <a:spLocks noGrp="1"/>
          </p:cNvSpPr>
          <p:nvPr>
            <p:ph type="title"/>
          </p:nvPr>
        </p:nvSpPr>
        <p:spPr>
          <a:xfrm>
            <a:off x="174172" y="124648"/>
            <a:ext cx="10515600" cy="609565"/>
          </a:xfrm>
        </p:spPr>
        <p:txBody>
          <a:bodyPr>
            <a:normAutofit/>
          </a:bodyPr>
          <a:lstStyle/>
          <a:p>
            <a:r>
              <a:rPr lang="en-US" sz="3200" dirty="0">
                <a:latin typeface="Arial" panose="020B0604020202020204" pitchFamily="34" charset="0"/>
                <a:cs typeface="Arial" panose="020B0604020202020204" pitchFamily="34" charset="0"/>
              </a:rPr>
              <a:t>Reference list </a:t>
            </a:r>
          </a:p>
        </p:txBody>
      </p:sp>
      <p:sp>
        <p:nvSpPr>
          <p:cNvPr id="11" name="Rectangle 4">
            <a:extLst>
              <a:ext uri="{FF2B5EF4-FFF2-40B4-BE49-F238E27FC236}">
                <a16:creationId xmlns:a16="http://schemas.microsoft.com/office/drawing/2014/main" id="{417692EF-CE42-632E-729C-DD63C8944972}"/>
              </a:ext>
            </a:extLst>
          </p:cNvPr>
          <p:cNvSpPr>
            <a:spLocks noChangeArrowheads="1"/>
          </p:cNvSpPr>
          <p:nvPr/>
        </p:nvSpPr>
        <p:spPr bwMode="auto">
          <a:xfrm>
            <a:off x="2466232" y="4515693"/>
            <a:ext cx="2201363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6">
            <a:extLst>
              <a:ext uri="{FF2B5EF4-FFF2-40B4-BE49-F238E27FC236}">
                <a16:creationId xmlns:a16="http://schemas.microsoft.com/office/drawing/2014/main" id="{4BE03D25-BB56-966A-7A07-118F9AFAED8D}"/>
              </a:ext>
            </a:extLst>
          </p:cNvPr>
          <p:cNvSpPr>
            <a:spLocks noGrp="1" noChangeArrowheads="1"/>
          </p:cNvSpPr>
          <p:nvPr>
            <p:ph idx="1"/>
          </p:nvPr>
        </p:nvSpPr>
        <p:spPr bwMode="auto">
          <a:xfrm>
            <a:off x="174172" y="848458"/>
            <a:ext cx="11515411" cy="5884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Carers Trust (2023).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BEING A YOUNG CARER IS NOT A CHOICE IT’S JUST WHAT WE DO THE VOICES AND EXPERIENCES OF YOUNG CARERS AND YOUNG ADULT CARERS FROM ACROSS THE UK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https://carers.org/downloads/being-a-young-carer-is-not-a-choice--its-just-what-we-do---final-uk-report-(english).pdf [Accessed 13 Feb.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Darling-Hammond, L., Flook, L., Cook-Harvey, C., Barron, B. and Osher, D. (2020). Implications for Educational Practice of the Science of Learning and Development.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Applied Developmental Science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24(2), pp.97–140.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://doi.org/10.1080/10888691.2018.1537791.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Edwards, A. (2022). Rethinking Learning for a High Skills Economy: What a Cultural-Historical Approach Can Offer.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Lifelong Learning Book Series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27, pp.35–48.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://doi.org/10.1007/978-3-030-92867-4_3.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Eun, B. (2019). The zone of proximal development as an overarching concept: a framework for synthesizing Vygotsky’s theories.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Educational Philosophy and Theory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51(1), pp.18–30.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://doi.org/10.1080/00131857.2017.1421941.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McLeod, N. (2025). Journal club.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Thorax</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80(3), pp.188–188.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://doi.org/10.1136/thorax-2025-223055.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Nikolai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Veresov</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Fleer, M. (2018).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Fleer, M.,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Veresov</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 (2018). Cultural-historical and activity theories informing early childhood...</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ResearchGate. Available at: https://www.researchgate.net/publication/324043495_Fleer_M_Veresov_N_2018_Cultural-historical_and_activity_theories_informing_early_childhood_education_In_M_Fleer_B_van_Oers_Eds_International_Handbook_of_Early_Childhood_Education_Vol_1_pp_47-76_DOI_10.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Rakhimova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Zarina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Uktamovna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The Transformative Journey of Adolescence: A Study of the Physical, Cognitive, Emotional, and Social Changes During the Teenage Years.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Spanish Journal of Innovation and Integrity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39, pp.169–172. Available at: https://www.sjii.es/index.php/journal/article/view/270.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RCPCH. (2019).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State of Child Health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https://www.rcpch.ac.uk/resources/state-of-child-health?gad_source=1&amp;gad_campaignid=23531383853&amp;gbraid=0AAAABAzQFy7Af97bhg4nmYXmpP7IIVUZn&amp;gclid=CjwKCAiAncvMBhBEEiwA9GU_ftnRWy7GFOft0TzfSjC5hI0hGX2V8GI3p9JaMHyvVMBfDoahcXGfwhoCKrsQAvD_BwE [Accessed 16 Feb.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Education People (2021).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Exploring Pedagogy - Introducing Lev Vygotsky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 Education People. Available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https://www.theeducationpeople.org/blog/exploring-pedagogy-introducing-lev-vygotsky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Van de Pol, J., Volman, M.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Beishuizen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(2010). Scaffolding in teacher–student interaction: A decade of research.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Educational Psychology Review</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22(3).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://doi.org/10.1007/s10648-010-9127-6.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Winsler, A., Diaz, R.M. and Montero, I. (1997). The role of private speech in the transition from collaborative to independent task performance in young children.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Early Childhood Research Quarterly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12(1), pp.59–79.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://doi.org/10.1016/s0885-2006(97)90043-0.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212694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22</TotalTime>
  <Words>1565</Words>
  <Application>Microsoft Office PowerPoint</Application>
  <PresentationFormat>Widescreen</PresentationFormat>
  <Paragraphs>125</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Fira Sans</vt:lpstr>
      <vt:lpstr>Times New Roman</vt:lpstr>
      <vt:lpstr>Office Theme</vt:lpstr>
      <vt:lpstr>PowerPoint Presentation</vt:lpstr>
      <vt:lpstr>Jenny’s story:</vt:lpstr>
      <vt:lpstr>Vygotsky’s theory and why is it relevant in early years development</vt:lpstr>
      <vt:lpstr>Key concepts in Vygotsky’s theory</vt:lpstr>
      <vt:lpstr>PowerPoint Presentation</vt:lpstr>
      <vt:lpstr>Supporting Young Carers – Key Principles applied to Jenny’s case </vt:lpstr>
      <vt:lpstr>PowerPoint Presentation</vt:lpstr>
      <vt:lpstr>PowerPoint Presentation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Eduarda Luisa Coelho Pimentel (2436860)</dc:creator>
  <cp:lastModifiedBy>Eduarda Luisa Coelho Pimentel (2436860)</cp:lastModifiedBy>
  <cp:revision>2</cp:revision>
  <dcterms:created xsi:type="dcterms:W3CDTF">2026-02-08T21:09:01Z</dcterms:created>
  <dcterms:modified xsi:type="dcterms:W3CDTF">2026-02-16T12:24:13Z</dcterms:modified>
</cp:coreProperties>
</file>