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65" r:id="rId5"/>
    <p:sldId id="268" r:id="rId6"/>
    <p:sldId id="266" r:id="rId7"/>
    <p:sldId id="267" r:id="rId8"/>
    <p:sldId id="259" r:id="rId9"/>
    <p:sldId id="260"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2695D4-CAD5-4FA6-BCF5-6DA940F182C8}" type="datetimeFigureOut">
              <a:rPr lang="en-US" smtClean="0"/>
              <a:t>11/18/2020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4141879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695D4-CAD5-4FA6-BCF5-6DA940F182C8}" type="datetimeFigureOut">
              <a:rPr lang="en-US" smtClean="0"/>
              <a:t>11/18/2020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2733476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2695D4-CAD5-4FA6-BCF5-6DA940F182C8}" type="datetimeFigureOut">
              <a:rPr lang="en-US" smtClean="0"/>
              <a:t>11/18/2020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175475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2695D4-CAD5-4FA6-BCF5-6DA940F182C8}" type="datetimeFigureOut">
              <a:rPr lang="en-US" smtClean="0"/>
              <a:t>11/18/2020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1073250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2695D4-CAD5-4FA6-BCF5-6DA940F182C8}" type="datetimeFigureOut">
              <a:rPr lang="en-US" smtClean="0"/>
              <a:t>11/18/2020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1834751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2695D4-CAD5-4FA6-BCF5-6DA940F182C8}" type="datetimeFigureOut">
              <a:rPr lang="en-US" smtClean="0"/>
              <a:t>11/18/2020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756227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A82695D4-CAD5-4FA6-BCF5-6DA940F182C8}" type="datetimeFigureOut">
              <a:rPr lang="en-US" smtClean="0"/>
              <a:t>11/18/2020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2897407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2695D4-CAD5-4FA6-BCF5-6DA940F182C8}" type="datetimeFigureOut">
              <a:rPr lang="en-US" smtClean="0"/>
              <a:t>11/18/2020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217065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2695D4-CAD5-4FA6-BCF5-6DA940F182C8}" type="datetimeFigureOut">
              <a:rPr lang="en-US" smtClean="0"/>
              <a:t>11/18/2020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229652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2695D4-CAD5-4FA6-BCF5-6DA940F182C8}" type="datetimeFigureOut">
              <a:rPr lang="en-US" smtClean="0"/>
              <a:t>11/18/2020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2764711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2695D4-CAD5-4FA6-BCF5-6DA940F182C8}" type="datetimeFigureOut">
              <a:rPr lang="en-US" smtClean="0"/>
              <a:t>11/18/2020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708955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2695D4-CAD5-4FA6-BCF5-6DA940F182C8}" type="datetimeFigureOut">
              <a:rPr lang="en-US" smtClean="0"/>
              <a:t>11/18/2020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B0C1A-031C-4D1C-B920-B8B41BBE04A5}"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183430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2695D4-CAD5-4FA6-BCF5-6DA940F182C8}" type="datetimeFigureOut">
              <a:rPr lang="en-US" smtClean="0"/>
              <a:t>11/18/2020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18949318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82695D4-CAD5-4FA6-BCF5-6DA940F182C8}" type="datetimeFigureOut">
              <a:rPr lang="en-US" smtClean="0"/>
              <a:t>11/18/2020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10877799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82695D4-CAD5-4FA6-BCF5-6DA940F182C8}" type="datetimeFigureOut">
              <a:rPr lang="en-US" smtClean="0"/>
              <a:t>11/18/2020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856807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695D4-CAD5-4FA6-BCF5-6DA940F182C8}" type="datetimeFigureOut">
              <a:rPr lang="en-US" smtClean="0"/>
              <a:t>11/18/2020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4141366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695D4-CAD5-4FA6-BCF5-6DA940F182C8}" type="datetimeFigureOut">
              <a:rPr lang="en-US" smtClean="0"/>
              <a:t>11/18/2020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0C1A-031C-4D1C-B920-B8B41BBE04A5}" type="slidenum">
              <a:rPr lang="en-US" smtClean="0"/>
              <a:t>‹#›</a:t>
            </a:fld>
            <a:endParaRPr lang="en-US"/>
          </a:p>
        </p:txBody>
      </p:sp>
    </p:spTree>
    <p:extLst>
      <p:ext uri="{BB962C8B-B14F-4D97-AF65-F5344CB8AC3E}">
        <p14:creationId xmlns:p14="http://schemas.microsoft.com/office/powerpoint/2010/main" val="56340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A82695D4-CAD5-4FA6-BCF5-6DA940F182C8}" type="datetimeFigureOut">
              <a:rPr lang="en-US" smtClean="0"/>
              <a:t>11/18/2020</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B2B0C1A-031C-4D1C-B920-B8B41BBE04A5}" type="slidenum">
              <a:rPr lang="en-US" smtClean="0"/>
              <a:t>‹#›</a:t>
            </a:fld>
            <a:endParaRPr lang="en-US"/>
          </a:p>
        </p:txBody>
      </p:sp>
    </p:spTree>
    <p:extLst>
      <p:ext uri="{BB962C8B-B14F-4D97-AF65-F5344CB8AC3E}">
        <p14:creationId xmlns:p14="http://schemas.microsoft.com/office/powerpoint/2010/main" val="3104896947"/>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 id="2147483728"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slide" Target="slide7.xml"/><Relationship Id="rId5" Type="http://schemas.openxmlformats.org/officeDocument/2006/relationships/slide" Target="slide6.xml"/><Relationship Id="rId4" Type="http://schemas.openxmlformats.org/officeDocument/2006/relationships/slide" Target="slide4.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46909" y="-521710"/>
            <a:ext cx="10668000" cy="2387600"/>
          </a:xfrm>
        </p:spPr>
        <p:txBody>
          <a:bodyPr>
            <a:normAutofit/>
          </a:bodyPr>
          <a:lstStyle/>
          <a:p>
            <a:r>
              <a:rPr lang="en-GB" sz="3600" dirty="0">
                <a:latin typeface="Calibri" panose="020F0502020204030204" pitchFamily="34" charset="0"/>
                <a:cs typeface="Calibri" panose="020F0502020204030204" pitchFamily="34" charset="0"/>
              </a:rPr>
              <a:t>Psychology in Health &amp; Social Care</a:t>
            </a:r>
            <a:br>
              <a:rPr lang="en-US" sz="3600" dirty="0">
                <a:latin typeface="Calibri" panose="020F0502020204030204" pitchFamily="34" charset="0"/>
                <a:cs typeface="Calibri" panose="020F0502020204030204" pitchFamily="34" charset="0"/>
              </a:rPr>
            </a:br>
            <a:endParaRPr lang="en-US" sz="3600" dirty="0">
              <a:latin typeface="Calibri" panose="020F0502020204030204" pitchFamily="34" charset="0"/>
              <a:cs typeface="Calibri" panose="020F0502020204030204" pitchFamily="34" charset="0"/>
            </a:endParaRPr>
          </a:p>
        </p:txBody>
      </p:sp>
      <p:sp>
        <p:nvSpPr>
          <p:cNvPr id="3" name="Subtitle 2"/>
          <p:cNvSpPr>
            <a:spLocks noGrp="1"/>
          </p:cNvSpPr>
          <p:nvPr>
            <p:ph type="subTitle" idx="1"/>
          </p:nvPr>
        </p:nvSpPr>
        <p:spPr>
          <a:xfrm>
            <a:off x="961469" y="2314973"/>
            <a:ext cx="7315200" cy="914400"/>
          </a:xfrm>
        </p:spPr>
        <p:txBody>
          <a:bodyPr>
            <a:normAutofit fontScale="92500"/>
          </a:bodyPr>
          <a:lstStyle/>
          <a:p>
            <a:r>
              <a:rPr lang="en-US" sz="4800" dirty="0">
                <a:latin typeface="Calibri" panose="020F0502020204030204" pitchFamily="34" charset="0"/>
                <a:cs typeface="Calibri" panose="020F0502020204030204" pitchFamily="34" charset="0"/>
              </a:rPr>
              <a:t>PSYCHODYNAMIC APPROACH</a:t>
            </a:r>
          </a:p>
          <a:p>
            <a:endParaRPr lang="en-US" sz="4800" dirty="0"/>
          </a:p>
        </p:txBody>
      </p:sp>
      <p:sp>
        <p:nvSpPr>
          <p:cNvPr id="4" name="TextBox 3">
            <a:extLst>
              <a:ext uri="{FF2B5EF4-FFF2-40B4-BE49-F238E27FC236}">
                <a16:creationId xmlns:a16="http://schemas.microsoft.com/office/drawing/2014/main" id="{06821028-5563-4FB9-A80F-A05013325523}"/>
              </a:ext>
            </a:extLst>
          </p:cNvPr>
          <p:cNvSpPr txBox="1"/>
          <p:nvPr/>
        </p:nvSpPr>
        <p:spPr>
          <a:xfrm>
            <a:off x="3870037" y="4163325"/>
            <a:ext cx="3796145"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Sajed Hadi</a:t>
            </a:r>
          </a:p>
        </p:txBody>
      </p:sp>
      <p:pic>
        <p:nvPicPr>
          <p:cNvPr id="7" name="Recorded Sound">
            <a:hlinkClick r:id="" action="ppaction://media"/>
            <a:extLst>
              <a:ext uri="{FF2B5EF4-FFF2-40B4-BE49-F238E27FC236}">
                <a16:creationId xmlns:a16="http://schemas.microsoft.com/office/drawing/2014/main" id="{807211E9-05D4-469C-94D2-BE3F892032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44863" y="5945480"/>
            <a:ext cx="487363" cy="487363"/>
          </a:xfrm>
          <a:prstGeom prst="rect">
            <a:avLst/>
          </a:prstGeom>
        </p:spPr>
      </p:pic>
    </p:spTree>
    <p:extLst>
      <p:ext uri="{BB962C8B-B14F-4D97-AF65-F5344CB8AC3E}">
        <p14:creationId xmlns:p14="http://schemas.microsoft.com/office/powerpoint/2010/main" val="4104625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EC93923-F64F-4A2B-B659-D3B11C94F03A}"/>
              </a:ext>
            </a:extLst>
          </p:cNvPr>
          <p:cNvSpPr/>
          <p:nvPr/>
        </p:nvSpPr>
        <p:spPr>
          <a:xfrm>
            <a:off x="1785378" y="0"/>
            <a:ext cx="8311891" cy="707886"/>
          </a:xfrm>
          <a:prstGeom prst="rect">
            <a:avLst/>
          </a:prstGeom>
          <a:noFill/>
        </p:spPr>
        <p:txBody>
          <a:bodyPr wrap="non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What is The Psychodynamic Approach?</a:t>
            </a:r>
          </a:p>
        </p:txBody>
      </p:sp>
      <p:pic>
        <p:nvPicPr>
          <p:cNvPr id="1026" name="Picture 2" descr="A psychodynamic approach to our relationship with our family law clients –  Coram Chambers">
            <a:extLst>
              <a:ext uri="{FF2B5EF4-FFF2-40B4-BE49-F238E27FC236}">
                <a16:creationId xmlns:a16="http://schemas.microsoft.com/office/drawing/2014/main" id="{8540A388-05AE-4ADD-A619-3B21C01001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4038" y="1790859"/>
            <a:ext cx="5102367" cy="340323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A86A003-8F97-426C-8E5D-C087F989EB90}"/>
              </a:ext>
            </a:extLst>
          </p:cNvPr>
          <p:cNvSpPr txBox="1"/>
          <p:nvPr/>
        </p:nvSpPr>
        <p:spPr>
          <a:xfrm>
            <a:off x="6096000" y="2473922"/>
            <a:ext cx="6096000" cy="1754326"/>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How humans function and interact with the environment and unconsciously acquire different personalities makes human beings different. The Psychodynamic approach looks at tall the theories in psychology about how humans function based on the unconscious drives and forces from within, hence bringing different personalities. </a:t>
            </a:r>
          </a:p>
        </p:txBody>
      </p:sp>
      <p:pic>
        <p:nvPicPr>
          <p:cNvPr id="6" name="Recorded Sound">
            <a:hlinkClick r:id="" action="ppaction://media"/>
            <a:extLst>
              <a:ext uri="{FF2B5EF4-FFF2-40B4-BE49-F238E27FC236}">
                <a16:creationId xmlns:a16="http://schemas.microsoft.com/office/drawing/2014/main" id="{C3AA3826-F1B9-4DD3-ACB7-866B044DF7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09956" y="5874889"/>
            <a:ext cx="487363" cy="487363"/>
          </a:xfrm>
          <a:prstGeom prst="rect">
            <a:avLst/>
          </a:prstGeom>
        </p:spPr>
      </p:pic>
    </p:spTree>
    <p:extLst>
      <p:ext uri="{BB962C8B-B14F-4D97-AF65-F5344CB8AC3E}">
        <p14:creationId xmlns:p14="http://schemas.microsoft.com/office/powerpoint/2010/main" val="3198947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96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4BC5D2D-7DA3-44BE-80FB-9FAB7C81AE14}"/>
              </a:ext>
            </a:extLst>
          </p:cNvPr>
          <p:cNvSpPr/>
          <p:nvPr/>
        </p:nvSpPr>
        <p:spPr>
          <a:xfrm>
            <a:off x="221942" y="0"/>
            <a:ext cx="11230001" cy="707886"/>
          </a:xfrm>
          <a:prstGeom prst="rect">
            <a:avLst/>
          </a:prstGeom>
          <a:noFill/>
        </p:spPr>
        <p:txBody>
          <a:bodyPr wrap="squar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Different theorists for The Psychodynamic </a:t>
            </a:r>
            <a:r>
              <a:rPr lang="en-US" sz="4000" dirty="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A</a:t>
            </a:r>
            <a:r>
              <a:rPr lang="en-US" sz="4000" b="0" cap="none" spc="0" dirty="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pproach</a:t>
            </a:r>
            <a:endParaRPr lang="en-GB" sz="4000" b="0" cap="none" spc="0" dirty="0">
              <a:ln w="0"/>
              <a:solidFill>
                <a:schemeClr val="accent1"/>
              </a:solidFill>
              <a:effectLst>
                <a:outerShdw blurRad="38100" dist="25400" dir="5400000" algn="ctr" rotWithShape="0">
                  <a:srgbClr val="6E747A">
                    <a:alpha val="43000"/>
                  </a:srgbClr>
                </a:outerShdw>
              </a:effectLst>
            </a:endParaRPr>
          </a:p>
        </p:txBody>
      </p:sp>
      <p:sp>
        <p:nvSpPr>
          <p:cNvPr id="4" name="TextBox 3">
            <a:extLst>
              <a:ext uri="{FF2B5EF4-FFF2-40B4-BE49-F238E27FC236}">
                <a16:creationId xmlns:a16="http://schemas.microsoft.com/office/drawing/2014/main" id="{4C60E676-DCFD-4FD1-ADCC-5006C84B2158}"/>
              </a:ext>
            </a:extLst>
          </p:cNvPr>
          <p:cNvSpPr txBox="1"/>
          <p:nvPr/>
        </p:nvSpPr>
        <p:spPr>
          <a:xfrm>
            <a:off x="1260629" y="2341327"/>
            <a:ext cx="7723572" cy="3108543"/>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hlinkClick r:id="rId4" action="ppaction://hlinksldjump"/>
              </a:rPr>
              <a:t>Sigmund Freud</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hlinkClick r:id="rId5" action="ppaction://hlinksldjump"/>
              </a:rPr>
              <a:t>Alfred Adler</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hlinkClick r:id="rId6" action="ppaction://hlinksldjump"/>
              </a:rPr>
              <a:t>Erik Erikson</a:t>
            </a:r>
            <a:endParaRPr lang="en-GB" sz="2800" dirty="0">
              <a:latin typeface="Calibri" panose="020F0502020204030204" pitchFamily="34" charset="0"/>
              <a:cs typeface="Calibri" panose="020F0502020204030204" pitchFamily="34" charset="0"/>
            </a:endParaRPr>
          </a:p>
        </p:txBody>
      </p:sp>
      <p:pic>
        <p:nvPicPr>
          <p:cNvPr id="6" name="Recorded Sound">
            <a:hlinkClick r:id="" action="ppaction://media"/>
            <a:extLst>
              <a:ext uri="{FF2B5EF4-FFF2-40B4-BE49-F238E27FC236}">
                <a16:creationId xmlns:a16="http://schemas.microsoft.com/office/drawing/2014/main" id="{D59E1961-808E-45EF-A0E6-06EC7BA90B2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80725" y="5851525"/>
            <a:ext cx="487363" cy="487363"/>
          </a:xfrm>
          <a:prstGeom prst="rect">
            <a:avLst/>
          </a:prstGeom>
        </p:spPr>
      </p:pic>
    </p:spTree>
    <p:extLst>
      <p:ext uri="{BB962C8B-B14F-4D97-AF65-F5344CB8AC3E}">
        <p14:creationId xmlns:p14="http://schemas.microsoft.com/office/powerpoint/2010/main" val="48555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52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FF2D33-35D0-4D1F-9FAE-CD47710125E6}"/>
              </a:ext>
            </a:extLst>
          </p:cNvPr>
          <p:cNvSpPr txBox="1"/>
          <p:nvPr/>
        </p:nvSpPr>
        <p:spPr>
          <a:xfrm>
            <a:off x="861133" y="2337448"/>
            <a:ext cx="5990207" cy="1477328"/>
          </a:xfrm>
          <a:prstGeom prst="rect">
            <a:avLst/>
          </a:prstGeom>
          <a:noFill/>
        </p:spPr>
        <p:txBody>
          <a:bodyPr wrap="square">
            <a:spAutoFit/>
          </a:bodyPr>
          <a:lstStyle/>
          <a:p>
            <a:r>
              <a:rPr lang="en-US" sz="1800" b="1" dirty="0">
                <a:effectLst/>
                <a:latin typeface="Calibri" panose="020F0502020204030204" pitchFamily="34" charset="0"/>
                <a:ea typeface="Calibri" panose="020F0502020204030204" pitchFamily="34" charset="0"/>
                <a:cs typeface="Calibri" panose="020F0502020204030204" pitchFamily="34" charset="0"/>
              </a:rPr>
              <a:t>Freud</a:t>
            </a:r>
            <a:r>
              <a:rPr lang="en-US" sz="1800" dirty="0">
                <a:effectLst/>
                <a:latin typeface="Calibri" panose="020F0502020204030204" pitchFamily="34" charset="0"/>
                <a:ea typeface="Calibri" panose="020F0502020204030204" pitchFamily="34" charset="0"/>
                <a:cs typeface="Calibri" panose="020F0502020204030204" pitchFamily="34" charset="0"/>
              </a:rPr>
              <a:t> being a therapist, he interacted with patients suffering from depression and anxiety disorders. One of the assumptions that Freud made while looking at the theories was that an unconscious mind was the primary source for human behavior (de Vries, 2016)</a:t>
            </a:r>
          </a:p>
        </p:txBody>
      </p:sp>
      <p:pic>
        <p:nvPicPr>
          <p:cNvPr id="3074" name="Picture 2" descr="10 Things About Sigmund Freud You'll Wish You Hadn't Learned | Psychology  Today">
            <a:extLst>
              <a:ext uri="{FF2B5EF4-FFF2-40B4-BE49-F238E27FC236}">
                <a16:creationId xmlns:a16="http://schemas.microsoft.com/office/drawing/2014/main" id="{395618D7-FBA5-44B4-AAAD-A1F2763C4E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4993" y="1333870"/>
            <a:ext cx="4400365" cy="36576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066DC06A-FC72-41E8-94E7-FAEECD5C9FFE}"/>
              </a:ext>
            </a:extLst>
          </p:cNvPr>
          <p:cNvSpPr/>
          <p:nvPr/>
        </p:nvSpPr>
        <p:spPr>
          <a:xfrm>
            <a:off x="3804081" y="0"/>
            <a:ext cx="3315010" cy="707886"/>
          </a:xfrm>
          <a:prstGeom prst="rect">
            <a:avLst/>
          </a:prstGeom>
          <a:noFill/>
        </p:spPr>
        <p:txBody>
          <a:bodyPr wrap="non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Sigmund Freud</a:t>
            </a:r>
          </a:p>
        </p:txBody>
      </p:sp>
      <p:sp>
        <p:nvSpPr>
          <p:cNvPr id="4" name="TextBox 3">
            <a:extLst>
              <a:ext uri="{FF2B5EF4-FFF2-40B4-BE49-F238E27FC236}">
                <a16:creationId xmlns:a16="http://schemas.microsoft.com/office/drawing/2014/main" id="{63F08D49-8701-45B5-9117-62765867D0CF}"/>
              </a:ext>
            </a:extLst>
          </p:cNvPr>
          <p:cNvSpPr txBox="1"/>
          <p:nvPr/>
        </p:nvSpPr>
        <p:spPr>
          <a:xfrm>
            <a:off x="7812350" y="5140171"/>
            <a:ext cx="3506679"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Born: 06/05/1856 – 23/09/1939</a:t>
            </a:r>
          </a:p>
        </p:txBody>
      </p:sp>
      <p:pic>
        <p:nvPicPr>
          <p:cNvPr id="7" name="Recorded Sound">
            <a:hlinkClick r:id="" action="ppaction://media"/>
            <a:extLst>
              <a:ext uri="{FF2B5EF4-FFF2-40B4-BE49-F238E27FC236}">
                <a16:creationId xmlns:a16="http://schemas.microsoft.com/office/drawing/2014/main" id="{F4B5CF0A-F51E-49A9-9ECC-F4B13DAF3A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5466" y="5847826"/>
            <a:ext cx="487363" cy="487363"/>
          </a:xfrm>
          <a:prstGeom prst="rect">
            <a:avLst/>
          </a:prstGeom>
        </p:spPr>
      </p:pic>
    </p:spTree>
    <p:extLst>
      <p:ext uri="{BB962C8B-B14F-4D97-AF65-F5344CB8AC3E}">
        <p14:creationId xmlns:p14="http://schemas.microsoft.com/office/powerpoint/2010/main" val="878917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40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E8A4CF0-1A28-4E58-9385-8C896EF3BD5E}"/>
              </a:ext>
            </a:extLst>
          </p:cNvPr>
          <p:cNvSpPr/>
          <p:nvPr/>
        </p:nvSpPr>
        <p:spPr>
          <a:xfrm>
            <a:off x="2650896" y="0"/>
            <a:ext cx="5621411" cy="707886"/>
          </a:xfrm>
          <a:prstGeom prst="rect">
            <a:avLst/>
          </a:prstGeom>
          <a:noFill/>
        </p:spPr>
        <p:txBody>
          <a:bodyPr wrap="none" lIns="91440" tIns="45720" rIns="91440" bIns="45720">
            <a:spAutoFit/>
          </a:bodyPr>
          <a:lstStyle/>
          <a:p>
            <a:pPr algn="ctr"/>
            <a:r>
              <a:rPr lang="en-US" sz="4000" dirty="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The Id, Ego and Super-ego</a:t>
            </a:r>
            <a:endParaRPr lang="en-US" sz="4000" b="0" cap="none" spc="0" dirty="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FC2182E-1E05-4C3A-B8F5-854034B236ED}"/>
              </a:ext>
            </a:extLst>
          </p:cNvPr>
          <p:cNvSpPr txBox="1"/>
          <p:nvPr/>
        </p:nvSpPr>
        <p:spPr>
          <a:xfrm>
            <a:off x="6096000" y="2136338"/>
            <a:ext cx="5621411" cy="2862322"/>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Id</a:t>
            </a:r>
            <a:r>
              <a:rPr lang="en-GB" dirty="0">
                <a:latin typeface="Calibri" panose="020F0502020204030204" pitchFamily="34" charset="0"/>
                <a:cs typeface="Calibri" panose="020F0502020204030204" pitchFamily="34" charset="0"/>
              </a:rPr>
              <a:t> - The id is the primordial and impulsive part of the mind that carries sexual and aggressive thoughts and hidden memories. This operates within the unconscious mind.</a:t>
            </a:r>
          </a:p>
          <a:p>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Ego </a:t>
            </a:r>
            <a:r>
              <a:rPr lang="en-GB" dirty="0">
                <a:latin typeface="Calibri" panose="020F0502020204030204" pitchFamily="34" charset="0"/>
                <a:cs typeface="Calibri" panose="020F0502020204030204" pitchFamily="34" charset="0"/>
              </a:rPr>
              <a:t>- The ego is the truthful and practical side that conciliates between the aspiration of the id and the super-ego. (Conscience) </a:t>
            </a:r>
          </a:p>
          <a:p>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Super-ego </a:t>
            </a:r>
            <a:r>
              <a:rPr lang="en-GB" dirty="0">
                <a:latin typeface="Calibri" panose="020F0502020204030204" pitchFamily="34" charset="0"/>
                <a:cs typeface="Calibri" panose="020F0502020204030204" pitchFamily="34" charset="0"/>
              </a:rPr>
              <a:t>– Operates as a moral conscience. (Pre conscience)</a:t>
            </a:r>
            <a:endParaRPr lang="en-GB" b="1" dirty="0">
              <a:latin typeface="Calibri" panose="020F0502020204030204" pitchFamily="34" charset="0"/>
              <a:cs typeface="Calibri" panose="020F0502020204030204" pitchFamily="34" charset="0"/>
            </a:endParaRPr>
          </a:p>
        </p:txBody>
      </p:sp>
      <p:pic>
        <p:nvPicPr>
          <p:cNvPr id="6146" name="Picture 2" descr="MS in Psychology Insight: Id, Ego, And Superego | Walden University">
            <a:extLst>
              <a:ext uri="{FF2B5EF4-FFF2-40B4-BE49-F238E27FC236}">
                <a16:creationId xmlns:a16="http://schemas.microsoft.com/office/drawing/2014/main" id="{9025537A-6BDF-483E-8BAB-C764F690A1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125" y="1960155"/>
            <a:ext cx="5715001" cy="3214688"/>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5E78C80C-9083-4237-8195-078F7DCAC5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01583" y="5794559"/>
            <a:ext cx="487363" cy="487363"/>
          </a:xfrm>
          <a:prstGeom prst="rect">
            <a:avLst/>
          </a:prstGeom>
        </p:spPr>
      </p:pic>
    </p:spTree>
    <p:extLst>
      <p:ext uri="{BB962C8B-B14F-4D97-AF65-F5344CB8AC3E}">
        <p14:creationId xmlns:p14="http://schemas.microsoft.com/office/powerpoint/2010/main" val="919404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46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A287A1-B59A-4962-9ED1-86AA54D80940}"/>
              </a:ext>
            </a:extLst>
          </p:cNvPr>
          <p:cNvSpPr txBox="1"/>
          <p:nvPr/>
        </p:nvSpPr>
        <p:spPr>
          <a:xfrm>
            <a:off x="6096000" y="2551837"/>
            <a:ext cx="6094520" cy="1754326"/>
          </a:xfrm>
          <a:prstGeom prst="rect">
            <a:avLst/>
          </a:prstGeom>
          <a:noFill/>
        </p:spPr>
        <p:txBody>
          <a:bodyPr wrap="square">
            <a:spAutoFit/>
          </a:bodyPr>
          <a:lstStyle/>
          <a:p>
            <a:r>
              <a:rPr lang="en-US" sz="1800" b="1" dirty="0">
                <a:latin typeface="Calibri" panose="020F0502020204030204" pitchFamily="34" charset="0"/>
                <a:cs typeface="Calibri" panose="020F0502020204030204" pitchFamily="34" charset="0"/>
              </a:rPr>
              <a:t>Alfred Adler </a:t>
            </a:r>
            <a:r>
              <a:rPr lang="en-US" sz="1800" dirty="0">
                <a:latin typeface="Calibri" panose="020F0502020204030204" pitchFamily="34" charset="0"/>
                <a:cs typeface="Calibri" panose="020F0502020204030204" pitchFamily="34" charset="0"/>
              </a:rPr>
              <a:t>theory felt that a child is born with some inferiority as is the case when a newborn is born and later explained that the inferiority is crucial aspect for personality in the essence of the driving force to become superior later in life by thriving (Barker, 2016).</a:t>
            </a:r>
          </a:p>
          <a:p>
            <a:endParaRPr lang="en-US" sz="1800" dirty="0">
              <a:latin typeface="Times New Roman" panose="02020603050405020304" pitchFamily="18" charset="0"/>
              <a:cs typeface="Times New Roman" panose="02020603050405020304" pitchFamily="18" charset="0"/>
            </a:endParaRPr>
          </a:p>
        </p:txBody>
      </p:sp>
      <p:pic>
        <p:nvPicPr>
          <p:cNvPr id="4098" name="Picture 2" descr="Alfred Adler | Alfred adler, Adler, Psychoanalyst">
            <a:extLst>
              <a:ext uri="{FF2B5EF4-FFF2-40B4-BE49-F238E27FC236}">
                <a16:creationId xmlns:a16="http://schemas.microsoft.com/office/drawing/2014/main" id="{25DA59ED-1EEA-4E4B-9DB4-D942327E28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485" y="1602690"/>
            <a:ext cx="4462787" cy="402898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12D18648-BF6B-43A8-9AA8-79F1E6A2272E}"/>
              </a:ext>
            </a:extLst>
          </p:cNvPr>
          <p:cNvSpPr/>
          <p:nvPr/>
        </p:nvSpPr>
        <p:spPr>
          <a:xfrm>
            <a:off x="4119071" y="0"/>
            <a:ext cx="2685030" cy="707886"/>
          </a:xfrm>
          <a:prstGeom prst="rect">
            <a:avLst/>
          </a:prstGeom>
          <a:noFill/>
        </p:spPr>
        <p:txBody>
          <a:bodyPr wrap="non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Alfred Adler</a:t>
            </a:r>
          </a:p>
        </p:txBody>
      </p:sp>
      <p:sp>
        <p:nvSpPr>
          <p:cNvPr id="5" name="TextBox 4">
            <a:extLst>
              <a:ext uri="{FF2B5EF4-FFF2-40B4-BE49-F238E27FC236}">
                <a16:creationId xmlns:a16="http://schemas.microsoft.com/office/drawing/2014/main" id="{5A6130B5-E13A-4BDA-ACF8-D2136C6071AC}"/>
              </a:ext>
            </a:extLst>
          </p:cNvPr>
          <p:cNvSpPr txBox="1"/>
          <p:nvPr/>
        </p:nvSpPr>
        <p:spPr>
          <a:xfrm>
            <a:off x="1004517" y="5779362"/>
            <a:ext cx="3506679"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Born: 07/02/1870 – 28/05/1937</a:t>
            </a:r>
          </a:p>
        </p:txBody>
      </p:sp>
      <p:pic>
        <p:nvPicPr>
          <p:cNvPr id="7" name="Recorded Sound">
            <a:hlinkClick r:id="" action="ppaction://media"/>
            <a:extLst>
              <a:ext uri="{FF2B5EF4-FFF2-40B4-BE49-F238E27FC236}">
                <a16:creationId xmlns:a16="http://schemas.microsoft.com/office/drawing/2014/main" id="{6C9C8E2D-134B-4FB8-AD7B-363301DA85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43801" y="5964028"/>
            <a:ext cx="487363" cy="487363"/>
          </a:xfrm>
          <a:prstGeom prst="rect">
            <a:avLst/>
          </a:prstGeom>
        </p:spPr>
      </p:pic>
    </p:spTree>
    <p:extLst>
      <p:ext uri="{BB962C8B-B14F-4D97-AF65-F5344CB8AC3E}">
        <p14:creationId xmlns:p14="http://schemas.microsoft.com/office/powerpoint/2010/main" val="1472962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51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6E7A6E-8245-48AA-AAE5-EE1A343D015C}"/>
              </a:ext>
            </a:extLst>
          </p:cNvPr>
          <p:cNvSpPr txBox="1"/>
          <p:nvPr/>
        </p:nvSpPr>
        <p:spPr>
          <a:xfrm>
            <a:off x="827842" y="2392052"/>
            <a:ext cx="6094520" cy="646331"/>
          </a:xfrm>
          <a:prstGeom prst="rect">
            <a:avLst/>
          </a:prstGeom>
          <a:noFill/>
        </p:spPr>
        <p:txBody>
          <a:bodyPr wrap="square">
            <a:spAutoFit/>
          </a:bodyPr>
          <a:lstStyle/>
          <a:p>
            <a:r>
              <a:rPr lang="en-US" sz="1800" b="1" dirty="0">
                <a:latin typeface="Calibri" panose="020F0502020204030204" pitchFamily="34" charset="0"/>
                <a:cs typeface="Calibri" panose="020F0502020204030204" pitchFamily="34" charset="0"/>
              </a:rPr>
              <a:t>Erik Erikson </a:t>
            </a:r>
            <a:r>
              <a:rPr lang="en-US" sz="1800" dirty="0">
                <a:latin typeface="Calibri" panose="020F0502020204030204" pitchFamily="34" charset="0"/>
                <a:cs typeface="Calibri" panose="020F0502020204030204" pitchFamily="34" charset="0"/>
              </a:rPr>
              <a:t>explained different stages that a child has to go through in order to be a full-grown human (Guntrip,2018).</a:t>
            </a:r>
          </a:p>
        </p:txBody>
      </p:sp>
      <p:sp>
        <p:nvSpPr>
          <p:cNvPr id="2" name="Rectangle 1">
            <a:extLst>
              <a:ext uri="{FF2B5EF4-FFF2-40B4-BE49-F238E27FC236}">
                <a16:creationId xmlns:a16="http://schemas.microsoft.com/office/drawing/2014/main" id="{F176B925-BB4E-4CB6-AAB3-F85F489B9930}"/>
              </a:ext>
            </a:extLst>
          </p:cNvPr>
          <p:cNvSpPr/>
          <p:nvPr/>
        </p:nvSpPr>
        <p:spPr>
          <a:xfrm>
            <a:off x="4164566" y="0"/>
            <a:ext cx="2594044" cy="707886"/>
          </a:xfrm>
          <a:prstGeom prst="rect">
            <a:avLst/>
          </a:prstGeom>
          <a:noFill/>
        </p:spPr>
        <p:txBody>
          <a:bodyPr wrap="non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Erik Erikson</a:t>
            </a:r>
          </a:p>
        </p:txBody>
      </p:sp>
      <p:pic>
        <p:nvPicPr>
          <p:cNvPr id="5122" name="Picture 2" descr="Famous Erik Erikson Quotations">
            <a:extLst>
              <a:ext uri="{FF2B5EF4-FFF2-40B4-BE49-F238E27FC236}">
                <a16:creationId xmlns:a16="http://schemas.microsoft.com/office/drawing/2014/main" id="{E1F6896D-CC85-4A26-8CB3-FF301A1D226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07155" y="1828801"/>
            <a:ext cx="3098090" cy="39065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645230E-11CD-4075-971A-62B898E606BF}"/>
              </a:ext>
            </a:extLst>
          </p:cNvPr>
          <p:cNvSpPr txBox="1"/>
          <p:nvPr/>
        </p:nvSpPr>
        <p:spPr>
          <a:xfrm>
            <a:off x="8407155" y="5948038"/>
            <a:ext cx="3506679"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Born: 15/06/1902 – 12/05/1994</a:t>
            </a:r>
          </a:p>
        </p:txBody>
      </p:sp>
      <p:pic>
        <p:nvPicPr>
          <p:cNvPr id="7" name="Recorded Sound">
            <a:hlinkClick r:id="" action="ppaction://media"/>
            <a:extLst>
              <a:ext uri="{FF2B5EF4-FFF2-40B4-BE49-F238E27FC236}">
                <a16:creationId xmlns:a16="http://schemas.microsoft.com/office/drawing/2014/main" id="{E075F6CF-6450-4FE2-BD11-E76BE0B07A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29110" y="5889022"/>
            <a:ext cx="487363" cy="487363"/>
          </a:xfrm>
          <a:prstGeom prst="rect">
            <a:avLst/>
          </a:prstGeom>
        </p:spPr>
      </p:pic>
    </p:spTree>
    <p:extLst>
      <p:ext uri="{BB962C8B-B14F-4D97-AF65-F5344CB8AC3E}">
        <p14:creationId xmlns:p14="http://schemas.microsoft.com/office/powerpoint/2010/main" val="2350101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79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778" y="1803018"/>
            <a:ext cx="12191999" cy="3414396"/>
          </a:xfrm>
          <a:prstGeom prst="rect">
            <a:avLst/>
          </a:prstGeom>
        </p:spPr>
        <p:txBody>
          <a:bodyPr wrap="square">
            <a:spAutoFit/>
          </a:bodyPr>
          <a:lstStyle/>
          <a:p>
            <a:pPr marL="457200" marR="0">
              <a:lnSpc>
                <a:spcPct val="150000"/>
              </a:lnSpc>
              <a:spcBef>
                <a:spcPts val="0"/>
              </a:spcBef>
              <a:spcAft>
                <a:spcPts val="800"/>
              </a:spcAft>
            </a:pP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indent="-285750">
              <a:lnSpc>
                <a:spcPct val="150000"/>
              </a:lnSpc>
              <a:spcBef>
                <a:spcPts val="0"/>
              </a:spcBef>
              <a:spcAft>
                <a:spcPts val="800"/>
              </a:spcAft>
              <a:buFont typeface="Wingdings" panose="05000000000000000000" pitchFamily="2" charset="2"/>
              <a:buChar char="ü"/>
            </a:pPr>
            <a:r>
              <a:rPr lang="en-US" dirty="0">
                <a:effectLst/>
                <a:latin typeface="Calibri" panose="020F0502020204030204" pitchFamily="34" charset="0"/>
                <a:ea typeface="Calibri" panose="020F0502020204030204" pitchFamily="34" charset="0"/>
                <a:cs typeface="Calibri" panose="020F0502020204030204" pitchFamily="34" charset="0"/>
              </a:rPr>
              <a:t>The psychodynamic theory has focused on the childhood activities that influence personalities. </a:t>
            </a:r>
          </a:p>
          <a:p>
            <a:pPr marL="742950" marR="0" indent="-285750">
              <a:lnSpc>
                <a:spcPct val="150000"/>
              </a:lnSpc>
              <a:spcBef>
                <a:spcPts val="0"/>
              </a:spcBef>
              <a:spcAft>
                <a:spcPts val="800"/>
              </a:spcAft>
              <a:buFont typeface="Wingdings" panose="05000000000000000000" pitchFamily="2" charset="2"/>
              <a:buChar char="ü"/>
            </a:pPr>
            <a:r>
              <a:rPr lang="en-US" dirty="0">
                <a:effectLst/>
                <a:latin typeface="Calibri" panose="020F0502020204030204" pitchFamily="34" charset="0"/>
                <a:ea typeface="Calibri" panose="020F0502020204030204" pitchFamily="34" charset="0"/>
                <a:cs typeface="Calibri" panose="020F0502020204030204" pitchFamily="34" charset="0"/>
              </a:rPr>
              <a:t>The observations made by the psychodynamic therapists are from the everyday life activities like defense mechanisms and we see that the disturbances for many people could be recollected from childhood trauma (Joseph &amp; Stephen, 2017).</a:t>
            </a:r>
          </a:p>
          <a:p>
            <a:pPr marL="742950" marR="0" indent="-285750">
              <a:lnSpc>
                <a:spcPct val="150000"/>
              </a:lnSpc>
              <a:spcBef>
                <a:spcPts val="0"/>
              </a:spcBef>
              <a:spcAft>
                <a:spcPts val="800"/>
              </a:spcAft>
              <a:buFont typeface="Wingdings" panose="05000000000000000000" pitchFamily="2" charset="2"/>
              <a:buChar char="ü"/>
            </a:pPr>
            <a:r>
              <a:rPr lang="en-US" dirty="0">
                <a:effectLst/>
                <a:latin typeface="Calibri" panose="020F0502020204030204" pitchFamily="34" charset="0"/>
                <a:ea typeface="Calibri" panose="020F0502020204030204" pitchFamily="34" charset="0"/>
                <a:cs typeface="Calibri" panose="020F0502020204030204" pitchFamily="34" charset="0"/>
              </a:rPr>
              <a:t>The psychodynamic approach takes both the nature and nurture into considerations. </a:t>
            </a:r>
          </a:p>
          <a:p>
            <a:pPr marL="742950" marR="0" indent="-285750">
              <a:lnSpc>
                <a:spcPct val="150000"/>
              </a:lnSpc>
              <a:spcBef>
                <a:spcPts val="0"/>
              </a:spcBef>
              <a:spcAft>
                <a:spcPts val="800"/>
              </a:spcAft>
              <a:buFont typeface="Wingdings" panose="05000000000000000000" pitchFamily="2" charset="2"/>
              <a:buChar char="ü"/>
            </a:pPr>
            <a:r>
              <a:rPr lang="en-US" dirty="0">
                <a:effectLst/>
                <a:latin typeface="Calibri" panose="020F0502020204030204" pitchFamily="34" charset="0"/>
                <a:ea typeface="Calibri" panose="020F0502020204030204" pitchFamily="34" charset="0"/>
                <a:cs typeface="Calibri" panose="020F0502020204030204" pitchFamily="34" charset="0"/>
              </a:rPr>
              <a:t>The psychodynamic approach leads to other psychologists like the development theory on childhood.</a:t>
            </a:r>
          </a:p>
        </p:txBody>
      </p:sp>
      <p:sp>
        <p:nvSpPr>
          <p:cNvPr id="3" name="Rectangle 2">
            <a:extLst>
              <a:ext uri="{FF2B5EF4-FFF2-40B4-BE49-F238E27FC236}">
                <a16:creationId xmlns:a16="http://schemas.microsoft.com/office/drawing/2014/main" id="{E2161F1C-1AAC-445C-B2A0-72FE5CECCBFC}"/>
              </a:ext>
            </a:extLst>
          </p:cNvPr>
          <p:cNvSpPr/>
          <p:nvPr/>
        </p:nvSpPr>
        <p:spPr>
          <a:xfrm>
            <a:off x="4468739" y="0"/>
            <a:ext cx="3005952"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Strengths</a:t>
            </a:r>
          </a:p>
        </p:txBody>
      </p:sp>
      <p:pic>
        <p:nvPicPr>
          <p:cNvPr id="4" name="Recorded Sound">
            <a:hlinkClick r:id="" action="ppaction://media"/>
            <a:extLst>
              <a:ext uri="{FF2B5EF4-FFF2-40B4-BE49-F238E27FC236}">
                <a16:creationId xmlns:a16="http://schemas.microsoft.com/office/drawing/2014/main" id="{1616EC8C-92CB-487D-A7CA-8BEC58ACD48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47307" y="5821193"/>
            <a:ext cx="487363" cy="487363"/>
          </a:xfrm>
          <a:prstGeom prst="rect">
            <a:avLst/>
          </a:prstGeom>
        </p:spPr>
      </p:pic>
    </p:spTree>
    <p:extLst>
      <p:ext uri="{BB962C8B-B14F-4D97-AF65-F5344CB8AC3E}">
        <p14:creationId xmlns:p14="http://schemas.microsoft.com/office/powerpoint/2010/main" val="2705086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89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2066" y="2064043"/>
            <a:ext cx="11999934" cy="2332049"/>
          </a:xfrm>
          <a:prstGeom prst="rect">
            <a:avLst/>
          </a:prstGeom>
        </p:spPr>
        <p:txBody>
          <a:bodyPr wrap="square">
            <a:spAutoFit/>
          </a:bodyPr>
          <a:lstStyle/>
          <a:p>
            <a:pPr marL="742950" marR="0" indent="-285750">
              <a:lnSpc>
                <a:spcPct val="150000"/>
              </a:lnSpc>
              <a:spcBef>
                <a:spcPts val="0"/>
              </a:spcBef>
              <a:spcAft>
                <a:spcPts val="800"/>
              </a:spcAft>
              <a:buFont typeface="Wingdings" panose="05000000000000000000" pitchFamily="2" charset="2"/>
              <a:buChar char="ü"/>
            </a:pPr>
            <a:r>
              <a:rPr lang="en-US" dirty="0">
                <a:effectLst/>
                <a:latin typeface="Calibri" panose="020F0502020204030204" pitchFamily="34" charset="0"/>
                <a:ea typeface="Calibri" panose="020F0502020204030204" pitchFamily="34" charset="0"/>
                <a:cs typeface="Calibri" panose="020F0502020204030204" pitchFamily="34" charset="0"/>
              </a:rPr>
              <a:t>The approach cannot be scientifically measured or proven wrong hence unfalsifiable. Hence the explanation lacks the scientific validity.</a:t>
            </a:r>
          </a:p>
          <a:p>
            <a:pPr marL="742950" marR="0" indent="-285750">
              <a:lnSpc>
                <a:spcPct val="150000"/>
              </a:lnSpc>
              <a:spcBef>
                <a:spcPts val="0"/>
              </a:spcBef>
              <a:spcAft>
                <a:spcPts val="800"/>
              </a:spcAft>
              <a:buFont typeface="Wingdings" panose="05000000000000000000" pitchFamily="2" charset="2"/>
              <a:buChar char="ü"/>
            </a:pPr>
            <a:r>
              <a:rPr lang="en-US" dirty="0">
                <a:effectLst/>
                <a:latin typeface="Calibri" panose="020F0502020204030204" pitchFamily="34" charset="0"/>
                <a:ea typeface="Calibri" panose="020F0502020204030204" pitchFamily="34" charset="0"/>
                <a:cs typeface="Calibri" panose="020F0502020204030204" pitchFamily="34" charset="0"/>
              </a:rPr>
              <a:t>The approach also seems deterministic suggesting that human personalities is predetermined, and people lack the freewill.</a:t>
            </a:r>
          </a:p>
          <a:p>
            <a:pPr marL="742950" marR="0" indent="-285750">
              <a:lnSpc>
                <a:spcPct val="150000"/>
              </a:lnSpc>
              <a:spcBef>
                <a:spcPts val="0"/>
              </a:spcBef>
              <a:spcAft>
                <a:spcPts val="800"/>
              </a:spcAft>
              <a:buFont typeface="Wingdings" panose="05000000000000000000" pitchFamily="2" charset="2"/>
              <a:buChar char="ü"/>
            </a:pPr>
            <a:r>
              <a:rPr lang="en-US" dirty="0">
                <a:effectLst/>
                <a:latin typeface="Calibri" panose="020F0502020204030204" pitchFamily="34" charset="0"/>
                <a:ea typeface="Calibri" panose="020F0502020204030204" pitchFamily="34" charset="0"/>
                <a:cs typeface="Calibri" panose="020F0502020204030204" pitchFamily="34" charset="0"/>
              </a:rPr>
              <a:t>The psychodynamic approach is also dependent on the therapist’s interpretation about the subjects (King, 2016).</a:t>
            </a:r>
          </a:p>
        </p:txBody>
      </p:sp>
      <p:pic>
        <p:nvPicPr>
          <p:cNvPr id="3" name="Recorded Sound">
            <a:hlinkClick r:id="" action="ppaction://media"/>
            <a:extLst>
              <a:ext uri="{FF2B5EF4-FFF2-40B4-BE49-F238E27FC236}">
                <a16:creationId xmlns:a16="http://schemas.microsoft.com/office/drawing/2014/main" id="{0F90854B-2356-4E9E-8060-760A2CAB03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51999" y="5838948"/>
            <a:ext cx="487363" cy="487363"/>
          </a:xfrm>
          <a:prstGeom prst="rect">
            <a:avLst/>
          </a:prstGeom>
        </p:spPr>
      </p:pic>
      <p:sp>
        <p:nvSpPr>
          <p:cNvPr id="4" name="Rectangle 3">
            <a:extLst>
              <a:ext uri="{FF2B5EF4-FFF2-40B4-BE49-F238E27FC236}">
                <a16:creationId xmlns:a16="http://schemas.microsoft.com/office/drawing/2014/main" id="{713223C4-4262-403C-85A5-95506AA06579}"/>
              </a:ext>
            </a:extLst>
          </p:cNvPr>
          <p:cNvSpPr/>
          <p:nvPr/>
        </p:nvSpPr>
        <p:spPr>
          <a:xfrm>
            <a:off x="4824287" y="0"/>
            <a:ext cx="2735492" cy="707886"/>
          </a:xfrm>
          <a:prstGeom prst="rect">
            <a:avLst/>
          </a:prstGeom>
          <a:noFill/>
        </p:spPr>
        <p:txBody>
          <a:bodyPr wrap="non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Weaknesses</a:t>
            </a:r>
          </a:p>
        </p:txBody>
      </p:sp>
    </p:spTree>
    <p:extLst>
      <p:ext uri="{BB962C8B-B14F-4D97-AF65-F5344CB8AC3E}">
        <p14:creationId xmlns:p14="http://schemas.microsoft.com/office/powerpoint/2010/main" val="2845199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80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144" y="1593242"/>
            <a:ext cx="12192000" cy="4157805"/>
          </a:xfrm>
          <a:prstGeom prst="rect">
            <a:avLst/>
          </a:prstGeom>
        </p:spPr>
        <p:txBody>
          <a:bodyPr wrap="square">
            <a:spAutoFit/>
          </a:bodyPr>
          <a:lstStyle/>
          <a:p>
            <a:pPr marL="457200" marR="0" indent="457200">
              <a:lnSpc>
                <a:spcPct val="150000"/>
              </a:lnSpc>
              <a:spcBef>
                <a:spcPts val="0"/>
              </a:spcBef>
              <a:spcAft>
                <a:spcPts val="800"/>
              </a:spcAft>
            </a:pPr>
            <a:r>
              <a:rPr lang="en-US" sz="1600" dirty="0">
                <a:effectLst/>
                <a:latin typeface="Calibri" panose="020F0502020204030204" pitchFamily="34" charset="0"/>
                <a:ea typeface="Calibri" panose="020F0502020204030204" pitchFamily="34" charset="0"/>
                <a:cs typeface="Calibri" panose="020F0502020204030204" pitchFamily="34" charset="0"/>
              </a:rPr>
              <a:t>The psychosexual stages that Freud came up with include the </a:t>
            </a:r>
            <a:r>
              <a:rPr lang="en-US" sz="1600" b="1" u="sng" dirty="0">
                <a:effectLst/>
                <a:latin typeface="Calibri" panose="020F0502020204030204" pitchFamily="34" charset="0"/>
                <a:ea typeface="Calibri" panose="020F0502020204030204" pitchFamily="34" charset="0"/>
                <a:cs typeface="Calibri" panose="020F0502020204030204" pitchFamily="34" charset="0"/>
              </a:rPr>
              <a:t>oral stage</a:t>
            </a:r>
            <a:r>
              <a:rPr lang="en-US" sz="1600" u="sng" dirty="0">
                <a:effectLst/>
                <a:latin typeface="Calibri" panose="020F0502020204030204" pitchFamily="34" charset="0"/>
                <a:ea typeface="Calibri" panose="020F0502020204030204" pitchFamily="34" charset="0"/>
                <a:cs typeface="Calibri" panose="020F0502020204030204" pitchFamily="34" charset="0"/>
              </a:rPr>
              <a:t> </a:t>
            </a:r>
            <a:r>
              <a:rPr lang="en-US" sz="1600" dirty="0">
                <a:effectLst/>
                <a:latin typeface="Calibri" panose="020F0502020204030204" pitchFamily="34" charset="0"/>
                <a:ea typeface="Calibri" panose="020F0502020204030204" pitchFamily="34" charset="0"/>
                <a:cs typeface="Calibri" panose="020F0502020204030204" pitchFamily="34" charset="0"/>
              </a:rPr>
              <a:t>where the child gets the needs through oral gratification (Orenstein et al., 2020).</a:t>
            </a:r>
          </a:p>
          <a:p>
            <a:pPr marL="457200" marR="0" indent="457200">
              <a:lnSpc>
                <a:spcPct val="150000"/>
              </a:lnSpc>
              <a:spcBef>
                <a:spcPts val="0"/>
              </a:spcBef>
              <a:spcAft>
                <a:spcPts val="800"/>
              </a:spcAft>
            </a:pPr>
            <a:r>
              <a:rPr lang="en-US" sz="1600" b="1" u="sng" dirty="0">
                <a:effectLst/>
                <a:latin typeface="Calibri" panose="020F0502020204030204" pitchFamily="34" charset="0"/>
                <a:ea typeface="Calibri" panose="020F0502020204030204" pitchFamily="34" charset="0"/>
                <a:cs typeface="Calibri" panose="020F0502020204030204" pitchFamily="34" charset="0"/>
              </a:rPr>
              <a:t>Anal stage</a:t>
            </a:r>
            <a:r>
              <a:rPr lang="en-US" sz="1600" u="sng" dirty="0">
                <a:effectLst/>
                <a:latin typeface="Calibri" panose="020F0502020204030204" pitchFamily="34" charset="0"/>
                <a:ea typeface="Calibri" panose="020F0502020204030204" pitchFamily="34" charset="0"/>
                <a:cs typeface="Calibri" panose="020F0502020204030204" pitchFamily="34" charset="0"/>
              </a:rPr>
              <a:t> </a:t>
            </a:r>
            <a:r>
              <a:rPr lang="en-US" sz="1600" dirty="0">
                <a:effectLst/>
                <a:latin typeface="Calibri" panose="020F0502020204030204" pitchFamily="34" charset="0"/>
                <a:ea typeface="Calibri" panose="020F0502020204030204" pitchFamily="34" charset="0"/>
                <a:cs typeface="Calibri" panose="020F0502020204030204" pitchFamily="34" charset="0"/>
              </a:rPr>
              <a:t>is where the child learning about self-control and ego being developed. This is where the rules about certain things and when and where they should be carried out is learned (Shea &amp; Sarah, 2019).</a:t>
            </a:r>
          </a:p>
          <a:p>
            <a:pPr marL="457200" marR="0" indent="457200">
              <a:lnSpc>
                <a:spcPct val="150000"/>
              </a:lnSpc>
              <a:spcBef>
                <a:spcPts val="0"/>
              </a:spcBef>
              <a:spcAft>
                <a:spcPts val="800"/>
              </a:spcAft>
            </a:pPr>
            <a:r>
              <a:rPr lang="en-US" sz="1600" dirty="0">
                <a:effectLst/>
                <a:latin typeface="Calibri" panose="020F0502020204030204" pitchFamily="34" charset="0"/>
                <a:ea typeface="Calibri" panose="020F0502020204030204" pitchFamily="34" charset="0"/>
                <a:cs typeface="Calibri" panose="020F0502020204030204" pitchFamily="34" charset="0"/>
              </a:rPr>
              <a:t> </a:t>
            </a:r>
            <a:r>
              <a:rPr lang="en-US" sz="1600" b="1" u="sng" dirty="0">
                <a:effectLst/>
                <a:latin typeface="Calibri" panose="020F0502020204030204" pitchFamily="34" charset="0"/>
                <a:ea typeface="Calibri" panose="020F0502020204030204" pitchFamily="34" charset="0"/>
                <a:cs typeface="Calibri" panose="020F0502020204030204" pitchFamily="34" charset="0"/>
              </a:rPr>
              <a:t>The phallic stage </a:t>
            </a:r>
            <a:r>
              <a:rPr lang="en-US" sz="1600" dirty="0">
                <a:effectLst/>
                <a:latin typeface="Calibri" panose="020F0502020204030204" pitchFamily="34" charset="0"/>
                <a:ea typeface="Calibri" panose="020F0502020204030204" pitchFamily="34" charset="0"/>
                <a:cs typeface="Calibri" panose="020F0502020204030204" pitchFamily="34" charset="0"/>
              </a:rPr>
              <a:t>a child has a new biological challenge to face. Freud believe that children are attracted to the parent of the opposite sex.</a:t>
            </a:r>
          </a:p>
          <a:p>
            <a:pPr marL="457200" marR="0" indent="457200">
              <a:lnSpc>
                <a:spcPct val="150000"/>
              </a:lnSpc>
              <a:spcBef>
                <a:spcPts val="0"/>
              </a:spcBef>
              <a:spcAft>
                <a:spcPts val="800"/>
              </a:spcAft>
            </a:pPr>
            <a:r>
              <a:rPr lang="en-US" sz="1600" dirty="0">
                <a:effectLst/>
                <a:latin typeface="Calibri" panose="020F0502020204030204" pitchFamily="34" charset="0"/>
                <a:ea typeface="Calibri" panose="020F0502020204030204" pitchFamily="34" charset="0"/>
                <a:cs typeface="Calibri" panose="020F0502020204030204" pitchFamily="34" charset="0"/>
              </a:rPr>
              <a:t> The Childs ‘attention can be diverted outside family at the </a:t>
            </a:r>
            <a:r>
              <a:rPr lang="en-US" sz="1600" b="1" u="sng" dirty="0">
                <a:effectLst/>
                <a:latin typeface="Calibri" panose="020F0502020204030204" pitchFamily="34" charset="0"/>
                <a:ea typeface="Calibri" panose="020F0502020204030204" pitchFamily="34" charset="0"/>
                <a:cs typeface="Calibri" panose="020F0502020204030204" pitchFamily="34" charset="0"/>
              </a:rPr>
              <a:t>latent  stage </a:t>
            </a:r>
            <a:r>
              <a:rPr lang="en-US" sz="1600" dirty="0">
                <a:effectLst/>
                <a:latin typeface="Calibri" panose="020F0502020204030204" pitchFamily="34" charset="0"/>
                <a:ea typeface="Calibri" panose="020F0502020204030204" pitchFamily="34" charset="0"/>
                <a:cs typeface="Calibri" panose="020F0502020204030204" pitchFamily="34" charset="0"/>
              </a:rPr>
              <a:t>maybe to friends.in return confidence is gained or else the child might become a loner or shy from people  as an adult (Smith,2018).</a:t>
            </a:r>
          </a:p>
          <a:p>
            <a:pPr marL="457200" marR="0" indent="457200">
              <a:lnSpc>
                <a:spcPct val="150000"/>
              </a:lnSpc>
              <a:spcBef>
                <a:spcPts val="0"/>
              </a:spcBef>
              <a:spcAft>
                <a:spcPts val="800"/>
              </a:spcAft>
            </a:pPr>
            <a:r>
              <a:rPr lang="en-US" sz="1600" dirty="0">
                <a:effectLst/>
                <a:latin typeface="Calibri" panose="020F0502020204030204" pitchFamily="34" charset="0"/>
                <a:ea typeface="Calibri" panose="020F0502020204030204" pitchFamily="34" charset="0"/>
                <a:cs typeface="Calibri" panose="020F0502020204030204" pitchFamily="34" charset="0"/>
              </a:rPr>
              <a:t>The final stage is the </a:t>
            </a:r>
            <a:r>
              <a:rPr lang="en-US" sz="1600" b="1" u="sng" dirty="0">
                <a:effectLst/>
                <a:latin typeface="Calibri" panose="020F0502020204030204" pitchFamily="34" charset="0"/>
                <a:ea typeface="Calibri" panose="020F0502020204030204" pitchFamily="34" charset="0"/>
                <a:cs typeface="Calibri" panose="020F0502020204030204" pitchFamily="34" charset="0"/>
              </a:rPr>
              <a:t>genital stage </a:t>
            </a:r>
            <a:r>
              <a:rPr lang="en-US" sz="1600" dirty="0">
                <a:effectLst/>
                <a:latin typeface="Calibri" panose="020F0502020204030204" pitchFamily="34" charset="0"/>
                <a:ea typeface="Calibri" panose="020F0502020204030204" pitchFamily="34" charset="0"/>
                <a:cs typeface="Calibri" panose="020F0502020204030204" pitchFamily="34" charset="0"/>
              </a:rPr>
              <a:t>where a person is preoccupied with sex and reproduction. The energy therefore need to be redirected into doing other activities like sports (Whitaker et al,2016).</a:t>
            </a:r>
          </a:p>
        </p:txBody>
      </p:sp>
      <p:pic>
        <p:nvPicPr>
          <p:cNvPr id="3" name="Recorded Sound">
            <a:hlinkClick r:id="" action="ppaction://media"/>
            <a:extLst>
              <a:ext uri="{FF2B5EF4-FFF2-40B4-BE49-F238E27FC236}">
                <a16:creationId xmlns:a16="http://schemas.microsoft.com/office/drawing/2014/main" id="{25B1F262-6147-4D97-8064-1D897930B9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79136" y="5794560"/>
            <a:ext cx="487363" cy="487363"/>
          </a:xfrm>
          <a:prstGeom prst="rect">
            <a:avLst/>
          </a:prstGeom>
        </p:spPr>
      </p:pic>
      <p:sp>
        <p:nvSpPr>
          <p:cNvPr id="4" name="Rectangle 3">
            <a:extLst>
              <a:ext uri="{FF2B5EF4-FFF2-40B4-BE49-F238E27FC236}">
                <a16:creationId xmlns:a16="http://schemas.microsoft.com/office/drawing/2014/main" id="{385B899D-58E6-4324-9375-F5739DCAE04A}"/>
              </a:ext>
            </a:extLst>
          </p:cNvPr>
          <p:cNvSpPr/>
          <p:nvPr/>
        </p:nvSpPr>
        <p:spPr>
          <a:xfrm>
            <a:off x="1760262" y="0"/>
            <a:ext cx="8671476" cy="920252"/>
          </a:xfrm>
          <a:prstGeom prst="rect">
            <a:avLst/>
          </a:prstGeom>
          <a:noFill/>
        </p:spPr>
        <p:txBody>
          <a:bodyPr wrap="none" lIns="91440" tIns="45720" rIns="91440" bIns="45720">
            <a:spAutoFit/>
          </a:bodyPr>
          <a:lstStyle/>
          <a:p>
            <a:pPr marL="457200" marR="0">
              <a:lnSpc>
                <a:spcPct val="150000"/>
              </a:lnSpc>
              <a:spcBef>
                <a:spcPts val="0"/>
              </a:spcBef>
              <a:spcAft>
                <a:spcPts val="800"/>
              </a:spcAft>
            </a:pPr>
            <a:r>
              <a:rPr lang="en-US" sz="4000" dirty="0">
                <a:ln w="0"/>
                <a:solidFill>
                  <a:schemeClr val="accent1"/>
                </a:solidFill>
                <a:effectLst>
                  <a:outerShdw blurRad="38100" dist="25400" dir="5400000" algn="ctr" rotWithShape="0">
                    <a:srgbClr val="6E747A">
                      <a:alpha val="43000"/>
                    </a:srgbClr>
                  </a:outerShdw>
                </a:effectLst>
                <a:latin typeface="Calibri" panose="020F0502020204030204" pitchFamily="34" charset="0"/>
                <a:ea typeface="Calibri" panose="020F0502020204030204" pitchFamily="34" charset="0"/>
                <a:cs typeface="Calibri" panose="020F0502020204030204" pitchFamily="34" charset="0"/>
              </a:rPr>
              <a:t>Psychodynamic stages of development</a:t>
            </a:r>
          </a:p>
        </p:txBody>
      </p:sp>
    </p:spTree>
    <p:extLst>
      <p:ext uri="{BB962C8B-B14F-4D97-AF65-F5344CB8AC3E}">
        <p14:creationId xmlns:p14="http://schemas.microsoft.com/office/powerpoint/2010/main" val="283830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5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622810"/>
            <a:ext cx="12079266" cy="3788473"/>
          </a:xfrm>
          <a:prstGeom prst="rect">
            <a:avLst/>
          </a:prstGeom>
        </p:spPr>
        <p:txBody>
          <a:bodyPr wrap="square">
            <a:spAutoFit/>
          </a:bodyPr>
          <a:lstStyle/>
          <a:p>
            <a:pPr marL="457200" marR="0">
              <a:lnSpc>
                <a:spcPct val="150000"/>
              </a:lnSpc>
              <a:spcBef>
                <a:spcPts val="0"/>
              </a:spcBef>
              <a:spcAft>
                <a:spcPts val="800"/>
              </a:spcAft>
            </a:pPr>
            <a:r>
              <a:rPr lang="en-US" sz="1600" dirty="0">
                <a:effectLst/>
                <a:latin typeface="Calibri" panose="020F0502020204030204" pitchFamily="34" charset="0"/>
                <a:ea typeface="Calibri" panose="020F0502020204030204" pitchFamily="34" charset="0"/>
                <a:cs typeface="Calibri" panose="020F0502020204030204" pitchFamily="34" charset="0"/>
              </a:rPr>
              <a:t>Some of </a:t>
            </a:r>
            <a:r>
              <a:rPr lang="en-US" sz="1600" b="1" u="sng" dirty="0">
                <a:effectLst/>
                <a:latin typeface="Calibri" panose="020F0502020204030204" pitchFamily="34" charset="0"/>
                <a:ea typeface="Calibri" panose="020F0502020204030204" pitchFamily="34" charset="0"/>
                <a:cs typeface="Calibri" panose="020F0502020204030204" pitchFamily="34" charset="0"/>
              </a:rPr>
              <a:t>the major lessons </a:t>
            </a:r>
            <a:r>
              <a:rPr lang="en-US" sz="1600" dirty="0">
                <a:effectLst/>
                <a:latin typeface="Calibri" panose="020F0502020204030204" pitchFamily="34" charset="0"/>
                <a:ea typeface="Calibri" panose="020F0502020204030204" pitchFamily="34" charset="0"/>
                <a:cs typeface="Calibri" panose="020F0502020204030204" pitchFamily="34" charset="0"/>
              </a:rPr>
              <a:t>from the psychodynamic theories is a vivid understanding of the human behavior or personalities (Whitaker et al, 2016).</a:t>
            </a:r>
          </a:p>
          <a:p>
            <a:pPr marL="457200" marR="0" indent="457200">
              <a:lnSpc>
                <a:spcPct val="150000"/>
              </a:lnSpc>
              <a:spcBef>
                <a:spcPts val="0"/>
              </a:spcBef>
              <a:spcAft>
                <a:spcPts val="800"/>
              </a:spcAft>
            </a:pPr>
            <a:r>
              <a:rPr lang="en-US" sz="1600" dirty="0">
                <a:effectLst/>
                <a:latin typeface="Calibri" panose="020F0502020204030204" pitchFamily="34" charset="0"/>
                <a:ea typeface="Calibri" panose="020F0502020204030204" pitchFamily="34" charset="0"/>
                <a:cs typeface="Calibri" panose="020F0502020204030204" pitchFamily="34" charset="0"/>
              </a:rPr>
              <a:t>The theory is however </a:t>
            </a:r>
            <a:r>
              <a:rPr lang="en-US" sz="1600" b="1" u="sng" dirty="0">
                <a:effectLst/>
                <a:latin typeface="Calibri" panose="020F0502020204030204" pitchFamily="34" charset="0"/>
                <a:ea typeface="Calibri" panose="020F0502020204030204" pitchFamily="34" charset="0"/>
                <a:cs typeface="Calibri" panose="020F0502020204030204" pitchFamily="34" charset="0"/>
              </a:rPr>
              <a:t>criticized</a:t>
            </a:r>
            <a:r>
              <a:rPr lang="en-US" sz="1600" dirty="0">
                <a:effectLst/>
                <a:latin typeface="Calibri" panose="020F0502020204030204" pitchFamily="34" charset="0"/>
                <a:ea typeface="Calibri" panose="020F0502020204030204" pitchFamily="34" charset="0"/>
                <a:cs typeface="Calibri" panose="020F0502020204030204" pitchFamily="34" charset="0"/>
              </a:rPr>
              <a:t> because Freud focus on the darker side for human and believes that it’s what shapes personalities.</a:t>
            </a:r>
          </a:p>
          <a:p>
            <a:pPr marL="457200" marR="0">
              <a:lnSpc>
                <a:spcPct val="150000"/>
              </a:lnSpc>
              <a:spcBef>
                <a:spcPts val="0"/>
              </a:spcBef>
              <a:spcAft>
                <a:spcPts val="800"/>
              </a:spcAft>
            </a:pPr>
            <a:r>
              <a:rPr lang="en-US" sz="1600" dirty="0">
                <a:effectLst/>
                <a:latin typeface="Calibri" panose="020F0502020204030204" pitchFamily="34" charset="0"/>
                <a:ea typeface="Calibri" panose="020F0502020204030204" pitchFamily="34" charset="0"/>
                <a:cs typeface="Calibri" panose="020F0502020204030204" pitchFamily="34" charset="0"/>
              </a:rPr>
              <a:t>There is also </a:t>
            </a:r>
            <a:r>
              <a:rPr lang="en-US" sz="1600" b="1" u="sng" dirty="0">
                <a:effectLst/>
                <a:latin typeface="Calibri" panose="020F0502020204030204" pitchFamily="34" charset="0"/>
                <a:ea typeface="Calibri" panose="020F0502020204030204" pitchFamily="34" charset="0"/>
                <a:cs typeface="Calibri" panose="020F0502020204030204" pitchFamily="34" charset="0"/>
              </a:rPr>
              <a:t>a concern </a:t>
            </a:r>
            <a:r>
              <a:rPr lang="en-US" sz="1600" dirty="0">
                <a:effectLst/>
                <a:latin typeface="Calibri" panose="020F0502020204030204" pitchFamily="34" charset="0"/>
                <a:ea typeface="Calibri" panose="020F0502020204030204" pitchFamily="34" charset="0"/>
                <a:cs typeface="Calibri" panose="020F0502020204030204" pitchFamily="34" charset="0"/>
              </a:rPr>
              <a:t>because the scientific validity for the theory is almost difficult and there are other variables also that can explain development. </a:t>
            </a:r>
          </a:p>
          <a:p>
            <a:pPr marL="457200" marR="0" indent="457200">
              <a:lnSpc>
                <a:spcPct val="150000"/>
              </a:lnSpc>
              <a:spcBef>
                <a:spcPts val="0"/>
              </a:spcBef>
              <a:spcAft>
                <a:spcPts val="800"/>
              </a:spcAft>
            </a:pPr>
            <a:r>
              <a:rPr lang="en-US" sz="1600" dirty="0">
                <a:effectLst/>
                <a:latin typeface="Calibri" panose="020F0502020204030204" pitchFamily="34" charset="0"/>
                <a:ea typeface="Calibri" panose="020F0502020204030204" pitchFamily="34" charset="0"/>
                <a:cs typeface="Calibri" panose="020F0502020204030204" pitchFamily="34" charset="0"/>
              </a:rPr>
              <a:t>Freud’s work has a heuristic value in elaborating the theories of development. There are also really important assumptions of childhood experiences that really shape the child’s psychological self.</a:t>
            </a:r>
          </a:p>
          <a:p>
            <a:pPr marL="457200" marR="0" indent="457200">
              <a:lnSpc>
                <a:spcPct val="150000"/>
              </a:lnSpc>
              <a:spcBef>
                <a:spcPts val="0"/>
              </a:spcBef>
              <a:spcAft>
                <a:spcPts val="800"/>
              </a:spcAft>
            </a:pPr>
            <a:r>
              <a:rPr lang="en-US" sz="1600" dirty="0">
                <a:effectLst/>
                <a:latin typeface="Calibri" panose="020F0502020204030204" pitchFamily="34" charset="0"/>
                <a:ea typeface="Calibri" panose="020F0502020204030204" pitchFamily="34" charset="0"/>
                <a:cs typeface="Calibri" panose="020F0502020204030204" pitchFamily="34" charset="0"/>
              </a:rPr>
              <a:t>The thing that makes the </a:t>
            </a:r>
            <a:r>
              <a:rPr lang="en-US" sz="1600" b="1" u="sng" dirty="0">
                <a:effectLst/>
                <a:latin typeface="Calibri" panose="020F0502020204030204" pitchFamily="34" charset="0"/>
                <a:ea typeface="Calibri" panose="020F0502020204030204" pitchFamily="34" charset="0"/>
                <a:cs typeface="Calibri" panose="020F0502020204030204" pitchFamily="34" charset="0"/>
              </a:rPr>
              <a:t>psychodynamic theory interesting </a:t>
            </a:r>
            <a:r>
              <a:rPr lang="en-US" sz="1600" dirty="0">
                <a:effectLst/>
                <a:latin typeface="Calibri" panose="020F0502020204030204" pitchFamily="34" charset="0"/>
                <a:ea typeface="Calibri" panose="020F0502020204030204" pitchFamily="34" charset="0"/>
                <a:cs typeface="Calibri" panose="020F0502020204030204" pitchFamily="34" charset="0"/>
              </a:rPr>
              <a:t>is the fact that it tries to assess a persons’ psychological development in their unconscious mind.</a:t>
            </a:r>
          </a:p>
        </p:txBody>
      </p:sp>
      <p:pic>
        <p:nvPicPr>
          <p:cNvPr id="3" name="Recorded Sound">
            <a:hlinkClick r:id="" action="ppaction://media"/>
            <a:extLst>
              <a:ext uri="{FF2B5EF4-FFF2-40B4-BE49-F238E27FC236}">
                <a16:creationId xmlns:a16="http://schemas.microsoft.com/office/drawing/2014/main" id="{F66F489A-5CDB-4B17-8F19-C2B0809AA80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01078" y="5750172"/>
            <a:ext cx="487363" cy="487363"/>
          </a:xfrm>
          <a:prstGeom prst="rect">
            <a:avLst/>
          </a:prstGeom>
        </p:spPr>
      </p:pic>
      <p:sp>
        <p:nvSpPr>
          <p:cNvPr id="4" name="Rectangle 3">
            <a:extLst>
              <a:ext uri="{FF2B5EF4-FFF2-40B4-BE49-F238E27FC236}">
                <a16:creationId xmlns:a16="http://schemas.microsoft.com/office/drawing/2014/main" id="{0D21C05F-6BC8-4DA8-B559-FA6812A68296}"/>
              </a:ext>
            </a:extLst>
          </p:cNvPr>
          <p:cNvSpPr/>
          <p:nvPr/>
        </p:nvSpPr>
        <p:spPr>
          <a:xfrm>
            <a:off x="652118" y="0"/>
            <a:ext cx="10887789" cy="707886"/>
          </a:xfrm>
          <a:prstGeom prst="rect">
            <a:avLst/>
          </a:prstGeom>
          <a:noFill/>
        </p:spPr>
        <p:txBody>
          <a:bodyPr wrap="non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rPr>
              <a:t>Lessons Learnt from the Psychodynamic Approach</a:t>
            </a:r>
          </a:p>
        </p:txBody>
      </p:sp>
    </p:spTree>
    <p:extLst>
      <p:ext uri="{BB962C8B-B14F-4D97-AF65-F5344CB8AC3E}">
        <p14:creationId xmlns:p14="http://schemas.microsoft.com/office/powerpoint/2010/main" val="298347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86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12192000" cy="6183680"/>
          </a:xfrm>
          <a:prstGeom prst="rect">
            <a:avLst/>
          </a:prstGeom>
        </p:spPr>
        <p:txBody>
          <a:bodyPr wrap="square">
            <a:spAutoFit/>
          </a:bodyPr>
          <a:lstStyle/>
          <a:p>
            <a:pPr marL="457200" marR="0" indent="-457200" algn="ctr">
              <a:lnSpc>
                <a:spcPct val="150000"/>
              </a:lnSpc>
              <a:spcBef>
                <a:spcPts val="0"/>
              </a:spcBef>
              <a:spcAft>
                <a:spcPts val="800"/>
              </a:spcAft>
            </a:pPr>
            <a:r>
              <a:rPr lang="en-US" sz="1600" b="1" u="sng" dirty="0">
                <a:effectLst/>
                <a:latin typeface="+mj-lt"/>
                <a:ea typeface="Calibri" panose="020F0502020204030204" pitchFamily="34" charset="0"/>
                <a:cs typeface="Times New Roman" panose="02020603050405020304" pitchFamily="18" charset="0"/>
              </a:rPr>
              <a:t>REFERENCES</a:t>
            </a:r>
          </a:p>
          <a:p>
            <a:pPr marL="457200" marR="0" indent="-457200">
              <a:lnSpc>
                <a:spcPct val="150000"/>
              </a:lnSpc>
              <a:spcBef>
                <a:spcPts val="0"/>
              </a:spcBef>
              <a:spcAft>
                <a:spcPts val="800"/>
              </a:spcAft>
            </a:pPr>
            <a:r>
              <a:rPr lang="en-US"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Barker, S. (2016). 2 Lifespan Development. </a:t>
            </a:r>
            <a:r>
              <a:rPr lang="en-US" sz="1400" i="1" dirty="0">
                <a:effectLst/>
                <a:latin typeface="Calibri" panose="020F0502020204030204" pitchFamily="34" charset="0"/>
                <a:ea typeface="Calibri" panose="020F0502020204030204" pitchFamily="34" charset="0"/>
                <a:cs typeface="Calibri" panose="020F0502020204030204" pitchFamily="34" charset="0"/>
              </a:rPr>
              <a:t>Psychology for Nursing and Healthcare Professionals: Developing Compassionate Care</a:t>
            </a:r>
            <a:r>
              <a:rPr lang="en-US" sz="1400" dirty="0">
                <a:effectLst/>
                <a:latin typeface="Calibri" panose="020F0502020204030204" pitchFamily="34" charset="0"/>
                <a:ea typeface="Calibri" panose="020F0502020204030204" pitchFamily="34" charset="0"/>
                <a:cs typeface="Calibri" panose="020F0502020204030204" pitchFamily="34" charset="0"/>
              </a:rPr>
              <a:t>, 25.</a:t>
            </a:r>
          </a:p>
          <a:p>
            <a:pPr marL="457200" marR="0" indent="-457200">
              <a:lnSpc>
                <a:spcPct val="150000"/>
              </a:lnSpc>
              <a:spcBef>
                <a:spcPts val="0"/>
              </a:spcBef>
              <a:spcAft>
                <a:spcPts val="800"/>
              </a:spcAft>
            </a:pPr>
            <a:r>
              <a:rPr lang="en-US"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de Vries, Manfred FR Kets, et al. "Introduction: a psychodynamic approach to leadership development." </a:t>
            </a:r>
            <a:r>
              <a:rPr lang="en-US" sz="1400" i="1" dirty="0">
                <a:effectLst/>
                <a:latin typeface="Calibri" panose="020F0502020204030204" pitchFamily="34" charset="0"/>
                <a:ea typeface="Calibri" panose="020F0502020204030204" pitchFamily="34" charset="0"/>
                <a:cs typeface="Calibri" panose="020F0502020204030204" pitchFamily="34" charset="0"/>
              </a:rPr>
              <a:t>Coach and Couch</a:t>
            </a:r>
            <a:r>
              <a:rPr lang="en-US" sz="1400" dirty="0">
                <a:effectLst/>
                <a:latin typeface="Calibri" panose="020F0502020204030204" pitchFamily="34" charset="0"/>
                <a:ea typeface="Calibri" panose="020F0502020204030204" pitchFamily="34" charset="0"/>
                <a:cs typeface="Calibri" panose="020F0502020204030204" pitchFamily="34" charset="0"/>
              </a:rPr>
              <a:t>. Palgrave Macmillan, London, 2016. 1-15.</a:t>
            </a:r>
          </a:p>
          <a:p>
            <a:pPr marL="457200" marR="0" indent="-457200">
              <a:lnSpc>
                <a:spcPct val="150000"/>
              </a:lnSpc>
              <a:spcBef>
                <a:spcPts val="0"/>
              </a:spcBef>
              <a:spcAft>
                <a:spcPts val="800"/>
              </a:spcAft>
            </a:pPr>
            <a:r>
              <a:rPr lang="en-US"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Fulmer, Russell. "The Evolution of the Psychodynamic Approach and System." </a:t>
            </a:r>
            <a:r>
              <a:rPr lang="en-US" sz="1400" i="1" dirty="0">
                <a:effectLst/>
                <a:latin typeface="Calibri" panose="020F0502020204030204" pitchFamily="34" charset="0"/>
                <a:ea typeface="Calibri" panose="020F0502020204030204" pitchFamily="34" charset="0"/>
                <a:cs typeface="Calibri" panose="020F0502020204030204" pitchFamily="34" charset="0"/>
              </a:rPr>
              <a:t>International Journal of Psychological Studies</a:t>
            </a:r>
            <a:r>
              <a:rPr lang="en-US" sz="1400" dirty="0">
                <a:effectLst/>
                <a:latin typeface="Calibri" panose="020F0502020204030204" pitchFamily="34" charset="0"/>
                <a:ea typeface="Calibri" panose="020F0502020204030204" pitchFamily="34" charset="0"/>
                <a:cs typeface="Calibri" panose="020F0502020204030204" pitchFamily="34" charset="0"/>
              </a:rPr>
              <a:t> 10.1 (2018).</a:t>
            </a:r>
          </a:p>
          <a:p>
            <a:pPr marL="457200" marR="0" indent="-457200">
              <a:lnSpc>
                <a:spcPct val="150000"/>
              </a:lnSpc>
              <a:spcBef>
                <a:spcPts val="0"/>
              </a:spcBef>
              <a:spcAft>
                <a:spcPts val="800"/>
              </a:spcAft>
            </a:pPr>
            <a:r>
              <a:rPr lang="en-US"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Guntrip, Harry Y. </a:t>
            </a:r>
            <a:r>
              <a:rPr lang="en-US" sz="1400" i="1" dirty="0">
                <a:effectLst/>
                <a:latin typeface="Calibri" panose="020F0502020204030204" pitchFamily="34" charset="0"/>
                <a:ea typeface="Calibri" panose="020F0502020204030204" pitchFamily="34" charset="0"/>
                <a:cs typeface="Calibri" panose="020F0502020204030204" pitchFamily="34" charset="0"/>
              </a:rPr>
              <a:t>Personality structure and human interaction: The developing synthesis of psychodynamic theory</a:t>
            </a:r>
            <a:r>
              <a:rPr lang="en-US" sz="1400" dirty="0">
                <a:effectLst/>
                <a:latin typeface="Calibri" panose="020F0502020204030204" pitchFamily="34" charset="0"/>
                <a:ea typeface="Calibri" panose="020F0502020204030204" pitchFamily="34" charset="0"/>
                <a:cs typeface="Calibri" panose="020F0502020204030204" pitchFamily="34" charset="0"/>
              </a:rPr>
              <a:t>. Routledge, 2018.</a:t>
            </a:r>
          </a:p>
          <a:p>
            <a:pPr marL="457200" marR="0" indent="-457200">
              <a:lnSpc>
                <a:spcPct val="150000"/>
              </a:lnSpc>
              <a:spcBef>
                <a:spcPts val="0"/>
              </a:spcBef>
              <a:spcAft>
                <a:spcPts val="800"/>
              </a:spcAft>
            </a:pPr>
            <a:r>
              <a:rPr lang="en-US"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JOSEPH, STEPHEN. "3 3 Counselling Psychology: Assumptions, Challenges." </a:t>
            </a:r>
            <a:r>
              <a:rPr lang="en-US" sz="1400" i="1" dirty="0">
                <a:effectLst/>
                <a:latin typeface="Calibri" panose="020F0502020204030204" pitchFamily="34" charset="0"/>
                <a:ea typeface="Calibri" panose="020F0502020204030204" pitchFamily="34" charset="0"/>
                <a:cs typeface="Calibri" panose="020F0502020204030204" pitchFamily="34" charset="0"/>
              </a:rPr>
              <a:t>Counselling psychology: A textbook for study and practice</a:t>
            </a:r>
            <a:r>
              <a:rPr lang="en-US" sz="1400" dirty="0">
                <a:effectLst/>
                <a:latin typeface="Calibri" panose="020F0502020204030204" pitchFamily="34" charset="0"/>
                <a:ea typeface="Calibri" panose="020F0502020204030204" pitchFamily="34" charset="0"/>
                <a:cs typeface="Calibri" panose="020F0502020204030204" pitchFamily="34" charset="0"/>
              </a:rPr>
              <a:t> (2017): 22</a:t>
            </a:r>
          </a:p>
          <a:p>
            <a:pPr marL="457200" marR="0" indent="-457200">
              <a:lnSpc>
                <a:spcPct val="150000"/>
              </a:lnSpc>
              <a:spcBef>
                <a:spcPts val="0"/>
              </a:spcBef>
              <a:spcAft>
                <a:spcPts val="800"/>
              </a:spcAft>
            </a:pPr>
            <a:r>
              <a:rPr lang="en-US"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King, Laura A. </a:t>
            </a:r>
            <a:r>
              <a:rPr lang="en-US" sz="1400" i="1" dirty="0">
                <a:effectLst/>
                <a:latin typeface="Calibri" panose="020F0502020204030204" pitchFamily="34" charset="0"/>
                <a:ea typeface="Calibri" panose="020F0502020204030204" pitchFamily="34" charset="0"/>
                <a:cs typeface="Calibri" panose="020F0502020204030204" pitchFamily="34" charset="0"/>
              </a:rPr>
              <a:t>The science of psychology: An appreciative view</a:t>
            </a:r>
            <a:r>
              <a:rPr lang="en-US" sz="1400" dirty="0">
                <a:effectLst/>
                <a:latin typeface="Calibri" panose="020F0502020204030204" pitchFamily="34" charset="0"/>
                <a:ea typeface="Calibri" panose="020F0502020204030204" pitchFamily="34" charset="0"/>
                <a:cs typeface="Calibri" panose="020F0502020204030204" pitchFamily="34" charset="0"/>
              </a:rPr>
              <a:t>. McGraw-Hill Education, 2016.</a:t>
            </a:r>
          </a:p>
          <a:p>
            <a:pPr marL="457200" marR="0" indent="-457200">
              <a:lnSpc>
                <a:spcPct val="150000"/>
              </a:lnSpc>
              <a:spcBef>
                <a:spcPts val="0"/>
              </a:spcBef>
              <a:spcAft>
                <a:spcPts val="800"/>
              </a:spcAft>
            </a:pPr>
            <a:r>
              <a:rPr lang="en-US"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Orenstein, Gabriel A., and Lindsay Lewis. "Eriksons Stages of Psychosocial Development." </a:t>
            </a:r>
            <a:r>
              <a:rPr lang="en-US" sz="1400" i="1" dirty="0">
                <a:effectLst/>
                <a:latin typeface="Calibri" panose="020F0502020204030204" pitchFamily="34" charset="0"/>
                <a:ea typeface="Calibri" panose="020F0502020204030204" pitchFamily="34" charset="0"/>
                <a:cs typeface="Calibri" panose="020F0502020204030204" pitchFamily="34" charset="0"/>
              </a:rPr>
              <a:t>StatPearls [Internet]</a:t>
            </a:r>
            <a:r>
              <a:rPr lang="en-US" sz="1400" dirty="0">
                <a:effectLst/>
                <a:latin typeface="Calibri" panose="020F0502020204030204" pitchFamily="34" charset="0"/>
                <a:ea typeface="Calibri" panose="020F0502020204030204" pitchFamily="34" charset="0"/>
                <a:cs typeface="Calibri" panose="020F0502020204030204" pitchFamily="34" charset="0"/>
              </a:rPr>
              <a:t>. StatPearls Publishing, 2020.</a:t>
            </a:r>
          </a:p>
          <a:p>
            <a:pPr marL="457200" marR="0" indent="-457200">
              <a:lnSpc>
                <a:spcPct val="150000"/>
              </a:lnSpc>
              <a:spcBef>
                <a:spcPts val="0"/>
              </a:spcBef>
              <a:spcAft>
                <a:spcPts val="800"/>
              </a:spcAft>
            </a:pPr>
            <a:r>
              <a:rPr lang="en-US"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Shea, Sarah E. "Reflective supervision for social work field instructors: Lessons learned from infant mental health." </a:t>
            </a:r>
            <a:r>
              <a:rPr lang="en-US" sz="1400" i="1" dirty="0">
                <a:effectLst/>
                <a:latin typeface="Calibri" panose="020F0502020204030204" pitchFamily="34" charset="0"/>
                <a:ea typeface="Calibri" panose="020F0502020204030204" pitchFamily="34" charset="0"/>
                <a:cs typeface="Calibri" panose="020F0502020204030204" pitchFamily="34" charset="0"/>
              </a:rPr>
              <a:t>Clinical Social Work Journal</a:t>
            </a:r>
            <a:r>
              <a:rPr lang="en-US" sz="1400" dirty="0">
                <a:effectLst/>
                <a:latin typeface="Calibri" panose="020F0502020204030204" pitchFamily="34" charset="0"/>
                <a:ea typeface="Calibri" panose="020F0502020204030204" pitchFamily="34" charset="0"/>
                <a:cs typeface="Calibri" panose="020F0502020204030204" pitchFamily="34" charset="0"/>
              </a:rPr>
              <a:t> 47.1 (2019): 61-71.</a:t>
            </a:r>
          </a:p>
          <a:p>
            <a:pPr marL="457200" marR="0" indent="-457200">
              <a:lnSpc>
                <a:spcPct val="150000"/>
              </a:lnSpc>
              <a:spcBef>
                <a:spcPts val="0"/>
              </a:spcBef>
              <a:spcAft>
                <a:spcPts val="800"/>
              </a:spcAft>
            </a:pPr>
            <a:r>
              <a:rPr lang="en-US"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Smith, Elyssa. "Why should we care? Psychodynamic theory and practice in counselor preparation." </a:t>
            </a:r>
            <a:r>
              <a:rPr lang="en-US" sz="1400" i="1" dirty="0">
                <a:effectLst/>
                <a:latin typeface="Calibri" panose="020F0502020204030204" pitchFamily="34" charset="0"/>
                <a:ea typeface="Calibri" panose="020F0502020204030204" pitchFamily="34" charset="0"/>
                <a:cs typeface="Calibri" panose="020F0502020204030204" pitchFamily="34" charset="0"/>
              </a:rPr>
              <a:t>The Journal of Counselor Preparation and Supervision</a:t>
            </a:r>
            <a:r>
              <a:rPr lang="en-US" sz="1400" dirty="0">
                <a:effectLst/>
                <a:latin typeface="Calibri" panose="020F0502020204030204" pitchFamily="34" charset="0"/>
                <a:ea typeface="Calibri" panose="020F0502020204030204" pitchFamily="34" charset="0"/>
                <a:cs typeface="Calibri" panose="020F0502020204030204" pitchFamily="34" charset="0"/>
              </a:rPr>
              <a:t> 11.1 (2018): 4.</a:t>
            </a:r>
          </a:p>
          <a:p>
            <a:pPr marL="457200" marR="0" indent="-457200">
              <a:lnSpc>
                <a:spcPct val="150000"/>
              </a:lnSpc>
              <a:spcBef>
                <a:spcPts val="0"/>
              </a:spcBef>
              <a:spcAft>
                <a:spcPts val="800"/>
              </a:spcAft>
            </a:pPr>
            <a:r>
              <a:rPr lang="en-US"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Whitaker, Julia, and Alison Tonkin. "Lifespan development." </a:t>
            </a:r>
            <a:r>
              <a:rPr lang="en-US" sz="1400" i="1" dirty="0">
                <a:effectLst/>
                <a:latin typeface="Calibri" panose="020F0502020204030204" pitchFamily="34" charset="0"/>
                <a:ea typeface="Calibri" panose="020F0502020204030204" pitchFamily="34" charset="0"/>
                <a:cs typeface="Calibri" panose="020F0502020204030204" pitchFamily="34" charset="0"/>
              </a:rPr>
              <a:t>Play in Healthcare for Adults: Using play to promote health and wellbeing across the adult lifespan</a:t>
            </a:r>
            <a:r>
              <a:rPr lang="en-US" sz="1400" dirty="0">
                <a:effectLst/>
                <a:latin typeface="Calibri" panose="020F0502020204030204" pitchFamily="34" charset="0"/>
                <a:ea typeface="Calibri" panose="020F0502020204030204" pitchFamily="34" charset="0"/>
                <a:cs typeface="Calibri" panose="020F0502020204030204" pitchFamily="34" charset="0"/>
              </a:rPr>
              <a:t> (2016): 32-44.</a:t>
            </a:r>
          </a:p>
          <a:p>
            <a:pPr marL="457200" marR="0" indent="-457200">
              <a:lnSpc>
                <a:spcPct val="150000"/>
              </a:lnSpc>
              <a:spcBef>
                <a:spcPts val="0"/>
              </a:spcBef>
              <a:spcAft>
                <a:spcPts val="800"/>
              </a:spcAft>
            </a:pPr>
            <a:r>
              <a:rPr lang="en-US"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endParaRPr lang="en-US" sz="1400" dirty="0">
              <a:effectLst/>
              <a:latin typeface="Calibri" panose="020F0502020204030204" pitchFamily="34" charset="0"/>
              <a:ea typeface="Calibri" panose="020F0502020204030204" pitchFamily="34" charset="0"/>
              <a:cs typeface="Calibri" panose="020F0502020204030204" pitchFamily="34" charset="0"/>
            </a:endParaRPr>
          </a:p>
          <a:p>
            <a:pPr marL="457200" marR="0" indent="-457200">
              <a:lnSpc>
                <a:spcPct val="150000"/>
              </a:lnSpc>
              <a:spcBef>
                <a:spcPts val="0"/>
              </a:spcBef>
              <a:spcAft>
                <a:spcPts val="800"/>
              </a:spcAft>
            </a:pPr>
            <a:r>
              <a:rPr lang="en-US" sz="1400" dirty="0">
                <a:effectLst/>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3397641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2985</TotalTime>
  <Words>1015</Words>
  <Application>Microsoft Office PowerPoint</Application>
  <PresentationFormat>Widescreen</PresentationFormat>
  <Paragraphs>63</Paragraphs>
  <Slides>12</Slides>
  <Notes>0</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Tw Cen MT</vt:lpstr>
      <vt:lpstr>Wingdings</vt:lpstr>
      <vt:lpstr>Droplet</vt:lpstr>
      <vt:lpstr>Psychology in Health &amp; Social Care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Sajed Hadi (1802795)</dc:creator>
  <cp:lastModifiedBy>Sajed Hadi (1802795)</cp:lastModifiedBy>
  <cp:revision>14</cp:revision>
  <dcterms:created xsi:type="dcterms:W3CDTF">2020-11-08T11:50:31Z</dcterms:created>
  <dcterms:modified xsi:type="dcterms:W3CDTF">2020-11-18T18:16:23Z</dcterms:modified>
</cp:coreProperties>
</file>