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94" r:id="rId1"/>
  </p:sldMasterIdLst>
  <p:notesMasterIdLst>
    <p:notesMasterId r:id="rId18"/>
  </p:notes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22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50602-9EB9-4A97-9986-B1F995DFC319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35F657-5B23-4E63-8D18-55997824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0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35F657-5B23-4E63-8D18-55997824D9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510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35F657-5B23-4E63-8D18-55997824D93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49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243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449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283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413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426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290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130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194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99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321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4605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324503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7976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713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236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312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230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C007E2-79C8-42CE-9006-D9FC6559C10C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C48A1-4412-48CE-8223-D67E117FAD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30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95" r:id="rId1"/>
    <p:sldLayoutId id="2147484696" r:id="rId2"/>
    <p:sldLayoutId id="2147484697" r:id="rId3"/>
    <p:sldLayoutId id="2147484698" r:id="rId4"/>
    <p:sldLayoutId id="2147484699" r:id="rId5"/>
    <p:sldLayoutId id="2147484700" r:id="rId6"/>
    <p:sldLayoutId id="2147484701" r:id="rId7"/>
    <p:sldLayoutId id="2147484702" r:id="rId8"/>
    <p:sldLayoutId id="2147484703" r:id="rId9"/>
    <p:sldLayoutId id="2147484704" r:id="rId10"/>
    <p:sldLayoutId id="2147484705" r:id="rId11"/>
    <p:sldLayoutId id="2147484706" r:id="rId12"/>
    <p:sldLayoutId id="2147484707" r:id="rId13"/>
    <p:sldLayoutId id="2147484708" r:id="rId14"/>
    <p:sldLayoutId id="2147484709" r:id="rId15"/>
    <p:sldLayoutId id="2147484710" r:id="rId16"/>
    <p:sldLayoutId id="214748471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2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511" y="228600"/>
            <a:ext cx="41433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1802381" y="2023591"/>
            <a:ext cx="7455123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Title: 	</a:t>
            </a:r>
            <a:r>
              <a:rPr kumimoji="0" lang="en-US" sz="1600" b="1" i="0" u="none" strike="noStrike" cap="none" normalizeH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Reflection of 4 tasks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	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Skills Development in the Workplace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Module Code:	ACMA4031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Program of Study:	Foundation Year (Computing and Electronics)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	</a:t>
            </a:r>
            <a:r>
              <a:rPr lang="en-GB" sz="1600" b="1" dirty="0" err="1" smtClean="0">
                <a:ea typeface="Calibri" panose="020F0502020204030204" pitchFamily="34" charset="0"/>
                <a:cs typeface="Arial" panose="020B0604020202020204" pitchFamily="34" charset="0"/>
              </a:rPr>
              <a:t>Ambreen</a:t>
            </a:r>
            <a:r>
              <a:rPr lang="en-GB" sz="1600" b="1" dirty="0" smtClean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 smtClean="0">
                <a:ea typeface="Calibri" panose="020F0502020204030204" pitchFamily="34" charset="0"/>
                <a:cs typeface="Arial" panose="020B0604020202020204" pitchFamily="34" charset="0"/>
              </a:rPr>
              <a:t>Kanwal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Student ID #: 	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2018998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	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Dr.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Moutushi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Tanha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GB" sz="2800" b="0" i="0" u="none" strike="noStrike" cap="none" normalizeH="0" baseline="0" dirty="0" smtClean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080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35230" y="814010"/>
            <a:ext cx="8574622" cy="884161"/>
          </a:xfrm>
        </p:spPr>
        <p:txBody>
          <a:bodyPr>
            <a:noAutofit/>
          </a:bodyPr>
          <a:lstStyle/>
          <a:p>
            <a:pPr algn="ctr"/>
            <a:r>
              <a:rPr lang="en-US" sz="4000" b="1" cap="none" dirty="0"/>
              <a:t>T</a:t>
            </a:r>
            <a:r>
              <a:rPr lang="en-US" sz="4000" b="1" cap="none" dirty="0" smtClean="0"/>
              <a:t>ask 1 topic Creative Confidence</a:t>
            </a:r>
            <a:endParaRPr lang="en-US" sz="4000" b="1" cap="none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698171"/>
            <a:ext cx="10515599" cy="358865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What is creative confidence?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Do </a:t>
            </a:r>
            <a:r>
              <a:rPr lang="en-US" b="1" dirty="0" smtClean="0"/>
              <a:t>creative people are from </a:t>
            </a:r>
            <a:r>
              <a:rPr lang="en-US" b="1" dirty="0" smtClean="0"/>
              <a:t>artistic profession, drama, art, </a:t>
            </a:r>
            <a:r>
              <a:rPr lang="en-US" b="1" dirty="0" smtClean="0"/>
              <a:t>sculpture etc. only</a:t>
            </a:r>
            <a:r>
              <a:rPr lang="en-US" b="1" dirty="0" smtClean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About 25% people live with creative credentials others are not aware what a waste (Tom and Dave Kelly).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Does </a:t>
            </a:r>
            <a:r>
              <a:rPr lang="en-US" b="1" dirty="0" smtClean="0"/>
              <a:t>our schooling system give students creative confidence?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Child are born with creative skills and no fear or </a:t>
            </a:r>
            <a:r>
              <a:rPr lang="en-US" b="1" dirty="0" smtClean="0"/>
              <a:t>making mistakes </a:t>
            </a:r>
            <a:r>
              <a:rPr lang="en-US" b="1" dirty="0" smtClean="0"/>
              <a:t>(Sir Ken Robinson).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The contemporary education system actually </a:t>
            </a:r>
            <a:r>
              <a:rPr lang="en-US" b="1" dirty="0" smtClean="0"/>
              <a:t>forbids </a:t>
            </a:r>
            <a:r>
              <a:rPr lang="en-US" b="1" dirty="0" smtClean="0"/>
              <a:t>to make mistakes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/>
              <a:t>In result, being an adult we </a:t>
            </a:r>
            <a:r>
              <a:rPr lang="en-US" b="1" dirty="0" smtClean="0"/>
              <a:t>lose </a:t>
            </a:r>
            <a:r>
              <a:rPr lang="en-US" b="1" dirty="0" smtClean="0"/>
              <a:t>the capacity of creativity, we fear </a:t>
            </a:r>
            <a:r>
              <a:rPr lang="en-US" b="1" dirty="0" smtClean="0"/>
              <a:t>of</a:t>
            </a:r>
            <a:r>
              <a:rPr lang="en-US" b="1" dirty="0" smtClean="0"/>
              <a:t> </a:t>
            </a:r>
            <a:r>
              <a:rPr lang="en-US" b="1" dirty="0" smtClean="0"/>
              <a:t>mistakes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845354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/>
              <a:t>Task 1, Link of creativity to innovation</a:t>
            </a: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/>
              <a:t>Innovation must be thankful </a:t>
            </a:r>
            <a:r>
              <a:rPr lang="en-US" b="1" dirty="0" smtClean="0"/>
              <a:t>for </a:t>
            </a:r>
            <a:r>
              <a:rPr lang="en-US" b="1" dirty="0" smtClean="0"/>
              <a:t>creativity</a:t>
            </a:r>
          </a:p>
          <a:p>
            <a:r>
              <a:rPr lang="en-US" b="1" dirty="0" smtClean="0"/>
              <a:t>Many examples when creative people gave innovation to the world </a:t>
            </a:r>
          </a:p>
          <a:p>
            <a:r>
              <a:rPr lang="en-US" b="1" dirty="0" smtClean="0"/>
              <a:t>Bill Gate’s vision personalized computers which was a rare concept in 1970s</a:t>
            </a:r>
          </a:p>
          <a:p>
            <a:r>
              <a:rPr lang="en-US" b="1" dirty="0" smtClean="0"/>
              <a:t>For creativity one has to be a rebel </a:t>
            </a:r>
          </a:p>
          <a:p>
            <a:r>
              <a:rPr lang="en-US" b="1" dirty="0" smtClean="0"/>
              <a:t>Rebels </a:t>
            </a:r>
            <a:r>
              <a:rPr lang="en-US" b="1" dirty="0"/>
              <a:t>actually come with productive and creative ideas because they challenge the rules and </a:t>
            </a:r>
            <a:r>
              <a:rPr lang="en-US" b="1" dirty="0" smtClean="0"/>
              <a:t>norms (Francesca Gino)</a:t>
            </a:r>
          </a:p>
          <a:p>
            <a:r>
              <a:rPr lang="en-US" b="1" dirty="0" smtClean="0"/>
              <a:t>The reflection this topic gave:</a:t>
            </a:r>
          </a:p>
          <a:p>
            <a:pPr marL="0" indent="0">
              <a:buNone/>
            </a:pPr>
            <a:r>
              <a:rPr lang="en-US" b="1" dirty="0"/>
              <a:t>	</a:t>
            </a:r>
            <a:r>
              <a:rPr lang="en-US" b="1" dirty="0" smtClean="0"/>
              <a:t>		See things from different perspectives</a:t>
            </a:r>
          </a:p>
          <a:p>
            <a:pPr marL="0" indent="0">
              <a:buNone/>
            </a:pPr>
            <a:r>
              <a:rPr lang="en-US" b="1" dirty="0"/>
              <a:t>	</a:t>
            </a:r>
            <a:r>
              <a:rPr lang="en-US" b="1" dirty="0" smtClean="0"/>
              <a:t>		Not to fear of mistakes and look for solutions</a:t>
            </a:r>
          </a:p>
          <a:p>
            <a:pPr marL="0" indent="0">
              <a:buNone/>
            </a:pPr>
            <a:r>
              <a:rPr lang="en-US" b="1" dirty="0"/>
              <a:t>	</a:t>
            </a:r>
            <a:r>
              <a:rPr lang="en-US" b="1" dirty="0" smtClean="0"/>
              <a:t>		Creativity comes when thinking </a:t>
            </a:r>
            <a:r>
              <a:rPr lang="en-US" b="1" dirty="0" smtClean="0"/>
              <a:t>reaches </a:t>
            </a:r>
            <a:r>
              <a:rPr lang="en-US" b="1" dirty="0" smtClean="0"/>
              <a:t>to out of the box</a:t>
            </a:r>
          </a:p>
          <a:p>
            <a:endParaRPr lang="en-US" b="1" dirty="0"/>
          </a:p>
          <a:p>
            <a:endParaRPr lang="en-US" b="1" dirty="0" smtClean="0"/>
          </a:p>
          <a:p>
            <a:endParaRPr lang="en-US" b="1" dirty="0" smtClean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1216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US" b="1" dirty="0" smtClean="0"/>
              <a:t>Task 2 topic Storytelling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663440"/>
          </a:xfrm>
        </p:spPr>
        <p:txBody>
          <a:bodyPr>
            <a:noAutofit/>
          </a:bodyPr>
          <a:lstStyle/>
          <a:p>
            <a:r>
              <a:rPr lang="en-US" sz="2800" b="1" dirty="0" smtClean="0"/>
              <a:t>Stories are one of the best mediums to inspire</a:t>
            </a:r>
          </a:p>
          <a:p>
            <a:r>
              <a:rPr lang="en-US" sz="2800" b="1" dirty="0" smtClean="0"/>
              <a:t>Three stories, three lives, three lessons</a:t>
            </a:r>
          </a:p>
          <a:p>
            <a:r>
              <a:rPr lang="en-US" sz="2800" b="1" dirty="0" smtClean="0"/>
              <a:t>First story, Ricardo </a:t>
            </a:r>
            <a:r>
              <a:rPr lang="en-US" sz="2800" b="1" dirty="0" err="1" smtClean="0"/>
              <a:t>Semler</a:t>
            </a:r>
            <a:r>
              <a:rPr lang="en-US" sz="2800" b="1" dirty="0" smtClean="0"/>
              <a:t>, a Brazilian businessman who has introduced a new leadership and management concept in 1980s</a:t>
            </a:r>
          </a:p>
          <a:p>
            <a:r>
              <a:rPr lang="en-US" sz="2800" b="1" dirty="0" smtClean="0"/>
              <a:t>Second story, a writer, teacher, and journalist who is a cancer survivor gives inspiration </a:t>
            </a:r>
            <a:r>
              <a:rPr lang="en-US" sz="2800" b="1" dirty="0" smtClean="0"/>
              <a:t>for </a:t>
            </a:r>
            <a:r>
              <a:rPr lang="en-US" sz="2800" b="1" dirty="0" smtClean="0"/>
              <a:t>her life story</a:t>
            </a:r>
          </a:p>
          <a:p>
            <a:r>
              <a:rPr lang="en-US" sz="2800" b="1" dirty="0" smtClean="0"/>
              <a:t>Third story, </a:t>
            </a:r>
            <a:r>
              <a:rPr lang="en-US" sz="2800" b="1" dirty="0"/>
              <a:t>Jamie Panton, a multi-talented </a:t>
            </a:r>
            <a:r>
              <a:rPr lang="en-US" sz="2800" b="1" dirty="0" smtClean="0"/>
              <a:t>artist who transformed </a:t>
            </a:r>
            <a:r>
              <a:rPr lang="en-US" sz="2800" b="1" dirty="0"/>
              <a:t>himself into filmmaking workshops, festival shooting, and music videos</a:t>
            </a:r>
          </a:p>
        </p:txBody>
      </p:sp>
    </p:spTree>
    <p:extLst>
      <p:ext uri="{BB962C8B-B14F-4D97-AF65-F5344CB8AC3E}">
        <p14:creationId xmlns:p14="http://schemas.microsoft.com/office/powerpoint/2010/main" val="4115583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4" y="668707"/>
            <a:ext cx="8610600" cy="1293028"/>
          </a:xfrm>
        </p:spPr>
        <p:txBody>
          <a:bodyPr/>
          <a:lstStyle/>
          <a:p>
            <a:pPr algn="ctr"/>
            <a:r>
              <a:rPr lang="en-US" b="1" dirty="0" smtClean="0"/>
              <a:t>Task 2, First story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Ricardo </a:t>
            </a:r>
            <a:r>
              <a:rPr lang="en-US" b="1" dirty="0" err="1" smtClean="0"/>
              <a:t>Semler</a:t>
            </a:r>
            <a:r>
              <a:rPr lang="en-US" b="1" dirty="0" smtClean="0"/>
              <a:t> a CEO of </a:t>
            </a:r>
            <a:r>
              <a:rPr lang="en-US" b="1" dirty="0" err="1" smtClean="0"/>
              <a:t>Semco</a:t>
            </a:r>
            <a:r>
              <a:rPr lang="en-US" b="1" dirty="0" smtClean="0"/>
              <a:t> </a:t>
            </a:r>
            <a:r>
              <a:rPr lang="en-US" b="1" dirty="0" smtClean="0"/>
              <a:t>becomes </a:t>
            </a:r>
            <a:r>
              <a:rPr lang="en-US" b="1" dirty="0" smtClean="0"/>
              <a:t>Brazil’s </a:t>
            </a:r>
          </a:p>
          <a:p>
            <a:pPr marL="0" indent="0">
              <a:buNone/>
            </a:pPr>
            <a:r>
              <a:rPr lang="en-US" b="1" dirty="0" smtClean="0"/>
              <a:t>business leader twice</a:t>
            </a:r>
          </a:p>
          <a:p>
            <a:r>
              <a:rPr lang="en-US" b="1" dirty="0" smtClean="0"/>
              <a:t>He presented the concept of flexible work hours</a:t>
            </a:r>
          </a:p>
          <a:p>
            <a:r>
              <a:rPr lang="en-US" b="1" dirty="0"/>
              <a:t>N</a:t>
            </a:r>
            <a:r>
              <a:rPr lang="en-US" b="1" dirty="0" smtClean="0"/>
              <a:t>o </a:t>
            </a:r>
            <a:r>
              <a:rPr lang="en-US" b="1" dirty="0"/>
              <a:t>hierarchy for rewards led to a job that suits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Everyone</a:t>
            </a:r>
          </a:p>
          <a:p>
            <a:r>
              <a:rPr lang="en-US" b="1" dirty="0" smtClean="0"/>
              <a:t>Encouraged </a:t>
            </a:r>
            <a:r>
              <a:rPr lang="en-US" b="1" dirty="0"/>
              <a:t>short-term planning, avoiding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long-term </a:t>
            </a:r>
            <a:r>
              <a:rPr lang="en-US" b="1" dirty="0"/>
              <a:t>risks, and quick results to change </a:t>
            </a:r>
            <a:r>
              <a:rPr lang="en-US" b="1" dirty="0" smtClean="0"/>
              <a:t>policies</a:t>
            </a:r>
          </a:p>
          <a:p>
            <a:r>
              <a:rPr lang="en-US" b="1" dirty="0" err="1" smtClean="0"/>
              <a:t>Semler's</a:t>
            </a:r>
            <a:r>
              <a:rPr lang="en-US" b="1" dirty="0" smtClean="0"/>
              <a:t> </a:t>
            </a:r>
            <a:r>
              <a:rPr lang="en-US" b="1" dirty="0"/>
              <a:t>initiatives led the company from $5m turnover in the 1980s to sales exceeding $400m in the early 2000s.</a:t>
            </a:r>
            <a:endParaRPr lang="en-US" b="1" dirty="0" smtClean="0"/>
          </a:p>
          <a:p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0742" y="2194560"/>
            <a:ext cx="3331029" cy="249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366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Task 2, second story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err="1" smtClean="0"/>
              <a:t>Tahira</a:t>
            </a:r>
            <a:r>
              <a:rPr lang="en-US" b="1" dirty="0" smtClean="0"/>
              <a:t> </a:t>
            </a:r>
            <a:r>
              <a:rPr lang="en-US" b="1" dirty="0" err="1" smtClean="0"/>
              <a:t>Kashyap</a:t>
            </a:r>
            <a:r>
              <a:rPr lang="en-US" b="1" dirty="0" smtClean="0"/>
              <a:t> </a:t>
            </a:r>
            <a:r>
              <a:rPr lang="en-US" b="1" dirty="0" err="1" smtClean="0"/>
              <a:t>Khurrana</a:t>
            </a:r>
            <a:r>
              <a:rPr lang="en-US" b="1" dirty="0" smtClean="0"/>
              <a:t>, has worked in various roles</a:t>
            </a:r>
          </a:p>
          <a:p>
            <a:r>
              <a:rPr lang="en-US" b="1" dirty="0"/>
              <a:t>S</a:t>
            </a:r>
            <a:r>
              <a:rPr lang="en-US" b="1" dirty="0" smtClean="0"/>
              <a:t>he </a:t>
            </a:r>
            <a:r>
              <a:rPr lang="en-US" b="1" dirty="0"/>
              <a:t>eventually found her passion for writing through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Buddhist thinking</a:t>
            </a:r>
            <a:endParaRPr lang="en-US" b="1" dirty="0"/>
          </a:p>
          <a:p>
            <a:r>
              <a:rPr lang="en-US" b="1" dirty="0"/>
              <a:t>Her first short movie, Toffee, received critical </a:t>
            </a:r>
            <a:r>
              <a:rPr lang="en-US" b="1" dirty="0" smtClean="0"/>
              <a:t>acclaim</a:t>
            </a:r>
          </a:p>
          <a:p>
            <a:r>
              <a:rPr lang="en-US" b="1" dirty="0" smtClean="0"/>
              <a:t>Unfortunately, </a:t>
            </a:r>
            <a:r>
              <a:rPr lang="en-US" b="1" dirty="0" smtClean="0"/>
              <a:t>she </a:t>
            </a:r>
            <a:r>
              <a:rPr lang="en-US" b="1" dirty="0"/>
              <a:t>was diagnosed with a breast </a:t>
            </a:r>
            <a:r>
              <a:rPr lang="en-US" b="1" dirty="0" smtClean="0"/>
              <a:t>cancer,</a:t>
            </a:r>
          </a:p>
          <a:p>
            <a:pPr marL="0" indent="0">
              <a:buNone/>
            </a:pPr>
            <a:r>
              <a:rPr lang="en-US" b="1" dirty="0" smtClean="0"/>
              <a:t>and </a:t>
            </a:r>
            <a:r>
              <a:rPr lang="en-US" b="1" dirty="0"/>
              <a:t>she decided to fight </a:t>
            </a:r>
            <a:r>
              <a:rPr lang="en-US" b="1" dirty="0" smtClean="0"/>
              <a:t>back</a:t>
            </a:r>
          </a:p>
          <a:p>
            <a:r>
              <a:rPr lang="en-US" b="1" dirty="0"/>
              <a:t>Now </a:t>
            </a:r>
            <a:r>
              <a:rPr lang="en-US" b="1" dirty="0" err="1"/>
              <a:t>Tahira</a:t>
            </a:r>
            <a:r>
              <a:rPr lang="en-US" b="1" dirty="0"/>
              <a:t> is a breast cancer survivor, </a:t>
            </a:r>
            <a:r>
              <a:rPr lang="en-US" b="1" dirty="0" smtClean="0"/>
              <a:t>she </a:t>
            </a:r>
            <a:r>
              <a:rPr lang="en-US" b="1" dirty="0" smtClean="0"/>
              <a:t>spreads </a:t>
            </a:r>
            <a:r>
              <a:rPr lang="en-US" b="1" dirty="0"/>
              <a:t>awareness </a:t>
            </a:r>
            <a:r>
              <a:rPr lang="en-US" b="1" dirty="0" smtClean="0"/>
              <a:t>about breast cancer through </a:t>
            </a:r>
            <a:r>
              <a:rPr lang="en-US" b="1" dirty="0"/>
              <a:t>her </a:t>
            </a:r>
            <a:r>
              <a:rPr lang="en-US" b="1" dirty="0" smtClean="0"/>
              <a:t>chemotherapy scars</a:t>
            </a:r>
          </a:p>
          <a:p>
            <a:r>
              <a:rPr lang="en-US" b="1" dirty="0" smtClean="0"/>
              <a:t>Finally, she </a:t>
            </a:r>
            <a:r>
              <a:rPr lang="en-US" b="1" dirty="0"/>
              <a:t>found success producing short films based on her writings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2371" y="2057401"/>
            <a:ext cx="2677886" cy="2671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737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Task 2, third story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b="1" dirty="0"/>
              <a:t>Jamie </a:t>
            </a:r>
            <a:r>
              <a:rPr lang="fr-FR" b="1" dirty="0" err="1"/>
              <a:t>Panton</a:t>
            </a:r>
            <a:r>
              <a:rPr lang="fr-FR" b="1" dirty="0"/>
              <a:t>, a multi-</a:t>
            </a:r>
            <a:r>
              <a:rPr lang="fr-FR" b="1" dirty="0" err="1"/>
              <a:t>talented</a:t>
            </a:r>
            <a:r>
              <a:rPr lang="fr-FR" b="1" dirty="0"/>
              <a:t> </a:t>
            </a:r>
            <a:r>
              <a:rPr lang="fr-FR" b="1" dirty="0" err="1"/>
              <a:t>artist</a:t>
            </a:r>
            <a:r>
              <a:rPr lang="fr-FR" b="1" dirty="0"/>
              <a:t>, </a:t>
            </a:r>
            <a:r>
              <a:rPr lang="fr-FR" b="1" dirty="0" err="1"/>
              <a:t>videographer</a:t>
            </a:r>
            <a:r>
              <a:rPr lang="fr-FR" b="1" dirty="0"/>
              <a:t>, </a:t>
            </a:r>
            <a:r>
              <a:rPr lang="fr-FR" b="1" dirty="0" err="1" smtClean="0"/>
              <a:t>teacher</a:t>
            </a:r>
            <a:r>
              <a:rPr lang="fr-FR" b="1" dirty="0" smtClean="0"/>
              <a:t>,</a:t>
            </a:r>
            <a:endParaRPr lang="fr-FR" b="1" dirty="0" smtClean="0"/>
          </a:p>
          <a:p>
            <a:pPr marL="0" indent="0">
              <a:buNone/>
            </a:pPr>
            <a:r>
              <a:rPr lang="fr-FR" b="1" dirty="0" smtClean="0"/>
              <a:t>and entrepreneur</a:t>
            </a:r>
            <a:endParaRPr lang="fr-FR" b="1" dirty="0" smtClean="0"/>
          </a:p>
          <a:p>
            <a:r>
              <a:rPr lang="en-US" b="1" dirty="0"/>
              <a:t>After graduation, he worked in textiles and freelancing, </a:t>
            </a:r>
            <a:r>
              <a:rPr lang="en-US" b="1" dirty="0" smtClean="0"/>
              <a:t>and </a:t>
            </a:r>
          </a:p>
          <a:p>
            <a:pPr marL="0" indent="0">
              <a:buNone/>
            </a:pPr>
            <a:r>
              <a:rPr lang="en-US" b="1" dirty="0" smtClean="0"/>
              <a:t>focusing </a:t>
            </a:r>
            <a:r>
              <a:rPr lang="en-US" b="1" dirty="0"/>
              <a:t>on </a:t>
            </a:r>
            <a:r>
              <a:rPr lang="en-US" b="1" dirty="0" smtClean="0"/>
              <a:t>creativity</a:t>
            </a:r>
          </a:p>
          <a:p>
            <a:r>
              <a:rPr lang="en-US" b="1" dirty="0" smtClean="0"/>
              <a:t>He </a:t>
            </a:r>
            <a:r>
              <a:rPr lang="en-US" b="1" dirty="0" smtClean="0"/>
              <a:t>learned</a:t>
            </a:r>
            <a:r>
              <a:rPr lang="en-US" b="1" dirty="0" smtClean="0"/>
              <a:t> </a:t>
            </a:r>
            <a:r>
              <a:rPr lang="en-US" b="1" dirty="0"/>
              <a:t>through experience, motivation, </a:t>
            </a:r>
            <a:r>
              <a:rPr lang="en-US" b="1" dirty="0" smtClean="0"/>
              <a:t>perseverance</a:t>
            </a:r>
            <a:r>
              <a:rPr lang="en-US" b="1" dirty="0"/>
              <a:t>,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and </a:t>
            </a:r>
            <a:r>
              <a:rPr lang="en-US" b="1" dirty="0"/>
              <a:t>spotting </a:t>
            </a:r>
            <a:r>
              <a:rPr lang="en-US" b="1" dirty="0" smtClean="0"/>
              <a:t>opportunities</a:t>
            </a:r>
          </a:p>
          <a:p>
            <a:r>
              <a:rPr lang="en-US" b="1" dirty="0"/>
              <a:t>He advises to his students get as much experience, learn properly and think outside the </a:t>
            </a:r>
            <a:r>
              <a:rPr lang="en-US" b="1" dirty="0" smtClean="0"/>
              <a:t>box</a:t>
            </a:r>
          </a:p>
          <a:p>
            <a:endParaRPr lang="en-US" b="1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2303" y="2194560"/>
            <a:ext cx="2333897" cy="233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39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 smtClean="0"/>
              <a:t>Task 2, Reflection from these stories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b="1" dirty="0"/>
              <a:t> </a:t>
            </a:r>
            <a:r>
              <a:rPr lang="en-US" sz="2800" b="1" dirty="0" smtClean="0"/>
              <a:t>Observe from the past how </a:t>
            </a:r>
            <a:r>
              <a:rPr lang="en-US" sz="2800" b="1" dirty="0"/>
              <a:t>much </a:t>
            </a:r>
            <a:r>
              <a:rPr lang="en-US" sz="2800" b="1" dirty="0" smtClean="0"/>
              <a:t>learned from experiences</a:t>
            </a:r>
          </a:p>
          <a:p>
            <a:endParaRPr lang="en-US" sz="2800" b="1" dirty="0" smtClean="0"/>
          </a:p>
          <a:p>
            <a:r>
              <a:rPr lang="en-US" sz="2800" b="1" dirty="0" smtClean="0"/>
              <a:t>What </a:t>
            </a:r>
            <a:r>
              <a:rPr lang="en-US" sz="2800" b="1" dirty="0" smtClean="0"/>
              <a:t>aren’t </a:t>
            </a:r>
            <a:r>
              <a:rPr lang="en-US" sz="2800" b="1" dirty="0"/>
              <a:t>the competencies </a:t>
            </a:r>
            <a:r>
              <a:rPr lang="en-US" sz="2800" b="1" dirty="0" smtClean="0"/>
              <a:t>have </a:t>
            </a:r>
            <a:r>
              <a:rPr lang="en-US" sz="2800" b="1" dirty="0"/>
              <a:t>used </a:t>
            </a:r>
            <a:r>
              <a:rPr lang="en-US" sz="2800" b="1" dirty="0" smtClean="0"/>
              <a:t>yet?</a:t>
            </a:r>
          </a:p>
          <a:p>
            <a:endParaRPr lang="en-US" sz="2800" b="1" dirty="0" smtClean="0"/>
          </a:p>
          <a:p>
            <a:r>
              <a:rPr lang="en-US" sz="2800" b="1" dirty="0" smtClean="0"/>
              <a:t>Competencies </a:t>
            </a:r>
            <a:r>
              <a:rPr lang="en-US" sz="2800" b="1" dirty="0"/>
              <a:t>of vision, planning and management, working with </a:t>
            </a:r>
            <a:r>
              <a:rPr lang="en-US" sz="2800" b="1" dirty="0" smtClean="0"/>
              <a:t>others, </a:t>
            </a:r>
            <a:r>
              <a:rPr lang="en-US" sz="2800" b="1" dirty="0"/>
              <a:t>and </a:t>
            </a:r>
            <a:r>
              <a:rPr lang="en-US" sz="2800" b="1" dirty="0" smtClean="0"/>
              <a:t>motivation</a:t>
            </a:r>
          </a:p>
          <a:p>
            <a:endParaRPr lang="en-US" sz="2800" b="1" dirty="0" smtClean="0"/>
          </a:p>
          <a:p>
            <a:r>
              <a:rPr lang="en-US" sz="2800" b="1" dirty="0" smtClean="0"/>
              <a:t>Face </a:t>
            </a:r>
            <a:r>
              <a:rPr lang="en-US" sz="2800" b="1" dirty="0" smtClean="0"/>
              <a:t>the challenges </a:t>
            </a:r>
            <a:r>
              <a:rPr lang="en-US" sz="2800" b="1" dirty="0" smtClean="0"/>
              <a:t>of life and perform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189015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b="1" dirty="0"/>
              <a:t>Task </a:t>
            </a:r>
            <a:r>
              <a:rPr lang="en-US" sz="2400" b="1" dirty="0" smtClean="0"/>
              <a:t>3 </a:t>
            </a:r>
            <a:r>
              <a:rPr lang="en-US" sz="2400" b="1" dirty="0"/>
              <a:t>topic </a:t>
            </a:r>
            <a:r>
              <a:rPr lang="en-US" sz="2400" b="1" dirty="0" smtClean="0"/>
              <a:t>collaboration, </a:t>
            </a:r>
            <a:r>
              <a:rPr lang="en-US" sz="2400" b="1" dirty="0"/>
              <a:t>not 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Importance </a:t>
            </a:r>
            <a:r>
              <a:rPr lang="en-US" b="1" dirty="0"/>
              <a:t>of establishing a supportive network </a:t>
            </a:r>
            <a:endParaRPr lang="en-US" b="1" dirty="0" smtClean="0"/>
          </a:p>
          <a:p>
            <a:r>
              <a:rPr lang="en-US" b="1" dirty="0" smtClean="0"/>
              <a:t>Supportive </a:t>
            </a:r>
            <a:r>
              <a:rPr lang="en-US" b="1" dirty="0"/>
              <a:t>network through relatives, friends, and professional </a:t>
            </a:r>
            <a:r>
              <a:rPr lang="en-US" b="1" dirty="0" smtClean="0"/>
              <a:t>contacts</a:t>
            </a:r>
          </a:p>
          <a:p>
            <a:r>
              <a:rPr lang="en-GB" b="1" dirty="0" smtClean="0"/>
              <a:t>Support network </a:t>
            </a:r>
            <a:r>
              <a:rPr lang="en-GB" b="1" dirty="0"/>
              <a:t>provides advice, new ideas, specialist skills, personal </a:t>
            </a:r>
            <a:r>
              <a:rPr lang="en-GB" b="1" dirty="0" smtClean="0"/>
              <a:t>recommendations</a:t>
            </a:r>
            <a:r>
              <a:rPr lang="en-GB" b="1" dirty="0"/>
              <a:t>, business growth opportunities, and financial </a:t>
            </a:r>
            <a:r>
              <a:rPr lang="en-GB" b="1" dirty="0" smtClean="0"/>
              <a:t>resources</a:t>
            </a:r>
          </a:p>
          <a:p>
            <a:r>
              <a:rPr lang="en-GB" b="1" dirty="0" smtClean="0"/>
              <a:t> </a:t>
            </a:r>
            <a:r>
              <a:rPr lang="en-GB" b="1" dirty="0" smtClean="0"/>
              <a:t>Three qualities of good network</a:t>
            </a:r>
          </a:p>
          <a:p>
            <a:pPr marL="0" indent="0">
              <a:buNone/>
            </a:pPr>
            <a:r>
              <a:rPr lang="en-GB" b="1" dirty="0" smtClean="0"/>
              <a:t>			Open		Deep		Diverse </a:t>
            </a:r>
          </a:p>
          <a:p>
            <a:r>
              <a:rPr lang="en-GB" b="1" dirty="0" smtClean="0"/>
              <a:t>Who are the stakeholders?</a:t>
            </a:r>
          </a:p>
          <a:p>
            <a:r>
              <a:rPr lang="en-GB" b="1" dirty="0" smtClean="0"/>
              <a:t>Stakeholders belong to an organisation in many ways, such as, staff, clients and partners</a:t>
            </a:r>
          </a:p>
          <a:p>
            <a:r>
              <a:rPr lang="en-US" b="1" dirty="0" smtClean="0"/>
              <a:t>Stakeholders affected by an organization’s objectives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02882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 smtClean="0"/>
              <a:t>Task 3, identifying stakeholders &amp; identifying powers vs. interest matrix</a:t>
            </a: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1506200" cy="4739640"/>
          </a:xfrm>
        </p:spPr>
        <p:txBody>
          <a:bodyPr/>
          <a:lstStyle/>
          <a:p>
            <a:r>
              <a:rPr lang="en-US" b="1" dirty="0"/>
              <a:t>Identifying stakeholders refers to all the relevant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bodies </a:t>
            </a:r>
            <a:r>
              <a:rPr lang="en-US" b="1" dirty="0"/>
              <a:t>involved in the project </a:t>
            </a:r>
            <a:endParaRPr lang="en-US" b="1" dirty="0" smtClean="0"/>
          </a:p>
          <a:p>
            <a:r>
              <a:rPr lang="en-US" b="1" dirty="0"/>
              <a:t>Identifying power Vs. interest matrix </a:t>
            </a:r>
            <a:r>
              <a:rPr lang="en-US" b="1" dirty="0" smtClean="0"/>
              <a:t>means the </a:t>
            </a:r>
          </a:p>
          <a:p>
            <a:pPr marL="0" indent="0">
              <a:buNone/>
            </a:pPr>
            <a:r>
              <a:rPr lang="en-US" b="1" dirty="0" smtClean="0"/>
              <a:t>interest </a:t>
            </a:r>
            <a:r>
              <a:rPr lang="en-US" b="1" dirty="0"/>
              <a:t>of stakeholders and their expectations of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the organization </a:t>
            </a:r>
            <a:r>
              <a:rPr lang="en-US" b="1" dirty="0"/>
              <a:t>also level of power stakeholders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have </a:t>
            </a:r>
            <a:r>
              <a:rPr lang="en-US" b="1" dirty="0"/>
              <a:t>to enforce their </a:t>
            </a:r>
            <a:r>
              <a:rPr lang="en-US" b="1" dirty="0" smtClean="0"/>
              <a:t>expectations</a:t>
            </a:r>
          </a:p>
          <a:p>
            <a:r>
              <a:rPr lang="en-US" b="1" dirty="0" smtClean="0"/>
              <a:t>The power interest grid is explained in the figure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2476" y="2194560"/>
            <a:ext cx="4619524" cy="415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664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 smtClean="0"/>
              <a:t>Task 3, A case study of community park</a:t>
            </a: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739640"/>
          </a:xfrm>
        </p:spPr>
        <p:txBody>
          <a:bodyPr/>
          <a:lstStyle/>
          <a:p>
            <a:r>
              <a:rPr lang="en-US" dirty="0" smtClean="0"/>
              <a:t>stakeholder power interest matrix is for the community park shown below</a:t>
            </a:r>
          </a:p>
          <a:p>
            <a:endParaRPr lang="en-US" dirty="0"/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132274" y="2743201"/>
            <a:ext cx="5184412" cy="3788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624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 smtClean="0"/>
              <a:t>Task 3, Creating a stakeholder map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</a:t>
            </a:r>
            <a:r>
              <a:rPr lang="en-GB" sz="2800" dirty="0" smtClean="0"/>
              <a:t>nvolving </a:t>
            </a:r>
            <a:r>
              <a:rPr lang="en-GB" sz="2800" dirty="0"/>
              <a:t>brainstorming to identify stakeholders related to </a:t>
            </a:r>
            <a:r>
              <a:rPr lang="en-GB" sz="2800" dirty="0" smtClean="0"/>
              <a:t>work</a:t>
            </a:r>
          </a:p>
          <a:p>
            <a:r>
              <a:rPr lang="en-GB" sz="2800" dirty="0"/>
              <a:t>Internal stakeholders include employees, managers, and </a:t>
            </a:r>
            <a:r>
              <a:rPr lang="en-GB" sz="2800" dirty="0" smtClean="0"/>
              <a:t>owners</a:t>
            </a:r>
          </a:p>
          <a:p>
            <a:r>
              <a:rPr lang="en-GB" sz="2800" dirty="0"/>
              <a:t>E</a:t>
            </a:r>
            <a:r>
              <a:rPr lang="en-GB" sz="2800" dirty="0" smtClean="0"/>
              <a:t>xternal </a:t>
            </a:r>
            <a:r>
              <a:rPr lang="en-GB" sz="2800" dirty="0"/>
              <a:t>stakeholders include suppliers, society, customers, shareholders, and </a:t>
            </a:r>
            <a:r>
              <a:rPr lang="en-GB" sz="2800" dirty="0" smtClean="0"/>
              <a:t>government</a:t>
            </a:r>
          </a:p>
          <a:p>
            <a:r>
              <a:rPr lang="en-GB" sz="2800" dirty="0" smtClean="0"/>
              <a:t>The reflection I get from this lesson as, </a:t>
            </a:r>
            <a:r>
              <a:rPr lang="en-US" sz="2800" dirty="0" smtClean="0"/>
              <a:t>how </a:t>
            </a:r>
            <a:r>
              <a:rPr lang="en-US" sz="2800" dirty="0"/>
              <a:t>to utilize my contacts, work with stakeholders and consider their priorities in work.</a:t>
            </a:r>
            <a:endParaRPr lang="en-GB" sz="2800" dirty="0" smtClean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05733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 smtClean="0"/>
              <a:t>Task 4 topic measuring success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What is success?</a:t>
            </a:r>
          </a:p>
          <a:p>
            <a:pPr algn="just"/>
            <a:r>
              <a:rPr lang="en-US" sz="2800" dirty="0"/>
              <a:t>Success is often associated with an individual or group, but it is not necessarily essential for success. </a:t>
            </a:r>
            <a:endParaRPr lang="en-US" sz="2800" dirty="0" smtClean="0"/>
          </a:p>
          <a:p>
            <a:pPr algn="just"/>
            <a:r>
              <a:rPr lang="en-US" sz="2800" dirty="0"/>
              <a:t>In my point of view, successful people are those influence and inspire society</a:t>
            </a:r>
            <a:r>
              <a:rPr lang="en-US" sz="2800" dirty="0" smtClean="0"/>
              <a:t>.</a:t>
            </a:r>
          </a:p>
          <a:p>
            <a:pPr algn="just"/>
            <a:r>
              <a:rPr lang="en-US" sz="2800" dirty="0" smtClean="0"/>
              <a:t>Do </a:t>
            </a:r>
            <a:r>
              <a:rPr lang="en-US" sz="2800" dirty="0"/>
              <a:t>being famous is necessary for success</a:t>
            </a:r>
            <a:r>
              <a:rPr lang="en-US" sz="2800" dirty="0" smtClean="0"/>
              <a:t>?</a:t>
            </a:r>
          </a:p>
          <a:p>
            <a:pPr algn="just"/>
            <a:r>
              <a:rPr lang="en-US" sz="2800" dirty="0"/>
              <a:t>In today's information-driven world, fame can be easily obtained through social media to successful people</a:t>
            </a:r>
          </a:p>
        </p:txBody>
      </p:sp>
    </p:spTree>
    <p:extLst>
      <p:ext uri="{BB962C8B-B14F-4D97-AF65-F5344CB8AC3E}">
        <p14:creationId xmlns:p14="http://schemas.microsoft.com/office/powerpoint/2010/main" val="37310310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Task 4, </a:t>
            </a:r>
            <a:r>
              <a:rPr lang="en-GB" b="1" dirty="0"/>
              <a:t>Pygmalion effect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How </a:t>
            </a:r>
            <a:r>
              <a:rPr lang="en-US" b="1" dirty="0"/>
              <a:t>social and personal expectations of others can impact our feelings of </a:t>
            </a:r>
            <a:r>
              <a:rPr lang="en-US" b="1" dirty="0" smtClean="0"/>
              <a:t>success?</a:t>
            </a:r>
          </a:p>
          <a:p>
            <a:r>
              <a:rPr lang="en-US" b="1" dirty="0"/>
              <a:t>T</a:t>
            </a:r>
            <a:r>
              <a:rPr lang="en-US" b="1" dirty="0" smtClean="0"/>
              <a:t>wo </a:t>
            </a:r>
            <a:r>
              <a:rPr lang="en-US" b="1" dirty="0"/>
              <a:t>scholars Robert Rosenthal and </a:t>
            </a:r>
            <a:r>
              <a:rPr lang="en-US" b="1" dirty="0" err="1"/>
              <a:t>Lenor</a:t>
            </a:r>
            <a:r>
              <a:rPr lang="en-US" b="1" dirty="0"/>
              <a:t> F. Jacobson made experiments on </a:t>
            </a:r>
            <a:r>
              <a:rPr lang="en-US" b="1" dirty="0" smtClean="0"/>
              <a:t>children</a:t>
            </a:r>
          </a:p>
          <a:p>
            <a:r>
              <a:rPr lang="en-US" b="1" dirty="0" smtClean="0"/>
              <a:t>IQ test of five students taken at the beginning of year and they were encouraged by teachers for performance</a:t>
            </a:r>
          </a:p>
          <a:p>
            <a:r>
              <a:rPr lang="en-US" b="1" dirty="0" smtClean="0"/>
              <a:t>IQ test taken again, and they have performed better proving higher expectations give better results</a:t>
            </a:r>
          </a:p>
          <a:p>
            <a:r>
              <a:rPr lang="en-US" b="1" dirty="0" smtClean="0"/>
              <a:t>As </a:t>
            </a:r>
            <a:r>
              <a:rPr lang="en-US" b="1" dirty="0"/>
              <a:t>a victim or perpetrator of Pygmalion </a:t>
            </a:r>
            <a:r>
              <a:rPr lang="en-US" b="1" dirty="0" smtClean="0"/>
              <a:t>effect, when I have shared my experience when I was expected to perform high so I did perform better</a:t>
            </a:r>
          </a:p>
        </p:txBody>
      </p:sp>
    </p:spTree>
    <p:extLst>
      <p:ext uri="{BB962C8B-B14F-4D97-AF65-F5344CB8AC3E}">
        <p14:creationId xmlns:p14="http://schemas.microsoft.com/office/powerpoint/2010/main" val="42691534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Task 4, wellbeing map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Wellbeing Map </a:t>
            </a:r>
            <a:r>
              <a:rPr lang="en-GB" dirty="0" smtClean="0"/>
              <a:t>consists </a:t>
            </a:r>
            <a:r>
              <a:rPr lang="en-GB" dirty="0"/>
              <a:t>of five elements: career, social, financial, physical, and </a:t>
            </a:r>
            <a:r>
              <a:rPr lang="en-GB" dirty="0" smtClean="0"/>
              <a:t>community. </a:t>
            </a:r>
            <a:r>
              <a:rPr lang="en-GB" dirty="0"/>
              <a:t>These elements determine a person's satisfaction in life</a:t>
            </a:r>
            <a:r>
              <a:rPr lang="en-GB" dirty="0" smtClean="0"/>
              <a:t>.</a:t>
            </a:r>
          </a:p>
          <a:p>
            <a:r>
              <a:rPr lang="en-GB" dirty="0" smtClean="0"/>
              <a:t>My wellbeing map</a:t>
            </a:r>
          </a:p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3698330" y="2938637"/>
            <a:ext cx="6664869" cy="3919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447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Task 4,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/>
              <a:t>Success </a:t>
            </a:r>
            <a:r>
              <a:rPr lang="en-GB" sz="2800" b="1" dirty="0"/>
              <a:t>is achieving something not just personally but for the community as </a:t>
            </a:r>
            <a:r>
              <a:rPr lang="en-GB" sz="2800" b="1" dirty="0" smtClean="0"/>
              <a:t>well. Bill Gates is a successful person he gave the society concept of personal computers</a:t>
            </a:r>
          </a:p>
          <a:p>
            <a:r>
              <a:rPr lang="en-GB" sz="2800" b="1" dirty="0"/>
              <a:t>The Pygmalion effect really exists in my life, and I have given the results when the expectations were </a:t>
            </a:r>
            <a:r>
              <a:rPr lang="en-GB" sz="2800" b="1" dirty="0" smtClean="0"/>
              <a:t>high</a:t>
            </a:r>
          </a:p>
          <a:p>
            <a:r>
              <a:rPr lang="en-GB" sz="2800" b="1" dirty="0"/>
              <a:t>Well-being is a state of </a:t>
            </a:r>
            <a:r>
              <a:rPr lang="en-GB" sz="2800" b="1" dirty="0" smtClean="0"/>
              <a:t>satisfaction and in reality it is a success if a person is well in </a:t>
            </a:r>
            <a:r>
              <a:rPr lang="en-GB" sz="2800" b="1" dirty="0"/>
              <a:t>career, social, financial, physical and community</a:t>
            </a:r>
            <a:endParaRPr lang="en-GB" sz="2800" b="1" dirty="0" smtClean="0"/>
          </a:p>
          <a:p>
            <a:pPr marL="0" indent="0">
              <a:buNone/>
            </a:pP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34083985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363</TotalTime>
  <Words>984</Words>
  <Application>Microsoft Office PowerPoint</Application>
  <PresentationFormat>Widescreen</PresentationFormat>
  <Paragraphs>112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Century Gothic</vt:lpstr>
      <vt:lpstr>Vapor Trail</vt:lpstr>
      <vt:lpstr>PowerPoint Presentation</vt:lpstr>
      <vt:lpstr>Task 1 topic Creative Confidence</vt:lpstr>
      <vt:lpstr>Task 1, Link of creativity to innovation</vt:lpstr>
      <vt:lpstr>Task 2 topic Storytelling</vt:lpstr>
      <vt:lpstr>Task 2, First story</vt:lpstr>
      <vt:lpstr>Task 2, second story </vt:lpstr>
      <vt:lpstr>Task 2, third story</vt:lpstr>
      <vt:lpstr>Task 2, Reflection from these stories</vt:lpstr>
      <vt:lpstr>Task 3 topic collaboration, not competition</vt:lpstr>
      <vt:lpstr>Task 3, identifying stakeholders &amp; identifying powers vs. interest matrix</vt:lpstr>
      <vt:lpstr>Task 3, A case study of community park</vt:lpstr>
      <vt:lpstr>Task 3, Creating a stakeholder map</vt:lpstr>
      <vt:lpstr>Task 4 topic measuring success</vt:lpstr>
      <vt:lpstr>Task 4, Pygmalion effect </vt:lpstr>
      <vt:lpstr>Task 4, wellbeing map</vt:lpstr>
      <vt:lpstr>Task 4, reflection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Ambreen Kanwal</dc:creator>
  <cp:lastModifiedBy>Dell</cp:lastModifiedBy>
  <cp:revision>36</cp:revision>
  <dcterms:created xsi:type="dcterms:W3CDTF">2023-07-20T11:13:14Z</dcterms:created>
  <dcterms:modified xsi:type="dcterms:W3CDTF">2023-07-20T23:25:10Z</dcterms:modified>
</cp:coreProperties>
</file>