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p:scale>
          <a:sx n="100" d="100"/>
          <a:sy n="100" d="100"/>
        </p:scale>
        <p:origin x="72" y="-2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14019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 Id="rId9" Type="http://schemas.openxmlformats.org/officeDocument/2006/relationships/image" Target="../media/image26.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2A4A"/>
        </a:solidFill>
        <a:effectLst/>
      </p:bgPr>
    </p:bg>
    <p:spTree>
      <p:nvGrpSpPr>
        <p:cNvPr id="1" name=""/>
        <p:cNvGrpSpPr/>
        <p:nvPr/>
      </p:nvGrpSpPr>
      <p:grpSpPr>
        <a:xfrm>
          <a:off x="0" y="0"/>
          <a:ext cx="0" cy="0"/>
          <a:chOff x="0" y="0"/>
          <a:chExt cx="0" cy="0"/>
        </a:xfrm>
      </p:grpSpPr>
      <p:sp>
        <p:nvSpPr>
          <p:cNvPr id="2" name="Shape 0"/>
          <p:cNvSpPr/>
          <p:nvPr/>
        </p:nvSpPr>
        <p:spPr>
          <a:xfrm>
            <a:off x="6858000" y="-1371600"/>
            <a:ext cx="4572000" cy="4572000"/>
          </a:xfrm>
          <a:prstGeom prst="ellipse">
            <a:avLst/>
          </a:prstGeom>
          <a:solidFill>
            <a:srgbClr val="0D7377">
              <a:alpha val="30000"/>
            </a:srgbClr>
          </a:solidFill>
          <a:ln w="12700">
            <a:solidFill>
              <a:srgbClr val="0D7377">
                <a:alpha val="30000"/>
              </a:srgbClr>
            </a:solidFill>
            <a:prstDash val="solid"/>
          </a:ln>
        </p:spPr>
        <p:txBody>
          <a:bodyPr/>
          <a:lstStyle/>
          <a:p>
            <a:endParaRPr lang="en-US"/>
          </a:p>
        </p:txBody>
      </p:sp>
      <p:sp>
        <p:nvSpPr>
          <p:cNvPr id="3" name="Shape 1"/>
          <p:cNvSpPr/>
          <p:nvPr/>
        </p:nvSpPr>
        <p:spPr>
          <a:xfrm>
            <a:off x="7772400" y="3474720"/>
            <a:ext cx="2286000" cy="2286000"/>
          </a:xfrm>
          <a:prstGeom prst="ellipse">
            <a:avLst/>
          </a:prstGeom>
          <a:solidFill>
            <a:srgbClr val="E8A838">
              <a:alpha val="35000"/>
            </a:srgbClr>
          </a:solidFill>
          <a:ln w="12700">
            <a:solidFill>
              <a:srgbClr val="E8A838">
                <a:alpha val="35000"/>
              </a:srgbClr>
            </a:solidFill>
            <a:prstDash val="solid"/>
          </a:ln>
        </p:spPr>
        <p:txBody>
          <a:bodyPr/>
          <a:lstStyle/>
          <a:p>
            <a:endParaRPr lang="en-US"/>
          </a:p>
        </p:txBody>
      </p:sp>
      <p:sp>
        <p:nvSpPr>
          <p:cNvPr id="5" name="Shape 3"/>
          <p:cNvSpPr/>
          <p:nvPr/>
        </p:nvSpPr>
        <p:spPr>
          <a:xfrm>
            <a:off x="0" y="0"/>
            <a:ext cx="6583680" cy="137160"/>
          </a:xfrm>
          <a:prstGeom prst="rect">
            <a:avLst/>
          </a:prstGeom>
          <a:solidFill>
            <a:srgbClr val="0D7377"/>
          </a:solidFill>
          <a:ln w="12700">
            <a:solidFill>
              <a:srgbClr val="0D7377"/>
            </a:solidFill>
            <a:prstDash val="solid"/>
          </a:ln>
        </p:spPr>
        <p:txBody>
          <a:bodyPr/>
          <a:lstStyle/>
          <a:p>
            <a:endParaRPr lang="en-US"/>
          </a:p>
        </p:txBody>
      </p:sp>
      <p:sp>
        <p:nvSpPr>
          <p:cNvPr id="6" name="Shape 4"/>
          <p:cNvSpPr/>
          <p:nvPr/>
        </p:nvSpPr>
        <p:spPr>
          <a:xfrm>
            <a:off x="457200" y="347472"/>
            <a:ext cx="2926080" cy="329184"/>
          </a:xfrm>
          <a:prstGeom prst="rect">
            <a:avLst/>
          </a:prstGeom>
          <a:solidFill>
            <a:srgbClr val="0D7377"/>
          </a:solidFill>
          <a:ln w="12700">
            <a:solidFill>
              <a:srgbClr val="0D7377"/>
            </a:solidFill>
            <a:prstDash val="solid"/>
          </a:ln>
        </p:spPr>
        <p:txBody>
          <a:bodyPr/>
          <a:lstStyle/>
          <a:p>
            <a:endParaRPr lang="en-US"/>
          </a:p>
        </p:txBody>
      </p:sp>
      <p:sp>
        <p:nvSpPr>
          <p:cNvPr id="7" name="Text 5"/>
          <p:cNvSpPr/>
          <p:nvPr/>
        </p:nvSpPr>
        <p:spPr>
          <a:xfrm>
            <a:off x="457200" y="347472"/>
            <a:ext cx="2926080" cy="329184"/>
          </a:xfrm>
          <a:prstGeom prst="rect">
            <a:avLst/>
          </a:prstGeom>
          <a:noFill/>
          <a:ln/>
        </p:spPr>
        <p:txBody>
          <a:bodyPr wrap="square" lIns="0" tIns="0" rIns="0" bIns="0" rtlCol="0" anchor="ctr"/>
          <a:lstStyle/>
          <a:p>
            <a:pPr marL="0" indent="0" algn="ctr">
              <a:buNone/>
            </a:pPr>
            <a:r>
              <a:rPr lang="en-US" sz="800" b="1" dirty="0">
                <a:solidFill>
                  <a:srgbClr val="FFFFFF"/>
                </a:solidFill>
              </a:rPr>
              <a:t>LCHS4010 · Psychology in Health &amp; Social Care</a:t>
            </a:r>
            <a:endParaRPr lang="en-US" sz="800" dirty="0"/>
          </a:p>
        </p:txBody>
      </p:sp>
      <p:sp>
        <p:nvSpPr>
          <p:cNvPr id="9" name="Text 7"/>
          <p:cNvSpPr/>
          <p:nvPr/>
        </p:nvSpPr>
        <p:spPr>
          <a:xfrm>
            <a:off x="4389120" y="777240"/>
            <a:ext cx="1920240" cy="1828800"/>
          </a:xfrm>
          <a:prstGeom prst="rect">
            <a:avLst/>
          </a:prstGeom>
          <a:noFill/>
          <a:ln/>
        </p:spPr>
        <p:txBody>
          <a:bodyPr wrap="square" lIns="50800" tIns="50800" rIns="50800" bIns="50800" rtlCol="0" anchor="ctr"/>
          <a:lstStyle/>
          <a:p>
            <a:pPr marL="0" indent="0" algn="ctr">
              <a:buNone/>
            </a:pPr>
            <a:endParaRPr lang="en-US" sz="900" dirty="0"/>
          </a:p>
        </p:txBody>
      </p:sp>
      <p:sp>
        <p:nvSpPr>
          <p:cNvPr id="10" name="Text 8"/>
          <p:cNvSpPr/>
          <p:nvPr/>
        </p:nvSpPr>
        <p:spPr>
          <a:xfrm>
            <a:off x="457200" y="914400"/>
            <a:ext cx="3749040" cy="640080"/>
          </a:xfrm>
          <a:prstGeom prst="rect">
            <a:avLst/>
          </a:prstGeom>
          <a:noFill/>
          <a:ln/>
        </p:spPr>
        <p:txBody>
          <a:bodyPr wrap="square" lIns="0" tIns="0" rIns="0" bIns="0" rtlCol="0" anchor="ctr"/>
          <a:lstStyle/>
          <a:p>
            <a:pPr marL="0" indent="0">
              <a:buNone/>
            </a:pPr>
            <a:r>
              <a:rPr lang="en-US" sz="4000" b="1" dirty="0">
                <a:solidFill>
                  <a:srgbClr val="0D7377"/>
                </a:solidFill>
                <a:latin typeface="Georgia" pitchFamily="34" charset="0"/>
                <a:ea typeface="Georgia" pitchFamily="34" charset="-122"/>
                <a:cs typeface="Georgia" pitchFamily="34" charset="-120"/>
              </a:rPr>
              <a:t>BANDURA'S</a:t>
            </a:r>
            <a:endParaRPr lang="en-US" sz="4000" dirty="0"/>
          </a:p>
        </p:txBody>
      </p:sp>
      <p:sp>
        <p:nvSpPr>
          <p:cNvPr id="11" name="Text 9"/>
          <p:cNvSpPr/>
          <p:nvPr/>
        </p:nvSpPr>
        <p:spPr>
          <a:xfrm>
            <a:off x="457200" y="1536192"/>
            <a:ext cx="3749040" cy="914400"/>
          </a:xfrm>
          <a:prstGeom prst="rect">
            <a:avLst/>
          </a:prstGeom>
          <a:noFill/>
          <a:ln/>
        </p:spPr>
        <p:txBody>
          <a:bodyPr wrap="square" lIns="0" tIns="0" rIns="0" bIns="0" rtlCol="0" anchor="ctr"/>
          <a:lstStyle/>
          <a:p>
            <a:pPr marL="0" indent="0">
              <a:buNone/>
            </a:pPr>
            <a:r>
              <a:rPr lang="en-US" sz="2800" b="1" dirty="0">
                <a:solidFill>
                  <a:srgbClr val="1A1A2E"/>
                </a:solidFill>
                <a:latin typeface="Georgia" pitchFamily="34" charset="0"/>
                <a:ea typeface="Georgia" pitchFamily="34" charset="-122"/>
                <a:cs typeface="Georgia" pitchFamily="34" charset="-120"/>
              </a:rPr>
              <a:t>SOCIAL LEARNING</a:t>
            </a:r>
            <a:endParaRPr lang="en-US" sz="2800" dirty="0"/>
          </a:p>
          <a:p>
            <a:pPr marL="0" indent="0">
              <a:buNone/>
            </a:pPr>
            <a:r>
              <a:rPr lang="en-US" sz="2800" b="1" dirty="0">
                <a:solidFill>
                  <a:srgbClr val="1A1A2E"/>
                </a:solidFill>
                <a:latin typeface="Georgia" pitchFamily="34" charset="0"/>
                <a:ea typeface="Georgia" pitchFamily="34" charset="-122"/>
                <a:cs typeface="Georgia" pitchFamily="34" charset="-120"/>
              </a:rPr>
              <a:t>THEORY</a:t>
            </a:r>
            <a:endParaRPr lang="en-US" sz="2800" dirty="0"/>
          </a:p>
        </p:txBody>
      </p:sp>
      <p:sp>
        <p:nvSpPr>
          <p:cNvPr id="12" name="Shape 10"/>
          <p:cNvSpPr/>
          <p:nvPr/>
        </p:nvSpPr>
        <p:spPr>
          <a:xfrm>
            <a:off x="457200" y="2560320"/>
            <a:ext cx="1645920" cy="54864"/>
          </a:xfrm>
          <a:prstGeom prst="rect">
            <a:avLst/>
          </a:prstGeom>
          <a:solidFill>
            <a:srgbClr val="E8A838"/>
          </a:solidFill>
          <a:ln w="12700">
            <a:solidFill>
              <a:srgbClr val="E8A838"/>
            </a:solidFill>
            <a:prstDash val="solid"/>
          </a:ln>
        </p:spPr>
        <p:txBody>
          <a:bodyPr/>
          <a:lstStyle/>
          <a:p>
            <a:endParaRPr lang="en-US"/>
          </a:p>
        </p:txBody>
      </p:sp>
      <p:sp>
        <p:nvSpPr>
          <p:cNvPr id="13" name="Text 11"/>
          <p:cNvSpPr/>
          <p:nvPr/>
        </p:nvSpPr>
        <p:spPr>
          <a:xfrm>
            <a:off x="457200" y="2697480"/>
            <a:ext cx="5943600" cy="347472"/>
          </a:xfrm>
          <a:prstGeom prst="rect">
            <a:avLst/>
          </a:prstGeom>
          <a:noFill/>
          <a:ln/>
        </p:spPr>
        <p:txBody>
          <a:bodyPr wrap="square" lIns="0" tIns="0" rIns="0" bIns="0" rtlCol="0" anchor="ctr"/>
          <a:lstStyle/>
          <a:p>
            <a:pPr marL="0" indent="0">
              <a:buNone/>
            </a:pPr>
            <a:r>
              <a:rPr lang="en-US" sz="1500" i="1" dirty="0">
                <a:solidFill>
                  <a:srgbClr val="4A5568"/>
                </a:solidFill>
                <a:latin typeface="Calibri" pitchFamily="34" charset="0"/>
                <a:ea typeface="Calibri" pitchFamily="34" charset="-122"/>
                <a:cs typeface="Calibri" pitchFamily="34" charset="-120"/>
              </a:rPr>
              <a:t>Understanding Isaac's Development</a:t>
            </a:r>
            <a:endParaRPr lang="en-US" sz="1500" dirty="0"/>
          </a:p>
        </p:txBody>
      </p:sp>
      <p:sp>
        <p:nvSpPr>
          <p:cNvPr id="14" name="Shape 12"/>
          <p:cNvSpPr/>
          <p:nvPr/>
        </p:nvSpPr>
        <p:spPr>
          <a:xfrm>
            <a:off x="457200" y="3182112"/>
            <a:ext cx="5852160" cy="1572768"/>
          </a:xfrm>
          <a:prstGeom prst="rect">
            <a:avLst/>
          </a:prstGeom>
          <a:solidFill>
            <a:srgbClr val="EBF4F5"/>
          </a:solidFill>
          <a:ln w="12700">
            <a:solidFill>
              <a:srgbClr val="D0EAF0"/>
            </a:solidFill>
            <a:prstDash val="solid"/>
          </a:ln>
        </p:spPr>
        <p:txBody>
          <a:bodyPr/>
          <a:lstStyle/>
          <a:p>
            <a:endParaRPr lang="en-US" dirty="0"/>
          </a:p>
        </p:txBody>
      </p:sp>
      <p:sp>
        <p:nvSpPr>
          <p:cNvPr id="15" name="Text 13"/>
          <p:cNvSpPr/>
          <p:nvPr/>
        </p:nvSpPr>
        <p:spPr>
          <a:xfrm>
            <a:off x="594360" y="3255264"/>
            <a:ext cx="5577840" cy="1417320"/>
          </a:xfrm>
          <a:prstGeom prst="rect">
            <a:avLst/>
          </a:prstGeom>
          <a:noFill/>
          <a:ln/>
        </p:spPr>
        <p:txBody>
          <a:bodyPr wrap="square" rtlCol="0" anchor="ctr"/>
          <a:lstStyle/>
          <a:p>
            <a:pPr marL="0" indent="0">
              <a:lnSpc>
                <a:spcPct val="145000"/>
              </a:lnSpc>
              <a:buNone/>
            </a:pPr>
            <a:r>
              <a:rPr lang="en-US" sz="1100" b="1" dirty="0">
                <a:solidFill>
                  <a:srgbClr val="1A1A2E"/>
                </a:solidFill>
                <a:latin typeface="Calibri" pitchFamily="34" charset="0"/>
                <a:ea typeface="Calibri" pitchFamily="34" charset="-122"/>
                <a:cs typeface="Calibri" pitchFamily="34" charset="-120"/>
              </a:rPr>
              <a:t>Student:    </a:t>
            </a:r>
            <a:r>
              <a:rPr lang="en-US" sz="1100" dirty="0">
                <a:solidFill>
                  <a:srgbClr val="4A5568"/>
                </a:solidFill>
                <a:latin typeface="Calibri" pitchFamily="34" charset="0"/>
                <a:ea typeface="Calibri" pitchFamily="34" charset="-122"/>
                <a:cs typeface="Calibri" pitchFamily="34" charset="-120"/>
              </a:rPr>
              <a:t>Sobia hussain  (Student N0: 2507361)
</a:t>
            </a:r>
            <a:r>
              <a:rPr lang="en-US" sz="1100" b="1" dirty="0">
                <a:solidFill>
                  <a:srgbClr val="1A1A2E"/>
                </a:solidFill>
                <a:latin typeface="Calibri" pitchFamily="34" charset="0"/>
                <a:ea typeface="Calibri" pitchFamily="34" charset="-122"/>
                <a:cs typeface="Calibri" pitchFamily="34" charset="-120"/>
              </a:rPr>
              <a:t>Module:    </a:t>
            </a:r>
            <a:r>
              <a:rPr lang="en-US" sz="1100" dirty="0">
                <a:solidFill>
                  <a:srgbClr val="4A5568"/>
                </a:solidFill>
                <a:latin typeface="Calibri" pitchFamily="34" charset="0"/>
                <a:ea typeface="Calibri" pitchFamily="34" charset="-122"/>
                <a:cs typeface="Calibri" pitchFamily="34" charset="-120"/>
              </a:rPr>
              <a:t>Psychology in Health &amp; Social Care LCH4010
</a:t>
            </a:r>
            <a:r>
              <a:rPr lang="en-US" sz="1100" b="1" dirty="0">
                <a:solidFill>
                  <a:srgbClr val="1A1A2E"/>
                </a:solidFill>
                <a:latin typeface="Calibri" pitchFamily="34" charset="0"/>
                <a:ea typeface="Calibri" pitchFamily="34" charset="-122"/>
                <a:cs typeface="Calibri" pitchFamily="34" charset="-120"/>
              </a:rPr>
              <a:t>Program: </a:t>
            </a:r>
            <a:r>
              <a:rPr lang="en-US" sz="1100" dirty="0">
                <a:solidFill>
                  <a:srgbClr val="4A5568"/>
                </a:solidFill>
                <a:latin typeface="Calibri" pitchFamily="34" charset="0"/>
                <a:ea typeface="Calibri" pitchFamily="34" charset="-122"/>
                <a:cs typeface="Calibri" pitchFamily="34" charset="-120"/>
              </a:rPr>
              <a:t>CertHE Skills for the Workplace (HSC)
</a:t>
            </a:r>
            <a:r>
              <a:rPr lang="en-US" sz="1100" b="1" dirty="0">
                <a:solidFill>
                  <a:srgbClr val="1A1A2E"/>
                </a:solidFill>
                <a:latin typeface="Calibri" pitchFamily="34" charset="0"/>
                <a:ea typeface="Calibri" pitchFamily="34" charset="-122"/>
                <a:cs typeface="Calibri" pitchFamily="34" charset="-120"/>
              </a:rPr>
              <a:t>Lecturer:   </a:t>
            </a:r>
            <a:r>
              <a:rPr lang="en-US" sz="1100" b="1" dirty="0">
                <a:solidFill>
                  <a:srgbClr val="4A5568"/>
                </a:solidFill>
                <a:latin typeface="Calibri" pitchFamily="34" charset="0"/>
                <a:ea typeface="Calibri" pitchFamily="34" charset="-122"/>
                <a:cs typeface="Calibri" pitchFamily="34" charset="-120"/>
              </a:rPr>
              <a:t>Alice clayton</a:t>
            </a:r>
            <a:endParaRPr lang="en-US" sz="1100" dirty="0"/>
          </a:p>
        </p:txBody>
      </p:sp>
      <p:sp>
        <p:nvSpPr>
          <p:cNvPr id="16" name="Text 14"/>
          <p:cNvSpPr/>
          <p:nvPr/>
        </p:nvSpPr>
        <p:spPr>
          <a:xfrm>
            <a:off x="457200" y="4846320"/>
            <a:ext cx="5943600" cy="201168"/>
          </a:xfrm>
          <a:prstGeom prst="rect">
            <a:avLst/>
          </a:prstGeom>
          <a:noFill/>
          <a:ln/>
        </p:spPr>
        <p:txBody>
          <a:bodyPr wrap="square" lIns="0" tIns="0" rIns="0" bIns="0" rtlCol="0" anchor="ctr"/>
          <a:lstStyle/>
          <a:p>
            <a:pPr marL="0" indent="0">
              <a:buNone/>
            </a:pPr>
            <a:r>
              <a:rPr lang="en-US" sz="900" i="1" dirty="0">
                <a:solidFill>
                  <a:srgbClr val="9AA3B0"/>
                </a:solidFill>
              </a:rPr>
              <a:t>Children's Centre, London  |  June 2026</a:t>
            </a:r>
            <a:endParaRPr lang="en-US" sz="900" dirty="0"/>
          </a:p>
        </p:txBody>
      </p:sp>
      <p:pic>
        <p:nvPicPr>
          <p:cNvPr id="20" name="Picture 19">
            <a:extLst>
              <a:ext uri="{FF2B5EF4-FFF2-40B4-BE49-F238E27FC236}">
                <a16:creationId xmlns:a16="http://schemas.microsoft.com/office/drawing/2014/main" id="{ED477691-A9E5-774A-D072-A81747A7BF02}"/>
              </a:ext>
            </a:extLst>
          </p:cNvPr>
          <p:cNvPicPr>
            <a:picLocks noChangeAspect="1"/>
          </p:cNvPicPr>
          <p:nvPr/>
        </p:nvPicPr>
        <p:blipFill>
          <a:blip r:embed="rId3"/>
          <a:stretch>
            <a:fillRect/>
          </a:stretch>
        </p:blipFill>
        <p:spPr>
          <a:xfrm>
            <a:off x="4256394" y="822586"/>
            <a:ext cx="2144406" cy="186923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7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2A4A"/>
          </a:solidFill>
          <a:ln w="12700">
            <a:solidFill>
              <a:srgbClr val="1B2A4A"/>
            </a:solidFill>
            <a:prstDash val="solid"/>
          </a:ln>
        </p:spPr>
        <p:txBody>
          <a:bodyPr/>
          <a:lstStyle/>
          <a:p>
            <a:endParaRPr lang="en-US"/>
          </a:p>
        </p:txBody>
      </p:sp>
      <p:sp>
        <p:nvSpPr>
          <p:cNvPr id="3" name="Shape 1"/>
          <p:cNvSpPr/>
          <p:nvPr/>
        </p:nvSpPr>
        <p:spPr>
          <a:xfrm>
            <a:off x="0" y="749808"/>
            <a:ext cx="9144000" cy="73152"/>
          </a:xfrm>
          <a:prstGeom prst="rect">
            <a:avLst/>
          </a:prstGeom>
          <a:solidFill>
            <a:srgbClr val="E8A838"/>
          </a:solidFill>
          <a:ln w="12700">
            <a:solidFill>
              <a:srgbClr val="E8A838"/>
            </a:solidFill>
            <a:prstDash val="solid"/>
          </a:ln>
        </p:spPr>
        <p:txBody>
          <a:bodyPr/>
          <a:lstStyle/>
          <a:p>
            <a:endParaRPr lang="en-US"/>
          </a:p>
        </p:txBody>
      </p:sp>
      <p:sp>
        <p:nvSpPr>
          <p:cNvPr id="4" name="Text 2"/>
          <p:cNvSpPr/>
          <p:nvPr/>
        </p:nvSpPr>
        <p:spPr>
          <a:xfrm>
            <a:off x="365760" y="0"/>
            <a:ext cx="5029200" cy="749808"/>
          </a:xfrm>
          <a:prstGeom prst="rect">
            <a:avLst/>
          </a:prstGeom>
          <a:noFill/>
          <a:ln/>
        </p:spPr>
        <p:txBody>
          <a:bodyPr wrap="square" lIns="0" tIns="0" rIns="0" bIns="0" rtlCol="0" anchor="ctr"/>
          <a:lstStyle/>
          <a:p>
            <a:pPr marL="0" indent="0">
              <a:buNone/>
            </a:pPr>
            <a:r>
              <a:rPr lang="en-US" sz="2600" b="1" dirty="0">
                <a:solidFill>
                  <a:srgbClr val="FFFFFF"/>
                </a:solidFill>
                <a:latin typeface="Georgia" pitchFamily="34" charset="0"/>
                <a:ea typeface="Georgia" pitchFamily="34" charset="-122"/>
                <a:cs typeface="Georgia" pitchFamily="34" charset="-120"/>
              </a:rPr>
              <a:t>INTRODUCTION</a:t>
            </a:r>
            <a:endParaRPr lang="en-US" sz="2600" dirty="0"/>
          </a:p>
        </p:txBody>
      </p:sp>
      <p:sp>
        <p:nvSpPr>
          <p:cNvPr id="5" name="Text 3"/>
          <p:cNvSpPr/>
          <p:nvPr/>
        </p:nvSpPr>
        <p:spPr>
          <a:xfrm>
            <a:off x="5486400" y="0"/>
            <a:ext cx="3474720" cy="749808"/>
          </a:xfrm>
          <a:prstGeom prst="rect">
            <a:avLst/>
          </a:prstGeom>
          <a:noFill/>
          <a:ln/>
        </p:spPr>
        <p:txBody>
          <a:bodyPr wrap="square" lIns="50800" tIns="50800" rIns="50800" bIns="50800" rtlCol="0" anchor="ctr"/>
          <a:lstStyle/>
          <a:p>
            <a:pPr marL="0" indent="0" algn="r">
              <a:buNone/>
            </a:pPr>
            <a:r>
              <a:rPr lang="en-US" sz="1000" i="1" dirty="0">
                <a:solidFill>
                  <a:srgbClr val="CADCFC"/>
                </a:solidFill>
              </a:rPr>
              <a:t>Who is Isaac? What will this presentation do?</a:t>
            </a:r>
            <a:endParaRPr lang="en-US" sz="1000" dirty="0"/>
          </a:p>
        </p:txBody>
      </p:sp>
      <p:sp>
        <p:nvSpPr>
          <p:cNvPr id="6" name="Shape 4"/>
          <p:cNvSpPr/>
          <p:nvPr/>
        </p:nvSpPr>
        <p:spPr>
          <a:xfrm>
            <a:off x="274320" y="960120"/>
            <a:ext cx="5029200" cy="3931920"/>
          </a:xfrm>
          <a:prstGeom prst="rect">
            <a:avLst/>
          </a:prstGeom>
          <a:solidFill>
            <a:srgbClr val="FFFFFF"/>
          </a:solidFill>
          <a:ln w="12700">
            <a:solidFill>
              <a:srgbClr val="D0EAF0"/>
            </a:solidFill>
            <a:prstDash val="solid"/>
          </a:ln>
          <a:effectLst>
            <a:outerShdw blurRad="88900" dist="38100" dir="8100000" algn="bl" rotWithShape="0">
              <a:srgbClr val="000000">
                <a:alpha val="10000"/>
              </a:srgbClr>
            </a:outerShdw>
          </a:effectLst>
        </p:spPr>
        <p:txBody>
          <a:bodyPr/>
          <a:lstStyle/>
          <a:p>
            <a:endParaRPr lang="en-US"/>
          </a:p>
        </p:txBody>
      </p:sp>
      <p:sp>
        <p:nvSpPr>
          <p:cNvPr id="7" name="Shape 5"/>
          <p:cNvSpPr/>
          <p:nvPr/>
        </p:nvSpPr>
        <p:spPr>
          <a:xfrm>
            <a:off x="274320" y="960120"/>
            <a:ext cx="73152" cy="3931920"/>
          </a:xfrm>
          <a:prstGeom prst="rect">
            <a:avLst/>
          </a:prstGeom>
          <a:solidFill>
            <a:srgbClr val="0D7377"/>
          </a:solidFill>
          <a:ln w="12700">
            <a:solidFill>
              <a:srgbClr val="0D7377"/>
            </a:solidFill>
            <a:prstDash val="solid"/>
          </a:ln>
        </p:spPr>
        <p:txBody>
          <a:bodyPr/>
          <a:lstStyle/>
          <a:p>
            <a:endParaRPr lang="en-US"/>
          </a:p>
        </p:txBody>
      </p:sp>
      <p:sp>
        <p:nvSpPr>
          <p:cNvPr id="8" name="Text 6"/>
          <p:cNvSpPr/>
          <p:nvPr/>
        </p:nvSpPr>
        <p:spPr>
          <a:xfrm>
            <a:off x="457200" y="1024128"/>
            <a:ext cx="4572000" cy="347472"/>
          </a:xfrm>
          <a:prstGeom prst="rect">
            <a:avLst/>
          </a:prstGeom>
          <a:noFill/>
          <a:ln/>
        </p:spPr>
        <p:txBody>
          <a:bodyPr wrap="square" lIns="0" tIns="0" rIns="0" bIns="0" rtlCol="0" anchor="ctr"/>
          <a:lstStyle/>
          <a:p>
            <a:pPr marL="0" indent="0">
              <a:buNone/>
            </a:pPr>
            <a:r>
              <a:rPr lang="en-US" sz="1300" b="1" dirty="0">
                <a:solidFill>
                  <a:srgbClr val="0D7377"/>
                </a:solidFill>
              </a:rPr>
              <a:t>About This Presentation</a:t>
            </a:r>
            <a:endParaRPr lang="en-US" sz="1300" dirty="0"/>
          </a:p>
        </p:txBody>
      </p:sp>
      <p:sp>
        <p:nvSpPr>
          <p:cNvPr id="9" name="Text 7"/>
          <p:cNvSpPr/>
          <p:nvPr/>
        </p:nvSpPr>
        <p:spPr>
          <a:xfrm>
            <a:off x="457200" y="1463040"/>
            <a:ext cx="4663440" cy="3200400"/>
          </a:xfrm>
          <a:prstGeom prst="rect">
            <a:avLst/>
          </a:prstGeom>
          <a:noFill/>
          <a:ln/>
        </p:spPr>
        <p:txBody>
          <a:bodyPr wrap="square" rtlCol="0" anchor="ctr"/>
          <a:lstStyle/>
          <a:p>
            <a:pPr>
              <a:lnSpc>
                <a:spcPct val="140000"/>
              </a:lnSpc>
            </a:pPr>
            <a:r>
              <a:rPr lang="en-US" sz="1100" dirty="0">
                <a:solidFill>
                  <a:srgbClr val="4A5568"/>
                </a:solidFill>
                <a:latin typeface="Calibri" pitchFamily="34" charset="0"/>
                <a:ea typeface="Calibri" pitchFamily="34" charset="-122"/>
                <a:cs typeface="Calibri" pitchFamily="34" charset="-120"/>
              </a:rPr>
              <a:t>I work at a London Children's Centre as a Trainee Early Years Support Worker. I work with kids ages 0 to 5 who face social, emotional, or developmental challenges. I also assist their families.</a:t>
            </a:r>
          </a:p>
          <a:p>
            <a:pPr>
              <a:lnSpc>
                <a:spcPct val="140000"/>
              </a:lnSpc>
            </a:pPr>
            <a:r>
              <a:rPr lang="en-US" sz="1100" dirty="0">
                <a:solidFill>
                  <a:srgbClr val="4A5568"/>
                </a:solidFill>
                <a:latin typeface="Calibri" pitchFamily="34" charset="0"/>
                <a:ea typeface="Calibri" pitchFamily="34" charset="-122"/>
                <a:cs typeface="Calibri" pitchFamily="34" charset="-120"/>
              </a:rPr>
              <a:t>
</a:t>
            </a:r>
            <a:r>
              <a:rPr lang="en-US" sz="1100" b="1" dirty="0">
                <a:solidFill>
                  <a:srgbClr val="1A1A2E"/>
                </a:solidFill>
                <a:latin typeface="Calibri" pitchFamily="34" charset="0"/>
                <a:ea typeface="Calibri" pitchFamily="34" charset="-122"/>
                <a:cs typeface="Calibri" pitchFamily="34" charset="-120"/>
              </a:rPr>
              <a:t>This presentation will:</a:t>
            </a:r>
          </a:p>
          <a:p>
            <a:pPr marL="171450" indent="-171450">
              <a:lnSpc>
                <a:spcPct val="140000"/>
              </a:lnSpc>
              <a:buFont typeface="Arial" panose="020B0604020202020204" pitchFamily="34" charset="0"/>
              <a:buChar char="•"/>
            </a:pPr>
            <a:r>
              <a:rPr lang="en-US" sz="1100" dirty="0">
                <a:solidFill>
                  <a:srgbClr val="4A5568"/>
                </a:solidFill>
                <a:latin typeface="Calibri" pitchFamily="34" charset="0"/>
                <a:ea typeface="Calibri" pitchFamily="34" charset="-122"/>
                <a:cs typeface="Calibri" pitchFamily="34" charset="-120"/>
              </a:rPr>
              <a:t>For Isaac's case, let's use Bandura's Social Learning Theory. We need to see how he learns behaviors by observing, imitating, and being modeled for.</a:t>
            </a:r>
          </a:p>
          <a:p>
            <a:pPr marL="171450" indent="-171450">
              <a:lnSpc>
                <a:spcPct val="140000"/>
              </a:lnSpc>
              <a:buFont typeface="Arial" panose="020B0604020202020204" pitchFamily="34" charset="0"/>
              <a:buChar char="•"/>
            </a:pPr>
            <a:r>
              <a:rPr lang="en-US" sz="1100" dirty="0">
                <a:solidFill>
                  <a:srgbClr val="4A5568"/>
                </a:solidFill>
                <a:latin typeface="Calibri" pitchFamily="34" charset="0"/>
                <a:ea typeface="Calibri" pitchFamily="34" charset="-122"/>
                <a:cs typeface="Calibri" pitchFamily="34" charset="-120"/>
              </a:rPr>
              <a:t>Self-efficacy and environment are super important too. Take, for example, how his friends support him when he tries something new.</a:t>
            </a:r>
          </a:p>
          <a:p>
            <a:pPr marL="171450" indent="-171450">
              <a:lnSpc>
                <a:spcPct val="140000"/>
              </a:lnSpc>
              <a:buFont typeface="Arial" panose="020B0604020202020204" pitchFamily="34" charset="0"/>
              <a:buChar char="•"/>
            </a:pPr>
            <a:r>
              <a:rPr lang="en-US" sz="1100" dirty="0">
                <a:solidFill>
                  <a:srgbClr val="4A5568"/>
                </a:solidFill>
                <a:latin typeface="Calibri" pitchFamily="34" charset="0"/>
                <a:ea typeface="Calibri" pitchFamily="34" charset="-122"/>
                <a:cs typeface="Calibri" pitchFamily="34" charset="-120"/>
              </a:rPr>
              <a:t>We can do practical stuff like role-playing positive scenarios.</a:t>
            </a:r>
            <a:endParaRPr lang="en-US" sz="1100" dirty="0"/>
          </a:p>
        </p:txBody>
      </p:sp>
      <p:sp>
        <p:nvSpPr>
          <p:cNvPr id="10" name="Shape 8"/>
          <p:cNvSpPr/>
          <p:nvPr/>
        </p:nvSpPr>
        <p:spPr>
          <a:xfrm>
            <a:off x="5486400" y="960120"/>
            <a:ext cx="3383280" cy="740664"/>
          </a:xfrm>
          <a:prstGeom prst="rect">
            <a:avLst/>
          </a:prstGeom>
          <a:solidFill>
            <a:srgbClr val="FFFFFF"/>
          </a:solidFill>
          <a:ln w="12700">
            <a:solidFill>
              <a:srgbClr val="D0EAF0"/>
            </a:solidFill>
            <a:prstDash val="solid"/>
          </a:ln>
          <a:effectLst>
            <a:outerShdw blurRad="88900" dist="38100" dir="8100000" algn="bl" rotWithShape="0">
              <a:srgbClr val="000000">
                <a:alpha val="10000"/>
              </a:srgbClr>
            </a:outerShdw>
          </a:effectLst>
        </p:spPr>
        <p:txBody>
          <a:bodyPr/>
          <a:lstStyle/>
          <a:p>
            <a:endParaRPr lang="en-US"/>
          </a:p>
        </p:txBody>
      </p:sp>
      <p:sp>
        <p:nvSpPr>
          <p:cNvPr id="11" name="Shape 9"/>
          <p:cNvSpPr/>
          <p:nvPr/>
        </p:nvSpPr>
        <p:spPr>
          <a:xfrm>
            <a:off x="5486400" y="960120"/>
            <a:ext cx="73152" cy="740664"/>
          </a:xfrm>
          <a:prstGeom prst="rect">
            <a:avLst/>
          </a:prstGeom>
          <a:solidFill>
            <a:srgbClr val="E8A838"/>
          </a:solidFill>
          <a:ln w="12700">
            <a:solidFill>
              <a:srgbClr val="E8A838"/>
            </a:solidFill>
            <a:prstDash val="solid"/>
          </a:ln>
        </p:spPr>
        <p:txBody>
          <a:bodyPr/>
          <a:lstStyle/>
          <a:p>
            <a:endParaRPr lang="en-US"/>
          </a:p>
        </p:txBody>
      </p:sp>
      <p:pic>
        <p:nvPicPr>
          <p:cNvPr id="12" name="Image 0" descr="preencoded.png"/>
          <p:cNvPicPr>
            <a:picLocks noChangeAspect="1"/>
          </p:cNvPicPr>
          <p:nvPr/>
        </p:nvPicPr>
        <p:blipFill>
          <a:blip r:embed="rId3"/>
          <a:stretch>
            <a:fillRect/>
          </a:stretch>
        </p:blipFill>
        <p:spPr>
          <a:xfrm>
            <a:off x="5596128" y="1077610"/>
            <a:ext cx="475488" cy="475488"/>
          </a:xfrm>
          <a:prstGeom prst="rect">
            <a:avLst/>
          </a:prstGeom>
        </p:spPr>
      </p:pic>
      <p:sp>
        <p:nvSpPr>
          <p:cNvPr id="13" name="Text 10"/>
          <p:cNvSpPr/>
          <p:nvPr/>
        </p:nvSpPr>
        <p:spPr>
          <a:xfrm>
            <a:off x="6181344" y="960120"/>
            <a:ext cx="2560320" cy="301014"/>
          </a:xfrm>
          <a:prstGeom prst="rect">
            <a:avLst/>
          </a:prstGeom>
          <a:noFill/>
          <a:ln/>
        </p:spPr>
        <p:txBody>
          <a:bodyPr wrap="square" lIns="0" tIns="0" rIns="0" bIns="0" rtlCol="0" anchor="ctr"/>
          <a:lstStyle/>
          <a:p>
            <a:pPr marL="0" indent="0">
              <a:buNone/>
            </a:pPr>
            <a:r>
              <a:rPr lang="en-US" sz="1100" b="1" dirty="0">
                <a:solidFill>
                  <a:srgbClr val="1B2A4A"/>
                </a:solidFill>
              </a:rPr>
              <a:t>Isaac</a:t>
            </a:r>
            <a:endParaRPr lang="en-US" sz="1100" dirty="0"/>
          </a:p>
        </p:txBody>
      </p:sp>
      <p:sp>
        <p:nvSpPr>
          <p:cNvPr id="14" name="Text 11"/>
          <p:cNvSpPr/>
          <p:nvPr/>
        </p:nvSpPr>
        <p:spPr>
          <a:xfrm>
            <a:off x="6181344" y="1242386"/>
            <a:ext cx="2560320" cy="407993"/>
          </a:xfrm>
          <a:prstGeom prst="rect">
            <a:avLst/>
          </a:prstGeom>
          <a:noFill/>
          <a:ln/>
        </p:spPr>
        <p:txBody>
          <a:bodyPr wrap="square" lIns="0" tIns="0" rIns="0" bIns="0" rtlCol="0" anchor="ctr"/>
          <a:lstStyle/>
          <a:p>
            <a:r>
              <a:rPr lang="en-US" sz="950" dirty="0">
                <a:solidFill>
                  <a:srgbClr val="4A5568"/>
                </a:solidFill>
              </a:rPr>
              <a:t>Isaac is a four-year-old boy at the Children's Centre in London</a:t>
            </a:r>
            <a:endParaRPr lang="en-US" sz="950" dirty="0"/>
          </a:p>
        </p:txBody>
      </p:sp>
      <p:sp>
        <p:nvSpPr>
          <p:cNvPr id="15" name="Shape 12"/>
          <p:cNvSpPr/>
          <p:nvPr/>
        </p:nvSpPr>
        <p:spPr>
          <a:xfrm>
            <a:off x="5486400" y="1806644"/>
            <a:ext cx="3383280" cy="794790"/>
          </a:xfrm>
          <a:prstGeom prst="rect">
            <a:avLst/>
          </a:prstGeom>
          <a:solidFill>
            <a:srgbClr val="FFFFFF"/>
          </a:solidFill>
          <a:ln w="12700">
            <a:solidFill>
              <a:srgbClr val="D0EAF0"/>
            </a:solidFill>
            <a:prstDash val="solid"/>
          </a:ln>
          <a:effectLst>
            <a:outerShdw blurRad="88900" dist="38100" dir="8100000" algn="bl" rotWithShape="0">
              <a:srgbClr val="000000">
                <a:alpha val="10000"/>
              </a:srgbClr>
            </a:outerShdw>
          </a:effectLst>
        </p:spPr>
        <p:txBody>
          <a:bodyPr/>
          <a:lstStyle/>
          <a:p>
            <a:endParaRPr lang="en-US"/>
          </a:p>
        </p:txBody>
      </p:sp>
      <p:sp>
        <p:nvSpPr>
          <p:cNvPr id="16" name="Shape 13"/>
          <p:cNvSpPr/>
          <p:nvPr/>
        </p:nvSpPr>
        <p:spPr>
          <a:xfrm>
            <a:off x="5486400" y="1806644"/>
            <a:ext cx="73152" cy="794790"/>
          </a:xfrm>
          <a:prstGeom prst="rect">
            <a:avLst/>
          </a:prstGeom>
          <a:solidFill>
            <a:srgbClr val="E8A838"/>
          </a:solidFill>
          <a:ln w="12700">
            <a:solidFill>
              <a:srgbClr val="E8A838"/>
            </a:solidFill>
            <a:prstDash val="solid"/>
          </a:ln>
        </p:spPr>
        <p:txBody>
          <a:bodyPr/>
          <a:lstStyle/>
          <a:p>
            <a:endParaRPr lang="en-US"/>
          </a:p>
        </p:txBody>
      </p:sp>
      <p:pic>
        <p:nvPicPr>
          <p:cNvPr id="17" name="Image 1" descr="preencoded.png"/>
          <p:cNvPicPr>
            <a:picLocks noChangeAspect="1"/>
          </p:cNvPicPr>
          <p:nvPr/>
        </p:nvPicPr>
        <p:blipFill>
          <a:blip r:embed="rId4"/>
          <a:stretch>
            <a:fillRect/>
          </a:stretch>
        </p:blipFill>
        <p:spPr>
          <a:xfrm>
            <a:off x="5596128" y="1961080"/>
            <a:ext cx="475488" cy="475488"/>
          </a:xfrm>
          <a:prstGeom prst="rect">
            <a:avLst/>
          </a:prstGeom>
        </p:spPr>
      </p:pic>
      <p:sp>
        <p:nvSpPr>
          <p:cNvPr id="18" name="Text 14"/>
          <p:cNvSpPr/>
          <p:nvPr/>
        </p:nvSpPr>
        <p:spPr>
          <a:xfrm>
            <a:off x="6181344" y="1833800"/>
            <a:ext cx="2560320" cy="265176"/>
          </a:xfrm>
          <a:prstGeom prst="rect">
            <a:avLst/>
          </a:prstGeom>
          <a:noFill/>
          <a:ln/>
        </p:spPr>
        <p:txBody>
          <a:bodyPr wrap="square" lIns="0" tIns="0" rIns="0" bIns="0" rtlCol="0" anchor="ctr"/>
          <a:lstStyle/>
          <a:p>
            <a:pPr marL="0" indent="0">
              <a:buNone/>
            </a:pPr>
            <a:r>
              <a:rPr lang="en-US" sz="1100" b="1" dirty="0">
                <a:solidFill>
                  <a:srgbClr val="1B2A4A"/>
                </a:solidFill>
              </a:rPr>
              <a:t>Mother</a:t>
            </a:r>
            <a:endParaRPr lang="en-US" sz="1100" dirty="0"/>
          </a:p>
        </p:txBody>
      </p:sp>
      <p:sp>
        <p:nvSpPr>
          <p:cNvPr id="19" name="Text 15"/>
          <p:cNvSpPr/>
          <p:nvPr/>
        </p:nvSpPr>
        <p:spPr>
          <a:xfrm>
            <a:off x="6181344" y="2107384"/>
            <a:ext cx="2560320" cy="350246"/>
          </a:xfrm>
          <a:prstGeom prst="rect">
            <a:avLst/>
          </a:prstGeom>
          <a:noFill/>
          <a:ln/>
        </p:spPr>
        <p:txBody>
          <a:bodyPr wrap="square" lIns="0" tIns="0" rIns="0" bIns="0" rtlCol="0" anchor="ctr"/>
          <a:lstStyle/>
          <a:p>
            <a:r>
              <a:rPr lang="en-US" sz="950" dirty="0">
                <a:solidFill>
                  <a:srgbClr val="4A5568"/>
                </a:solidFill>
              </a:rPr>
              <a:t>His mom is a single parent struggling with post-natal depression and limited support. </a:t>
            </a:r>
            <a:endParaRPr lang="en-US" sz="950" dirty="0"/>
          </a:p>
        </p:txBody>
      </p:sp>
      <p:sp>
        <p:nvSpPr>
          <p:cNvPr id="20" name="Shape 16"/>
          <p:cNvSpPr/>
          <p:nvPr/>
        </p:nvSpPr>
        <p:spPr>
          <a:xfrm>
            <a:off x="5486400" y="2708577"/>
            <a:ext cx="3383280" cy="794790"/>
          </a:xfrm>
          <a:prstGeom prst="rect">
            <a:avLst/>
          </a:prstGeom>
          <a:solidFill>
            <a:srgbClr val="FFFFFF"/>
          </a:solidFill>
          <a:ln w="12700">
            <a:solidFill>
              <a:srgbClr val="D0EAF0"/>
            </a:solidFill>
            <a:prstDash val="solid"/>
          </a:ln>
          <a:effectLst>
            <a:outerShdw blurRad="88900" dist="38100" dir="8100000" algn="bl" rotWithShape="0">
              <a:srgbClr val="000000">
                <a:alpha val="10000"/>
              </a:srgbClr>
            </a:outerShdw>
          </a:effectLst>
        </p:spPr>
        <p:txBody>
          <a:bodyPr/>
          <a:lstStyle/>
          <a:p>
            <a:endParaRPr lang="en-US"/>
          </a:p>
        </p:txBody>
      </p:sp>
      <p:sp>
        <p:nvSpPr>
          <p:cNvPr id="21" name="Shape 17"/>
          <p:cNvSpPr/>
          <p:nvPr/>
        </p:nvSpPr>
        <p:spPr>
          <a:xfrm>
            <a:off x="5486400" y="2708577"/>
            <a:ext cx="73152" cy="794790"/>
          </a:xfrm>
          <a:prstGeom prst="rect">
            <a:avLst/>
          </a:prstGeom>
          <a:solidFill>
            <a:srgbClr val="E8A838"/>
          </a:solidFill>
          <a:ln w="12700">
            <a:solidFill>
              <a:srgbClr val="E8A838"/>
            </a:solidFill>
            <a:prstDash val="solid"/>
          </a:ln>
        </p:spPr>
        <p:txBody>
          <a:bodyPr/>
          <a:lstStyle/>
          <a:p>
            <a:endParaRPr lang="en-US"/>
          </a:p>
        </p:txBody>
      </p:sp>
      <p:pic>
        <p:nvPicPr>
          <p:cNvPr id="22" name="Image 2" descr="preencoded.png"/>
          <p:cNvPicPr>
            <a:picLocks noChangeAspect="1"/>
          </p:cNvPicPr>
          <p:nvPr/>
        </p:nvPicPr>
        <p:blipFill>
          <a:blip r:embed="rId5"/>
          <a:stretch>
            <a:fillRect/>
          </a:stretch>
        </p:blipFill>
        <p:spPr>
          <a:xfrm>
            <a:off x="5596128" y="2844541"/>
            <a:ext cx="475488" cy="475488"/>
          </a:xfrm>
          <a:prstGeom prst="rect">
            <a:avLst/>
          </a:prstGeom>
        </p:spPr>
      </p:pic>
      <p:sp>
        <p:nvSpPr>
          <p:cNvPr id="23" name="Text 18"/>
          <p:cNvSpPr/>
          <p:nvPr/>
        </p:nvSpPr>
        <p:spPr>
          <a:xfrm>
            <a:off x="6181344" y="2689363"/>
            <a:ext cx="2560320" cy="273584"/>
          </a:xfrm>
          <a:prstGeom prst="rect">
            <a:avLst/>
          </a:prstGeom>
          <a:noFill/>
          <a:ln/>
        </p:spPr>
        <p:txBody>
          <a:bodyPr wrap="square" lIns="0" tIns="0" rIns="0" bIns="0" rtlCol="0" anchor="ctr"/>
          <a:lstStyle/>
          <a:p>
            <a:pPr marL="0" indent="0">
              <a:buNone/>
            </a:pPr>
            <a:r>
              <a:rPr lang="en-US" sz="1100" b="1" dirty="0">
                <a:solidFill>
                  <a:srgbClr val="1B2A4A"/>
                </a:solidFill>
              </a:rPr>
              <a:t>Key Concerns</a:t>
            </a:r>
            <a:endParaRPr lang="en-US" sz="1100" dirty="0"/>
          </a:p>
        </p:txBody>
      </p:sp>
      <p:sp>
        <p:nvSpPr>
          <p:cNvPr id="24" name="Text 19"/>
          <p:cNvSpPr/>
          <p:nvPr/>
        </p:nvSpPr>
        <p:spPr>
          <a:xfrm>
            <a:off x="6181344" y="2953616"/>
            <a:ext cx="2688336" cy="475488"/>
          </a:xfrm>
          <a:prstGeom prst="rect">
            <a:avLst/>
          </a:prstGeom>
          <a:noFill/>
          <a:ln/>
        </p:spPr>
        <p:txBody>
          <a:bodyPr wrap="square" lIns="0" tIns="0" rIns="0" bIns="0" rtlCol="0" anchor="ctr"/>
          <a:lstStyle/>
          <a:p>
            <a:r>
              <a:rPr lang="en-US" sz="950" dirty="0">
                <a:solidFill>
                  <a:srgbClr val="4A5568"/>
                </a:solidFill>
              </a:rPr>
              <a:t>He's really withdrawn and has separation anxiety. On top of that, he's delayed in his language development and has trouble sleeping too. It's tough, but they're trying</a:t>
            </a:r>
            <a:endParaRPr lang="en-US" sz="950" dirty="0"/>
          </a:p>
        </p:txBody>
      </p:sp>
      <p:sp>
        <p:nvSpPr>
          <p:cNvPr id="27" name="Text 22"/>
          <p:cNvSpPr/>
          <p:nvPr/>
        </p:nvSpPr>
        <p:spPr>
          <a:xfrm>
            <a:off x="274320" y="4919472"/>
            <a:ext cx="5029200" cy="182880"/>
          </a:xfrm>
          <a:prstGeom prst="rect">
            <a:avLst/>
          </a:prstGeom>
          <a:noFill/>
          <a:ln/>
        </p:spPr>
        <p:txBody>
          <a:bodyPr wrap="square" lIns="0" tIns="0" rIns="0" bIns="0" rtlCol="0" anchor="ctr"/>
          <a:lstStyle/>
          <a:p>
            <a:pPr marL="0" indent="0">
              <a:buNone/>
            </a:pPr>
            <a:r>
              <a:rPr lang="en-US" sz="800" i="1" dirty="0">
                <a:solidFill>
                  <a:srgbClr val="9AA3B0"/>
                </a:solidFill>
              </a:rPr>
              <a:t>(Bandura, 1977; 1986; 2001)</a:t>
            </a:r>
            <a:endParaRPr lang="en-US" sz="800" dirty="0"/>
          </a:p>
        </p:txBody>
      </p:sp>
      <p:pic>
        <p:nvPicPr>
          <p:cNvPr id="29" name="Picture 28">
            <a:extLst>
              <a:ext uri="{FF2B5EF4-FFF2-40B4-BE49-F238E27FC236}">
                <a16:creationId xmlns:a16="http://schemas.microsoft.com/office/drawing/2014/main" id="{19275860-E1BF-DF22-F0D5-4F2D61E5B18A}"/>
              </a:ext>
            </a:extLst>
          </p:cNvPr>
          <p:cNvPicPr>
            <a:picLocks noChangeAspect="1"/>
          </p:cNvPicPr>
          <p:nvPr/>
        </p:nvPicPr>
        <p:blipFill>
          <a:blip r:embed="rId6"/>
          <a:stretch>
            <a:fillRect/>
          </a:stretch>
        </p:blipFill>
        <p:spPr>
          <a:xfrm>
            <a:off x="5486400" y="3593061"/>
            <a:ext cx="3383280" cy="129897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2834640" cy="5143500"/>
          </a:xfrm>
          <a:prstGeom prst="rect">
            <a:avLst/>
          </a:prstGeom>
          <a:solidFill>
            <a:srgbClr val="1B2A4A"/>
          </a:solidFill>
          <a:ln w="12700">
            <a:solidFill>
              <a:srgbClr val="1B2A4A"/>
            </a:solidFill>
            <a:prstDash val="solid"/>
          </a:ln>
        </p:spPr>
        <p:txBody>
          <a:bodyPr/>
          <a:lstStyle/>
          <a:p>
            <a:endParaRPr lang="en-US"/>
          </a:p>
        </p:txBody>
      </p:sp>
      <p:sp>
        <p:nvSpPr>
          <p:cNvPr id="3" name="Shape 1"/>
          <p:cNvSpPr/>
          <p:nvPr/>
        </p:nvSpPr>
        <p:spPr>
          <a:xfrm>
            <a:off x="0" y="0"/>
            <a:ext cx="2834640" cy="137160"/>
          </a:xfrm>
          <a:prstGeom prst="rect">
            <a:avLst/>
          </a:prstGeom>
          <a:solidFill>
            <a:srgbClr val="0D7377"/>
          </a:solidFill>
          <a:ln w="12700">
            <a:solidFill>
              <a:srgbClr val="0D7377"/>
            </a:solidFill>
            <a:prstDash val="solid"/>
          </a:ln>
        </p:spPr>
        <p:txBody>
          <a:bodyPr/>
          <a:lstStyle/>
          <a:p>
            <a:endParaRPr lang="en-US"/>
          </a:p>
        </p:txBody>
      </p:sp>
      <p:sp>
        <p:nvSpPr>
          <p:cNvPr id="4" name="Text 2"/>
          <p:cNvSpPr/>
          <p:nvPr/>
        </p:nvSpPr>
        <p:spPr>
          <a:xfrm>
            <a:off x="164592" y="365760"/>
            <a:ext cx="2514600" cy="2560320"/>
          </a:xfrm>
          <a:prstGeom prst="rect">
            <a:avLst/>
          </a:prstGeom>
          <a:noFill/>
          <a:ln/>
        </p:spPr>
        <p:txBody>
          <a:bodyPr wrap="square" lIns="0" tIns="0" rIns="0" bIns="0" rtlCol="0" anchor="ctr"/>
          <a:lstStyle/>
          <a:p>
            <a:pPr marL="0" indent="0">
              <a:buNone/>
            </a:pPr>
            <a:r>
              <a:rPr lang="en-US" sz="2000" b="1" dirty="0">
                <a:solidFill>
                  <a:srgbClr val="FFFFFF"/>
                </a:solidFill>
                <a:latin typeface="Georgia" pitchFamily="34" charset="0"/>
                <a:ea typeface="Georgia" pitchFamily="34" charset="-122"/>
                <a:cs typeface="Georgia" pitchFamily="34" charset="-120"/>
              </a:rPr>
              <a:t>WHAT IS</a:t>
            </a:r>
            <a:endParaRPr lang="en-US" sz="2000" dirty="0"/>
          </a:p>
          <a:p>
            <a:pPr marL="0" indent="0">
              <a:buNone/>
            </a:pPr>
            <a:r>
              <a:rPr lang="en-US" sz="2000" b="1" dirty="0">
                <a:solidFill>
                  <a:srgbClr val="FFFFFF"/>
                </a:solidFill>
                <a:latin typeface="Georgia" pitchFamily="34" charset="0"/>
                <a:ea typeface="Georgia" pitchFamily="34" charset="-122"/>
                <a:cs typeface="Georgia" pitchFamily="34" charset="-120"/>
              </a:rPr>
              <a:t>BANDURA'S</a:t>
            </a:r>
            <a:endParaRPr lang="en-US" sz="2000" dirty="0"/>
          </a:p>
          <a:p>
            <a:pPr marL="0" indent="0">
              <a:buNone/>
            </a:pPr>
            <a:r>
              <a:rPr lang="en-US" sz="2000" b="1" dirty="0">
                <a:solidFill>
                  <a:srgbClr val="FFFFFF"/>
                </a:solidFill>
                <a:latin typeface="Georgia" pitchFamily="34" charset="0"/>
                <a:ea typeface="Georgia" pitchFamily="34" charset="-122"/>
                <a:cs typeface="Georgia" pitchFamily="34" charset="-120"/>
              </a:rPr>
              <a:t>SOCIAL</a:t>
            </a:r>
            <a:endParaRPr lang="en-US" sz="2000" dirty="0"/>
          </a:p>
          <a:p>
            <a:pPr marL="0" indent="0">
              <a:buNone/>
            </a:pPr>
            <a:r>
              <a:rPr lang="en-US" sz="2000" b="1" dirty="0">
                <a:solidFill>
                  <a:srgbClr val="FFFFFF"/>
                </a:solidFill>
                <a:latin typeface="Georgia" pitchFamily="34" charset="0"/>
                <a:ea typeface="Georgia" pitchFamily="34" charset="-122"/>
                <a:cs typeface="Georgia" pitchFamily="34" charset="-120"/>
              </a:rPr>
              <a:t>LEARNING</a:t>
            </a:r>
            <a:endParaRPr lang="en-US" sz="2000" dirty="0"/>
          </a:p>
          <a:p>
            <a:pPr marL="0" indent="0">
              <a:buNone/>
            </a:pPr>
            <a:r>
              <a:rPr lang="en-US" sz="2000" b="1" dirty="0">
                <a:solidFill>
                  <a:srgbClr val="FFFFFF"/>
                </a:solidFill>
                <a:latin typeface="Georgia" pitchFamily="34" charset="0"/>
                <a:ea typeface="Georgia" pitchFamily="34" charset="-122"/>
                <a:cs typeface="Georgia" pitchFamily="34" charset="-120"/>
              </a:rPr>
              <a:t>THEORY?</a:t>
            </a:r>
            <a:endParaRPr lang="en-US" sz="2000" dirty="0"/>
          </a:p>
        </p:txBody>
      </p:sp>
      <p:sp>
        <p:nvSpPr>
          <p:cNvPr id="6" name="Text 4"/>
          <p:cNvSpPr/>
          <p:nvPr/>
        </p:nvSpPr>
        <p:spPr>
          <a:xfrm>
            <a:off x="182880" y="3017520"/>
            <a:ext cx="2468880" cy="1645920"/>
          </a:xfrm>
          <a:prstGeom prst="rect">
            <a:avLst/>
          </a:prstGeom>
          <a:noFill/>
          <a:ln/>
        </p:spPr>
        <p:txBody>
          <a:bodyPr wrap="square" lIns="50800" tIns="50800" rIns="50800" bIns="50800" rtlCol="0" anchor="ctr"/>
          <a:lstStyle/>
          <a:p>
            <a:pPr marL="0" indent="0" algn="ctr">
              <a:buNone/>
            </a:pPr>
            <a:endParaRPr lang="en-US" sz="1000" dirty="0"/>
          </a:p>
        </p:txBody>
      </p:sp>
      <p:sp>
        <p:nvSpPr>
          <p:cNvPr id="7" name="Shape 5"/>
          <p:cNvSpPr/>
          <p:nvPr/>
        </p:nvSpPr>
        <p:spPr>
          <a:xfrm>
            <a:off x="2926080" y="182880"/>
            <a:ext cx="6035040" cy="804672"/>
          </a:xfrm>
          <a:prstGeom prst="rect">
            <a:avLst/>
          </a:prstGeom>
          <a:solidFill>
            <a:srgbClr val="F4F7FA"/>
          </a:solidFill>
          <a:ln w="12700">
            <a:solidFill>
              <a:srgbClr val="D0EAF0"/>
            </a:solidFill>
            <a:prstDash val="solid"/>
          </a:ln>
        </p:spPr>
        <p:txBody>
          <a:bodyPr/>
          <a:lstStyle/>
          <a:p>
            <a:endParaRPr lang="en-US"/>
          </a:p>
        </p:txBody>
      </p:sp>
      <p:sp>
        <p:nvSpPr>
          <p:cNvPr id="8" name="Shape 6"/>
          <p:cNvSpPr/>
          <p:nvPr/>
        </p:nvSpPr>
        <p:spPr>
          <a:xfrm>
            <a:off x="2926080" y="182880"/>
            <a:ext cx="64008" cy="804672"/>
          </a:xfrm>
          <a:prstGeom prst="rect">
            <a:avLst/>
          </a:prstGeom>
          <a:solidFill>
            <a:srgbClr val="E8A838"/>
          </a:solidFill>
          <a:ln w="12700">
            <a:solidFill>
              <a:srgbClr val="E8A838"/>
            </a:solidFill>
            <a:prstDash val="solid"/>
          </a:ln>
        </p:spPr>
        <p:txBody>
          <a:bodyPr/>
          <a:lstStyle/>
          <a:p>
            <a:endParaRPr lang="en-US"/>
          </a:p>
        </p:txBody>
      </p:sp>
      <p:sp>
        <p:nvSpPr>
          <p:cNvPr id="9" name="Text 7"/>
          <p:cNvSpPr/>
          <p:nvPr/>
        </p:nvSpPr>
        <p:spPr>
          <a:xfrm>
            <a:off x="3063240" y="219456"/>
            <a:ext cx="5760720" cy="274320"/>
          </a:xfrm>
          <a:prstGeom prst="rect">
            <a:avLst/>
          </a:prstGeom>
          <a:noFill/>
          <a:ln/>
        </p:spPr>
        <p:txBody>
          <a:bodyPr wrap="square" lIns="0" tIns="0" rIns="0" bIns="0" rtlCol="0" anchor="ctr"/>
          <a:lstStyle/>
          <a:p>
            <a:pPr marL="0" indent="0">
              <a:buNone/>
            </a:pPr>
            <a:r>
              <a:rPr lang="en-US" sz="1050" b="1" dirty="0">
                <a:solidFill>
                  <a:srgbClr val="0D7377"/>
                </a:solidFill>
              </a:rPr>
              <a:t>Origin &amp; Background</a:t>
            </a:r>
            <a:endParaRPr lang="en-US" sz="1050" dirty="0"/>
          </a:p>
        </p:txBody>
      </p:sp>
      <p:sp>
        <p:nvSpPr>
          <p:cNvPr id="10" name="Text 8"/>
          <p:cNvSpPr/>
          <p:nvPr/>
        </p:nvSpPr>
        <p:spPr>
          <a:xfrm>
            <a:off x="3063240" y="502920"/>
            <a:ext cx="5760720" cy="457200"/>
          </a:xfrm>
          <a:prstGeom prst="rect">
            <a:avLst/>
          </a:prstGeom>
          <a:noFill/>
          <a:ln/>
        </p:spPr>
        <p:txBody>
          <a:bodyPr wrap="square" lIns="0" tIns="0" rIns="0" bIns="0" rtlCol="0" anchor="ctr"/>
          <a:lstStyle/>
          <a:p>
            <a:r>
              <a:rPr lang="en-US" sz="900" dirty="0">
                <a:solidFill>
                  <a:srgbClr val="4A5568"/>
                </a:solidFill>
              </a:rPr>
              <a:t>Albert Bandura developed this in the 1960s and 70s, bridging behaviorism and cognitive psychology - he talked about that in 1977. He later updated it to Social Cognitive Theory in 1986.</a:t>
            </a:r>
          </a:p>
        </p:txBody>
      </p:sp>
      <p:sp>
        <p:nvSpPr>
          <p:cNvPr id="11" name="Shape 9"/>
          <p:cNvSpPr/>
          <p:nvPr/>
        </p:nvSpPr>
        <p:spPr>
          <a:xfrm>
            <a:off x="2926080" y="1097280"/>
            <a:ext cx="6035040" cy="804672"/>
          </a:xfrm>
          <a:prstGeom prst="rect">
            <a:avLst/>
          </a:prstGeom>
          <a:solidFill>
            <a:srgbClr val="FFFFFF"/>
          </a:solidFill>
          <a:ln w="12700">
            <a:solidFill>
              <a:srgbClr val="D0EAF0"/>
            </a:solidFill>
            <a:prstDash val="solid"/>
          </a:ln>
        </p:spPr>
        <p:txBody>
          <a:bodyPr/>
          <a:lstStyle/>
          <a:p>
            <a:endParaRPr lang="en-US"/>
          </a:p>
        </p:txBody>
      </p:sp>
      <p:sp>
        <p:nvSpPr>
          <p:cNvPr id="12" name="Shape 10"/>
          <p:cNvSpPr/>
          <p:nvPr/>
        </p:nvSpPr>
        <p:spPr>
          <a:xfrm>
            <a:off x="2926080" y="1097280"/>
            <a:ext cx="64008" cy="804672"/>
          </a:xfrm>
          <a:prstGeom prst="rect">
            <a:avLst/>
          </a:prstGeom>
          <a:solidFill>
            <a:srgbClr val="E8A838"/>
          </a:solidFill>
          <a:ln w="12700">
            <a:solidFill>
              <a:srgbClr val="E8A838"/>
            </a:solidFill>
            <a:prstDash val="solid"/>
          </a:ln>
        </p:spPr>
        <p:txBody>
          <a:bodyPr/>
          <a:lstStyle/>
          <a:p>
            <a:endParaRPr lang="en-US"/>
          </a:p>
        </p:txBody>
      </p:sp>
      <p:sp>
        <p:nvSpPr>
          <p:cNvPr id="13" name="Text 11"/>
          <p:cNvSpPr/>
          <p:nvPr/>
        </p:nvSpPr>
        <p:spPr>
          <a:xfrm>
            <a:off x="3063240" y="1133856"/>
            <a:ext cx="5760720" cy="274320"/>
          </a:xfrm>
          <a:prstGeom prst="rect">
            <a:avLst/>
          </a:prstGeom>
          <a:noFill/>
          <a:ln/>
        </p:spPr>
        <p:txBody>
          <a:bodyPr wrap="square" lIns="0" tIns="0" rIns="0" bIns="0" rtlCol="0" anchor="ctr"/>
          <a:lstStyle/>
          <a:p>
            <a:pPr marL="0" indent="0">
              <a:buNone/>
            </a:pPr>
            <a:r>
              <a:rPr lang="en-US" sz="1050" b="1" dirty="0">
                <a:solidFill>
                  <a:srgbClr val="0D7377"/>
                </a:solidFill>
              </a:rPr>
              <a:t>Core Idea: Observational Learning</a:t>
            </a:r>
            <a:endParaRPr lang="en-US" sz="1050" dirty="0"/>
          </a:p>
        </p:txBody>
      </p:sp>
      <p:sp>
        <p:nvSpPr>
          <p:cNvPr id="14" name="Text 12"/>
          <p:cNvSpPr/>
          <p:nvPr/>
        </p:nvSpPr>
        <p:spPr>
          <a:xfrm>
            <a:off x="3063240" y="1417320"/>
            <a:ext cx="5760720" cy="457200"/>
          </a:xfrm>
          <a:prstGeom prst="rect">
            <a:avLst/>
          </a:prstGeom>
          <a:noFill/>
          <a:ln/>
        </p:spPr>
        <p:txBody>
          <a:bodyPr wrap="square" lIns="0" tIns="0" rIns="0" bIns="0" rtlCol="0" anchor="ctr"/>
          <a:lstStyle/>
          <a:p>
            <a:r>
              <a:rPr lang="en-US" sz="900" dirty="0">
                <a:solidFill>
                  <a:srgbClr val="4A5568"/>
                </a:solidFill>
              </a:rPr>
              <a:t>Children learn from each other, not just from direct reinforcement. They learn this behavior by observing models (Bandura, 1977).</a:t>
            </a:r>
            <a:endParaRPr lang="en-US" sz="900" dirty="0"/>
          </a:p>
        </p:txBody>
      </p:sp>
      <p:sp>
        <p:nvSpPr>
          <p:cNvPr id="15" name="Shape 13"/>
          <p:cNvSpPr/>
          <p:nvPr/>
        </p:nvSpPr>
        <p:spPr>
          <a:xfrm>
            <a:off x="2926080" y="2011680"/>
            <a:ext cx="6035040" cy="804672"/>
          </a:xfrm>
          <a:prstGeom prst="rect">
            <a:avLst/>
          </a:prstGeom>
          <a:solidFill>
            <a:srgbClr val="F4F7FA"/>
          </a:solidFill>
          <a:ln w="12700">
            <a:solidFill>
              <a:srgbClr val="D0EAF0"/>
            </a:solidFill>
            <a:prstDash val="solid"/>
          </a:ln>
        </p:spPr>
        <p:txBody>
          <a:bodyPr/>
          <a:lstStyle/>
          <a:p>
            <a:endParaRPr lang="en-US"/>
          </a:p>
        </p:txBody>
      </p:sp>
      <p:sp>
        <p:nvSpPr>
          <p:cNvPr id="16" name="Shape 14"/>
          <p:cNvSpPr/>
          <p:nvPr/>
        </p:nvSpPr>
        <p:spPr>
          <a:xfrm>
            <a:off x="2926080" y="2011680"/>
            <a:ext cx="64008" cy="804672"/>
          </a:xfrm>
          <a:prstGeom prst="rect">
            <a:avLst/>
          </a:prstGeom>
          <a:solidFill>
            <a:srgbClr val="E8A838"/>
          </a:solidFill>
          <a:ln w="12700">
            <a:solidFill>
              <a:srgbClr val="E8A838"/>
            </a:solidFill>
            <a:prstDash val="solid"/>
          </a:ln>
        </p:spPr>
        <p:txBody>
          <a:bodyPr/>
          <a:lstStyle/>
          <a:p>
            <a:endParaRPr lang="en-US"/>
          </a:p>
        </p:txBody>
      </p:sp>
      <p:sp>
        <p:nvSpPr>
          <p:cNvPr id="17" name="Text 15"/>
          <p:cNvSpPr/>
          <p:nvPr/>
        </p:nvSpPr>
        <p:spPr>
          <a:xfrm>
            <a:off x="3063240" y="2048256"/>
            <a:ext cx="5760720" cy="274320"/>
          </a:xfrm>
          <a:prstGeom prst="rect">
            <a:avLst/>
          </a:prstGeom>
          <a:noFill/>
          <a:ln/>
        </p:spPr>
        <p:txBody>
          <a:bodyPr wrap="square" lIns="0" tIns="0" rIns="0" bIns="0" rtlCol="0" anchor="ctr"/>
          <a:lstStyle/>
          <a:p>
            <a:pPr marL="0" indent="0">
              <a:buNone/>
            </a:pPr>
            <a:r>
              <a:rPr lang="en-US" sz="1050" b="1" dirty="0">
                <a:solidFill>
                  <a:srgbClr val="0D7377"/>
                </a:solidFill>
              </a:rPr>
              <a:t>Triadic Reciprocal Determinism</a:t>
            </a:r>
            <a:endParaRPr lang="en-US" sz="1050" dirty="0"/>
          </a:p>
        </p:txBody>
      </p:sp>
      <p:sp>
        <p:nvSpPr>
          <p:cNvPr id="18" name="Text 16"/>
          <p:cNvSpPr/>
          <p:nvPr/>
        </p:nvSpPr>
        <p:spPr>
          <a:xfrm>
            <a:off x="3063240" y="2331720"/>
            <a:ext cx="5760720" cy="457200"/>
          </a:xfrm>
          <a:prstGeom prst="rect">
            <a:avLst/>
          </a:prstGeom>
          <a:noFill/>
          <a:ln/>
        </p:spPr>
        <p:txBody>
          <a:bodyPr wrap="square" lIns="0" tIns="0" rIns="0" bIns="0" rtlCol="0" anchor="ctr"/>
          <a:lstStyle/>
          <a:p>
            <a:r>
              <a:rPr lang="en-US" sz="900" dirty="0">
                <a:solidFill>
                  <a:srgbClr val="4A5568"/>
                </a:solidFill>
              </a:rPr>
              <a:t>Behavior, personal factors such as thoughts and beliefs, and environment are constantly interacting and affecting each other (Bandura, 1986; Schunk, 2020).</a:t>
            </a:r>
          </a:p>
        </p:txBody>
      </p:sp>
      <p:sp>
        <p:nvSpPr>
          <p:cNvPr id="19" name="Shape 17"/>
          <p:cNvSpPr/>
          <p:nvPr/>
        </p:nvSpPr>
        <p:spPr>
          <a:xfrm>
            <a:off x="2926080" y="2926080"/>
            <a:ext cx="6035040" cy="804672"/>
          </a:xfrm>
          <a:prstGeom prst="rect">
            <a:avLst/>
          </a:prstGeom>
          <a:solidFill>
            <a:srgbClr val="FFFFFF"/>
          </a:solidFill>
          <a:ln w="12700">
            <a:solidFill>
              <a:srgbClr val="D0EAF0"/>
            </a:solidFill>
            <a:prstDash val="solid"/>
          </a:ln>
        </p:spPr>
        <p:txBody>
          <a:bodyPr/>
          <a:lstStyle/>
          <a:p>
            <a:endParaRPr lang="en-US"/>
          </a:p>
        </p:txBody>
      </p:sp>
      <p:sp>
        <p:nvSpPr>
          <p:cNvPr id="20" name="Shape 18"/>
          <p:cNvSpPr/>
          <p:nvPr/>
        </p:nvSpPr>
        <p:spPr>
          <a:xfrm>
            <a:off x="2926080" y="2926080"/>
            <a:ext cx="64008" cy="804672"/>
          </a:xfrm>
          <a:prstGeom prst="rect">
            <a:avLst/>
          </a:prstGeom>
          <a:solidFill>
            <a:srgbClr val="E8A838"/>
          </a:solidFill>
          <a:ln w="12700">
            <a:solidFill>
              <a:srgbClr val="E8A838"/>
            </a:solidFill>
            <a:prstDash val="solid"/>
          </a:ln>
        </p:spPr>
        <p:txBody>
          <a:bodyPr/>
          <a:lstStyle/>
          <a:p>
            <a:endParaRPr lang="en-US"/>
          </a:p>
        </p:txBody>
      </p:sp>
      <p:sp>
        <p:nvSpPr>
          <p:cNvPr id="21" name="Text 19"/>
          <p:cNvSpPr/>
          <p:nvPr/>
        </p:nvSpPr>
        <p:spPr>
          <a:xfrm>
            <a:off x="3063240" y="2962656"/>
            <a:ext cx="5760720" cy="274320"/>
          </a:xfrm>
          <a:prstGeom prst="rect">
            <a:avLst/>
          </a:prstGeom>
          <a:noFill/>
          <a:ln/>
        </p:spPr>
        <p:txBody>
          <a:bodyPr wrap="square" lIns="0" tIns="0" rIns="0" bIns="0" rtlCol="0" anchor="ctr"/>
          <a:lstStyle/>
          <a:p>
            <a:pPr marL="0" indent="0">
              <a:buNone/>
            </a:pPr>
            <a:r>
              <a:rPr lang="en-US" sz="1050" b="1" dirty="0">
                <a:solidFill>
                  <a:srgbClr val="0D7377"/>
                </a:solidFill>
              </a:rPr>
              <a:t>Self-Efficacy</a:t>
            </a:r>
            <a:endParaRPr lang="en-US" sz="1050" dirty="0"/>
          </a:p>
        </p:txBody>
      </p:sp>
      <p:sp>
        <p:nvSpPr>
          <p:cNvPr id="22" name="Text 20"/>
          <p:cNvSpPr/>
          <p:nvPr/>
        </p:nvSpPr>
        <p:spPr>
          <a:xfrm>
            <a:off x="3063240" y="3246120"/>
            <a:ext cx="5760720" cy="457200"/>
          </a:xfrm>
          <a:prstGeom prst="rect">
            <a:avLst/>
          </a:prstGeom>
          <a:noFill/>
          <a:ln/>
        </p:spPr>
        <p:txBody>
          <a:bodyPr wrap="square" lIns="0" tIns="0" rIns="0" bIns="0" rtlCol="0" anchor="ctr"/>
          <a:lstStyle/>
          <a:p>
            <a:r>
              <a:rPr lang="en-US" sz="900" dirty="0">
                <a:solidFill>
                  <a:srgbClr val="4A5568"/>
                </a:solidFill>
              </a:rPr>
              <a:t>If a kid thinks they won’t be successful, they tend to avoid the tasks. This has implications for a person like Isaac directly, as low self-efficacy results in avoidance and withdrawal (Bandura, 1997; Zimmerman, 2020).</a:t>
            </a:r>
          </a:p>
        </p:txBody>
      </p:sp>
      <p:sp>
        <p:nvSpPr>
          <p:cNvPr id="23" name="Shape 21"/>
          <p:cNvSpPr/>
          <p:nvPr/>
        </p:nvSpPr>
        <p:spPr>
          <a:xfrm>
            <a:off x="2926080" y="3840480"/>
            <a:ext cx="6035040" cy="804672"/>
          </a:xfrm>
          <a:prstGeom prst="rect">
            <a:avLst/>
          </a:prstGeom>
          <a:solidFill>
            <a:srgbClr val="F4F7FA"/>
          </a:solidFill>
          <a:ln w="12700">
            <a:solidFill>
              <a:srgbClr val="D0EAF0"/>
            </a:solidFill>
            <a:prstDash val="solid"/>
          </a:ln>
        </p:spPr>
        <p:txBody>
          <a:bodyPr/>
          <a:lstStyle/>
          <a:p>
            <a:endParaRPr lang="en-US"/>
          </a:p>
        </p:txBody>
      </p:sp>
      <p:sp>
        <p:nvSpPr>
          <p:cNvPr id="24" name="Shape 22"/>
          <p:cNvSpPr/>
          <p:nvPr/>
        </p:nvSpPr>
        <p:spPr>
          <a:xfrm>
            <a:off x="2926080" y="3840480"/>
            <a:ext cx="64008" cy="804672"/>
          </a:xfrm>
          <a:prstGeom prst="rect">
            <a:avLst/>
          </a:prstGeom>
          <a:solidFill>
            <a:srgbClr val="E8A838"/>
          </a:solidFill>
          <a:ln w="12700">
            <a:solidFill>
              <a:srgbClr val="E8A838"/>
            </a:solidFill>
            <a:prstDash val="solid"/>
          </a:ln>
        </p:spPr>
        <p:txBody>
          <a:bodyPr/>
          <a:lstStyle/>
          <a:p>
            <a:endParaRPr lang="en-US"/>
          </a:p>
        </p:txBody>
      </p:sp>
      <p:sp>
        <p:nvSpPr>
          <p:cNvPr id="25" name="Text 23"/>
          <p:cNvSpPr/>
          <p:nvPr/>
        </p:nvSpPr>
        <p:spPr>
          <a:xfrm>
            <a:off x="3063240" y="3877056"/>
            <a:ext cx="5760720" cy="274320"/>
          </a:xfrm>
          <a:prstGeom prst="rect">
            <a:avLst/>
          </a:prstGeom>
          <a:noFill/>
          <a:ln/>
        </p:spPr>
        <p:txBody>
          <a:bodyPr wrap="square" lIns="0" tIns="0" rIns="0" bIns="0" rtlCol="0" anchor="ctr"/>
          <a:lstStyle/>
          <a:p>
            <a:pPr marL="0" indent="0">
              <a:buNone/>
            </a:pPr>
            <a:r>
              <a:rPr lang="en-US" sz="1050" b="1" dirty="0">
                <a:solidFill>
                  <a:srgbClr val="0D7377"/>
                </a:solidFill>
              </a:rPr>
              <a:t>Relevance to Early Years</a:t>
            </a:r>
            <a:endParaRPr lang="en-US" sz="1050" dirty="0"/>
          </a:p>
        </p:txBody>
      </p:sp>
      <p:sp>
        <p:nvSpPr>
          <p:cNvPr id="26" name="Text 24"/>
          <p:cNvSpPr/>
          <p:nvPr/>
        </p:nvSpPr>
        <p:spPr>
          <a:xfrm>
            <a:off x="3063240" y="4160520"/>
            <a:ext cx="5760720" cy="457200"/>
          </a:xfrm>
          <a:prstGeom prst="rect">
            <a:avLst/>
          </a:prstGeom>
          <a:noFill/>
          <a:ln/>
        </p:spPr>
        <p:txBody>
          <a:bodyPr wrap="square" lIns="0" tIns="0" rIns="0" bIns="0" rtlCol="0" anchor="ctr"/>
          <a:lstStyle/>
          <a:p>
            <a:r>
              <a:rPr lang="en-US" sz="900" dirty="0">
                <a:solidFill>
                  <a:srgbClr val="4A5568"/>
                </a:solidFill>
              </a:rPr>
              <a:t>Children pick up social skills, speech and how to handle emotions by watching the key adults and other children around them, (Gokhale &amp; Mahajan, 2021).</a:t>
            </a:r>
          </a:p>
        </p:txBody>
      </p:sp>
      <p:sp>
        <p:nvSpPr>
          <p:cNvPr id="27" name="Text 25"/>
          <p:cNvSpPr/>
          <p:nvPr/>
        </p:nvSpPr>
        <p:spPr>
          <a:xfrm>
            <a:off x="2926080" y="4919472"/>
            <a:ext cx="6035040" cy="182880"/>
          </a:xfrm>
          <a:prstGeom prst="rect">
            <a:avLst/>
          </a:prstGeom>
          <a:noFill/>
          <a:ln/>
        </p:spPr>
        <p:txBody>
          <a:bodyPr wrap="square" lIns="0" tIns="0" rIns="0" bIns="0" rtlCol="0" anchor="ctr"/>
          <a:lstStyle/>
          <a:p>
            <a:pPr marL="0" indent="0" algn="r">
              <a:buNone/>
            </a:pPr>
            <a:r>
              <a:rPr lang="en-US" sz="750" i="1" dirty="0">
                <a:solidFill>
                  <a:srgbClr val="9AA3B0"/>
                </a:solidFill>
              </a:rPr>
              <a:t>Bandura (1977, 1986, 1997); Schunk (2020); Zimmerman (2020); Gokhale &amp; Mahajan (2021)</a:t>
            </a:r>
            <a:endParaRPr lang="en-US" sz="750" dirty="0"/>
          </a:p>
        </p:txBody>
      </p:sp>
      <p:pic>
        <p:nvPicPr>
          <p:cNvPr id="29" name="Picture 28">
            <a:extLst>
              <a:ext uri="{FF2B5EF4-FFF2-40B4-BE49-F238E27FC236}">
                <a16:creationId xmlns:a16="http://schemas.microsoft.com/office/drawing/2014/main" id="{44B137F1-2CBF-B209-2759-FAB3D47BBE1F}"/>
              </a:ext>
            </a:extLst>
          </p:cNvPr>
          <p:cNvPicPr>
            <a:picLocks noChangeAspect="1"/>
          </p:cNvPicPr>
          <p:nvPr/>
        </p:nvPicPr>
        <p:blipFill>
          <a:blip r:embed="rId3"/>
          <a:srcRect l="10642" r="7849"/>
          <a:stretch>
            <a:fillRect/>
          </a:stretch>
        </p:blipFill>
        <p:spPr>
          <a:xfrm>
            <a:off x="182880" y="3040608"/>
            <a:ext cx="2468880" cy="164176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4F7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0D7377"/>
          </a:solidFill>
          <a:ln w="12700">
            <a:solidFill>
              <a:srgbClr val="0D7377"/>
            </a:solidFill>
            <a:prstDash val="solid"/>
          </a:ln>
        </p:spPr>
        <p:txBody>
          <a:bodyPr/>
          <a:lstStyle/>
          <a:p>
            <a:endParaRPr lang="en-US"/>
          </a:p>
        </p:txBody>
      </p:sp>
      <p:sp>
        <p:nvSpPr>
          <p:cNvPr id="3" name="Text 1"/>
          <p:cNvSpPr/>
          <p:nvPr/>
        </p:nvSpPr>
        <p:spPr>
          <a:xfrm>
            <a:off x="365760" y="0"/>
            <a:ext cx="8412480" cy="749808"/>
          </a:xfrm>
          <a:prstGeom prst="rect">
            <a:avLst/>
          </a:prstGeom>
          <a:noFill/>
          <a:ln/>
        </p:spPr>
        <p:txBody>
          <a:bodyPr wrap="square" lIns="0" tIns="0" rIns="0" bIns="0"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KEY CONCEPTS APPLIED TO ISAAC</a:t>
            </a:r>
            <a:endParaRPr lang="en-US" sz="2200" dirty="0"/>
          </a:p>
        </p:txBody>
      </p:sp>
      <p:sp>
        <p:nvSpPr>
          <p:cNvPr id="4" name="Shape 2"/>
          <p:cNvSpPr/>
          <p:nvPr/>
        </p:nvSpPr>
        <p:spPr>
          <a:xfrm>
            <a:off x="274320" y="914400"/>
            <a:ext cx="4206240" cy="1664208"/>
          </a:xfrm>
          <a:prstGeom prst="rect">
            <a:avLst/>
          </a:prstGeom>
          <a:solidFill>
            <a:srgbClr val="FFFFFF"/>
          </a:solidFill>
          <a:ln w="12700">
            <a:solidFill>
              <a:srgbClr val="D0EAF0"/>
            </a:solidFill>
            <a:prstDash val="solid"/>
          </a:ln>
          <a:effectLst>
            <a:outerShdw blurRad="88900" dist="38100" dir="8100000" algn="bl" rotWithShape="0">
              <a:srgbClr val="000000">
                <a:alpha val="10000"/>
              </a:srgbClr>
            </a:outerShdw>
          </a:effectLst>
        </p:spPr>
        <p:txBody>
          <a:bodyPr/>
          <a:lstStyle/>
          <a:p>
            <a:endParaRPr lang="en-US"/>
          </a:p>
        </p:txBody>
      </p:sp>
      <p:sp>
        <p:nvSpPr>
          <p:cNvPr id="5" name="Shape 3"/>
          <p:cNvSpPr/>
          <p:nvPr/>
        </p:nvSpPr>
        <p:spPr>
          <a:xfrm>
            <a:off x="274320" y="914400"/>
            <a:ext cx="4206240" cy="347472"/>
          </a:xfrm>
          <a:prstGeom prst="rect">
            <a:avLst/>
          </a:prstGeom>
          <a:solidFill>
            <a:srgbClr val="1B2A4A"/>
          </a:solidFill>
          <a:ln w="12700">
            <a:solidFill>
              <a:srgbClr val="1B2A4A"/>
            </a:solidFill>
            <a:prstDash val="solid"/>
          </a:ln>
        </p:spPr>
        <p:txBody>
          <a:bodyPr/>
          <a:lstStyle/>
          <a:p>
            <a:endParaRPr lang="en-US"/>
          </a:p>
        </p:txBody>
      </p:sp>
      <p:pic>
        <p:nvPicPr>
          <p:cNvPr id="6" name="Image 0" descr="preencoded.png"/>
          <p:cNvPicPr>
            <a:picLocks noChangeAspect="1"/>
          </p:cNvPicPr>
          <p:nvPr/>
        </p:nvPicPr>
        <p:blipFill>
          <a:blip r:embed="rId3"/>
          <a:stretch>
            <a:fillRect/>
          </a:stretch>
        </p:blipFill>
        <p:spPr>
          <a:xfrm>
            <a:off x="384048" y="1371600"/>
            <a:ext cx="475488" cy="475488"/>
          </a:xfrm>
          <a:prstGeom prst="rect">
            <a:avLst/>
          </a:prstGeom>
        </p:spPr>
      </p:pic>
      <p:sp>
        <p:nvSpPr>
          <p:cNvPr id="7" name="Text 4"/>
          <p:cNvSpPr/>
          <p:nvPr/>
        </p:nvSpPr>
        <p:spPr>
          <a:xfrm>
            <a:off x="384048" y="950976"/>
            <a:ext cx="3931920" cy="274320"/>
          </a:xfrm>
          <a:prstGeom prst="rect">
            <a:avLst/>
          </a:prstGeom>
          <a:noFill/>
          <a:ln/>
        </p:spPr>
        <p:txBody>
          <a:bodyPr wrap="square" lIns="0" tIns="0" rIns="0" bIns="0" rtlCol="0" anchor="ctr"/>
          <a:lstStyle/>
          <a:p>
            <a:pPr marL="0" indent="0">
              <a:buNone/>
            </a:pPr>
            <a:r>
              <a:rPr lang="en-US" sz="1100" b="1" dirty="0">
                <a:solidFill>
                  <a:srgbClr val="F5C842"/>
                </a:solidFill>
              </a:rPr>
              <a:t>Observational Learning</a:t>
            </a:r>
            <a:endParaRPr lang="en-US" sz="1100" dirty="0"/>
          </a:p>
        </p:txBody>
      </p:sp>
      <p:sp>
        <p:nvSpPr>
          <p:cNvPr id="8" name="Text 5"/>
          <p:cNvSpPr/>
          <p:nvPr/>
        </p:nvSpPr>
        <p:spPr>
          <a:xfrm>
            <a:off x="969264" y="1298448"/>
            <a:ext cx="3429000" cy="1170432"/>
          </a:xfrm>
          <a:prstGeom prst="rect">
            <a:avLst/>
          </a:prstGeom>
          <a:noFill/>
          <a:ln/>
        </p:spPr>
        <p:txBody>
          <a:bodyPr wrap="square" lIns="0" tIns="0" rIns="0" bIns="0" rtlCol="0" anchor="ctr"/>
          <a:lstStyle/>
          <a:p>
            <a:r>
              <a:rPr lang="en-US" sz="900" dirty="0">
                <a:solidFill>
                  <a:srgbClr val="4A5568"/>
                </a:solidFill>
              </a:rPr>
              <a:t>Observational Learning Isaac’s withdrawal and non-play may have been learned as a result of watching his mom during her depressed moods. He observes her withdrawing and not being social (Bandura, 1977; Madigan et al., 2023).</a:t>
            </a:r>
          </a:p>
        </p:txBody>
      </p:sp>
      <p:sp>
        <p:nvSpPr>
          <p:cNvPr id="9" name="Shape 6"/>
          <p:cNvSpPr/>
          <p:nvPr/>
        </p:nvSpPr>
        <p:spPr>
          <a:xfrm>
            <a:off x="4754880" y="914400"/>
            <a:ext cx="4206240" cy="1664208"/>
          </a:xfrm>
          <a:prstGeom prst="rect">
            <a:avLst/>
          </a:prstGeom>
          <a:solidFill>
            <a:srgbClr val="FFFFFF"/>
          </a:solidFill>
          <a:ln w="12700">
            <a:solidFill>
              <a:srgbClr val="D0EAF0"/>
            </a:solidFill>
            <a:prstDash val="solid"/>
          </a:ln>
          <a:effectLst>
            <a:outerShdw blurRad="88900" dist="38100" dir="8100000" algn="bl" rotWithShape="0">
              <a:srgbClr val="000000">
                <a:alpha val="10000"/>
              </a:srgbClr>
            </a:outerShdw>
          </a:effectLst>
        </p:spPr>
        <p:txBody>
          <a:bodyPr/>
          <a:lstStyle/>
          <a:p>
            <a:endParaRPr lang="en-US"/>
          </a:p>
        </p:txBody>
      </p:sp>
      <p:sp>
        <p:nvSpPr>
          <p:cNvPr id="10" name="Shape 7"/>
          <p:cNvSpPr/>
          <p:nvPr/>
        </p:nvSpPr>
        <p:spPr>
          <a:xfrm>
            <a:off x="4754880" y="914400"/>
            <a:ext cx="4206240" cy="347472"/>
          </a:xfrm>
          <a:prstGeom prst="rect">
            <a:avLst/>
          </a:prstGeom>
          <a:solidFill>
            <a:srgbClr val="1B2A4A"/>
          </a:solidFill>
          <a:ln w="12700">
            <a:solidFill>
              <a:srgbClr val="1B2A4A"/>
            </a:solidFill>
            <a:prstDash val="solid"/>
          </a:ln>
        </p:spPr>
        <p:txBody>
          <a:bodyPr/>
          <a:lstStyle/>
          <a:p>
            <a:endParaRPr lang="en-US"/>
          </a:p>
        </p:txBody>
      </p:sp>
      <p:pic>
        <p:nvPicPr>
          <p:cNvPr id="11" name="Image 1" descr="preencoded.png"/>
          <p:cNvPicPr>
            <a:picLocks noChangeAspect="1"/>
          </p:cNvPicPr>
          <p:nvPr/>
        </p:nvPicPr>
        <p:blipFill>
          <a:blip r:embed="rId4"/>
          <a:stretch>
            <a:fillRect/>
          </a:stretch>
        </p:blipFill>
        <p:spPr>
          <a:xfrm>
            <a:off x="4864608" y="1371600"/>
            <a:ext cx="475488" cy="475488"/>
          </a:xfrm>
          <a:prstGeom prst="rect">
            <a:avLst/>
          </a:prstGeom>
        </p:spPr>
      </p:pic>
      <p:sp>
        <p:nvSpPr>
          <p:cNvPr id="12" name="Text 8"/>
          <p:cNvSpPr/>
          <p:nvPr/>
        </p:nvSpPr>
        <p:spPr>
          <a:xfrm>
            <a:off x="4864608" y="950976"/>
            <a:ext cx="3931920" cy="274320"/>
          </a:xfrm>
          <a:prstGeom prst="rect">
            <a:avLst/>
          </a:prstGeom>
          <a:noFill/>
          <a:ln/>
        </p:spPr>
        <p:txBody>
          <a:bodyPr wrap="square" lIns="0" tIns="0" rIns="0" bIns="0" rtlCol="0" anchor="ctr"/>
          <a:lstStyle/>
          <a:p>
            <a:pPr marL="0" indent="0">
              <a:buNone/>
            </a:pPr>
            <a:r>
              <a:rPr lang="en-US" sz="1100" b="1" dirty="0">
                <a:solidFill>
                  <a:srgbClr val="F5C842"/>
                </a:solidFill>
              </a:rPr>
              <a:t>Imitation &amp; Modelling</a:t>
            </a:r>
            <a:endParaRPr lang="en-US" sz="1100" dirty="0"/>
          </a:p>
        </p:txBody>
      </p:sp>
      <p:sp>
        <p:nvSpPr>
          <p:cNvPr id="13" name="Text 9"/>
          <p:cNvSpPr/>
          <p:nvPr/>
        </p:nvSpPr>
        <p:spPr>
          <a:xfrm>
            <a:off x="5449824" y="1298448"/>
            <a:ext cx="3429000" cy="1170432"/>
          </a:xfrm>
          <a:prstGeom prst="rect">
            <a:avLst/>
          </a:prstGeom>
          <a:noFill/>
          <a:ln/>
        </p:spPr>
        <p:txBody>
          <a:bodyPr wrap="square" lIns="0" tIns="0" rIns="0" bIns="0" rtlCol="0" anchor="ctr"/>
          <a:lstStyle/>
          <a:p>
            <a:r>
              <a:rPr lang="en-US" sz="900" dirty="0">
                <a:solidFill>
                  <a:srgbClr val="4A5568"/>
                </a:solidFill>
              </a:rPr>
              <a:t>Isaac has not had many chances to see and replicate good behaviors and polite talk because he has moved around and feels isolated (Bandura, 1986; Gokhale &amp; Mahajan, 2021).</a:t>
            </a:r>
          </a:p>
        </p:txBody>
      </p:sp>
      <p:sp>
        <p:nvSpPr>
          <p:cNvPr id="14" name="Shape 10"/>
          <p:cNvSpPr/>
          <p:nvPr/>
        </p:nvSpPr>
        <p:spPr>
          <a:xfrm>
            <a:off x="274320" y="2743200"/>
            <a:ext cx="4206240" cy="1664208"/>
          </a:xfrm>
          <a:prstGeom prst="rect">
            <a:avLst/>
          </a:prstGeom>
          <a:solidFill>
            <a:srgbClr val="FFFFFF"/>
          </a:solidFill>
          <a:ln w="12700">
            <a:solidFill>
              <a:srgbClr val="D0EAF0"/>
            </a:solidFill>
            <a:prstDash val="solid"/>
          </a:ln>
          <a:effectLst>
            <a:outerShdw blurRad="88900" dist="38100" dir="8100000" algn="bl" rotWithShape="0">
              <a:srgbClr val="000000">
                <a:alpha val="10000"/>
              </a:srgbClr>
            </a:outerShdw>
          </a:effectLst>
        </p:spPr>
        <p:txBody>
          <a:bodyPr/>
          <a:lstStyle/>
          <a:p>
            <a:endParaRPr lang="en-US"/>
          </a:p>
        </p:txBody>
      </p:sp>
      <p:sp>
        <p:nvSpPr>
          <p:cNvPr id="15" name="Shape 11"/>
          <p:cNvSpPr/>
          <p:nvPr/>
        </p:nvSpPr>
        <p:spPr>
          <a:xfrm>
            <a:off x="274320" y="2743200"/>
            <a:ext cx="4206240" cy="347472"/>
          </a:xfrm>
          <a:prstGeom prst="rect">
            <a:avLst/>
          </a:prstGeom>
          <a:solidFill>
            <a:srgbClr val="1B2A4A"/>
          </a:solidFill>
          <a:ln w="12700">
            <a:solidFill>
              <a:srgbClr val="1B2A4A"/>
            </a:solidFill>
            <a:prstDash val="solid"/>
          </a:ln>
        </p:spPr>
        <p:txBody>
          <a:bodyPr/>
          <a:lstStyle/>
          <a:p>
            <a:endParaRPr lang="en-US"/>
          </a:p>
        </p:txBody>
      </p:sp>
      <p:pic>
        <p:nvPicPr>
          <p:cNvPr id="16" name="Image 2" descr="preencoded.png"/>
          <p:cNvPicPr>
            <a:picLocks noChangeAspect="1"/>
          </p:cNvPicPr>
          <p:nvPr/>
        </p:nvPicPr>
        <p:blipFill>
          <a:blip r:embed="rId5"/>
          <a:stretch>
            <a:fillRect/>
          </a:stretch>
        </p:blipFill>
        <p:spPr>
          <a:xfrm>
            <a:off x="384048" y="3200400"/>
            <a:ext cx="475488" cy="475488"/>
          </a:xfrm>
          <a:prstGeom prst="rect">
            <a:avLst/>
          </a:prstGeom>
        </p:spPr>
      </p:pic>
      <p:sp>
        <p:nvSpPr>
          <p:cNvPr id="17" name="Text 12"/>
          <p:cNvSpPr/>
          <p:nvPr/>
        </p:nvSpPr>
        <p:spPr>
          <a:xfrm>
            <a:off x="384048" y="2779776"/>
            <a:ext cx="3931920" cy="274320"/>
          </a:xfrm>
          <a:prstGeom prst="rect">
            <a:avLst/>
          </a:prstGeom>
          <a:noFill/>
          <a:ln/>
        </p:spPr>
        <p:txBody>
          <a:bodyPr wrap="square" lIns="0" tIns="0" rIns="0" bIns="0" rtlCol="0" anchor="ctr"/>
          <a:lstStyle/>
          <a:p>
            <a:pPr marL="0" indent="0">
              <a:buNone/>
            </a:pPr>
            <a:r>
              <a:rPr lang="en-US" sz="1100" b="1" dirty="0">
                <a:solidFill>
                  <a:srgbClr val="F5C842"/>
                </a:solidFill>
              </a:rPr>
              <a:t>Low Self-Efficacy</a:t>
            </a:r>
            <a:endParaRPr lang="en-US" sz="1100" dirty="0"/>
          </a:p>
        </p:txBody>
      </p:sp>
      <p:sp>
        <p:nvSpPr>
          <p:cNvPr id="18" name="Text 13"/>
          <p:cNvSpPr/>
          <p:nvPr/>
        </p:nvSpPr>
        <p:spPr>
          <a:xfrm>
            <a:off x="969264" y="3127248"/>
            <a:ext cx="3429000" cy="1170432"/>
          </a:xfrm>
          <a:prstGeom prst="rect">
            <a:avLst/>
          </a:prstGeom>
          <a:noFill/>
          <a:ln/>
        </p:spPr>
        <p:txBody>
          <a:bodyPr wrap="square" lIns="0" tIns="0" rIns="0" bIns="0" rtlCol="0" anchor="ctr"/>
          <a:lstStyle/>
          <a:p>
            <a:r>
              <a:rPr lang="en-US" sz="900" dirty="0">
                <a:solidFill>
                  <a:srgbClr val="4A5568"/>
                </a:solidFill>
              </a:rPr>
              <a:t>Isaac doesn’t play alone much and has trouble with group stuff, which shows he thinks he’s bad at being social. This is a core self-efficacy problem, he doesn’t believe in his abilities (Bandura, 1997; Zimmerman, 2020).</a:t>
            </a:r>
          </a:p>
          <a:p>
            <a:endParaRPr lang="en-US" sz="900" dirty="0">
              <a:solidFill>
                <a:srgbClr val="4A5568"/>
              </a:solidFill>
            </a:endParaRPr>
          </a:p>
        </p:txBody>
      </p:sp>
      <p:sp>
        <p:nvSpPr>
          <p:cNvPr id="19" name="Shape 14"/>
          <p:cNvSpPr/>
          <p:nvPr/>
        </p:nvSpPr>
        <p:spPr>
          <a:xfrm>
            <a:off x="4754880" y="2743200"/>
            <a:ext cx="4206240" cy="1664208"/>
          </a:xfrm>
          <a:prstGeom prst="rect">
            <a:avLst/>
          </a:prstGeom>
          <a:solidFill>
            <a:srgbClr val="FFFFFF"/>
          </a:solidFill>
          <a:ln w="12700">
            <a:solidFill>
              <a:srgbClr val="D0EAF0"/>
            </a:solidFill>
            <a:prstDash val="solid"/>
          </a:ln>
          <a:effectLst>
            <a:outerShdw blurRad="88900" dist="38100" dir="8100000" algn="bl" rotWithShape="0">
              <a:srgbClr val="000000">
                <a:alpha val="10000"/>
              </a:srgbClr>
            </a:outerShdw>
          </a:effectLst>
        </p:spPr>
        <p:txBody>
          <a:bodyPr/>
          <a:lstStyle/>
          <a:p>
            <a:endParaRPr lang="en-US"/>
          </a:p>
        </p:txBody>
      </p:sp>
      <p:sp>
        <p:nvSpPr>
          <p:cNvPr id="20" name="Shape 15"/>
          <p:cNvSpPr/>
          <p:nvPr/>
        </p:nvSpPr>
        <p:spPr>
          <a:xfrm>
            <a:off x="4754880" y="2743200"/>
            <a:ext cx="4206240" cy="347472"/>
          </a:xfrm>
          <a:prstGeom prst="rect">
            <a:avLst/>
          </a:prstGeom>
          <a:solidFill>
            <a:srgbClr val="1B2A4A"/>
          </a:solidFill>
          <a:ln w="12700">
            <a:solidFill>
              <a:srgbClr val="1B2A4A"/>
            </a:solidFill>
            <a:prstDash val="solid"/>
          </a:ln>
        </p:spPr>
        <p:txBody>
          <a:bodyPr/>
          <a:lstStyle/>
          <a:p>
            <a:endParaRPr lang="en-US"/>
          </a:p>
        </p:txBody>
      </p:sp>
      <p:pic>
        <p:nvPicPr>
          <p:cNvPr id="21" name="Image 3" descr="preencoded.png"/>
          <p:cNvPicPr>
            <a:picLocks noChangeAspect="1"/>
          </p:cNvPicPr>
          <p:nvPr/>
        </p:nvPicPr>
        <p:blipFill>
          <a:blip r:embed="rId6"/>
          <a:stretch>
            <a:fillRect/>
          </a:stretch>
        </p:blipFill>
        <p:spPr>
          <a:xfrm>
            <a:off x="4864608" y="3200400"/>
            <a:ext cx="475488" cy="475488"/>
          </a:xfrm>
          <a:prstGeom prst="rect">
            <a:avLst/>
          </a:prstGeom>
        </p:spPr>
      </p:pic>
      <p:sp>
        <p:nvSpPr>
          <p:cNvPr id="22" name="Text 16"/>
          <p:cNvSpPr/>
          <p:nvPr/>
        </p:nvSpPr>
        <p:spPr>
          <a:xfrm>
            <a:off x="4864608" y="2779776"/>
            <a:ext cx="3931920" cy="274320"/>
          </a:xfrm>
          <a:prstGeom prst="rect">
            <a:avLst/>
          </a:prstGeom>
          <a:noFill/>
          <a:ln/>
        </p:spPr>
        <p:txBody>
          <a:bodyPr wrap="square" lIns="0" tIns="0" rIns="0" bIns="0" rtlCol="0" anchor="ctr"/>
          <a:lstStyle/>
          <a:p>
            <a:pPr marL="0" indent="0">
              <a:buNone/>
            </a:pPr>
            <a:r>
              <a:rPr lang="en-US" sz="1100" b="1" dirty="0">
                <a:solidFill>
                  <a:srgbClr val="F5C842"/>
                </a:solidFill>
              </a:rPr>
              <a:t>Triadic Reciprocal Determinism</a:t>
            </a:r>
            <a:endParaRPr lang="en-US" sz="1100" dirty="0"/>
          </a:p>
        </p:txBody>
      </p:sp>
      <p:sp>
        <p:nvSpPr>
          <p:cNvPr id="23" name="Text 17"/>
          <p:cNvSpPr/>
          <p:nvPr/>
        </p:nvSpPr>
        <p:spPr>
          <a:xfrm>
            <a:off x="5449824" y="3127248"/>
            <a:ext cx="3429000" cy="1170432"/>
          </a:xfrm>
          <a:prstGeom prst="rect">
            <a:avLst/>
          </a:prstGeom>
          <a:noFill/>
          <a:ln/>
        </p:spPr>
        <p:txBody>
          <a:bodyPr wrap="square" lIns="0" tIns="0" rIns="0" bIns="0" rtlCol="0" anchor="ctr"/>
          <a:lstStyle/>
          <a:p>
            <a:endParaRPr lang="en-US" sz="900" dirty="0">
              <a:solidFill>
                <a:srgbClr val="4A5568"/>
              </a:solidFill>
            </a:endParaRPr>
          </a:p>
          <a:p>
            <a:r>
              <a:rPr lang="en-US" sz="900" dirty="0">
                <a:solidFill>
                  <a:srgbClr val="4A5568"/>
                </a:solidFill>
              </a:rPr>
              <a:t>Isaac’s anxiety, his withdrawal, his language delay all work in concert. They mix with his environment lack of care consistency and social isolation. This creates a self-reinforcing loop (Bandura, 1986; Schunk, 2020).</a:t>
            </a:r>
            <a:endParaRPr lang="en-US" sz="900" dirty="0"/>
          </a:p>
        </p:txBody>
      </p:sp>
      <p:sp>
        <p:nvSpPr>
          <p:cNvPr id="24" name="Text 18"/>
          <p:cNvSpPr/>
          <p:nvPr/>
        </p:nvSpPr>
        <p:spPr>
          <a:xfrm>
            <a:off x="274320" y="4919472"/>
            <a:ext cx="8595360" cy="182880"/>
          </a:xfrm>
          <a:prstGeom prst="rect">
            <a:avLst/>
          </a:prstGeom>
          <a:noFill/>
          <a:ln/>
        </p:spPr>
        <p:txBody>
          <a:bodyPr wrap="square" lIns="0" tIns="0" rIns="0" bIns="0" rtlCol="0" anchor="ctr"/>
          <a:lstStyle/>
          <a:p>
            <a:pPr marL="0" indent="0" algn="r">
              <a:buNone/>
            </a:pPr>
            <a:r>
              <a:rPr lang="en-US" sz="750" i="1" dirty="0">
                <a:solidFill>
                  <a:srgbClr val="9AA3B0"/>
                </a:solidFill>
              </a:rPr>
              <a:t>Bandura (1977, 1986, 1997); Madigan et al. (2023); Schunk (2020); Zimmerman (2020); Gokhale &amp; Mahajan (2021)</a:t>
            </a:r>
            <a:endParaRPr lang="en-US" sz="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A1A2E"/>
          </a:solidFill>
          <a:ln w="12700">
            <a:solidFill>
              <a:srgbClr val="1A1A2E"/>
            </a:solidFill>
            <a:prstDash val="solid"/>
          </a:ln>
        </p:spPr>
        <p:txBody>
          <a:bodyPr/>
          <a:lstStyle/>
          <a:p>
            <a:endParaRPr lang="en-US"/>
          </a:p>
        </p:txBody>
      </p:sp>
      <p:sp>
        <p:nvSpPr>
          <p:cNvPr id="3" name="Shape 1"/>
          <p:cNvSpPr/>
          <p:nvPr/>
        </p:nvSpPr>
        <p:spPr>
          <a:xfrm>
            <a:off x="0" y="749808"/>
            <a:ext cx="9144000" cy="64008"/>
          </a:xfrm>
          <a:prstGeom prst="rect">
            <a:avLst/>
          </a:prstGeom>
          <a:solidFill>
            <a:srgbClr val="0D7377"/>
          </a:solidFill>
          <a:ln w="12700">
            <a:solidFill>
              <a:srgbClr val="0D7377"/>
            </a:solidFill>
            <a:prstDash val="solid"/>
          </a:ln>
        </p:spPr>
        <p:txBody>
          <a:bodyPr/>
          <a:lstStyle/>
          <a:p>
            <a:endParaRPr lang="en-US"/>
          </a:p>
        </p:txBody>
      </p:sp>
      <p:sp>
        <p:nvSpPr>
          <p:cNvPr id="4" name="Text 2"/>
          <p:cNvSpPr/>
          <p:nvPr/>
        </p:nvSpPr>
        <p:spPr>
          <a:xfrm>
            <a:off x="365760" y="0"/>
            <a:ext cx="5943600" cy="749808"/>
          </a:xfrm>
          <a:prstGeom prst="rect">
            <a:avLst/>
          </a:prstGeom>
          <a:noFill/>
          <a:ln/>
        </p:spPr>
        <p:txBody>
          <a:bodyPr wrap="square" lIns="0" tIns="0" rIns="0" bIns="0"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APPLYING THE THEORY TO ISAAC</a:t>
            </a:r>
            <a:endParaRPr lang="en-US" sz="2200" dirty="0"/>
          </a:p>
        </p:txBody>
      </p:sp>
      <p:sp>
        <p:nvSpPr>
          <p:cNvPr id="5" name="Shape 3"/>
          <p:cNvSpPr/>
          <p:nvPr/>
        </p:nvSpPr>
        <p:spPr>
          <a:xfrm>
            <a:off x="6217920" y="155448"/>
            <a:ext cx="2651760" cy="438912"/>
          </a:xfrm>
          <a:prstGeom prst="rect">
            <a:avLst/>
          </a:prstGeom>
          <a:solidFill>
            <a:srgbClr val="0D7377"/>
          </a:solidFill>
          <a:ln w="12700">
            <a:solidFill>
              <a:srgbClr val="0D7377"/>
            </a:solidFill>
            <a:prstDash val="solid"/>
          </a:ln>
        </p:spPr>
        <p:txBody>
          <a:bodyPr/>
          <a:lstStyle/>
          <a:p>
            <a:endParaRPr lang="en-US"/>
          </a:p>
        </p:txBody>
      </p:sp>
      <p:sp>
        <p:nvSpPr>
          <p:cNvPr id="6" name="Text 4"/>
          <p:cNvSpPr/>
          <p:nvPr/>
        </p:nvSpPr>
        <p:spPr>
          <a:xfrm>
            <a:off x="6217920" y="155448"/>
            <a:ext cx="2651760" cy="438912"/>
          </a:xfrm>
          <a:prstGeom prst="rect">
            <a:avLst/>
          </a:prstGeom>
          <a:noFill/>
          <a:ln/>
        </p:spPr>
        <p:txBody>
          <a:bodyPr wrap="square" lIns="0" tIns="0" rIns="0" bIns="0" rtlCol="0" anchor="ctr"/>
          <a:lstStyle/>
          <a:p>
            <a:pPr marL="0" indent="0" algn="ctr">
              <a:buNone/>
            </a:pPr>
            <a:r>
              <a:rPr lang="en-US" sz="1050" b="1" dirty="0">
                <a:solidFill>
                  <a:srgbClr val="FFFFFF"/>
                </a:solidFill>
              </a:rPr>
              <a:t>🧬  Biological (Nature) Factors</a:t>
            </a:r>
            <a:endParaRPr lang="en-US" sz="1050" dirty="0"/>
          </a:p>
        </p:txBody>
      </p:sp>
      <p:sp>
        <p:nvSpPr>
          <p:cNvPr id="9" name="Shape 7"/>
          <p:cNvSpPr/>
          <p:nvPr/>
        </p:nvSpPr>
        <p:spPr>
          <a:xfrm>
            <a:off x="274320" y="932688"/>
            <a:ext cx="6035040" cy="868680"/>
          </a:xfrm>
          <a:prstGeom prst="rect">
            <a:avLst/>
          </a:prstGeom>
          <a:solidFill>
            <a:srgbClr val="F4F7FA"/>
          </a:solidFill>
          <a:ln w="12700">
            <a:solidFill>
              <a:srgbClr val="D0EAF0"/>
            </a:solidFill>
            <a:prstDash val="solid"/>
          </a:ln>
        </p:spPr>
        <p:txBody>
          <a:bodyPr/>
          <a:lstStyle/>
          <a:p>
            <a:endParaRPr lang="en-US"/>
          </a:p>
        </p:txBody>
      </p:sp>
      <p:sp>
        <p:nvSpPr>
          <p:cNvPr id="10" name="Shape 8"/>
          <p:cNvSpPr/>
          <p:nvPr/>
        </p:nvSpPr>
        <p:spPr>
          <a:xfrm>
            <a:off x="274320" y="932688"/>
            <a:ext cx="64008" cy="868680"/>
          </a:xfrm>
          <a:prstGeom prst="rect">
            <a:avLst/>
          </a:prstGeom>
          <a:solidFill>
            <a:srgbClr val="0D7377"/>
          </a:solidFill>
          <a:ln w="12700">
            <a:solidFill>
              <a:srgbClr val="0D7377"/>
            </a:solidFill>
            <a:prstDash val="solid"/>
          </a:ln>
        </p:spPr>
        <p:txBody>
          <a:bodyPr/>
          <a:lstStyle/>
          <a:p>
            <a:endParaRPr lang="en-US"/>
          </a:p>
        </p:txBody>
      </p:sp>
      <p:pic>
        <p:nvPicPr>
          <p:cNvPr id="11" name="Image 0" descr="preencoded.png"/>
          <p:cNvPicPr>
            <a:picLocks noChangeAspect="1"/>
          </p:cNvPicPr>
          <p:nvPr/>
        </p:nvPicPr>
        <p:blipFill>
          <a:blip r:embed="rId3"/>
          <a:stretch>
            <a:fillRect/>
          </a:stretch>
        </p:blipFill>
        <p:spPr>
          <a:xfrm>
            <a:off x="402336" y="1115568"/>
            <a:ext cx="438912" cy="438912"/>
          </a:xfrm>
          <a:prstGeom prst="rect">
            <a:avLst/>
          </a:prstGeom>
        </p:spPr>
      </p:pic>
      <p:sp>
        <p:nvSpPr>
          <p:cNvPr id="12" name="Text 9"/>
          <p:cNvSpPr/>
          <p:nvPr/>
        </p:nvSpPr>
        <p:spPr>
          <a:xfrm>
            <a:off x="960120" y="978408"/>
            <a:ext cx="5212080" cy="292608"/>
          </a:xfrm>
          <a:prstGeom prst="rect">
            <a:avLst/>
          </a:prstGeom>
          <a:noFill/>
          <a:ln/>
        </p:spPr>
        <p:txBody>
          <a:bodyPr wrap="square" lIns="0" tIns="0" rIns="0" bIns="0" rtlCol="0" anchor="ctr"/>
          <a:lstStyle/>
          <a:p>
            <a:pPr marL="0" indent="0">
              <a:buNone/>
            </a:pPr>
            <a:r>
              <a:rPr lang="en-US" sz="1000" b="1" dirty="0">
                <a:solidFill>
                  <a:srgbClr val="0D7377"/>
                </a:solidFill>
              </a:rPr>
              <a:t>Cognitive Capacity for Observational Learning</a:t>
            </a:r>
            <a:endParaRPr lang="en-US" sz="1000" dirty="0"/>
          </a:p>
        </p:txBody>
      </p:sp>
      <p:sp>
        <p:nvSpPr>
          <p:cNvPr id="13" name="Text 10"/>
          <p:cNvSpPr/>
          <p:nvPr/>
        </p:nvSpPr>
        <p:spPr>
          <a:xfrm>
            <a:off x="960120" y="1298448"/>
            <a:ext cx="5212080" cy="438912"/>
          </a:xfrm>
          <a:prstGeom prst="rect">
            <a:avLst/>
          </a:prstGeom>
          <a:noFill/>
          <a:ln/>
        </p:spPr>
        <p:txBody>
          <a:bodyPr wrap="square" lIns="0" tIns="0" rIns="0" bIns="0" rtlCol="0" anchor="ctr"/>
          <a:lstStyle/>
          <a:p>
            <a:r>
              <a:rPr lang="en-US" sz="900" dirty="0">
                <a:solidFill>
                  <a:srgbClr val="4A5568"/>
                </a:solidFill>
              </a:rPr>
              <a:t>You have to be in a state of mind to observe and imitate,” Bandura said in 1977. Gokhale and Mahajan (2021): Isaac’s brain is super primed to learn from examples from ages 0 to 5.</a:t>
            </a:r>
            <a:endParaRPr lang="en-US" sz="900" dirty="0"/>
          </a:p>
        </p:txBody>
      </p:sp>
      <p:sp>
        <p:nvSpPr>
          <p:cNvPr id="14" name="Shape 11"/>
          <p:cNvSpPr/>
          <p:nvPr/>
        </p:nvSpPr>
        <p:spPr>
          <a:xfrm>
            <a:off x="274320" y="1938528"/>
            <a:ext cx="6035040" cy="868680"/>
          </a:xfrm>
          <a:prstGeom prst="rect">
            <a:avLst/>
          </a:prstGeom>
          <a:solidFill>
            <a:srgbClr val="FFFFFF"/>
          </a:solidFill>
          <a:ln w="12700">
            <a:solidFill>
              <a:srgbClr val="D0EAF0"/>
            </a:solidFill>
            <a:prstDash val="solid"/>
          </a:ln>
        </p:spPr>
        <p:txBody>
          <a:bodyPr/>
          <a:lstStyle/>
          <a:p>
            <a:endParaRPr lang="en-US"/>
          </a:p>
        </p:txBody>
      </p:sp>
      <p:sp>
        <p:nvSpPr>
          <p:cNvPr id="15" name="Shape 12"/>
          <p:cNvSpPr/>
          <p:nvPr/>
        </p:nvSpPr>
        <p:spPr>
          <a:xfrm>
            <a:off x="274320" y="1938528"/>
            <a:ext cx="64008" cy="868680"/>
          </a:xfrm>
          <a:prstGeom prst="rect">
            <a:avLst/>
          </a:prstGeom>
          <a:solidFill>
            <a:srgbClr val="0D7377"/>
          </a:solidFill>
          <a:ln w="12700">
            <a:solidFill>
              <a:srgbClr val="0D7377"/>
            </a:solidFill>
            <a:prstDash val="solid"/>
          </a:ln>
        </p:spPr>
        <p:txBody>
          <a:bodyPr/>
          <a:lstStyle/>
          <a:p>
            <a:endParaRPr lang="en-US"/>
          </a:p>
        </p:txBody>
      </p:sp>
      <p:pic>
        <p:nvPicPr>
          <p:cNvPr id="16" name="Image 1" descr="preencoded.png"/>
          <p:cNvPicPr>
            <a:picLocks noChangeAspect="1"/>
          </p:cNvPicPr>
          <p:nvPr/>
        </p:nvPicPr>
        <p:blipFill>
          <a:blip r:embed="rId4"/>
          <a:stretch>
            <a:fillRect/>
          </a:stretch>
        </p:blipFill>
        <p:spPr>
          <a:xfrm>
            <a:off x="402336" y="2121408"/>
            <a:ext cx="438912" cy="438912"/>
          </a:xfrm>
          <a:prstGeom prst="rect">
            <a:avLst/>
          </a:prstGeom>
        </p:spPr>
      </p:pic>
      <p:sp>
        <p:nvSpPr>
          <p:cNvPr id="17" name="Text 13"/>
          <p:cNvSpPr/>
          <p:nvPr/>
        </p:nvSpPr>
        <p:spPr>
          <a:xfrm>
            <a:off x="960120" y="1984248"/>
            <a:ext cx="5212080" cy="292608"/>
          </a:xfrm>
          <a:prstGeom prst="rect">
            <a:avLst/>
          </a:prstGeom>
          <a:noFill/>
          <a:ln/>
        </p:spPr>
        <p:txBody>
          <a:bodyPr wrap="square" lIns="0" tIns="0" rIns="0" bIns="0" rtlCol="0" anchor="ctr"/>
          <a:lstStyle/>
          <a:p>
            <a:pPr marL="0" indent="0">
              <a:buNone/>
            </a:pPr>
            <a:r>
              <a:rPr lang="en-US" sz="1000" b="1" dirty="0">
                <a:solidFill>
                  <a:srgbClr val="0D7377"/>
                </a:solidFill>
              </a:rPr>
              <a:t>Temperament &amp; Anxiety Sensitivity</a:t>
            </a:r>
            <a:endParaRPr lang="en-US" sz="1000" dirty="0"/>
          </a:p>
        </p:txBody>
      </p:sp>
      <p:sp>
        <p:nvSpPr>
          <p:cNvPr id="18" name="Text 14"/>
          <p:cNvSpPr/>
          <p:nvPr/>
        </p:nvSpPr>
        <p:spPr>
          <a:xfrm>
            <a:off x="960120" y="2304288"/>
            <a:ext cx="5212080" cy="438912"/>
          </a:xfrm>
          <a:prstGeom prst="rect">
            <a:avLst/>
          </a:prstGeom>
          <a:noFill/>
          <a:ln/>
        </p:spPr>
        <p:txBody>
          <a:bodyPr wrap="square" lIns="0" tIns="0" rIns="0" bIns="0" rtlCol="0" anchor="ctr"/>
          <a:lstStyle/>
          <a:p>
            <a:r>
              <a:rPr lang="en-US" sz="900" dirty="0">
                <a:solidFill>
                  <a:srgbClr val="4A5568"/>
                </a:solidFill>
              </a:rPr>
              <a:t>Some kids are more stress prone biologically. Isaac could be one of them, responding more strongly to inconsistent role models (Rothbart &amp; Bates, cited in Schunk, 2020).</a:t>
            </a:r>
            <a:endParaRPr lang="en-US" sz="900" dirty="0"/>
          </a:p>
        </p:txBody>
      </p:sp>
      <p:sp>
        <p:nvSpPr>
          <p:cNvPr id="19" name="Shape 15"/>
          <p:cNvSpPr/>
          <p:nvPr/>
        </p:nvSpPr>
        <p:spPr>
          <a:xfrm>
            <a:off x="274320" y="2944368"/>
            <a:ext cx="6035040" cy="868680"/>
          </a:xfrm>
          <a:prstGeom prst="rect">
            <a:avLst/>
          </a:prstGeom>
          <a:solidFill>
            <a:srgbClr val="F4F7FA"/>
          </a:solidFill>
          <a:ln w="12700">
            <a:solidFill>
              <a:srgbClr val="D0EAF0"/>
            </a:solidFill>
            <a:prstDash val="solid"/>
          </a:ln>
        </p:spPr>
        <p:txBody>
          <a:bodyPr/>
          <a:lstStyle/>
          <a:p>
            <a:endParaRPr lang="en-US"/>
          </a:p>
        </p:txBody>
      </p:sp>
      <p:sp>
        <p:nvSpPr>
          <p:cNvPr id="20" name="Shape 16"/>
          <p:cNvSpPr/>
          <p:nvPr/>
        </p:nvSpPr>
        <p:spPr>
          <a:xfrm>
            <a:off x="274320" y="2944368"/>
            <a:ext cx="64008" cy="868680"/>
          </a:xfrm>
          <a:prstGeom prst="rect">
            <a:avLst/>
          </a:prstGeom>
          <a:solidFill>
            <a:srgbClr val="0D7377"/>
          </a:solidFill>
          <a:ln w="12700">
            <a:solidFill>
              <a:srgbClr val="0D7377"/>
            </a:solidFill>
            <a:prstDash val="solid"/>
          </a:ln>
        </p:spPr>
        <p:txBody>
          <a:bodyPr/>
          <a:lstStyle/>
          <a:p>
            <a:endParaRPr lang="en-US"/>
          </a:p>
        </p:txBody>
      </p:sp>
      <p:pic>
        <p:nvPicPr>
          <p:cNvPr id="21" name="Image 2" descr="preencoded.png"/>
          <p:cNvPicPr>
            <a:picLocks noChangeAspect="1"/>
          </p:cNvPicPr>
          <p:nvPr/>
        </p:nvPicPr>
        <p:blipFill>
          <a:blip r:embed="rId5"/>
          <a:stretch>
            <a:fillRect/>
          </a:stretch>
        </p:blipFill>
        <p:spPr>
          <a:xfrm>
            <a:off x="402336" y="3127248"/>
            <a:ext cx="438912" cy="438912"/>
          </a:xfrm>
          <a:prstGeom prst="rect">
            <a:avLst/>
          </a:prstGeom>
        </p:spPr>
      </p:pic>
      <p:sp>
        <p:nvSpPr>
          <p:cNvPr id="22" name="Text 17"/>
          <p:cNvSpPr/>
          <p:nvPr/>
        </p:nvSpPr>
        <p:spPr>
          <a:xfrm>
            <a:off x="960120" y="2990088"/>
            <a:ext cx="5212080" cy="292608"/>
          </a:xfrm>
          <a:prstGeom prst="rect">
            <a:avLst/>
          </a:prstGeom>
          <a:noFill/>
          <a:ln/>
        </p:spPr>
        <p:txBody>
          <a:bodyPr wrap="square" lIns="0" tIns="0" rIns="0" bIns="0" rtlCol="0" anchor="ctr"/>
          <a:lstStyle/>
          <a:p>
            <a:pPr marL="0" indent="0">
              <a:buNone/>
            </a:pPr>
            <a:r>
              <a:rPr lang="en-US" sz="1000" b="1" dirty="0">
                <a:solidFill>
                  <a:srgbClr val="0D7377"/>
                </a:solidFill>
              </a:rPr>
              <a:t>Language Acquisition via Modelling</a:t>
            </a:r>
            <a:endParaRPr lang="en-US" sz="1000" dirty="0"/>
          </a:p>
        </p:txBody>
      </p:sp>
      <p:sp>
        <p:nvSpPr>
          <p:cNvPr id="23" name="Text 18"/>
          <p:cNvSpPr/>
          <p:nvPr/>
        </p:nvSpPr>
        <p:spPr>
          <a:xfrm>
            <a:off x="960120" y="3310128"/>
            <a:ext cx="5212080" cy="438912"/>
          </a:xfrm>
          <a:prstGeom prst="rect">
            <a:avLst/>
          </a:prstGeom>
          <a:noFill/>
          <a:ln/>
        </p:spPr>
        <p:txBody>
          <a:bodyPr wrap="square" lIns="0" tIns="0" rIns="0" bIns="0" rtlCol="0" anchor="ctr"/>
          <a:lstStyle/>
          <a:p>
            <a:r>
              <a:rPr lang="en-US" sz="900" dirty="0">
                <a:solidFill>
                  <a:srgbClr val="4A5568"/>
                </a:solidFill>
              </a:rPr>
              <a:t>Verbal interaction of caregivers is an important factor in language development. Isaac’s language delay indicates that he has not received enough of this rich input (Vygotsky, 1978; </a:t>
            </a:r>
            <a:r>
              <a:rPr lang="en-US" sz="900" dirty="0" err="1">
                <a:solidFill>
                  <a:srgbClr val="4A5568"/>
                </a:solidFill>
              </a:rPr>
              <a:t>Girolametto</a:t>
            </a:r>
            <a:r>
              <a:rPr lang="en-US" sz="900" dirty="0">
                <a:solidFill>
                  <a:srgbClr val="4A5568"/>
                </a:solidFill>
              </a:rPr>
              <a:t> &amp; Weitzman, 2020).</a:t>
            </a:r>
          </a:p>
        </p:txBody>
      </p:sp>
      <p:sp>
        <p:nvSpPr>
          <p:cNvPr id="24" name="Shape 19"/>
          <p:cNvSpPr/>
          <p:nvPr/>
        </p:nvSpPr>
        <p:spPr>
          <a:xfrm>
            <a:off x="274320" y="3950208"/>
            <a:ext cx="6035040" cy="868680"/>
          </a:xfrm>
          <a:prstGeom prst="rect">
            <a:avLst/>
          </a:prstGeom>
          <a:solidFill>
            <a:srgbClr val="FFFFFF"/>
          </a:solidFill>
          <a:ln w="12700">
            <a:solidFill>
              <a:srgbClr val="D0EAF0"/>
            </a:solidFill>
            <a:prstDash val="solid"/>
          </a:ln>
        </p:spPr>
        <p:txBody>
          <a:bodyPr/>
          <a:lstStyle/>
          <a:p>
            <a:endParaRPr lang="en-US"/>
          </a:p>
        </p:txBody>
      </p:sp>
      <p:sp>
        <p:nvSpPr>
          <p:cNvPr id="25" name="Shape 20"/>
          <p:cNvSpPr/>
          <p:nvPr/>
        </p:nvSpPr>
        <p:spPr>
          <a:xfrm>
            <a:off x="274320" y="3950208"/>
            <a:ext cx="64008" cy="868680"/>
          </a:xfrm>
          <a:prstGeom prst="rect">
            <a:avLst/>
          </a:prstGeom>
          <a:solidFill>
            <a:srgbClr val="0D7377"/>
          </a:solidFill>
          <a:ln w="12700">
            <a:solidFill>
              <a:srgbClr val="0D7377"/>
            </a:solidFill>
            <a:prstDash val="solid"/>
          </a:ln>
        </p:spPr>
        <p:txBody>
          <a:bodyPr/>
          <a:lstStyle/>
          <a:p>
            <a:endParaRPr lang="en-US"/>
          </a:p>
        </p:txBody>
      </p:sp>
      <p:pic>
        <p:nvPicPr>
          <p:cNvPr id="26" name="Image 3" descr="preencoded.png"/>
          <p:cNvPicPr>
            <a:picLocks noChangeAspect="1"/>
          </p:cNvPicPr>
          <p:nvPr/>
        </p:nvPicPr>
        <p:blipFill>
          <a:blip r:embed="rId6"/>
          <a:stretch>
            <a:fillRect/>
          </a:stretch>
        </p:blipFill>
        <p:spPr>
          <a:xfrm>
            <a:off x="402336" y="4133088"/>
            <a:ext cx="438912" cy="438912"/>
          </a:xfrm>
          <a:prstGeom prst="rect">
            <a:avLst/>
          </a:prstGeom>
        </p:spPr>
      </p:pic>
      <p:sp>
        <p:nvSpPr>
          <p:cNvPr id="27" name="Text 21"/>
          <p:cNvSpPr/>
          <p:nvPr/>
        </p:nvSpPr>
        <p:spPr>
          <a:xfrm>
            <a:off x="960120" y="3995928"/>
            <a:ext cx="5212080" cy="292608"/>
          </a:xfrm>
          <a:prstGeom prst="rect">
            <a:avLst/>
          </a:prstGeom>
          <a:noFill/>
          <a:ln/>
        </p:spPr>
        <p:txBody>
          <a:bodyPr wrap="square" lIns="0" tIns="0" rIns="0" bIns="0" rtlCol="0" anchor="ctr"/>
          <a:lstStyle/>
          <a:p>
            <a:pPr marL="0" indent="0">
              <a:buNone/>
            </a:pPr>
            <a:r>
              <a:rPr lang="en-US" sz="1000" b="1" dirty="0">
                <a:solidFill>
                  <a:srgbClr val="0D7377"/>
                </a:solidFill>
              </a:rPr>
              <a:t>Neurological Impact of Observed Stress</a:t>
            </a:r>
            <a:endParaRPr lang="en-US" sz="1000" dirty="0"/>
          </a:p>
        </p:txBody>
      </p:sp>
      <p:sp>
        <p:nvSpPr>
          <p:cNvPr id="28" name="Text 22"/>
          <p:cNvSpPr/>
          <p:nvPr/>
        </p:nvSpPr>
        <p:spPr>
          <a:xfrm>
            <a:off x="960120" y="4315968"/>
            <a:ext cx="5212080" cy="438912"/>
          </a:xfrm>
          <a:prstGeom prst="rect">
            <a:avLst/>
          </a:prstGeom>
          <a:noFill/>
          <a:ln/>
        </p:spPr>
        <p:txBody>
          <a:bodyPr wrap="square" lIns="0" tIns="0" rIns="0" bIns="0" rtlCol="0" anchor="ctr"/>
          <a:lstStyle/>
          <a:p>
            <a:r>
              <a:rPr lang="en-US" sz="900" dirty="0">
                <a:solidFill>
                  <a:srgbClr val="4A5568"/>
                </a:solidFill>
              </a:rPr>
              <a:t>How Isaac responds to stress may be influenced by watching mom’s response. Repeatedly witnessing this might reinforce his stress response, increasing his sensitivity to cortisol (Madigan et al., 2023).</a:t>
            </a:r>
            <a:endParaRPr lang="en-US" sz="900" dirty="0"/>
          </a:p>
        </p:txBody>
      </p:sp>
      <p:sp>
        <p:nvSpPr>
          <p:cNvPr id="29" name="Text 23"/>
          <p:cNvSpPr/>
          <p:nvPr/>
        </p:nvSpPr>
        <p:spPr>
          <a:xfrm>
            <a:off x="274320" y="4919472"/>
            <a:ext cx="8595360" cy="182880"/>
          </a:xfrm>
          <a:prstGeom prst="rect">
            <a:avLst/>
          </a:prstGeom>
          <a:noFill/>
          <a:ln/>
        </p:spPr>
        <p:txBody>
          <a:bodyPr wrap="square" lIns="0" tIns="0" rIns="0" bIns="0" rtlCol="0" anchor="ctr"/>
          <a:lstStyle/>
          <a:p>
            <a:pPr marL="0" indent="0" algn="r">
              <a:buNone/>
            </a:pPr>
            <a:r>
              <a:rPr lang="en-US" sz="750" i="1" dirty="0">
                <a:solidFill>
                  <a:srgbClr val="9AA3B0"/>
                </a:solidFill>
              </a:rPr>
              <a:t>Bandura (1977); Gokhale &amp; Mahajan (2021); Schunk (2020); Madigan et al. (2023); Girolametto &amp; Weitzman (2020)</a:t>
            </a:r>
            <a:endParaRPr lang="en-US" sz="750" dirty="0"/>
          </a:p>
        </p:txBody>
      </p:sp>
      <p:pic>
        <p:nvPicPr>
          <p:cNvPr id="31" name="Picture 30">
            <a:extLst>
              <a:ext uri="{FF2B5EF4-FFF2-40B4-BE49-F238E27FC236}">
                <a16:creationId xmlns:a16="http://schemas.microsoft.com/office/drawing/2014/main" id="{07D3BB6F-173D-CC68-486D-24D1AEF5CE09}"/>
              </a:ext>
            </a:extLst>
          </p:cNvPr>
          <p:cNvPicPr>
            <a:picLocks noChangeAspect="1"/>
          </p:cNvPicPr>
          <p:nvPr/>
        </p:nvPicPr>
        <p:blipFill>
          <a:blip r:embed="rId7"/>
          <a:srcRect b="1695"/>
          <a:stretch>
            <a:fillRect/>
          </a:stretch>
        </p:blipFill>
        <p:spPr>
          <a:xfrm>
            <a:off x="6428232" y="931118"/>
            <a:ext cx="2636520" cy="388777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4F7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0D7377"/>
          </a:solidFill>
          <a:ln w="12700">
            <a:solidFill>
              <a:srgbClr val="0D7377"/>
            </a:solidFill>
            <a:prstDash val="solid"/>
          </a:ln>
        </p:spPr>
        <p:txBody>
          <a:bodyPr/>
          <a:lstStyle/>
          <a:p>
            <a:endParaRPr lang="en-US"/>
          </a:p>
        </p:txBody>
      </p:sp>
      <p:sp>
        <p:nvSpPr>
          <p:cNvPr id="3" name="Text 1"/>
          <p:cNvSpPr/>
          <p:nvPr/>
        </p:nvSpPr>
        <p:spPr>
          <a:xfrm>
            <a:off x="365760" y="0"/>
            <a:ext cx="5943600" cy="749808"/>
          </a:xfrm>
          <a:prstGeom prst="rect">
            <a:avLst/>
          </a:prstGeom>
          <a:noFill/>
          <a:ln/>
        </p:spPr>
        <p:txBody>
          <a:bodyPr wrap="square" lIns="0" tIns="0" rIns="0" bIns="0"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APPLYING THE THEORY TO ISAAC</a:t>
            </a:r>
            <a:endParaRPr lang="en-US" sz="2200" dirty="0"/>
          </a:p>
        </p:txBody>
      </p:sp>
      <p:sp>
        <p:nvSpPr>
          <p:cNvPr id="4" name="Shape 2"/>
          <p:cNvSpPr/>
          <p:nvPr/>
        </p:nvSpPr>
        <p:spPr>
          <a:xfrm>
            <a:off x="6217920" y="155448"/>
            <a:ext cx="2651760" cy="438912"/>
          </a:xfrm>
          <a:prstGeom prst="rect">
            <a:avLst/>
          </a:prstGeom>
          <a:solidFill>
            <a:srgbClr val="1A1A2E"/>
          </a:solidFill>
          <a:ln w="12700">
            <a:solidFill>
              <a:srgbClr val="1A1A2E"/>
            </a:solidFill>
            <a:prstDash val="solid"/>
          </a:ln>
        </p:spPr>
        <p:txBody>
          <a:bodyPr/>
          <a:lstStyle/>
          <a:p>
            <a:endParaRPr lang="en-US"/>
          </a:p>
        </p:txBody>
      </p:sp>
      <p:sp>
        <p:nvSpPr>
          <p:cNvPr id="5" name="Text 3"/>
          <p:cNvSpPr/>
          <p:nvPr/>
        </p:nvSpPr>
        <p:spPr>
          <a:xfrm>
            <a:off x="6217920" y="155448"/>
            <a:ext cx="2651760" cy="438912"/>
          </a:xfrm>
          <a:prstGeom prst="rect">
            <a:avLst/>
          </a:prstGeom>
          <a:noFill/>
          <a:ln/>
        </p:spPr>
        <p:txBody>
          <a:bodyPr wrap="square" lIns="0" tIns="0" rIns="0" bIns="0" rtlCol="0" anchor="ctr"/>
          <a:lstStyle/>
          <a:p>
            <a:pPr marL="0" indent="0" algn="ctr">
              <a:buNone/>
            </a:pPr>
            <a:r>
              <a:rPr lang="en-US" sz="1050" b="1" dirty="0">
                <a:solidFill>
                  <a:srgbClr val="FFFFFF"/>
                </a:solidFill>
              </a:rPr>
              <a:t>🏡  Environmental (Nurture) Factors</a:t>
            </a:r>
            <a:endParaRPr lang="en-US" sz="1050" dirty="0"/>
          </a:p>
        </p:txBody>
      </p:sp>
      <p:sp>
        <p:nvSpPr>
          <p:cNvPr id="6" name="Shape 4"/>
          <p:cNvSpPr/>
          <p:nvPr/>
        </p:nvSpPr>
        <p:spPr>
          <a:xfrm>
            <a:off x="274320" y="896112"/>
            <a:ext cx="8595360" cy="475488"/>
          </a:xfrm>
          <a:prstGeom prst="rect">
            <a:avLst/>
          </a:prstGeom>
          <a:solidFill>
            <a:srgbClr val="1B2A4A"/>
          </a:solidFill>
          <a:ln w="12700">
            <a:solidFill>
              <a:srgbClr val="1B2A4A"/>
            </a:solidFill>
            <a:prstDash val="solid"/>
          </a:ln>
        </p:spPr>
        <p:txBody>
          <a:bodyPr/>
          <a:lstStyle/>
          <a:p>
            <a:endParaRPr lang="en-US"/>
          </a:p>
        </p:txBody>
      </p:sp>
      <p:sp>
        <p:nvSpPr>
          <p:cNvPr id="7" name="Text 5"/>
          <p:cNvSpPr/>
          <p:nvPr/>
        </p:nvSpPr>
        <p:spPr>
          <a:xfrm>
            <a:off x="365760" y="896112"/>
            <a:ext cx="8412480" cy="475488"/>
          </a:xfrm>
          <a:prstGeom prst="rect">
            <a:avLst/>
          </a:prstGeom>
          <a:noFill/>
          <a:ln/>
        </p:spPr>
        <p:txBody>
          <a:bodyPr wrap="square" lIns="0" tIns="0" rIns="0" bIns="0" rtlCol="0" anchor="ctr"/>
          <a:lstStyle/>
          <a:p>
            <a:pPr algn="ctr"/>
            <a:r>
              <a:rPr lang="en-US" sz="1200" b="1" i="1" dirty="0">
                <a:solidFill>
                  <a:srgbClr val="F5C842"/>
                </a:solidFill>
              </a:rPr>
              <a:t>Most human behavior is acquired through observational learning by modelling’ Bandura (1977, p.22)</a:t>
            </a:r>
            <a:endParaRPr lang="en-US" sz="1200" dirty="0"/>
          </a:p>
        </p:txBody>
      </p:sp>
      <p:sp>
        <p:nvSpPr>
          <p:cNvPr id="8" name="Shape 6"/>
          <p:cNvSpPr/>
          <p:nvPr/>
        </p:nvSpPr>
        <p:spPr>
          <a:xfrm>
            <a:off x="274320" y="1508760"/>
            <a:ext cx="8595360" cy="749808"/>
          </a:xfrm>
          <a:prstGeom prst="rect">
            <a:avLst/>
          </a:prstGeom>
          <a:solidFill>
            <a:srgbClr val="FFFFFF"/>
          </a:solidFill>
          <a:ln w="12700">
            <a:solidFill>
              <a:srgbClr val="D0EAF0"/>
            </a:solidFill>
            <a:prstDash val="solid"/>
          </a:ln>
          <a:effectLst>
            <a:outerShdw blurRad="88900" dist="38100" dir="8100000" algn="bl" rotWithShape="0">
              <a:srgbClr val="000000">
                <a:alpha val="10000"/>
              </a:srgbClr>
            </a:outerShdw>
          </a:effectLst>
        </p:spPr>
        <p:txBody>
          <a:bodyPr/>
          <a:lstStyle/>
          <a:p>
            <a:endParaRPr lang="en-US"/>
          </a:p>
        </p:txBody>
      </p:sp>
      <p:sp>
        <p:nvSpPr>
          <p:cNvPr id="9" name="Shape 7"/>
          <p:cNvSpPr/>
          <p:nvPr/>
        </p:nvSpPr>
        <p:spPr>
          <a:xfrm>
            <a:off x="274320" y="1508760"/>
            <a:ext cx="64008" cy="749808"/>
          </a:xfrm>
          <a:prstGeom prst="rect">
            <a:avLst/>
          </a:prstGeom>
          <a:solidFill>
            <a:srgbClr val="E8A838"/>
          </a:solidFill>
          <a:ln w="12700">
            <a:solidFill>
              <a:srgbClr val="E8A838"/>
            </a:solidFill>
            <a:prstDash val="solid"/>
          </a:ln>
        </p:spPr>
        <p:txBody>
          <a:bodyPr/>
          <a:lstStyle/>
          <a:p>
            <a:endParaRPr lang="en-US"/>
          </a:p>
        </p:txBody>
      </p:sp>
      <p:pic>
        <p:nvPicPr>
          <p:cNvPr id="10" name="Image 0" descr="preencoded.png"/>
          <p:cNvPicPr>
            <a:picLocks noChangeAspect="1"/>
          </p:cNvPicPr>
          <p:nvPr/>
        </p:nvPicPr>
        <p:blipFill>
          <a:blip r:embed="rId3"/>
          <a:stretch>
            <a:fillRect/>
          </a:stretch>
        </p:blipFill>
        <p:spPr>
          <a:xfrm>
            <a:off x="402336" y="1664208"/>
            <a:ext cx="411480" cy="411480"/>
          </a:xfrm>
          <a:prstGeom prst="rect">
            <a:avLst/>
          </a:prstGeom>
        </p:spPr>
      </p:pic>
      <p:sp>
        <p:nvSpPr>
          <p:cNvPr id="11" name="Text 8"/>
          <p:cNvSpPr/>
          <p:nvPr/>
        </p:nvSpPr>
        <p:spPr>
          <a:xfrm>
            <a:off x="932688" y="1554480"/>
            <a:ext cx="7772400" cy="274320"/>
          </a:xfrm>
          <a:prstGeom prst="rect">
            <a:avLst/>
          </a:prstGeom>
          <a:noFill/>
          <a:ln/>
        </p:spPr>
        <p:txBody>
          <a:bodyPr wrap="square" lIns="0" tIns="0" rIns="0" bIns="0" rtlCol="0" anchor="ctr"/>
          <a:lstStyle/>
          <a:p>
            <a:pPr marL="0" indent="0">
              <a:buNone/>
            </a:pPr>
            <a:r>
              <a:rPr lang="en-US" sz="1000" b="1" dirty="0">
                <a:solidFill>
                  <a:srgbClr val="0D7377"/>
                </a:solidFill>
              </a:rPr>
              <a:t>Maternal Modelling of Withdrawal &amp; Low Confidence</a:t>
            </a:r>
            <a:endParaRPr lang="en-US" sz="1000" dirty="0"/>
          </a:p>
        </p:txBody>
      </p:sp>
      <p:sp>
        <p:nvSpPr>
          <p:cNvPr id="12" name="Text 9"/>
          <p:cNvSpPr/>
          <p:nvPr/>
        </p:nvSpPr>
        <p:spPr>
          <a:xfrm>
            <a:off x="932688" y="1856232"/>
            <a:ext cx="7772400" cy="347472"/>
          </a:xfrm>
          <a:prstGeom prst="rect">
            <a:avLst/>
          </a:prstGeom>
          <a:noFill/>
          <a:ln/>
        </p:spPr>
        <p:txBody>
          <a:bodyPr wrap="square" lIns="0" tIns="0" rIns="0" bIns="0" rtlCol="0" anchor="ctr"/>
          <a:lstStyle/>
          <a:p>
            <a:r>
              <a:rPr lang="en-US" sz="900" dirty="0">
                <a:solidFill>
                  <a:srgbClr val="4A5568"/>
                </a:solidFill>
              </a:rPr>
              <a:t>Isaac's mom pulls away because she is depressed and displays avoidant and low-confidence behavior. Kids like Isaac pick up on these emotional habits (Madigan et al., 2023; Eshel et al., 2021).</a:t>
            </a:r>
            <a:endParaRPr lang="en-US" sz="900" dirty="0"/>
          </a:p>
        </p:txBody>
      </p:sp>
      <p:sp>
        <p:nvSpPr>
          <p:cNvPr id="13" name="Shape 10"/>
          <p:cNvSpPr/>
          <p:nvPr/>
        </p:nvSpPr>
        <p:spPr>
          <a:xfrm>
            <a:off x="274320" y="2377440"/>
            <a:ext cx="8595360" cy="749808"/>
          </a:xfrm>
          <a:prstGeom prst="rect">
            <a:avLst/>
          </a:prstGeom>
          <a:solidFill>
            <a:srgbClr val="FFFFFF"/>
          </a:solidFill>
          <a:ln w="12700">
            <a:solidFill>
              <a:srgbClr val="D0EAF0"/>
            </a:solidFill>
            <a:prstDash val="solid"/>
          </a:ln>
          <a:effectLst>
            <a:outerShdw blurRad="88900" dist="38100" dir="8100000" algn="bl" rotWithShape="0">
              <a:srgbClr val="000000">
                <a:alpha val="10000"/>
              </a:srgbClr>
            </a:outerShdw>
          </a:effectLst>
        </p:spPr>
        <p:txBody>
          <a:bodyPr/>
          <a:lstStyle/>
          <a:p>
            <a:endParaRPr lang="en-US"/>
          </a:p>
        </p:txBody>
      </p:sp>
      <p:sp>
        <p:nvSpPr>
          <p:cNvPr id="14" name="Shape 11"/>
          <p:cNvSpPr/>
          <p:nvPr/>
        </p:nvSpPr>
        <p:spPr>
          <a:xfrm>
            <a:off x="274320" y="2377440"/>
            <a:ext cx="64008" cy="749808"/>
          </a:xfrm>
          <a:prstGeom prst="rect">
            <a:avLst/>
          </a:prstGeom>
          <a:solidFill>
            <a:srgbClr val="E8A838"/>
          </a:solidFill>
          <a:ln w="12700">
            <a:solidFill>
              <a:srgbClr val="E8A838"/>
            </a:solidFill>
            <a:prstDash val="solid"/>
          </a:ln>
        </p:spPr>
        <p:txBody>
          <a:bodyPr/>
          <a:lstStyle/>
          <a:p>
            <a:endParaRPr lang="en-US"/>
          </a:p>
        </p:txBody>
      </p:sp>
      <p:pic>
        <p:nvPicPr>
          <p:cNvPr id="15" name="Image 1" descr="preencoded.png"/>
          <p:cNvPicPr>
            <a:picLocks noChangeAspect="1"/>
          </p:cNvPicPr>
          <p:nvPr/>
        </p:nvPicPr>
        <p:blipFill>
          <a:blip r:embed="rId4"/>
          <a:stretch>
            <a:fillRect/>
          </a:stretch>
        </p:blipFill>
        <p:spPr>
          <a:xfrm>
            <a:off x="402336" y="2532888"/>
            <a:ext cx="411480" cy="411480"/>
          </a:xfrm>
          <a:prstGeom prst="rect">
            <a:avLst/>
          </a:prstGeom>
        </p:spPr>
      </p:pic>
      <p:sp>
        <p:nvSpPr>
          <p:cNvPr id="16" name="Text 12"/>
          <p:cNvSpPr/>
          <p:nvPr/>
        </p:nvSpPr>
        <p:spPr>
          <a:xfrm>
            <a:off x="932688" y="2423160"/>
            <a:ext cx="7772400" cy="274320"/>
          </a:xfrm>
          <a:prstGeom prst="rect">
            <a:avLst/>
          </a:prstGeom>
          <a:noFill/>
          <a:ln/>
        </p:spPr>
        <p:txBody>
          <a:bodyPr wrap="square" lIns="0" tIns="0" rIns="0" bIns="0" rtlCol="0" anchor="ctr"/>
          <a:lstStyle/>
          <a:p>
            <a:pPr marL="0" indent="0">
              <a:buNone/>
            </a:pPr>
            <a:r>
              <a:rPr lang="en-US" sz="1000" b="1" dirty="0">
                <a:solidFill>
                  <a:srgbClr val="0D7377"/>
                </a:solidFill>
              </a:rPr>
              <a:t>Disrupted Caregiving - Absence of Consistent Models</a:t>
            </a:r>
            <a:endParaRPr lang="en-US" sz="1000" dirty="0"/>
          </a:p>
        </p:txBody>
      </p:sp>
      <p:sp>
        <p:nvSpPr>
          <p:cNvPr id="17" name="Text 13"/>
          <p:cNvSpPr/>
          <p:nvPr/>
        </p:nvSpPr>
        <p:spPr>
          <a:xfrm>
            <a:off x="932688" y="2724912"/>
            <a:ext cx="7772400" cy="347472"/>
          </a:xfrm>
          <a:prstGeom prst="rect">
            <a:avLst/>
          </a:prstGeom>
          <a:noFill/>
          <a:ln/>
        </p:spPr>
        <p:txBody>
          <a:bodyPr wrap="square" lIns="0" tIns="0" rIns="0" bIns="0" rtlCol="0" anchor="ctr"/>
          <a:lstStyle/>
          <a:p>
            <a:r>
              <a:rPr lang="en-US" sz="900" dirty="0">
                <a:solidFill>
                  <a:srgbClr val="4A5568"/>
                </a:solidFill>
              </a:rPr>
              <a:t>Isaac, however, doesn’t get to see a consistent example long enough to learn from it properly with multiple caregivers (Bandura, 1986; Gokhale &amp; Mahajan, 2021)</a:t>
            </a:r>
          </a:p>
        </p:txBody>
      </p:sp>
      <p:sp>
        <p:nvSpPr>
          <p:cNvPr id="18" name="Shape 14"/>
          <p:cNvSpPr/>
          <p:nvPr/>
        </p:nvSpPr>
        <p:spPr>
          <a:xfrm>
            <a:off x="274320" y="3246120"/>
            <a:ext cx="8595360" cy="749808"/>
          </a:xfrm>
          <a:prstGeom prst="rect">
            <a:avLst/>
          </a:prstGeom>
          <a:solidFill>
            <a:srgbClr val="FFFFFF"/>
          </a:solidFill>
          <a:ln w="12700">
            <a:solidFill>
              <a:srgbClr val="D0EAF0"/>
            </a:solidFill>
            <a:prstDash val="solid"/>
          </a:ln>
          <a:effectLst>
            <a:outerShdw blurRad="88900" dist="38100" dir="8100000" algn="bl" rotWithShape="0">
              <a:srgbClr val="000000">
                <a:alpha val="10000"/>
              </a:srgbClr>
            </a:outerShdw>
          </a:effectLst>
        </p:spPr>
        <p:txBody>
          <a:bodyPr/>
          <a:lstStyle/>
          <a:p>
            <a:endParaRPr lang="en-US"/>
          </a:p>
        </p:txBody>
      </p:sp>
      <p:sp>
        <p:nvSpPr>
          <p:cNvPr id="19" name="Shape 15"/>
          <p:cNvSpPr/>
          <p:nvPr/>
        </p:nvSpPr>
        <p:spPr>
          <a:xfrm>
            <a:off x="274320" y="3246120"/>
            <a:ext cx="64008" cy="749808"/>
          </a:xfrm>
          <a:prstGeom prst="rect">
            <a:avLst/>
          </a:prstGeom>
          <a:solidFill>
            <a:srgbClr val="E8A838"/>
          </a:solidFill>
          <a:ln w="12700">
            <a:solidFill>
              <a:srgbClr val="E8A838"/>
            </a:solidFill>
            <a:prstDash val="solid"/>
          </a:ln>
        </p:spPr>
        <p:txBody>
          <a:bodyPr/>
          <a:lstStyle/>
          <a:p>
            <a:endParaRPr lang="en-US"/>
          </a:p>
        </p:txBody>
      </p:sp>
      <p:pic>
        <p:nvPicPr>
          <p:cNvPr id="20" name="Image 2" descr="preencoded.png"/>
          <p:cNvPicPr>
            <a:picLocks noChangeAspect="1"/>
          </p:cNvPicPr>
          <p:nvPr/>
        </p:nvPicPr>
        <p:blipFill>
          <a:blip r:embed="rId5"/>
          <a:stretch>
            <a:fillRect/>
          </a:stretch>
        </p:blipFill>
        <p:spPr>
          <a:xfrm>
            <a:off x="402336" y="3401568"/>
            <a:ext cx="411480" cy="411480"/>
          </a:xfrm>
          <a:prstGeom prst="rect">
            <a:avLst/>
          </a:prstGeom>
        </p:spPr>
      </p:pic>
      <p:sp>
        <p:nvSpPr>
          <p:cNvPr id="21" name="Text 16"/>
          <p:cNvSpPr/>
          <p:nvPr/>
        </p:nvSpPr>
        <p:spPr>
          <a:xfrm>
            <a:off x="932688" y="3291840"/>
            <a:ext cx="7772400" cy="274320"/>
          </a:xfrm>
          <a:prstGeom prst="rect">
            <a:avLst/>
          </a:prstGeom>
          <a:noFill/>
          <a:ln/>
        </p:spPr>
        <p:txBody>
          <a:bodyPr wrap="square" lIns="0" tIns="0" rIns="0" bIns="0" rtlCol="0" anchor="ctr"/>
          <a:lstStyle/>
          <a:p>
            <a:pPr marL="0" indent="0">
              <a:buNone/>
            </a:pPr>
            <a:r>
              <a:rPr lang="en-US" sz="1000" b="1" dirty="0">
                <a:solidFill>
                  <a:srgbClr val="0D7377"/>
                </a:solidFill>
              </a:rPr>
              <a:t>Social Isolation - Limited Peer Models</a:t>
            </a:r>
            <a:endParaRPr lang="en-US" sz="1000" dirty="0"/>
          </a:p>
        </p:txBody>
      </p:sp>
      <p:sp>
        <p:nvSpPr>
          <p:cNvPr id="22" name="Text 17"/>
          <p:cNvSpPr/>
          <p:nvPr/>
        </p:nvSpPr>
        <p:spPr>
          <a:xfrm>
            <a:off x="932688" y="3593592"/>
            <a:ext cx="7772400" cy="347472"/>
          </a:xfrm>
          <a:prstGeom prst="rect">
            <a:avLst/>
          </a:prstGeom>
          <a:noFill/>
          <a:ln/>
        </p:spPr>
        <p:txBody>
          <a:bodyPr wrap="square" lIns="0" tIns="0" rIns="0" bIns="0" rtlCol="0" anchor="ctr"/>
          <a:lstStyle/>
          <a:p>
            <a:r>
              <a:rPr lang="en-US" sz="900" dirty="0">
                <a:solidFill>
                  <a:srgbClr val="4A5568"/>
                </a:solidFill>
              </a:rPr>
              <a:t>Isaac moved so when he lost his friends, he doesn’t have many peers to copy and learn from. This has affected his social skills (Schunk, 2020; Eshel et al., 2021).</a:t>
            </a:r>
            <a:endParaRPr lang="en-US" sz="900" dirty="0"/>
          </a:p>
        </p:txBody>
      </p:sp>
      <p:sp>
        <p:nvSpPr>
          <p:cNvPr id="23" name="Shape 18"/>
          <p:cNvSpPr/>
          <p:nvPr/>
        </p:nvSpPr>
        <p:spPr>
          <a:xfrm>
            <a:off x="274320" y="4114800"/>
            <a:ext cx="8595360" cy="749808"/>
          </a:xfrm>
          <a:prstGeom prst="rect">
            <a:avLst/>
          </a:prstGeom>
          <a:solidFill>
            <a:srgbClr val="FFFFFF"/>
          </a:solidFill>
          <a:ln w="12700">
            <a:solidFill>
              <a:srgbClr val="D0EAF0"/>
            </a:solidFill>
            <a:prstDash val="solid"/>
          </a:ln>
          <a:effectLst>
            <a:outerShdw blurRad="88900" dist="38100" dir="8100000" algn="bl" rotWithShape="0">
              <a:srgbClr val="000000">
                <a:alpha val="10000"/>
              </a:srgbClr>
            </a:outerShdw>
          </a:effectLst>
        </p:spPr>
        <p:txBody>
          <a:bodyPr/>
          <a:lstStyle/>
          <a:p>
            <a:endParaRPr lang="en-US" dirty="0"/>
          </a:p>
        </p:txBody>
      </p:sp>
      <p:sp>
        <p:nvSpPr>
          <p:cNvPr id="24" name="Shape 19"/>
          <p:cNvSpPr/>
          <p:nvPr/>
        </p:nvSpPr>
        <p:spPr>
          <a:xfrm>
            <a:off x="274320" y="4114800"/>
            <a:ext cx="64008" cy="749808"/>
          </a:xfrm>
          <a:prstGeom prst="rect">
            <a:avLst/>
          </a:prstGeom>
          <a:solidFill>
            <a:srgbClr val="E8A838"/>
          </a:solidFill>
          <a:ln w="12700">
            <a:solidFill>
              <a:srgbClr val="E8A838"/>
            </a:solidFill>
            <a:prstDash val="solid"/>
          </a:ln>
        </p:spPr>
        <p:txBody>
          <a:bodyPr/>
          <a:lstStyle/>
          <a:p>
            <a:endParaRPr lang="en-US"/>
          </a:p>
        </p:txBody>
      </p:sp>
      <p:pic>
        <p:nvPicPr>
          <p:cNvPr id="25" name="Image 3" descr="preencoded.png"/>
          <p:cNvPicPr>
            <a:picLocks noChangeAspect="1"/>
          </p:cNvPicPr>
          <p:nvPr/>
        </p:nvPicPr>
        <p:blipFill>
          <a:blip r:embed="rId6"/>
          <a:stretch>
            <a:fillRect/>
          </a:stretch>
        </p:blipFill>
        <p:spPr>
          <a:xfrm>
            <a:off x="402336" y="4270248"/>
            <a:ext cx="411480" cy="411480"/>
          </a:xfrm>
          <a:prstGeom prst="rect">
            <a:avLst/>
          </a:prstGeom>
        </p:spPr>
      </p:pic>
      <p:sp>
        <p:nvSpPr>
          <p:cNvPr id="26" name="Text 20"/>
          <p:cNvSpPr/>
          <p:nvPr/>
        </p:nvSpPr>
        <p:spPr>
          <a:xfrm>
            <a:off x="932688" y="4160520"/>
            <a:ext cx="7772400" cy="274320"/>
          </a:xfrm>
          <a:prstGeom prst="rect">
            <a:avLst/>
          </a:prstGeom>
          <a:noFill/>
          <a:ln/>
        </p:spPr>
        <p:txBody>
          <a:bodyPr wrap="square" lIns="0" tIns="0" rIns="0" bIns="0" rtlCol="0" anchor="ctr"/>
          <a:lstStyle/>
          <a:p>
            <a:pPr marL="0" indent="0">
              <a:buNone/>
            </a:pPr>
            <a:r>
              <a:rPr lang="en-US" sz="1000" b="1" dirty="0">
                <a:solidFill>
                  <a:srgbClr val="0D7377"/>
                </a:solidFill>
              </a:rPr>
              <a:t>Language-Poor Environment</a:t>
            </a:r>
            <a:endParaRPr lang="en-US" sz="1000" dirty="0"/>
          </a:p>
        </p:txBody>
      </p:sp>
      <p:sp>
        <p:nvSpPr>
          <p:cNvPr id="27" name="Text 21"/>
          <p:cNvSpPr/>
          <p:nvPr/>
        </p:nvSpPr>
        <p:spPr>
          <a:xfrm>
            <a:off x="932688" y="4462272"/>
            <a:ext cx="7772400" cy="347472"/>
          </a:xfrm>
          <a:prstGeom prst="rect">
            <a:avLst/>
          </a:prstGeom>
          <a:noFill/>
          <a:ln/>
        </p:spPr>
        <p:txBody>
          <a:bodyPr wrap="square" lIns="0" tIns="0" rIns="0" bIns="0" rtlCol="0" anchor="ctr"/>
          <a:lstStyle/>
          <a:p>
            <a:r>
              <a:rPr lang="en-US" sz="900" dirty="0">
                <a:solidFill>
                  <a:srgbClr val="4A5568"/>
                </a:solidFill>
              </a:rPr>
              <a:t>Isaac has not been exposed to much rich language use because his depressed caregiver cannot talk much. He is unable to imitate what he does not observe – less likelihood of that (</a:t>
            </a:r>
            <a:r>
              <a:rPr lang="en-US" sz="900" dirty="0" err="1">
                <a:solidFill>
                  <a:srgbClr val="4A5568"/>
                </a:solidFill>
              </a:rPr>
              <a:t>Girolametto</a:t>
            </a:r>
            <a:r>
              <a:rPr lang="en-US" sz="900" dirty="0">
                <a:solidFill>
                  <a:srgbClr val="4A5568"/>
                </a:solidFill>
              </a:rPr>
              <a:t> &amp; Weitzman, 2020).</a:t>
            </a:r>
          </a:p>
        </p:txBody>
      </p:sp>
      <p:sp>
        <p:nvSpPr>
          <p:cNvPr id="28" name="Text 22"/>
          <p:cNvSpPr/>
          <p:nvPr/>
        </p:nvSpPr>
        <p:spPr>
          <a:xfrm>
            <a:off x="274320" y="4919472"/>
            <a:ext cx="8595360" cy="182880"/>
          </a:xfrm>
          <a:prstGeom prst="rect">
            <a:avLst/>
          </a:prstGeom>
          <a:noFill/>
          <a:ln/>
        </p:spPr>
        <p:txBody>
          <a:bodyPr wrap="square" lIns="0" tIns="0" rIns="0" bIns="0" rtlCol="0" anchor="ctr"/>
          <a:lstStyle/>
          <a:p>
            <a:pPr marL="0" indent="0" algn="r">
              <a:buNone/>
            </a:pPr>
            <a:r>
              <a:rPr lang="en-US" sz="750" i="1" dirty="0">
                <a:solidFill>
                  <a:srgbClr val="9AA3B0"/>
                </a:solidFill>
              </a:rPr>
              <a:t>Bandura (1977, 1986); Madigan et al. (2023); Eshel et al. (2021); Schunk (2020); Girolametto &amp; Weitzman (2020)</a:t>
            </a:r>
            <a:endParaRPr lang="en-US" sz="7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A1A2E"/>
          </a:solidFill>
          <a:ln w="12700">
            <a:solidFill>
              <a:srgbClr val="1A1A2E"/>
            </a:solidFill>
            <a:prstDash val="solid"/>
          </a:ln>
        </p:spPr>
        <p:txBody>
          <a:bodyPr/>
          <a:lstStyle/>
          <a:p>
            <a:endParaRPr lang="en-US"/>
          </a:p>
        </p:txBody>
      </p:sp>
      <p:sp>
        <p:nvSpPr>
          <p:cNvPr id="3" name="Shape 1"/>
          <p:cNvSpPr/>
          <p:nvPr/>
        </p:nvSpPr>
        <p:spPr>
          <a:xfrm>
            <a:off x="0" y="749808"/>
            <a:ext cx="9144000" cy="64008"/>
          </a:xfrm>
          <a:prstGeom prst="rect">
            <a:avLst/>
          </a:prstGeom>
          <a:solidFill>
            <a:srgbClr val="E8A838"/>
          </a:solidFill>
          <a:ln w="12700">
            <a:solidFill>
              <a:srgbClr val="E8A838"/>
            </a:solidFill>
            <a:prstDash val="solid"/>
          </a:ln>
        </p:spPr>
        <p:txBody>
          <a:bodyPr/>
          <a:lstStyle/>
          <a:p>
            <a:endParaRPr lang="en-US"/>
          </a:p>
        </p:txBody>
      </p:sp>
      <p:sp>
        <p:nvSpPr>
          <p:cNvPr id="4" name="Text 2"/>
          <p:cNvSpPr/>
          <p:nvPr/>
        </p:nvSpPr>
        <p:spPr>
          <a:xfrm>
            <a:off x="365760" y="0"/>
            <a:ext cx="8412480" cy="749808"/>
          </a:xfrm>
          <a:prstGeom prst="rect">
            <a:avLst/>
          </a:prstGeom>
          <a:noFill/>
          <a:ln/>
        </p:spPr>
        <p:txBody>
          <a:bodyPr wrap="square" lIns="0" tIns="0" rIns="0" bIns="0" rtlCol="0" anchor="ctr"/>
          <a:lstStyle/>
          <a:p>
            <a:pPr marL="0" indent="0">
              <a:buNone/>
            </a:pPr>
            <a:r>
              <a:rPr lang="en-US" sz="2100" b="1" dirty="0">
                <a:solidFill>
                  <a:srgbClr val="FFFFFF"/>
                </a:solidFill>
                <a:latin typeface="Georgia" pitchFamily="34" charset="0"/>
                <a:ea typeface="Georgia" pitchFamily="34" charset="-122"/>
                <a:cs typeface="Georgia" pitchFamily="34" charset="-120"/>
              </a:rPr>
              <a:t>NATURE vs NURTURE - Bandura's Interactionist View</a:t>
            </a:r>
            <a:endParaRPr lang="en-US" sz="2100" dirty="0"/>
          </a:p>
        </p:txBody>
      </p:sp>
      <p:sp>
        <p:nvSpPr>
          <p:cNvPr id="5" name="Shape 3"/>
          <p:cNvSpPr/>
          <p:nvPr/>
        </p:nvSpPr>
        <p:spPr>
          <a:xfrm>
            <a:off x="274320" y="960120"/>
            <a:ext cx="3840480" cy="3474720"/>
          </a:xfrm>
          <a:prstGeom prst="rect">
            <a:avLst/>
          </a:prstGeom>
          <a:solidFill>
            <a:srgbClr val="F4F7FA"/>
          </a:solidFill>
          <a:ln w="12700">
            <a:solidFill>
              <a:srgbClr val="D0EAF0"/>
            </a:solidFill>
            <a:prstDash val="solid"/>
          </a:ln>
        </p:spPr>
        <p:txBody>
          <a:bodyPr/>
          <a:lstStyle/>
          <a:p>
            <a:endParaRPr lang="en-US"/>
          </a:p>
        </p:txBody>
      </p:sp>
      <p:sp>
        <p:nvSpPr>
          <p:cNvPr id="6" name="Shape 4"/>
          <p:cNvSpPr/>
          <p:nvPr/>
        </p:nvSpPr>
        <p:spPr>
          <a:xfrm>
            <a:off x="274320" y="960120"/>
            <a:ext cx="3840480" cy="457200"/>
          </a:xfrm>
          <a:prstGeom prst="rect">
            <a:avLst/>
          </a:prstGeom>
          <a:solidFill>
            <a:srgbClr val="0D7377"/>
          </a:solidFill>
          <a:ln w="12700">
            <a:solidFill>
              <a:srgbClr val="0D7377"/>
            </a:solidFill>
            <a:prstDash val="solid"/>
          </a:ln>
        </p:spPr>
        <p:txBody>
          <a:bodyPr/>
          <a:lstStyle/>
          <a:p>
            <a:endParaRPr lang="en-US"/>
          </a:p>
        </p:txBody>
      </p:sp>
      <p:sp>
        <p:nvSpPr>
          <p:cNvPr id="7" name="Text 5"/>
          <p:cNvSpPr/>
          <p:nvPr/>
        </p:nvSpPr>
        <p:spPr>
          <a:xfrm>
            <a:off x="365760" y="960120"/>
            <a:ext cx="3657600" cy="457200"/>
          </a:xfrm>
          <a:prstGeom prst="rect">
            <a:avLst/>
          </a:prstGeom>
          <a:noFill/>
          <a:ln/>
        </p:spPr>
        <p:txBody>
          <a:bodyPr wrap="square" lIns="0" tIns="0" rIns="0" bIns="0" rtlCol="0" anchor="ctr"/>
          <a:lstStyle/>
          <a:p>
            <a:pPr marL="0" indent="0">
              <a:buNone/>
            </a:pPr>
            <a:r>
              <a:rPr lang="en-US" sz="1300" b="1" dirty="0">
                <a:solidFill>
                  <a:srgbClr val="FFFFFF"/>
                </a:solidFill>
              </a:rPr>
              <a:t>🧬  NATURE (Biological)</a:t>
            </a:r>
            <a:endParaRPr lang="en-US" sz="1300" dirty="0"/>
          </a:p>
        </p:txBody>
      </p:sp>
      <p:sp>
        <p:nvSpPr>
          <p:cNvPr id="8" name="Text 6"/>
          <p:cNvSpPr/>
          <p:nvPr/>
        </p:nvSpPr>
        <p:spPr>
          <a:xfrm>
            <a:off x="438912" y="1508760"/>
            <a:ext cx="3566160" cy="2743200"/>
          </a:xfrm>
          <a:prstGeom prst="rect">
            <a:avLst/>
          </a:prstGeom>
          <a:noFill/>
          <a:ln/>
        </p:spPr>
        <p:txBody>
          <a:bodyPr wrap="square" rtlCol="0" anchor="ctr"/>
          <a:lstStyle/>
          <a:p>
            <a:pPr>
              <a:lnSpc>
                <a:spcPct val="155000"/>
              </a:lnSpc>
            </a:pPr>
            <a:r>
              <a:rPr lang="en-US" sz="1050" dirty="0">
                <a:solidFill>
                  <a:srgbClr val="1A1A2E"/>
                </a:solidFill>
                <a:latin typeface="Calibri" pitchFamily="34" charset="0"/>
                <a:ea typeface="Calibri" pitchFamily="34" charset="-122"/>
                <a:cs typeface="Calibri" pitchFamily="34" charset="-120"/>
              </a:rPr>
              <a:t>• We are cognitively capable of learning from observation from birth (Bandura, 1977)</a:t>
            </a:r>
          </a:p>
          <a:p>
            <a:pPr>
              <a:lnSpc>
                <a:spcPct val="155000"/>
              </a:lnSpc>
            </a:pPr>
            <a:r>
              <a:rPr lang="en-US" sz="1050" dirty="0">
                <a:solidFill>
                  <a:srgbClr val="1A1A2E"/>
                </a:solidFill>
                <a:latin typeface="Calibri" pitchFamily="34" charset="0"/>
                <a:ea typeface="Calibri" pitchFamily="34" charset="-122"/>
                <a:cs typeface="Calibri" pitchFamily="34" charset="-120"/>
              </a:rPr>
              <a:t>• Our sensitivity to social hints is affected by our temperament (Schunk, 2020)</a:t>
            </a:r>
          </a:p>
          <a:p>
            <a:pPr>
              <a:lnSpc>
                <a:spcPct val="155000"/>
              </a:lnSpc>
            </a:pPr>
            <a:r>
              <a:rPr lang="en-US" sz="1050" dirty="0">
                <a:solidFill>
                  <a:srgbClr val="1A1A2E"/>
                </a:solidFill>
                <a:latin typeface="Calibri" pitchFamily="34" charset="0"/>
                <a:ea typeface="Calibri" pitchFamily="34" charset="-122"/>
                <a:cs typeface="Calibri" pitchFamily="34" charset="-120"/>
              </a:rPr>
              <a:t>• Neurologically, we are wired to learn language through imitation of others (</a:t>
            </a:r>
            <a:r>
              <a:rPr lang="en-US" sz="1050" dirty="0" err="1">
                <a:solidFill>
                  <a:srgbClr val="1A1A2E"/>
                </a:solidFill>
                <a:latin typeface="Calibri" pitchFamily="34" charset="0"/>
                <a:ea typeface="Calibri" pitchFamily="34" charset="-122"/>
                <a:cs typeface="Calibri" pitchFamily="34" charset="-120"/>
              </a:rPr>
              <a:t>Girolametto</a:t>
            </a:r>
            <a:r>
              <a:rPr lang="en-US" sz="1050" dirty="0">
                <a:solidFill>
                  <a:srgbClr val="1A1A2E"/>
                </a:solidFill>
                <a:latin typeface="Calibri" pitchFamily="34" charset="0"/>
                <a:ea typeface="Calibri" pitchFamily="34" charset="-122"/>
                <a:cs typeface="Calibri" pitchFamily="34" charset="-120"/>
              </a:rPr>
              <a:t> &amp; Weitzman, 2020)</a:t>
            </a:r>
          </a:p>
          <a:p>
            <a:pPr>
              <a:lnSpc>
                <a:spcPct val="155000"/>
              </a:lnSpc>
            </a:pPr>
            <a:r>
              <a:rPr lang="en-US" sz="1050" dirty="0">
                <a:solidFill>
                  <a:srgbClr val="1A1A2E"/>
                </a:solidFill>
                <a:latin typeface="Calibri" pitchFamily="34" charset="0"/>
                <a:ea typeface="Calibri" pitchFamily="34" charset="-122"/>
                <a:cs typeface="Calibri" pitchFamily="34" charset="-120"/>
              </a:rPr>
              <a:t>• Watching others’ stress can affect our own stress responses (Madigan et al., 2023)</a:t>
            </a:r>
            <a:endParaRPr lang="en-US" sz="1050" dirty="0"/>
          </a:p>
        </p:txBody>
      </p:sp>
      <p:sp>
        <p:nvSpPr>
          <p:cNvPr id="9" name="Shape 7"/>
          <p:cNvSpPr/>
          <p:nvPr/>
        </p:nvSpPr>
        <p:spPr>
          <a:xfrm>
            <a:off x="5029200" y="960120"/>
            <a:ext cx="3840480" cy="3474720"/>
          </a:xfrm>
          <a:prstGeom prst="rect">
            <a:avLst/>
          </a:prstGeom>
          <a:solidFill>
            <a:srgbClr val="F4F7FA"/>
          </a:solidFill>
          <a:ln w="12700">
            <a:solidFill>
              <a:srgbClr val="D0EAF0"/>
            </a:solidFill>
            <a:prstDash val="solid"/>
          </a:ln>
        </p:spPr>
        <p:txBody>
          <a:bodyPr/>
          <a:lstStyle/>
          <a:p>
            <a:endParaRPr lang="en-US"/>
          </a:p>
        </p:txBody>
      </p:sp>
      <p:sp>
        <p:nvSpPr>
          <p:cNvPr id="10" name="Shape 8"/>
          <p:cNvSpPr/>
          <p:nvPr/>
        </p:nvSpPr>
        <p:spPr>
          <a:xfrm>
            <a:off x="5029200" y="960120"/>
            <a:ext cx="3840480" cy="457200"/>
          </a:xfrm>
          <a:prstGeom prst="rect">
            <a:avLst/>
          </a:prstGeom>
          <a:solidFill>
            <a:srgbClr val="1B2A4A"/>
          </a:solidFill>
          <a:ln w="12700">
            <a:solidFill>
              <a:srgbClr val="1B2A4A"/>
            </a:solidFill>
            <a:prstDash val="solid"/>
          </a:ln>
        </p:spPr>
        <p:txBody>
          <a:bodyPr/>
          <a:lstStyle/>
          <a:p>
            <a:endParaRPr lang="en-US"/>
          </a:p>
        </p:txBody>
      </p:sp>
      <p:sp>
        <p:nvSpPr>
          <p:cNvPr id="11" name="Text 9"/>
          <p:cNvSpPr/>
          <p:nvPr/>
        </p:nvSpPr>
        <p:spPr>
          <a:xfrm>
            <a:off x="5120640" y="960120"/>
            <a:ext cx="3657600" cy="457200"/>
          </a:xfrm>
          <a:prstGeom prst="rect">
            <a:avLst/>
          </a:prstGeom>
          <a:noFill/>
          <a:ln/>
        </p:spPr>
        <p:txBody>
          <a:bodyPr wrap="square" lIns="0" tIns="0" rIns="0" bIns="0" rtlCol="0" anchor="ctr"/>
          <a:lstStyle/>
          <a:p>
            <a:pPr marL="0" indent="0">
              <a:buNone/>
            </a:pPr>
            <a:r>
              <a:rPr lang="en-US" sz="1300" b="1" dirty="0">
                <a:solidFill>
                  <a:srgbClr val="FFFFFF"/>
                </a:solidFill>
              </a:rPr>
              <a:t>🏡  NURTURE (Environmental)</a:t>
            </a:r>
            <a:endParaRPr lang="en-US" sz="1300" dirty="0"/>
          </a:p>
        </p:txBody>
      </p:sp>
      <p:sp>
        <p:nvSpPr>
          <p:cNvPr id="12" name="Text 10"/>
          <p:cNvSpPr/>
          <p:nvPr/>
        </p:nvSpPr>
        <p:spPr>
          <a:xfrm>
            <a:off x="5166360" y="1508760"/>
            <a:ext cx="3566160" cy="2743200"/>
          </a:xfrm>
          <a:prstGeom prst="rect">
            <a:avLst/>
          </a:prstGeom>
          <a:noFill/>
          <a:ln/>
        </p:spPr>
        <p:txBody>
          <a:bodyPr wrap="square" rtlCol="0" anchor="ctr"/>
          <a:lstStyle/>
          <a:p>
            <a:pPr>
              <a:lnSpc>
                <a:spcPct val="155000"/>
              </a:lnSpc>
            </a:pPr>
            <a:r>
              <a:rPr lang="en-US" sz="1050" dirty="0">
                <a:solidFill>
                  <a:srgbClr val="1A1A2E"/>
                </a:solidFill>
                <a:latin typeface="Calibri" pitchFamily="34" charset="0"/>
                <a:ea typeface="Calibri" pitchFamily="34" charset="-122"/>
                <a:cs typeface="Calibri" pitchFamily="34" charset="-120"/>
              </a:rPr>
              <a:t>• Kids learn from mom’s super shy and insecure behavior (Madigan et al., 2023)</a:t>
            </a:r>
          </a:p>
          <a:p>
            <a:pPr>
              <a:lnSpc>
                <a:spcPct val="155000"/>
              </a:lnSpc>
            </a:pPr>
            <a:r>
              <a:rPr lang="en-US" sz="1050" dirty="0">
                <a:solidFill>
                  <a:srgbClr val="1A1A2E"/>
                </a:solidFill>
                <a:latin typeface="Calibri" pitchFamily="34" charset="0"/>
                <a:ea typeface="Calibri" pitchFamily="34" charset="-122"/>
                <a:cs typeface="Calibri" pitchFamily="34" charset="-120"/>
              </a:rPr>
              <a:t>• Different caregivers means there is no consistent behavior to follow (Gokhale &amp; Mahajan, 2021)</a:t>
            </a:r>
          </a:p>
          <a:p>
            <a:pPr>
              <a:lnSpc>
                <a:spcPct val="155000"/>
              </a:lnSpc>
            </a:pPr>
            <a:r>
              <a:rPr lang="en-US" sz="1050" dirty="0">
                <a:solidFill>
                  <a:srgbClr val="1A1A2E"/>
                </a:solidFill>
                <a:latin typeface="Calibri" pitchFamily="34" charset="0"/>
                <a:ea typeface="Calibri" pitchFamily="34" charset="-122"/>
                <a:cs typeface="Calibri" pitchFamily="34" charset="-120"/>
              </a:rPr>
              <a:t>• Social isolation denies them the chance to see friends interact positively (Eshel et al., 2021)</a:t>
            </a:r>
          </a:p>
          <a:p>
            <a:pPr>
              <a:lnSpc>
                <a:spcPct val="155000"/>
              </a:lnSpc>
            </a:pPr>
            <a:r>
              <a:rPr lang="en-US" sz="1050" dirty="0">
                <a:solidFill>
                  <a:srgbClr val="1A1A2E"/>
                </a:solidFill>
                <a:latin typeface="Calibri" pitchFamily="34" charset="0"/>
                <a:ea typeface="Calibri" pitchFamily="34" charset="-122"/>
                <a:cs typeface="Calibri" pitchFamily="34" charset="-120"/>
              </a:rPr>
              <a:t>• Homes with little talking and activities don’t offer much for language learning either (</a:t>
            </a:r>
            <a:r>
              <a:rPr lang="en-US" sz="1050" dirty="0" err="1">
                <a:solidFill>
                  <a:srgbClr val="1A1A2E"/>
                </a:solidFill>
                <a:latin typeface="Calibri" pitchFamily="34" charset="0"/>
                <a:ea typeface="Calibri" pitchFamily="34" charset="-122"/>
                <a:cs typeface="Calibri" pitchFamily="34" charset="-120"/>
              </a:rPr>
              <a:t>Girolametto</a:t>
            </a:r>
            <a:r>
              <a:rPr lang="en-US" sz="1050" dirty="0">
                <a:solidFill>
                  <a:srgbClr val="1A1A2E"/>
                </a:solidFill>
                <a:latin typeface="Calibri" pitchFamily="34" charset="0"/>
                <a:ea typeface="Calibri" pitchFamily="34" charset="-122"/>
                <a:cs typeface="Calibri" pitchFamily="34" charset="-120"/>
              </a:rPr>
              <a:t> &amp; Weitzman, 2020)</a:t>
            </a:r>
            <a:endParaRPr lang="en-US" sz="1050" dirty="0"/>
          </a:p>
        </p:txBody>
      </p:sp>
      <p:sp>
        <p:nvSpPr>
          <p:cNvPr id="13" name="Shape 11"/>
          <p:cNvSpPr/>
          <p:nvPr/>
        </p:nvSpPr>
        <p:spPr>
          <a:xfrm>
            <a:off x="4005072" y="2103120"/>
            <a:ext cx="1133856" cy="1005840"/>
          </a:xfrm>
          <a:prstGeom prst="ellipse">
            <a:avLst/>
          </a:prstGeom>
          <a:solidFill>
            <a:srgbClr val="E8A838"/>
          </a:solidFill>
          <a:ln w="12700">
            <a:solidFill>
              <a:srgbClr val="E8A838"/>
            </a:solidFill>
            <a:prstDash val="solid"/>
          </a:ln>
        </p:spPr>
        <p:txBody>
          <a:bodyPr/>
          <a:lstStyle/>
          <a:p>
            <a:endParaRPr lang="en-US"/>
          </a:p>
        </p:txBody>
      </p:sp>
      <p:sp>
        <p:nvSpPr>
          <p:cNvPr id="14" name="Text 12"/>
          <p:cNvSpPr/>
          <p:nvPr/>
        </p:nvSpPr>
        <p:spPr>
          <a:xfrm>
            <a:off x="3794760" y="2103120"/>
            <a:ext cx="1554480" cy="1005840"/>
          </a:xfrm>
          <a:prstGeom prst="rect">
            <a:avLst/>
          </a:prstGeom>
          <a:noFill/>
          <a:ln/>
        </p:spPr>
        <p:txBody>
          <a:bodyPr wrap="square" lIns="0" tIns="0" rIns="0" bIns="0" rtlCol="0" anchor="ctr"/>
          <a:lstStyle/>
          <a:p>
            <a:pPr marL="0" indent="0" algn="ctr">
              <a:buNone/>
            </a:pPr>
            <a:r>
              <a:rPr lang="en-US" sz="1000" b="1" dirty="0">
                <a:solidFill>
                  <a:srgbClr val="1A1A2E"/>
                </a:solidFill>
              </a:rPr>
              <a:t>BOTH</a:t>
            </a:r>
            <a:endParaRPr lang="en-US" sz="1000" dirty="0"/>
          </a:p>
          <a:p>
            <a:pPr marL="0" indent="0" algn="ctr">
              <a:buNone/>
            </a:pPr>
            <a:r>
              <a:rPr lang="en-US" sz="1000" b="1" dirty="0">
                <a:solidFill>
                  <a:srgbClr val="1A1A2E"/>
                </a:solidFill>
              </a:rPr>
              <a:t>INTERACT</a:t>
            </a:r>
            <a:endParaRPr lang="en-US" sz="1000" dirty="0"/>
          </a:p>
        </p:txBody>
      </p:sp>
      <p:sp>
        <p:nvSpPr>
          <p:cNvPr id="15" name="Shape 13"/>
          <p:cNvSpPr/>
          <p:nvPr/>
        </p:nvSpPr>
        <p:spPr>
          <a:xfrm>
            <a:off x="274320" y="4553712"/>
            <a:ext cx="8595360" cy="411480"/>
          </a:xfrm>
          <a:prstGeom prst="rect">
            <a:avLst/>
          </a:prstGeom>
          <a:solidFill>
            <a:srgbClr val="0D7377"/>
          </a:solidFill>
          <a:ln w="12700">
            <a:solidFill>
              <a:srgbClr val="0D7377"/>
            </a:solidFill>
            <a:prstDash val="solid"/>
          </a:ln>
        </p:spPr>
        <p:txBody>
          <a:bodyPr/>
          <a:lstStyle/>
          <a:p>
            <a:endParaRPr lang="en-US"/>
          </a:p>
        </p:txBody>
      </p:sp>
      <p:sp>
        <p:nvSpPr>
          <p:cNvPr id="16" name="Text 14"/>
          <p:cNvSpPr/>
          <p:nvPr/>
        </p:nvSpPr>
        <p:spPr>
          <a:xfrm>
            <a:off x="365760" y="4553712"/>
            <a:ext cx="8412480" cy="411480"/>
          </a:xfrm>
          <a:prstGeom prst="rect">
            <a:avLst/>
          </a:prstGeom>
          <a:noFill/>
          <a:ln/>
        </p:spPr>
        <p:txBody>
          <a:bodyPr wrap="square" lIns="0" tIns="0" rIns="0" bIns="0" rtlCol="0" anchor="ctr"/>
          <a:lstStyle/>
          <a:p>
            <a:pPr algn="ctr"/>
            <a:r>
              <a:rPr lang="en-US" sz="1000" i="1" dirty="0">
                <a:solidFill>
                  <a:srgbClr val="FFFFFF"/>
                </a:solidFill>
              </a:rPr>
              <a:t>According to Bandura's triadic reciprocal determinism, Isaac's biology and environment continually shape each other too (Bandura, 1986).</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4F7FA"/>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1B2A4A"/>
          </a:solidFill>
          <a:ln w="12700">
            <a:solidFill>
              <a:srgbClr val="1B2A4A"/>
            </a:solidFill>
            <a:prstDash val="solid"/>
          </a:ln>
        </p:spPr>
        <p:txBody>
          <a:bodyPr/>
          <a:lstStyle/>
          <a:p>
            <a:endParaRPr lang="en-US"/>
          </a:p>
        </p:txBody>
      </p:sp>
      <p:sp>
        <p:nvSpPr>
          <p:cNvPr id="3" name="Shape 1"/>
          <p:cNvSpPr/>
          <p:nvPr/>
        </p:nvSpPr>
        <p:spPr>
          <a:xfrm>
            <a:off x="0" y="749808"/>
            <a:ext cx="9144000" cy="64008"/>
          </a:xfrm>
          <a:prstGeom prst="rect">
            <a:avLst/>
          </a:prstGeom>
          <a:solidFill>
            <a:srgbClr val="E8A838"/>
          </a:solidFill>
          <a:ln w="12700">
            <a:solidFill>
              <a:srgbClr val="E8A838"/>
            </a:solidFill>
            <a:prstDash val="solid"/>
          </a:ln>
        </p:spPr>
        <p:txBody>
          <a:bodyPr/>
          <a:lstStyle/>
          <a:p>
            <a:endParaRPr lang="en-US"/>
          </a:p>
        </p:txBody>
      </p:sp>
      <p:sp>
        <p:nvSpPr>
          <p:cNvPr id="4" name="Text 2"/>
          <p:cNvSpPr/>
          <p:nvPr/>
        </p:nvSpPr>
        <p:spPr>
          <a:xfrm>
            <a:off x="365760" y="0"/>
            <a:ext cx="8412480" cy="749808"/>
          </a:xfrm>
          <a:prstGeom prst="rect">
            <a:avLst/>
          </a:prstGeom>
          <a:noFill/>
          <a:ln/>
        </p:spPr>
        <p:txBody>
          <a:bodyPr wrap="square" lIns="0" tIns="0" rIns="0" bIns="0" rtlCol="0" anchor="ctr"/>
          <a:lstStyle/>
          <a:p>
            <a:pPr marL="0" indent="0">
              <a:buNone/>
            </a:pPr>
            <a:r>
              <a:rPr lang="en-US" sz="1900" b="1" dirty="0">
                <a:solidFill>
                  <a:srgbClr val="FFFFFF"/>
                </a:solidFill>
                <a:latin typeface="Georgia" pitchFamily="34" charset="0"/>
                <a:ea typeface="Georgia" pitchFamily="34" charset="-122"/>
                <a:cs typeface="Georgia" pitchFamily="34" charset="-120"/>
              </a:rPr>
              <a:t>PRACTICAL STRATEGIES &amp; INTERVENTIONS FOR ISAAC</a:t>
            </a:r>
            <a:endParaRPr lang="en-US" sz="1900" dirty="0"/>
          </a:p>
        </p:txBody>
      </p:sp>
      <p:sp>
        <p:nvSpPr>
          <p:cNvPr id="5" name="Shape 3"/>
          <p:cNvSpPr/>
          <p:nvPr/>
        </p:nvSpPr>
        <p:spPr>
          <a:xfrm>
            <a:off x="274320" y="932688"/>
            <a:ext cx="4160520" cy="858248"/>
          </a:xfrm>
          <a:prstGeom prst="rect">
            <a:avLst/>
          </a:prstGeom>
          <a:solidFill>
            <a:srgbClr val="FFFFFF"/>
          </a:solidFill>
          <a:ln w="12700">
            <a:solidFill>
              <a:srgbClr val="D0EAF0"/>
            </a:solidFill>
            <a:prstDash val="solid"/>
          </a:ln>
          <a:effectLst>
            <a:outerShdw blurRad="88900" dist="38100" dir="8100000" algn="bl" rotWithShape="0">
              <a:srgbClr val="000000">
                <a:alpha val="10000"/>
              </a:srgbClr>
            </a:outerShdw>
          </a:effectLst>
        </p:spPr>
        <p:txBody>
          <a:bodyPr/>
          <a:lstStyle/>
          <a:p>
            <a:endParaRPr lang="en-US"/>
          </a:p>
        </p:txBody>
      </p:sp>
      <p:pic>
        <p:nvPicPr>
          <p:cNvPr id="6" name="Image 0" descr="preencoded.png"/>
          <p:cNvPicPr>
            <a:picLocks noChangeAspect="1"/>
          </p:cNvPicPr>
          <p:nvPr/>
        </p:nvPicPr>
        <p:blipFill>
          <a:blip r:embed="rId3"/>
          <a:stretch>
            <a:fillRect/>
          </a:stretch>
        </p:blipFill>
        <p:spPr>
          <a:xfrm>
            <a:off x="384048" y="1077244"/>
            <a:ext cx="502920" cy="502920"/>
          </a:xfrm>
          <a:prstGeom prst="rect">
            <a:avLst/>
          </a:prstGeom>
        </p:spPr>
      </p:pic>
      <p:sp>
        <p:nvSpPr>
          <p:cNvPr id="7" name="Text 4"/>
          <p:cNvSpPr/>
          <p:nvPr/>
        </p:nvSpPr>
        <p:spPr>
          <a:xfrm>
            <a:off x="1024128" y="959660"/>
            <a:ext cx="3273552" cy="273860"/>
          </a:xfrm>
          <a:prstGeom prst="rect">
            <a:avLst/>
          </a:prstGeom>
          <a:noFill/>
          <a:ln/>
        </p:spPr>
        <p:txBody>
          <a:bodyPr wrap="square" lIns="0" tIns="0" rIns="0" bIns="0" rtlCol="0" anchor="ctr"/>
          <a:lstStyle/>
          <a:p>
            <a:pPr marL="0" indent="0">
              <a:buNone/>
            </a:pPr>
            <a:r>
              <a:rPr lang="en-US" sz="1000" b="1" dirty="0">
                <a:solidFill>
                  <a:srgbClr val="1B2A4A"/>
                </a:solidFill>
              </a:rPr>
              <a:t>Positive Role Modelling by Key Worker</a:t>
            </a:r>
            <a:endParaRPr lang="en-US" sz="1000" dirty="0"/>
          </a:p>
        </p:txBody>
      </p:sp>
      <p:sp>
        <p:nvSpPr>
          <p:cNvPr id="8" name="Text 5"/>
          <p:cNvSpPr/>
          <p:nvPr/>
        </p:nvSpPr>
        <p:spPr>
          <a:xfrm>
            <a:off x="1024128" y="1177273"/>
            <a:ext cx="3273552" cy="502920"/>
          </a:xfrm>
          <a:prstGeom prst="rect">
            <a:avLst/>
          </a:prstGeom>
          <a:noFill/>
          <a:ln/>
        </p:spPr>
        <p:txBody>
          <a:bodyPr wrap="square" lIns="0" tIns="0" rIns="0" bIns="0" rtlCol="0" anchor="ctr"/>
          <a:lstStyle/>
          <a:p>
            <a:r>
              <a:rPr lang="en-US" sz="850" dirty="0">
                <a:solidFill>
                  <a:srgbClr val="4A5568"/>
                </a:solidFill>
              </a:rPr>
              <a:t>Let someone consistently be Isaac's key worker. They can show calm and positive actions for him to copy (DfE, 2021; Elfer et al., 2022).</a:t>
            </a:r>
          </a:p>
        </p:txBody>
      </p:sp>
      <p:sp>
        <p:nvSpPr>
          <p:cNvPr id="9" name="Shape 6"/>
          <p:cNvSpPr/>
          <p:nvPr/>
        </p:nvSpPr>
        <p:spPr>
          <a:xfrm>
            <a:off x="274320" y="1842666"/>
            <a:ext cx="4160520" cy="858248"/>
          </a:xfrm>
          <a:prstGeom prst="rect">
            <a:avLst/>
          </a:prstGeom>
          <a:solidFill>
            <a:srgbClr val="FFFFFF"/>
          </a:solidFill>
          <a:ln w="12700">
            <a:solidFill>
              <a:srgbClr val="D0EAF0"/>
            </a:solidFill>
            <a:prstDash val="solid"/>
          </a:ln>
          <a:effectLst>
            <a:outerShdw blurRad="88900" dist="38100" dir="8100000" algn="bl" rotWithShape="0">
              <a:srgbClr val="000000">
                <a:alpha val="10000"/>
              </a:srgbClr>
            </a:outerShdw>
          </a:effectLst>
        </p:spPr>
        <p:txBody>
          <a:bodyPr/>
          <a:lstStyle/>
          <a:p>
            <a:endParaRPr lang="en-US"/>
          </a:p>
        </p:txBody>
      </p:sp>
      <p:pic>
        <p:nvPicPr>
          <p:cNvPr id="10" name="Image 1" descr="preencoded.png"/>
          <p:cNvPicPr>
            <a:picLocks noChangeAspect="1"/>
          </p:cNvPicPr>
          <p:nvPr/>
        </p:nvPicPr>
        <p:blipFill>
          <a:blip r:embed="rId4"/>
          <a:stretch>
            <a:fillRect/>
          </a:stretch>
        </p:blipFill>
        <p:spPr>
          <a:xfrm>
            <a:off x="384048" y="2033402"/>
            <a:ext cx="502920" cy="502920"/>
          </a:xfrm>
          <a:prstGeom prst="rect">
            <a:avLst/>
          </a:prstGeom>
        </p:spPr>
      </p:pic>
      <p:sp>
        <p:nvSpPr>
          <p:cNvPr id="11" name="Text 7"/>
          <p:cNvSpPr/>
          <p:nvPr/>
        </p:nvSpPr>
        <p:spPr>
          <a:xfrm>
            <a:off x="1024128" y="1888110"/>
            <a:ext cx="3273552" cy="289816"/>
          </a:xfrm>
          <a:prstGeom prst="rect">
            <a:avLst/>
          </a:prstGeom>
          <a:noFill/>
          <a:ln/>
        </p:spPr>
        <p:txBody>
          <a:bodyPr wrap="square" lIns="0" tIns="0" rIns="0" bIns="0" rtlCol="0" anchor="ctr"/>
          <a:lstStyle/>
          <a:p>
            <a:pPr marL="0" indent="0">
              <a:buNone/>
            </a:pPr>
            <a:r>
              <a:rPr lang="en-US" sz="1000" b="1" dirty="0">
                <a:solidFill>
                  <a:srgbClr val="1B2A4A"/>
                </a:solidFill>
              </a:rPr>
              <a:t>Peer Modelling via Play Groups</a:t>
            </a:r>
            <a:endParaRPr lang="en-US" sz="1000" dirty="0"/>
          </a:p>
        </p:txBody>
      </p:sp>
      <p:sp>
        <p:nvSpPr>
          <p:cNvPr id="12" name="Text 8"/>
          <p:cNvSpPr/>
          <p:nvPr/>
        </p:nvSpPr>
        <p:spPr>
          <a:xfrm>
            <a:off x="1024128" y="2105726"/>
            <a:ext cx="3273552" cy="548180"/>
          </a:xfrm>
          <a:prstGeom prst="rect">
            <a:avLst/>
          </a:prstGeom>
          <a:noFill/>
          <a:ln/>
        </p:spPr>
        <p:txBody>
          <a:bodyPr wrap="square" lIns="0" tIns="0" rIns="0" bIns="0" rtlCol="0" anchor="ctr"/>
          <a:lstStyle/>
          <a:p>
            <a:r>
              <a:rPr lang="en-US" sz="850" dirty="0">
                <a:solidFill>
                  <a:srgbClr val="4A5568"/>
                </a:solidFill>
              </a:rPr>
              <a:t>Also, structured small-group play lets Isaac watch his peers. He can slowly mimic their good behaviors in a secure space with support (Gokhale &amp; Mahajan, 2021).</a:t>
            </a:r>
            <a:endParaRPr lang="en-US" sz="850" dirty="0"/>
          </a:p>
        </p:txBody>
      </p:sp>
      <p:sp>
        <p:nvSpPr>
          <p:cNvPr id="13" name="Shape 9"/>
          <p:cNvSpPr/>
          <p:nvPr/>
        </p:nvSpPr>
        <p:spPr>
          <a:xfrm>
            <a:off x="274320" y="2771107"/>
            <a:ext cx="4160520" cy="828516"/>
          </a:xfrm>
          <a:prstGeom prst="rect">
            <a:avLst/>
          </a:prstGeom>
          <a:solidFill>
            <a:srgbClr val="FFFFFF"/>
          </a:solidFill>
          <a:ln w="12700">
            <a:solidFill>
              <a:srgbClr val="D0EAF0"/>
            </a:solidFill>
            <a:prstDash val="solid"/>
          </a:ln>
          <a:effectLst>
            <a:outerShdw blurRad="88900" dist="38100" dir="8100000" algn="bl" rotWithShape="0">
              <a:srgbClr val="000000">
                <a:alpha val="10000"/>
              </a:srgbClr>
            </a:outerShdw>
          </a:effectLst>
        </p:spPr>
        <p:txBody>
          <a:bodyPr/>
          <a:lstStyle/>
          <a:p>
            <a:endParaRPr lang="en-US"/>
          </a:p>
        </p:txBody>
      </p:sp>
      <p:pic>
        <p:nvPicPr>
          <p:cNvPr id="14" name="Image 2" descr="preencoded.png"/>
          <p:cNvPicPr>
            <a:picLocks noChangeAspect="1"/>
          </p:cNvPicPr>
          <p:nvPr/>
        </p:nvPicPr>
        <p:blipFill>
          <a:blip r:embed="rId5"/>
          <a:stretch>
            <a:fillRect/>
          </a:stretch>
        </p:blipFill>
        <p:spPr>
          <a:xfrm>
            <a:off x="384048" y="2943371"/>
            <a:ext cx="502920" cy="502920"/>
          </a:xfrm>
          <a:prstGeom prst="rect">
            <a:avLst/>
          </a:prstGeom>
        </p:spPr>
      </p:pic>
      <p:sp>
        <p:nvSpPr>
          <p:cNvPr id="15" name="Text 10"/>
          <p:cNvSpPr/>
          <p:nvPr/>
        </p:nvSpPr>
        <p:spPr>
          <a:xfrm>
            <a:off x="1024128" y="2807315"/>
            <a:ext cx="3273552" cy="269504"/>
          </a:xfrm>
          <a:prstGeom prst="rect">
            <a:avLst/>
          </a:prstGeom>
          <a:noFill/>
          <a:ln/>
        </p:spPr>
        <p:txBody>
          <a:bodyPr wrap="square" lIns="0" tIns="0" rIns="0" bIns="0" rtlCol="0" anchor="ctr"/>
          <a:lstStyle/>
          <a:p>
            <a:pPr marL="0" indent="0">
              <a:buNone/>
            </a:pPr>
            <a:r>
              <a:rPr lang="en-US" sz="1000" b="1" dirty="0">
                <a:solidFill>
                  <a:srgbClr val="1B2A4A"/>
                </a:solidFill>
              </a:rPr>
              <a:t>Verbal Modelling for Language Development</a:t>
            </a:r>
            <a:endParaRPr lang="en-US" sz="1000" dirty="0"/>
          </a:p>
        </p:txBody>
      </p:sp>
      <p:sp>
        <p:nvSpPr>
          <p:cNvPr id="16" name="Text 11"/>
          <p:cNvSpPr/>
          <p:nvPr/>
        </p:nvSpPr>
        <p:spPr>
          <a:xfrm>
            <a:off x="1024128" y="3015695"/>
            <a:ext cx="3273552" cy="583928"/>
          </a:xfrm>
          <a:prstGeom prst="rect">
            <a:avLst/>
          </a:prstGeom>
          <a:noFill/>
          <a:ln/>
        </p:spPr>
        <p:txBody>
          <a:bodyPr wrap="square" lIns="0" tIns="0" rIns="0" bIns="0" rtlCol="0" anchor="ctr"/>
          <a:lstStyle/>
          <a:p>
            <a:r>
              <a:rPr lang="en-US" sz="850" dirty="0">
                <a:solidFill>
                  <a:srgbClr val="4A5568"/>
                </a:solidFill>
              </a:rPr>
              <a:t>While playing, staff use rich language, describing what's happening and posing open-ended questions to show Isaac language patterns he can copy (</a:t>
            </a:r>
            <a:r>
              <a:rPr lang="en-US" sz="850" dirty="0" err="1">
                <a:solidFill>
                  <a:srgbClr val="4A5568"/>
                </a:solidFill>
              </a:rPr>
              <a:t>Girolametto</a:t>
            </a:r>
            <a:r>
              <a:rPr lang="en-US" sz="850" dirty="0">
                <a:solidFill>
                  <a:srgbClr val="4A5568"/>
                </a:solidFill>
              </a:rPr>
              <a:t> &amp; Weitzman, 2020).</a:t>
            </a:r>
            <a:endParaRPr lang="en-US" sz="850" dirty="0"/>
          </a:p>
        </p:txBody>
      </p:sp>
      <p:sp>
        <p:nvSpPr>
          <p:cNvPr id="17" name="Shape 12"/>
          <p:cNvSpPr/>
          <p:nvPr/>
        </p:nvSpPr>
        <p:spPr>
          <a:xfrm>
            <a:off x="293713" y="3666649"/>
            <a:ext cx="4160520" cy="1188720"/>
          </a:xfrm>
          <a:prstGeom prst="rect">
            <a:avLst/>
          </a:prstGeom>
          <a:solidFill>
            <a:srgbClr val="FFFFFF"/>
          </a:solidFill>
          <a:ln w="12700">
            <a:solidFill>
              <a:srgbClr val="D0EAF0"/>
            </a:solidFill>
            <a:prstDash val="solid"/>
          </a:ln>
          <a:effectLst>
            <a:outerShdw blurRad="88900" dist="38100" dir="8100000" algn="bl" rotWithShape="0">
              <a:srgbClr val="000000">
                <a:alpha val="10000"/>
              </a:srgbClr>
            </a:outerShdw>
          </a:effectLst>
        </p:spPr>
        <p:txBody>
          <a:bodyPr/>
          <a:lstStyle/>
          <a:p>
            <a:endParaRPr lang="en-US"/>
          </a:p>
        </p:txBody>
      </p:sp>
      <p:pic>
        <p:nvPicPr>
          <p:cNvPr id="18" name="Image 3" descr="preencoded.png"/>
          <p:cNvPicPr>
            <a:picLocks noChangeAspect="1"/>
          </p:cNvPicPr>
          <p:nvPr/>
        </p:nvPicPr>
        <p:blipFill>
          <a:blip r:embed="rId6"/>
          <a:stretch>
            <a:fillRect/>
          </a:stretch>
        </p:blipFill>
        <p:spPr>
          <a:xfrm>
            <a:off x="403441" y="3986689"/>
            <a:ext cx="502920" cy="502920"/>
          </a:xfrm>
          <a:prstGeom prst="rect">
            <a:avLst/>
          </a:prstGeom>
        </p:spPr>
      </p:pic>
      <p:sp>
        <p:nvSpPr>
          <p:cNvPr id="19" name="Text 13"/>
          <p:cNvSpPr/>
          <p:nvPr/>
        </p:nvSpPr>
        <p:spPr>
          <a:xfrm>
            <a:off x="1043521" y="3739801"/>
            <a:ext cx="3273552" cy="384048"/>
          </a:xfrm>
          <a:prstGeom prst="rect">
            <a:avLst/>
          </a:prstGeom>
          <a:noFill/>
          <a:ln/>
        </p:spPr>
        <p:txBody>
          <a:bodyPr wrap="square" lIns="0" tIns="0" rIns="0" bIns="0" rtlCol="0" anchor="ctr"/>
          <a:lstStyle/>
          <a:p>
            <a:pPr marL="0" indent="0">
              <a:buNone/>
            </a:pPr>
            <a:r>
              <a:rPr lang="en-US" sz="1000" b="1" dirty="0">
                <a:solidFill>
                  <a:srgbClr val="1B2A4A"/>
                </a:solidFill>
              </a:rPr>
              <a:t>Building Self-Efficacy Through Mastery Experiences</a:t>
            </a:r>
            <a:endParaRPr lang="en-US" sz="1000" dirty="0"/>
          </a:p>
        </p:txBody>
      </p:sp>
      <p:sp>
        <p:nvSpPr>
          <p:cNvPr id="20" name="Text 14"/>
          <p:cNvSpPr/>
          <p:nvPr/>
        </p:nvSpPr>
        <p:spPr>
          <a:xfrm>
            <a:off x="1043521" y="4142137"/>
            <a:ext cx="3273552" cy="621792"/>
          </a:xfrm>
          <a:prstGeom prst="rect">
            <a:avLst/>
          </a:prstGeom>
          <a:noFill/>
          <a:ln/>
        </p:spPr>
        <p:txBody>
          <a:bodyPr wrap="square" lIns="0" tIns="0" rIns="0" bIns="0" rtlCol="0" anchor="ctr"/>
          <a:lstStyle/>
          <a:p>
            <a:r>
              <a:rPr lang="en-US" sz="850" dirty="0">
                <a:solidFill>
                  <a:srgbClr val="4A5568"/>
                </a:solidFill>
              </a:rPr>
              <a:t>They also break tasks into tiny, manageable pieces so he succeeds, building his confidence bit by bit (Bandura, 1997; Zimmerman, 2020).</a:t>
            </a:r>
            <a:endParaRPr lang="en-US" sz="850" dirty="0"/>
          </a:p>
        </p:txBody>
      </p:sp>
      <p:sp>
        <p:nvSpPr>
          <p:cNvPr id="21" name="Shape 15"/>
          <p:cNvSpPr/>
          <p:nvPr/>
        </p:nvSpPr>
        <p:spPr>
          <a:xfrm>
            <a:off x="4754880" y="937492"/>
            <a:ext cx="4160520" cy="858248"/>
          </a:xfrm>
          <a:prstGeom prst="rect">
            <a:avLst/>
          </a:prstGeom>
          <a:solidFill>
            <a:srgbClr val="FFFFFF"/>
          </a:solidFill>
          <a:ln w="12700">
            <a:solidFill>
              <a:srgbClr val="D0EAF0"/>
            </a:solidFill>
            <a:prstDash val="solid"/>
          </a:ln>
          <a:effectLst>
            <a:outerShdw blurRad="88900" dist="38100" dir="8100000" algn="bl" rotWithShape="0">
              <a:srgbClr val="000000">
                <a:alpha val="10000"/>
              </a:srgbClr>
            </a:outerShdw>
          </a:effectLst>
        </p:spPr>
        <p:txBody>
          <a:bodyPr/>
          <a:lstStyle/>
          <a:p>
            <a:endParaRPr lang="en-US"/>
          </a:p>
        </p:txBody>
      </p:sp>
      <p:pic>
        <p:nvPicPr>
          <p:cNvPr id="22" name="Image 4" descr="preencoded.png"/>
          <p:cNvPicPr>
            <a:picLocks noChangeAspect="1"/>
          </p:cNvPicPr>
          <p:nvPr/>
        </p:nvPicPr>
        <p:blipFill>
          <a:blip r:embed="rId7"/>
          <a:stretch>
            <a:fillRect/>
          </a:stretch>
        </p:blipFill>
        <p:spPr>
          <a:xfrm>
            <a:off x="4864608" y="1118992"/>
            <a:ext cx="502920" cy="502920"/>
          </a:xfrm>
          <a:prstGeom prst="rect">
            <a:avLst/>
          </a:prstGeom>
        </p:spPr>
      </p:pic>
      <p:sp>
        <p:nvSpPr>
          <p:cNvPr id="23" name="Text 16"/>
          <p:cNvSpPr/>
          <p:nvPr/>
        </p:nvSpPr>
        <p:spPr>
          <a:xfrm>
            <a:off x="5504688" y="973700"/>
            <a:ext cx="3273552" cy="278660"/>
          </a:xfrm>
          <a:prstGeom prst="rect">
            <a:avLst/>
          </a:prstGeom>
          <a:noFill/>
          <a:ln/>
        </p:spPr>
        <p:txBody>
          <a:bodyPr wrap="square" lIns="0" tIns="0" rIns="0" bIns="0" rtlCol="0" anchor="ctr"/>
          <a:lstStyle/>
          <a:p>
            <a:pPr marL="0" indent="0">
              <a:buNone/>
            </a:pPr>
            <a:r>
              <a:rPr lang="en-US" sz="1000" b="1" dirty="0">
                <a:solidFill>
                  <a:srgbClr val="1B2A4A"/>
                </a:solidFill>
              </a:rPr>
              <a:t>Parent Coaching - Modelling for Mother</a:t>
            </a:r>
            <a:endParaRPr lang="en-US" sz="1000" dirty="0"/>
          </a:p>
        </p:txBody>
      </p:sp>
      <p:sp>
        <p:nvSpPr>
          <p:cNvPr id="24" name="Text 17"/>
          <p:cNvSpPr/>
          <p:nvPr/>
        </p:nvSpPr>
        <p:spPr>
          <a:xfrm>
            <a:off x="5504688" y="1154366"/>
            <a:ext cx="3273552" cy="467546"/>
          </a:xfrm>
          <a:prstGeom prst="rect">
            <a:avLst/>
          </a:prstGeom>
          <a:noFill/>
          <a:ln/>
        </p:spPr>
        <p:txBody>
          <a:bodyPr wrap="square" lIns="0" tIns="0" rIns="0" bIns="0" rtlCol="0" anchor="ctr"/>
          <a:lstStyle/>
          <a:p>
            <a:r>
              <a:rPr lang="en-US" sz="850" dirty="0">
                <a:solidFill>
                  <a:srgbClr val="4A5568"/>
                </a:solidFill>
              </a:rPr>
              <a:t>Support Isaac's mom with parenting programs like 'Incredible Years' to show her positive interaction tactics at home (Eshel et al., 2021; NICE, 2023).</a:t>
            </a:r>
          </a:p>
        </p:txBody>
      </p:sp>
      <p:sp>
        <p:nvSpPr>
          <p:cNvPr id="25" name="Shape 18"/>
          <p:cNvSpPr/>
          <p:nvPr/>
        </p:nvSpPr>
        <p:spPr>
          <a:xfrm>
            <a:off x="4754880" y="1847465"/>
            <a:ext cx="4160520" cy="858248"/>
          </a:xfrm>
          <a:prstGeom prst="rect">
            <a:avLst/>
          </a:prstGeom>
          <a:solidFill>
            <a:srgbClr val="FFFFFF"/>
          </a:solidFill>
          <a:ln w="12700">
            <a:solidFill>
              <a:srgbClr val="D0EAF0"/>
            </a:solidFill>
            <a:prstDash val="solid"/>
          </a:ln>
          <a:effectLst>
            <a:outerShdw blurRad="88900" dist="38100" dir="8100000" algn="bl" rotWithShape="0">
              <a:srgbClr val="000000">
                <a:alpha val="10000"/>
              </a:srgbClr>
            </a:outerShdw>
          </a:effectLst>
        </p:spPr>
        <p:txBody>
          <a:bodyPr/>
          <a:lstStyle/>
          <a:p>
            <a:endParaRPr lang="en-US"/>
          </a:p>
        </p:txBody>
      </p:sp>
      <p:pic>
        <p:nvPicPr>
          <p:cNvPr id="26" name="Image 5" descr="preencoded.png"/>
          <p:cNvPicPr>
            <a:picLocks noChangeAspect="1"/>
          </p:cNvPicPr>
          <p:nvPr/>
        </p:nvPicPr>
        <p:blipFill>
          <a:blip r:embed="rId8"/>
          <a:stretch>
            <a:fillRect/>
          </a:stretch>
        </p:blipFill>
        <p:spPr>
          <a:xfrm>
            <a:off x="4864608" y="2010490"/>
            <a:ext cx="502920" cy="502920"/>
          </a:xfrm>
          <a:prstGeom prst="rect">
            <a:avLst/>
          </a:prstGeom>
        </p:spPr>
      </p:pic>
      <p:sp>
        <p:nvSpPr>
          <p:cNvPr id="27" name="Text 19"/>
          <p:cNvSpPr/>
          <p:nvPr/>
        </p:nvSpPr>
        <p:spPr>
          <a:xfrm>
            <a:off x="5504688" y="1874437"/>
            <a:ext cx="3273552" cy="289950"/>
          </a:xfrm>
          <a:prstGeom prst="rect">
            <a:avLst/>
          </a:prstGeom>
          <a:noFill/>
          <a:ln/>
        </p:spPr>
        <p:txBody>
          <a:bodyPr wrap="square" lIns="0" tIns="0" rIns="0" bIns="0" rtlCol="0" anchor="ctr"/>
          <a:lstStyle/>
          <a:p>
            <a:pPr marL="0" indent="0">
              <a:buNone/>
            </a:pPr>
            <a:r>
              <a:rPr lang="en-US" sz="1000" b="1" dirty="0">
                <a:solidFill>
                  <a:srgbClr val="1B2A4A"/>
                </a:solidFill>
              </a:rPr>
              <a:t>Multi-Agency Collaboration</a:t>
            </a:r>
            <a:endParaRPr lang="en-US" sz="1000" dirty="0"/>
          </a:p>
        </p:txBody>
      </p:sp>
      <p:sp>
        <p:nvSpPr>
          <p:cNvPr id="28" name="Text 20"/>
          <p:cNvSpPr/>
          <p:nvPr/>
        </p:nvSpPr>
        <p:spPr>
          <a:xfrm>
            <a:off x="5504688" y="2073579"/>
            <a:ext cx="3273552" cy="502920"/>
          </a:xfrm>
          <a:prstGeom prst="rect">
            <a:avLst/>
          </a:prstGeom>
          <a:noFill/>
          <a:ln/>
        </p:spPr>
        <p:txBody>
          <a:bodyPr wrap="square" lIns="0" tIns="0" rIns="0" bIns="0" rtlCol="0" anchor="ctr"/>
          <a:lstStyle/>
          <a:p>
            <a:r>
              <a:rPr lang="en-US" sz="850" dirty="0">
                <a:solidFill>
                  <a:srgbClr val="4A5568"/>
                </a:solidFill>
              </a:rPr>
              <a:t>Also, work with the speech therapist, health visitor, SENCO, and perinatal mental health team to create a consistent Early Help Plan (DfE, 2021).</a:t>
            </a:r>
            <a:endParaRPr lang="en-US" sz="850" dirty="0"/>
          </a:p>
        </p:txBody>
      </p:sp>
      <p:sp>
        <p:nvSpPr>
          <p:cNvPr id="31" name="Text 23"/>
          <p:cNvSpPr/>
          <p:nvPr/>
        </p:nvSpPr>
        <p:spPr>
          <a:xfrm>
            <a:off x="274320" y="4919472"/>
            <a:ext cx="6400800" cy="182880"/>
          </a:xfrm>
          <a:prstGeom prst="rect">
            <a:avLst/>
          </a:prstGeom>
          <a:noFill/>
          <a:ln/>
        </p:spPr>
        <p:txBody>
          <a:bodyPr wrap="square" lIns="0" tIns="0" rIns="0" bIns="0" rtlCol="0" anchor="ctr"/>
          <a:lstStyle/>
          <a:p>
            <a:pPr marL="0" indent="0">
              <a:buNone/>
            </a:pPr>
            <a:r>
              <a:rPr lang="en-US" sz="750" i="1" dirty="0">
                <a:solidFill>
                  <a:srgbClr val="9AA3B0"/>
                </a:solidFill>
              </a:rPr>
              <a:t>DfE (2021); Elfer et al. (2022); Gokhale &amp; Mahajan (2021); Girolametto &amp; Weitzman (2020); Bandura (1997); Eshel et al. (2021); NICE (2023)</a:t>
            </a:r>
            <a:endParaRPr lang="en-US" sz="750" dirty="0"/>
          </a:p>
        </p:txBody>
      </p:sp>
      <p:pic>
        <p:nvPicPr>
          <p:cNvPr id="33" name="Picture 32">
            <a:extLst>
              <a:ext uri="{FF2B5EF4-FFF2-40B4-BE49-F238E27FC236}">
                <a16:creationId xmlns:a16="http://schemas.microsoft.com/office/drawing/2014/main" id="{608A3AF8-3627-F42E-CBB0-B720EC17C671}"/>
              </a:ext>
            </a:extLst>
          </p:cNvPr>
          <p:cNvPicPr>
            <a:picLocks noChangeAspect="1"/>
          </p:cNvPicPr>
          <p:nvPr/>
        </p:nvPicPr>
        <p:blipFill>
          <a:blip r:embed="rId9"/>
          <a:stretch>
            <a:fillRect/>
          </a:stretch>
        </p:blipFill>
        <p:spPr>
          <a:xfrm>
            <a:off x="4754880" y="2776639"/>
            <a:ext cx="4114801" cy="208546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749808"/>
          </a:xfrm>
          <a:prstGeom prst="rect">
            <a:avLst/>
          </a:prstGeom>
          <a:solidFill>
            <a:srgbClr val="0D7377"/>
          </a:solidFill>
          <a:ln w="12700">
            <a:solidFill>
              <a:srgbClr val="0D7377"/>
            </a:solidFill>
            <a:prstDash val="solid"/>
          </a:ln>
        </p:spPr>
        <p:txBody>
          <a:bodyPr/>
          <a:lstStyle/>
          <a:p>
            <a:endParaRPr lang="en-US"/>
          </a:p>
        </p:txBody>
      </p:sp>
      <p:sp>
        <p:nvSpPr>
          <p:cNvPr id="3" name="Shape 1"/>
          <p:cNvSpPr/>
          <p:nvPr/>
        </p:nvSpPr>
        <p:spPr>
          <a:xfrm>
            <a:off x="0" y="749808"/>
            <a:ext cx="9144000" cy="64008"/>
          </a:xfrm>
          <a:prstGeom prst="rect">
            <a:avLst/>
          </a:prstGeom>
          <a:solidFill>
            <a:srgbClr val="E8A838"/>
          </a:solidFill>
          <a:ln w="12700">
            <a:solidFill>
              <a:srgbClr val="E8A838"/>
            </a:solidFill>
            <a:prstDash val="solid"/>
          </a:ln>
        </p:spPr>
        <p:txBody>
          <a:bodyPr/>
          <a:lstStyle/>
          <a:p>
            <a:endParaRPr lang="en-US"/>
          </a:p>
        </p:txBody>
      </p:sp>
      <p:sp>
        <p:nvSpPr>
          <p:cNvPr id="4" name="Text 2"/>
          <p:cNvSpPr/>
          <p:nvPr/>
        </p:nvSpPr>
        <p:spPr>
          <a:xfrm>
            <a:off x="365760" y="0"/>
            <a:ext cx="8412480" cy="749808"/>
          </a:xfrm>
          <a:prstGeom prst="rect">
            <a:avLst/>
          </a:prstGeom>
          <a:noFill/>
          <a:ln/>
        </p:spPr>
        <p:txBody>
          <a:bodyPr wrap="square" lIns="0" tIns="0" rIns="0" bIns="0" rtlCol="0" anchor="ctr"/>
          <a:lstStyle/>
          <a:p>
            <a:pPr marL="0" indent="0">
              <a:buNone/>
            </a:pPr>
            <a:r>
              <a:rPr lang="en-US" sz="1800" b="1" dirty="0">
                <a:solidFill>
                  <a:srgbClr val="FFFFFF"/>
                </a:solidFill>
                <a:latin typeface="Georgia" pitchFamily="34" charset="0"/>
                <a:ea typeface="Georgia" pitchFamily="34" charset="-122"/>
                <a:cs typeface="Georgia" pitchFamily="34" charset="-120"/>
              </a:rPr>
              <a:t>CRITICAL EVALUATION OF BANDURA'S SOCIAL LEARNING THEORY</a:t>
            </a:r>
            <a:endParaRPr lang="en-US" sz="1800" dirty="0"/>
          </a:p>
        </p:txBody>
      </p:sp>
      <p:sp>
        <p:nvSpPr>
          <p:cNvPr id="5" name="Shape 3"/>
          <p:cNvSpPr/>
          <p:nvPr/>
        </p:nvSpPr>
        <p:spPr>
          <a:xfrm>
            <a:off x="274320" y="960120"/>
            <a:ext cx="4023360" cy="3977640"/>
          </a:xfrm>
          <a:prstGeom prst="rect">
            <a:avLst/>
          </a:prstGeom>
          <a:solidFill>
            <a:srgbClr val="F4F7FA"/>
          </a:solidFill>
          <a:ln w="12700">
            <a:solidFill>
              <a:srgbClr val="D0EAF0"/>
            </a:solidFill>
            <a:prstDash val="solid"/>
          </a:ln>
        </p:spPr>
        <p:txBody>
          <a:bodyPr/>
          <a:lstStyle/>
          <a:p>
            <a:endParaRPr lang="en-US"/>
          </a:p>
        </p:txBody>
      </p:sp>
      <p:sp>
        <p:nvSpPr>
          <p:cNvPr id="6" name="Shape 4"/>
          <p:cNvSpPr/>
          <p:nvPr/>
        </p:nvSpPr>
        <p:spPr>
          <a:xfrm>
            <a:off x="274320" y="960120"/>
            <a:ext cx="4023360" cy="438912"/>
          </a:xfrm>
          <a:prstGeom prst="rect">
            <a:avLst/>
          </a:prstGeom>
          <a:solidFill>
            <a:srgbClr val="0D7377"/>
          </a:solidFill>
          <a:ln w="12700">
            <a:solidFill>
              <a:srgbClr val="0D7377"/>
            </a:solidFill>
            <a:prstDash val="solid"/>
          </a:ln>
        </p:spPr>
        <p:txBody>
          <a:bodyPr/>
          <a:lstStyle/>
          <a:p>
            <a:endParaRPr lang="en-US"/>
          </a:p>
        </p:txBody>
      </p:sp>
      <p:sp>
        <p:nvSpPr>
          <p:cNvPr id="7" name="Text 5"/>
          <p:cNvSpPr/>
          <p:nvPr/>
        </p:nvSpPr>
        <p:spPr>
          <a:xfrm>
            <a:off x="384048" y="960120"/>
            <a:ext cx="3840480" cy="438912"/>
          </a:xfrm>
          <a:prstGeom prst="rect">
            <a:avLst/>
          </a:prstGeom>
          <a:noFill/>
          <a:ln/>
        </p:spPr>
        <p:txBody>
          <a:bodyPr wrap="square" lIns="0" tIns="0" rIns="0" bIns="0" rtlCol="0" anchor="ctr"/>
          <a:lstStyle/>
          <a:p>
            <a:pPr marL="0" indent="0">
              <a:buNone/>
            </a:pPr>
            <a:r>
              <a:rPr lang="en-US" sz="1300" b="1" dirty="0">
                <a:solidFill>
                  <a:srgbClr val="FFFFFF"/>
                </a:solidFill>
              </a:rPr>
              <a:t>✔  STRENGTHS</a:t>
            </a:r>
            <a:endParaRPr lang="en-US" sz="1300" dirty="0"/>
          </a:p>
        </p:txBody>
      </p:sp>
      <p:sp>
        <p:nvSpPr>
          <p:cNvPr id="8" name="Shape 6"/>
          <p:cNvSpPr/>
          <p:nvPr/>
        </p:nvSpPr>
        <p:spPr>
          <a:xfrm>
            <a:off x="384048" y="1481328"/>
            <a:ext cx="3794760" cy="621792"/>
          </a:xfrm>
          <a:prstGeom prst="rect">
            <a:avLst/>
          </a:prstGeom>
          <a:solidFill>
            <a:srgbClr val="FFFFFF"/>
          </a:solidFill>
          <a:ln w="12700">
            <a:solidFill>
              <a:srgbClr val="D0EAF0"/>
            </a:solidFill>
            <a:prstDash val="solid"/>
          </a:ln>
        </p:spPr>
        <p:txBody>
          <a:bodyPr/>
          <a:lstStyle/>
          <a:p>
            <a:endParaRPr lang="en-US"/>
          </a:p>
        </p:txBody>
      </p:sp>
      <p:sp>
        <p:nvSpPr>
          <p:cNvPr id="9" name="Shape 7"/>
          <p:cNvSpPr/>
          <p:nvPr/>
        </p:nvSpPr>
        <p:spPr>
          <a:xfrm>
            <a:off x="384048" y="1481328"/>
            <a:ext cx="54864" cy="621792"/>
          </a:xfrm>
          <a:prstGeom prst="rect">
            <a:avLst/>
          </a:prstGeom>
          <a:solidFill>
            <a:srgbClr val="0D7377"/>
          </a:solidFill>
          <a:ln w="12700">
            <a:solidFill>
              <a:srgbClr val="0D7377"/>
            </a:solidFill>
            <a:prstDash val="solid"/>
          </a:ln>
        </p:spPr>
        <p:txBody>
          <a:bodyPr/>
          <a:lstStyle/>
          <a:p>
            <a:endParaRPr lang="en-US"/>
          </a:p>
        </p:txBody>
      </p:sp>
      <p:sp>
        <p:nvSpPr>
          <p:cNvPr id="10" name="Text 8"/>
          <p:cNvSpPr/>
          <p:nvPr/>
        </p:nvSpPr>
        <p:spPr>
          <a:xfrm>
            <a:off x="530352" y="1508760"/>
            <a:ext cx="3547872" cy="566928"/>
          </a:xfrm>
          <a:prstGeom prst="rect">
            <a:avLst/>
          </a:prstGeom>
          <a:noFill/>
          <a:ln/>
        </p:spPr>
        <p:txBody>
          <a:bodyPr wrap="square" lIns="0" tIns="0" rIns="0" bIns="0" rtlCol="0" anchor="ctr"/>
          <a:lstStyle/>
          <a:p>
            <a:r>
              <a:rPr lang="en-US" sz="900" dirty="0">
                <a:solidFill>
                  <a:srgbClr val="4A5568"/>
                </a:solidFill>
              </a:rPr>
              <a:t>The strong evidence base, demonstrated through Bobo Doll experiments and confirmed in educational and clinical settings, is backed up by Bandura (1977) and Schunk (2020).</a:t>
            </a:r>
            <a:endParaRPr lang="en-US" sz="900" dirty="0"/>
          </a:p>
        </p:txBody>
      </p:sp>
      <p:sp>
        <p:nvSpPr>
          <p:cNvPr id="11" name="Shape 9"/>
          <p:cNvSpPr/>
          <p:nvPr/>
        </p:nvSpPr>
        <p:spPr>
          <a:xfrm>
            <a:off x="384048" y="2194560"/>
            <a:ext cx="3794760" cy="621792"/>
          </a:xfrm>
          <a:prstGeom prst="rect">
            <a:avLst/>
          </a:prstGeom>
          <a:solidFill>
            <a:srgbClr val="FFFFFF"/>
          </a:solidFill>
          <a:ln w="12700">
            <a:solidFill>
              <a:srgbClr val="D0EAF0"/>
            </a:solidFill>
            <a:prstDash val="solid"/>
          </a:ln>
        </p:spPr>
        <p:txBody>
          <a:bodyPr/>
          <a:lstStyle/>
          <a:p>
            <a:endParaRPr lang="en-US"/>
          </a:p>
        </p:txBody>
      </p:sp>
      <p:sp>
        <p:nvSpPr>
          <p:cNvPr id="12" name="Shape 10"/>
          <p:cNvSpPr/>
          <p:nvPr/>
        </p:nvSpPr>
        <p:spPr>
          <a:xfrm>
            <a:off x="384048" y="2194560"/>
            <a:ext cx="54864" cy="621792"/>
          </a:xfrm>
          <a:prstGeom prst="rect">
            <a:avLst/>
          </a:prstGeom>
          <a:solidFill>
            <a:srgbClr val="0D7377"/>
          </a:solidFill>
          <a:ln w="12700">
            <a:solidFill>
              <a:srgbClr val="0D7377"/>
            </a:solidFill>
            <a:prstDash val="solid"/>
          </a:ln>
        </p:spPr>
        <p:txBody>
          <a:bodyPr/>
          <a:lstStyle/>
          <a:p>
            <a:endParaRPr lang="en-US"/>
          </a:p>
        </p:txBody>
      </p:sp>
      <p:sp>
        <p:nvSpPr>
          <p:cNvPr id="13" name="Text 11"/>
          <p:cNvSpPr/>
          <p:nvPr/>
        </p:nvSpPr>
        <p:spPr>
          <a:xfrm>
            <a:off x="530352" y="2221992"/>
            <a:ext cx="3547872" cy="566928"/>
          </a:xfrm>
          <a:prstGeom prst="rect">
            <a:avLst/>
          </a:prstGeom>
          <a:noFill/>
          <a:ln/>
        </p:spPr>
        <p:txBody>
          <a:bodyPr wrap="square" lIns="0" tIns="0" rIns="0" bIns="0" rtlCol="0" anchor="ctr"/>
          <a:lstStyle/>
          <a:p>
            <a:r>
              <a:rPr lang="en-US" sz="900" dirty="0">
                <a:solidFill>
                  <a:srgbClr val="4A5568"/>
                </a:solidFill>
              </a:rPr>
              <a:t>This essay explains Isaac's particular behaviors, withdrawal, mimicry of anxiety, and language delay more directly compared to stage-based theories, though the other parts don't make sense.</a:t>
            </a:r>
            <a:endParaRPr lang="en-US" sz="900" dirty="0"/>
          </a:p>
        </p:txBody>
      </p:sp>
      <p:sp>
        <p:nvSpPr>
          <p:cNvPr id="14" name="Shape 12"/>
          <p:cNvSpPr/>
          <p:nvPr/>
        </p:nvSpPr>
        <p:spPr>
          <a:xfrm>
            <a:off x="384048" y="2907792"/>
            <a:ext cx="3794760" cy="621792"/>
          </a:xfrm>
          <a:prstGeom prst="rect">
            <a:avLst/>
          </a:prstGeom>
          <a:solidFill>
            <a:srgbClr val="FFFFFF"/>
          </a:solidFill>
          <a:ln w="12700">
            <a:solidFill>
              <a:srgbClr val="D0EAF0"/>
            </a:solidFill>
            <a:prstDash val="solid"/>
          </a:ln>
        </p:spPr>
        <p:txBody>
          <a:bodyPr/>
          <a:lstStyle/>
          <a:p>
            <a:endParaRPr lang="en-US"/>
          </a:p>
        </p:txBody>
      </p:sp>
      <p:sp>
        <p:nvSpPr>
          <p:cNvPr id="15" name="Shape 13"/>
          <p:cNvSpPr/>
          <p:nvPr/>
        </p:nvSpPr>
        <p:spPr>
          <a:xfrm>
            <a:off x="384048" y="2907792"/>
            <a:ext cx="54864" cy="621792"/>
          </a:xfrm>
          <a:prstGeom prst="rect">
            <a:avLst/>
          </a:prstGeom>
          <a:solidFill>
            <a:srgbClr val="0D7377"/>
          </a:solidFill>
          <a:ln w="12700">
            <a:solidFill>
              <a:srgbClr val="0D7377"/>
            </a:solidFill>
            <a:prstDash val="solid"/>
          </a:ln>
        </p:spPr>
        <p:txBody>
          <a:bodyPr/>
          <a:lstStyle/>
          <a:p>
            <a:endParaRPr lang="en-US"/>
          </a:p>
        </p:txBody>
      </p:sp>
      <p:sp>
        <p:nvSpPr>
          <p:cNvPr id="16" name="Text 14"/>
          <p:cNvSpPr/>
          <p:nvPr/>
        </p:nvSpPr>
        <p:spPr>
          <a:xfrm>
            <a:off x="530352" y="2935224"/>
            <a:ext cx="3547872" cy="566928"/>
          </a:xfrm>
          <a:prstGeom prst="rect">
            <a:avLst/>
          </a:prstGeom>
          <a:noFill/>
          <a:ln/>
        </p:spPr>
        <p:txBody>
          <a:bodyPr wrap="square" lIns="0" tIns="0" rIns="0" bIns="0" rtlCol="0" anchor="ctr"/>
          <a:lstStyle/>
          <a:p>
            <a:r>
              <a:rPr lang="en-US" sz="900" dirty="0">
                <a:solidFill>
                  <a:srgbClr val="4A5568"/>
                </a:solidFill>
              </a:rPr>
              <a:t>Practical and actionable methods, like boosting self-efficacy and modeling behaviors, work well for early years interventions (Zimmerman, 2020; Gokhale &amp; Mahajan, 2021).</a:t>
            </a:r>
            <a:endParaRPr lang="en-US" sz="900" dirty="0"/>
          </a:p>
        </p:txBody>
      </p:sp>
      <p:sp>
        <p:nvSpPr>
          <p:cNvPr id="17" name="Shape 15"/>
          <p:cNvSpPr/>
          <p:nvPr/>
        </p:nvSpPr>
        <p:spPr>
          <a:xfrm>
            <a:off x="384048" y="3621024"/>
            <a:ext cx="3794760" cy="621792"/>
          </a:xfrm>
          <a:prstGeom prst="rect">
            <a:avLst/>
          </a:prstGeom>
          <a:solidFill>
            <a:srgbClr val="FFFFFF"/>
          </a:solidFill>
          <a:ln w="12700">
            <a:solidFill>
              <a:srgbClr val="D0EAF0"/>
            </a:solidFill>
            <a:prstDash val="solid"/>
          </a:ln>
        </p:spPr>
        <p:txBody>
          <a:bodyPr/>
          <a:lstStyle/>
          <a:p>
            <a:endParaRPr lang="en-US"/>
          </a:p>
        </p:txBody>
      </p:sp>
      <p:sp>
        <p:nvSpPr>
          <p:cNvPr id="18" name="Shape 16"/>
          <p:cNvSpPr/>
          <p:nvPr/>
        </p:nvSpPr>
        <p:spPr>
          <a:xfrm>
            <a:off x="384048" y="3621024"/>
            <a:ext cx="54864" cy="621792"/>
          </a:xfrm>
          <a:prstGeom prst="rect">
            <a:avLst/>
          </a:prstGeom>
          <a:solidFill>
            <a:srgbClr val="0D7377"/>
          </a:solidFill>
          <a:ln w="12700">
            <a:solidFill>
              <a:srgbClr val="0D7377"/>
            </a:solidFill>
            <a:prstDash val="solid"/>
          </a:ln>
        </p:spPr>
        <p:txBody>
          <a:bodyPr/>
          <a:lstStyle/>
          <a:p>
            <a:endParaRPr lang="en-US"/>
          </a:p>
        </p:txBody>
      </p:sp>
      <p:sp>
        <p:nvSpPr>
          <p:cNvPr id="19" name="Text 17"/>
          <p:cNvSpPr/>
          <p:nvPr/>
        </p:nvSpPr>
        <p:spPr>
          <a:xfrm>
            <a:off x="530352" y="3648456"/>
            <a:ext cx="3547872" cy="566928"/>
          </a:xfrm>
          <a:prstGeom prst="rect">
            <a:avLst/>
          </a:prstGeom>
          <a:noFill/>
          <a:ln/>
        </p:spPr>
        <p:txBody>
          <a:bodyPr wrap="square" lIns="0" tIns="0" rIns="0" bIns="0" rtlCol="0" anchor="ctr"/>
          <a:lstStyle/>
          <a:p>
            <a:r>
              <a:rPr lang="en-US" sz="900" dirty="0">
                <a:solidFill>
                  <a:srgbClr val="4A5568"/>
                </a:solidFill>
              </a:rPr>
              <a:t>This aligns with UK early years policy EYFS, specifically the key person approach and positive behavior modeling (DfE, 2021; Elfer et al., 2022).</a:t>
            </a:r>
          </a:p>
        </p:txBody>
      </p:sp>
      <p:sp>
        <p:nvSpPr>
          <p:cNvPr id="20" name="Shape 18"/>
          <p:cNvSpPr/>
          <p:nvPr/>
        </p:nvSpPr>
        <p:spPr>
          <a:xfrm>
            <a:off x="4846320" y="960120"/>
            <a:ext cx="4023360" cy="3977640"/>
          </a:xfrm>
          <a:prstGeom prst="rect">
            <a:avLst/>
          </a:prstGeom>
          <a:solidFill>
            <a:srgbClr val="F4F7FA"/>
          </a:solidFill>
          <a:ln w="12700">
            <a:solidFill>
              <a:srgbClr val="D0EAF0"/>
            </a:solidFill>
            <a:prstDash val="solid"/>
          </a:ln>
        </p:spPr>
        <p:txBody>
          <a:bodyPr/>
          <a:lstStyle/>
          <a:p>
            <a:endParaRPr lang="en-US"/>
          </a:p>
        </p:txBody>
      </p:sp>
      <p:sp>
        <p:nvSpPr>
          <p:cNvPr id="21" name="Shape 19"/>
          <p:cNvSpPr/>
          <p:nvPr/>
        </p:nvSpPr>
        <p:spPr>
          <a:xfrm>
            <a:off x="4846320" y="960120"/>
            <a:ext cx="4023360" cy="438912"/>
          </a:xfrm>
          <a:prstGeom prst="rect">
            <a:avLst/>
          </a:prstGeom>
          <a:solidFill>
            <a:srgbClr val="1B2A4A"/>
          </a:solidFill>
          <a:ln w="12700">
            <a:solidFill>
              <a:srgbClr val="1B2A4A"/>
            </a:solidFill>
            <a:prstDash val="solid"/>
          </a:ln>
        </p:spPr>
        <p:txBody>
          <a:bodyPr/>
          <a:lstStyle/>
          <a:p>
            <a:endParaRPr lang="en-US"/>
          </a:p>
        </p:txBody>
      </p:sp>
      <p:sp>
        <p:nvSpPr>
          <p:cNvPr id="22" name="Text 20"/>
          <p:cNvSpPr/>
          <p:nvPr/>
        </p:nvSpPr>
        <p:spPr>
          <a:xfrm>
            <a:off x="4956048" y="960120"/>
            <a:ext cx="3840480" cy="438912"/>
          </a:xfrm>
          <a:prstGeom prst="rect">
            <a:avLst/>
          </a:prstGeom>
          <a:noFill/>
          <a:ln/>
        </p:spPr>
        <p:txBody>
          <a:bodyPr wrap="square" lIns="0" tIns="0" rIns="0" bIns="0" rtlCol="0" anchor="ctr"/>
          <a:lstStyle/>
          <a:p>
            <a:pPr marL="0" indent="0">
              <a:buNone/>
            </a:pPr>
            <a:r>
              <a:rPr lang="en-US" sz="1300" b="1" dirty="0">
                <a:solidFill>
                  <a:srgbClr val="FFFFFF"/>
                </a:solidFill>
              </a:rPr>
              <a:t>✘  LIMITATIONS</a:t>
            </a:r>
            <a:endParaRPr lang="en-US" sz="1300" dirty="0"/>
          </a:p>
        </p:txBody>
      </p:sp>
      <p:sp>
        <p:nvSpPr>
          <p:cNvPr id="23" name="Shape 21"/>
          <p:cNvSpPr/>
          <p:nvPr/>
        </p:nvSpPr>
        <p:spPr>
          <a:xfrm>
            <a:off x="4956048" y="1481328"/>
            <a:ext cx="3794760" cy="621792"/>
          </a:xfrm>
          <a:prstGeom prst="rect">
            <a:avLst/>
          </a:prstGeom>
          <a:solidFill>
            <a:srgbClr val="FFFFFF"/>
          </a:solidFill>
          <a:ln w="12700">
            <a:solidFill>
              <a:srgbClr val="D0EAF0"/>
            </a:solidFill>
            <a:prstDash val="solid"/>
          </a:ln>
        </p:spPr>
        <p:txBody>
          <a:bodyPr/>
          <a:lstStyle/>
          <a:p>
            <a:endParaRPr lang="en-US"/>
          </a:p>
        </p:txBody>
      </p:sp>
      <p:sp>
        <p:nvSpPr>
          <p:cNvPr id="24" name="Shape 22"/>
          <p:cNvSpPr/>
          <p:nvPr/>
        </p:nvSpPr>
        <p:spPr>
          <a:xfrm>
            <a:off x="4956048" y="1481328"/>
            <a:ext cx="54864" cy="621792"/>
          </a:xfrm>
          <a:prstGeom prst="rect">
            <a:avLst/>
          </a:prstGeom>
          <a:solidFill>
            <a:srgbClr val="1B2A4A"/>
          </a:solidFill>
          <a:ln w="12700">
            <a:solidFill>
              <a:srgbClr val="1B2A4A"/>
            </a:solidFill>
            <a:prstDash val="solid"/>
          </a:ln>
        </p:spPr>
        <p:txBody>
          <a:bodyPr/>
          <a:lstStyle/>
          <a:p>
            <a:endParaRPr lang="en-US"/>
          </a:p>
        </p:txBody>
      </p:sp>
      <p:sp>
        <p:nvSpPr>
          <p:cNvPr id="25" name="Text 23"/>
          <p:cNvSpPr/>
          <p:nvPr/>
        </p:nvSpPr>
        <p:spPr>
          <a:xfrm>
            <a:off x="5102352" y="1508760"/>
            <a:ext cx="3547872" cy="566928"/>
          </a:xfrm>
          <a:prstGeom prst="rect">
            <a:avLst/>
          </a:prstGeom>
          <a:noFill/>
          <a:ln/>
        </p:spPr>
        <p:txBody>
          <a:bodyPr wrap="square" lIns="0" tIns="0" rIns="0" bIns="0" rtlCol="0" anchor="ctr"/>
          <a:lstStyle/>
          <a:p>
            <a:r>
              <a:rPr lang="en-US" sz="900" dirty="0">
                <a:solidFill>
                  <a:srgbClr val="4A5568"/>
                </a:solidFill>
              </a:rPr>
              <a:t>Underestimating emotional attachment needs doesn't explain Isaac's separation anxiety, though it fits Bowlby's theory. So, ignoring these needs is clearly wrong (Rutter, 2021).</a:t>
            </a:r>
            <a:endParaRPr lang="en-US" sz="900" dirty="0"/>
          </a:p>
        </p:txBody>
      </p:sp>
      <p:sp>
        <p:nvSpPr>
          <p:cNvPr id="26" name="Shape 24"/>
          <p:cNvSpPr/>
          <p:nvPr/>
        </p:nvSpPr>
        <p:spPr>
          <a:xfrm>
            <a:off x="4956048" y="2194560"/>
            <a:ext cx="3794760" cy="621792"/>
          </a:xfrm>
          <a:prstGeom prst="rect">
            <a:avLst/>
          </a:prstGeom>
          <a:solidFill>
            <a:srgbClr val="FFFFFF"/>
          </a:solidFill>
          <a:ln w="12700">
            <a:solidFill>
              <a:srgbClr val="D0EAF0"/>
            </a:solidFill>
            <a:prstDash val="solid"/>
          </a:ln>
        </p:spPr>
        <p:txBody>
          <a:bodyPr/>
          <a:lstStyle/>
          <a:p>
            <a:endParaRPr lang="en-US"/>
          </a:p>
        </p:txBody>
      </p:sp>
      <p:sp>
        <p:nvSpPr>
          <p:cNvPr id="27" name="Shape 25"/>
          <p:cNvSpPr/>
          <p:nvPr/>
        </p:nvSpPr>
        <p:spPr>
          <a:xfrm>
            <a:off x="4956048" y="2194560"/>
            <a:ext cx="54864" cy="621792"/>
          </a:xfrm>
          <a:prstGeom prst="rect">
            <a:avLst/>
          </a:prstGeom>
          <a:solidFill>
            <a:srgbClr val="1B2A4A"/>
          </a:solidFill>
          <a:ln w="12700">
            <a:solidFill>
              <a:srgbClr val="1B2A4A"/>
            </a:solidFill>
            <a:prstDash val="solid"/>
          </a:ln>
        </p:spPr>
        <p:txBody>
          <a:bodyPr/>
          <a:lstStyle/>
          <a:p>
            <a:endParaRPr lang="en-US"/>
          </a:p>
        </p:txBody>
      </p:sp>
      <p:sp>
        <p:nvSpPr>
          <p:cNvPr id="28" name="Text 26"/>
          <p:cNvSpPr/>
          <p:nvPr/>
        </p:nvSpPr>
        <p:spPr>
          <a:xfrm>
            <a:off x="5102352" y="2221992"/>
            <a:ext cx="3547872" cy="566928"/>
          </a:xfrm>
          <a:prstGeom prst="rect">
            <a:avLst/>
          </a:prstGeom>
          <a:noFill/>
          <a:ln/>
        </p:spPr>
        <p:txBody>
          <a:bodyPr wrap="square" lIns="0" tIns="0" rIns="0" bIns="0" rtlCol="0" anchor="ctr"/>
          <a:lstStyle/>
          <a:p>
            <a:r>
              <a:rPr lang="en-US" sz="900" dirty="0">
                <a:solidFill>
                  <a:srgbClr val="4A5568"/>
                </a:solidFill>
              </a:rPr>
              <a:t>There's limited focus on Isaac's unconscious thoughts and his emotions driving his withdrawal. People don't look enough at what's going on inside his mind that might be causing this (Mercer, 2020).</a:t>
            </a:r>
            <a:endParaRPr lang="en-US" sz="900" dirty="0"/>
          </a:p>
        </p:txBody>
      </p:sp>
      <p:sp>
        <p:nvSpPr>
          <p:cNvPr id="29" name="Shape 27"/>
          <p:cNvSpPr/>
          <p:nvPr/>
        </p:nvSpPr>
        <p:spPr>
          <a:xfrm>
            <a:off x="4956048" y="2907792"/>
            <a:ext cx="3794760" cy="621792"/>
          </a:xfrm>
          <a:prstGeom prst="rect">
            <a:avLst/>
          </a:prstGeom>
          <a:solidFill>
            <a:srgbClr val="FFFFFF"/>
          </a:solidFill>
          <a:ln w="12700">
            <a:solidFill>
              <a:srgbClr val="D0EAF0"/>
            </a:solidFill>
            <a:prstDash val="solid"/>
          </a:ln>
        </p:spPr>
        <p:txBody>
          <a:bodyPr/>
          <a:lstStyle/>
          <a:p>
            <a:endParaRPr lang="en-US"/>
          </a:p>
        </p:txBody>
      </p:sp>
      <p:sp>
        <p:nvSpPr>
          <p:cNvPr id="30" name="Shape 28"/>
          <p:cNvSpPr/>
          <p:nvPr/>
        </p:nvSpPr>
        <p:spPr>
          <a:xfrm>
            <a:off x="4956048" y="2907792"/>
            <a:ext cx="54864" cy="621792"/>
          </a:xfrm>
          <a:prstGeom prst="rect">
            <a:avLst/>
          </a:prstGeom>
          <a:solidFill>
            <a:srgbClr val="1B2A4A"/>
          </a:solidFill>
          <a:ln w="12700">
            <a:solidFill>
              <a:srgbClr val="1B2A4A"/>
            </a:solidFill>
            <a:prstDash val="solid"/>
          </a:ln>
        </p:spPr>
        <p:txBody>
          <a:bodyPr/>
          <a:lstStyle/>
          <a:p>
            <a:endParaRPr lang="en-US"/>
          </a:p>
        </p:txBody>
      </p:sp>
      <p:sp>
        <p:nvSpPr>
          <p:cNvPr id="31" name="Text 29"/>
          <p:cNvSpPr/>
          <p:nvPr/>
        </p:nvSpPr>
        <p:spPr>
          <a:xfrm>
            <a:off x="5102352" y="2935224"/>
            <a:ext cx="3547872" cy="566928"/>
          </a:xfrm>
          <a:prstGeom prst="rect">
            <a:avLst/>
          </a:prstGeom>
          <a:noFill/>
          <a:ln/>
        </p:spPr>
        <p:txBody>
          <a:bodyPr wrap="square" lIns="0" tIns="0" rIns="0" bIns="0" rtlCol="0" anchor="ctr"/>
          <a:lstStyle/>
          <a:p>
            <a:r>
              <a:rPr lang="en-US" sz="900" dirty="0">
                <a:solidFill>
                  <a:srgbClr val="4A5568"/>
                </a:solidFill>
              </a:rPr>
              <a:t>When it comes to positive modeling norms, what works in one culture might not work in another (Eshel et al., 2021). Therefore, London's great diversity is key and needs consideration too.</a:t>
            </a:r>
            <a:endParaRPr lang="en-US" sz="900" dirty="0"/>
          </a:p>
        </p:txBody>
      </p:sp>
      <p:sp>
        <p:nvSpPr>
          <p:cNvPr id="32" name="Shape 30"/>
          <p:cNvSpPr/>
          <p:nvPr/>
        </p:nvSpPr>
        <p:spPr>
          <a:xfrm>
            <a:off x="4956048" y="3621024"/>
            <a:ext cx="3794760" cy="621792"/>
          </a:xfrm>
          <a:prstGeom prst="rect">
            <a:avLst/>
          </a:prstGeom>
          <a:solidFill>
            <a:srgbClr val="FFFFFF"/>
          </a:solidFill>
          <a:ln w="12700">
            <a:solidFill>
              <a:srgbClr val="D0EAF0"/>
            </a:solidFill>
            <a:prstDash val="solid"/>
          </a:ln>
        </p:spPr>
        <p:txBody>
          <a:bodyPr/>
          <a:lstStyle/>
          <a:p>
            <a:endParaRPr lang="en-US"/>
          </a:p>
        </p:txBody>
      </p:sp>
      <p:sp>
        <p:nvSpPr>
          <p:cNvPr id="33" name="Shape 31"/>
          <p:cNvSpPr/>
          <p:nvPr/>
        </p:nvSpPr>
        <p:spPr>
          <a:xfrm>
            <a:off x="4956048" y="3621024"/>
            <a:ext cx="54864" cy="621792"/>
          </a:xfrm>
          <a:prstGeom prst="rect">
            <a:avLst/>
          </a:prstGeom>
          <a:solidFill>
            <a:srgbClr val="1B2A4A"/>
          </a:solidFill>
          <a:ln w="12700">
            <a:solidFill>
              <a:srgbClr val="1B2A4A"/>
            </a:solidFill>
            <a:prstDash val="solid"/>
          </a:ln>
        </p:spPr>
        <p:txBody>
          <a:bodyPr/>
          <a:lstStyle/>
          <a:p>
            <a:endParaRPr lang="en-US"/>
          </a:p>
        </p:txBody>
      </p:sp>
      <p:sp>
        <p:nvSpPr>
          <p:cNvPr id="34" name="Text 32"/>
          <p:cNvSpPr/>
          <p:nvPr/>
        </p:nvSpPr>
        <p:spPr>
          <a:xfrm>
            <a:off x="5102352" y="3648456"/>
            <a:ext cx="3547872" cy="566928"/>
          </a:xfrm>
          <a:prstGeom prst="rect">
            <a:avLst/>
          </a:prstGeom>
          <a:noFill/>
          <a:ln/>
        </p:spPr>
        <p:txBody>
          <a:bodyPr wrap="square" lIns="0" tIns="0" rIns="0" bIns="0" rtlCol="0" anchor="ctr"/>
          <a:lstStyle/>
          <a:p>
            <a:r>
              <a:rPr lang="en-US" sz="900" dirty="0">
                <a:solidFill>
                  <a:srgbClr val="4A5568"/>
                </a:solidFill>
              </a:rPr>
              <a:t>Focusing too much on environment might downplay Isaac's biological makeup and neurological vulnerabilities, Schunk says (2020).</a:t>
            </a:r>
            <a:endParaRPr lang="en-US" sz="900" dirty="0"/>
          </a:p>
        </p:txBody>
      </p:sp>
      <p:sp>
        <p:nvSpPr>
          <p:cNvPr id="35" name="Text 33"/>
          <p:cNvSpPr/>
          <p:nvPr/>
        </p:nvSpPr>
        <p:spPr>
          <a:xfrm>
            <a:off x="274320" y="4919472"/>
            <a:ext cx="8595360" cy="182880"/>
          </a:xfrm>
          <a:prstGeom prst="rect">
            <a:avLst/>
          </a:prstGeom>
          <a:noFill/>
          <a:ln/>
        </p:spPr>
        <p:txBody>
          <a:bodyPr wrap="square" lIns="0" tIns="0" rIns="0" bIns="0" rtlCol="0" anchor="ctr"/>
          <a:lstStyle/>
          <a:p>
            <a:pPr marL="0" indent="0" algn="r">
              <a:buNone/>
            </a:pPr>
            <a:r>
              <a:rPr lang="en-US" sz="750" i="1" dirty="0">
                <a:solidFill>
                  <a:srgbClr val="9AA3B0"/>
                </a:solidFill>
              </a:rPr>
              <a:t>Bandura (1977); Schunk (2020); Zimmerman (2020); DfE (2021); Rutter (2021); Mercer (2020); Eshel et al. (2021)</a:t>
            </a:r>
            <a:endParaRPr lang="en-US" sz="7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1A1A2E"/>
        </a:solidFill>
        <a:effectLst/>
      </p:bgPr>
    </p:bg>
    <p:spTree>
      <p:nvGrpSpPr>
        <p:cNvPr id="1" name=""/>
        <p:cNvGrpSpPr/>
        <p:nvPr/>
      </p:nvGrpSpPr>
      <p:grpSpPr>
        <a:xfrm>
          <a:off x="0" y="0"/>
          <a:ext cx="0" cy="0"/>
          <a:chOff x="0" y="0"/>
          <a:chExt cx="0" cy="0"/>
        </a:xfrm>
      </p:grpSpPr>
      <p:sp>
        <p:nvSpPr>
          <p:cNvPr id="2" name="Shape 0"/>
          <p:cNvSpPr/>
          <p:nvPr/>
        </p:nvSpPr>
        <p:spPr>
          <a:xfrm>
            <a:off x="-1097280" y="-1097280"/>
            <a:ext cx="4114800" cy="4114800"/>
          </a:xfrm>
          <a:prstGeom prst="ellipse">
            <a:avLst/>
          </a:prstGeom>
          <a:solidFill>
            <a:srgbClr val="0D7377">
              <a:alpha val="28000"/>
            </a:srgbClr>
          </a:solidFill>
          <a:ln w="12700">
            <a:solidFill>
              <a:srgbClr val="0D7377">
                <a:alpha val="28000"/>
              </a:srgbClr>
            </a:solidFill>
            <a:prstDash val="solid"/>
          </a:ln>
        </p:spPr>
        <p:txBody>
          <a:bodyPr/>
          <a:lstStyle/>
          <a:p>
            <a:endParaRPr lang="en-US"/>
          </a:p>
        </p:txBody>
      </p:sp>
      <p:sp>
        <p:nvSpPr>
          <p:cNvPr id="3" name="Shape 1"/>
          <p:cNvSpPr/>
          <p:nvPr/>
        </p:nvSpPr>
        <p:spPr>
          <a:xfrm>
            <a:off x="7498080" y="3291840"/>
            <a:ext cx="2743200" cy="2743200"/>
          </a:xfrm>
          <a:prstGeom prst="ellipse">
            <a:avLst/>
          </a:prstGeom>
          <a:solidFill>
            <a:srgbClr val="E8A838">
              <a:alpha val="30000"/>
            </a:srgbClr>
          </a:solidFill>
          <a:ln w="12700">
            <a:solidFill>
              <a:srgbClr val="E8A838">
                <a:alpha val="30000"/>
              </a:srgbClr>
            </a:solidFill>
            <a:prstDash val="solid"/>
          </a:ln>
        </p:spPr>
        <p:txBody>
          <a:bodyPr/>
          <a:lstStyle/>
          <a:p>
            <a:endParaRPr lang="en-US"/>
          </a:p>
        </p:txBody>
      </p:sp>
      <p:sp>
        <p:nvSpPr>
          <p:cNvPr id="4" name="Text 2"/>
          <p:cNvSpPr/>
          <p:nvPr/>
        </p:nvSpPr>
        <p:spPr>
          <a:xfrm>
            <a:off x="457200" y="164592"/>
            <a:ext cx="8229600" cy="548640"/>
          </a:xfrm>
          <a:prstGeom prst="rect">
            <a:avLst/>
          </a:prstGeom>
          <a:noFill/>
          <a:ln/>
        </p:spPr>
        <p:txBody>
          <a:bodyPr wrap="square" lIns="0" tIns="0" rIns="0" bIns="0" rtlCol="0" anchor="ctr"/>
          <a:lstStyle/>
          <a:p>
            <a:pPr marL="0" indent="0">
              <a:buNone/>
            </a:pPr>
            <a:r>
              <a:rPr lang="en-US" sz="3000" b="1" dirty="0">
                <a:solidFill>
                  <a:srgbClr val="F5C842"/>
                </a:solidFill>
                <a:latin typeface="Georgia" pitchFamily="34" charset="0"/>
                <a:ea typeface="Georgia" pitchFamily="34" charset="-122"/>
                <a:cs typeface="Georgia" pitchFamily="34" charset="-120"/>
              </a:rPr>
              <a:t>CONCLUSION</a:t>
            </a:r>
            <a:endParaRPr lang="en-US" sz="3000" dirty="0"/>
          </a:p>
        </p:txBody>
      </p:sp>
      <p:sp>
        <p:nvSpPr>
          <p:cNvPr id="5" name="Shape 3"/>
          <p:cNvSpPr/>
          <p:nvPr/>
        </p:nvSpPr>
        <p:spPr>
          <a:xfrm>
            <a:off x="457200" y="749808"/>
            <a:ext cx="2560320" cy="54864"/>
          </a:xfrm>
          <a:prstGeom prst="rect">
            <a:avLst/>
          </a:prstGeom>
          <a:solidFill>
            <a:srgbClr val="0D7377"/>
          </a:solidFill>
          <a:ln w="12700">
            <a:solidFill>
              <a:srgbClr val="0D7377"/>
            </a:solidFill>
            <a:prstDash val="solid"/>
          </a:ln>
        </p:spPr>
        <p:txBody>
          <a:bodyPr/>
          <a:lstStyle/>
          <a:p>
            <a:endParaRPr lang="en-US"/>
          </a:p>
        </p:txBody>
      </p:sp>
      <p:sp>
        <p:nvSpPr>
          <p:cNvPr id="6" name="Shape 4"/>
          <p:cNvSpPr/>
          <p:nvPr/>
        </p:nvSpPr>
        <p:spPr>
          <a:xfrm>
            <a:off x="457200" y="960120"/>
            <a:ext cx="8321040" cy="685800"/>
          </a:xfrm>
          <a:prstGeom prst="rect">
            <a:avLst/>
          </a:prstGeom>
          <a:solidFill>
            <a:srgbClr val="252535"/>
          </a:solidFill>
          <a:ln w="12700">
            <a:solidFill>
              <a:srgbClr val="333350"/>
            </a:solidFill>
            <a:prstDash val="solid"/>
          </a:ln>
        </p:spPr>
        <p:txBody>
          <a:bodyPr/>
          <a:lstStyle/>
          <a:p>
            <a:endParaRPr lang="en-US"/>
          </a:p>
        </p:txBody>
      </p:sp>
      <p:sp>
        <p:nvSpPr>
          <p:cNvPr id="7" name="Shape 5"/>
          <p:cNvSpPr/>
          <p:nvPr/>
        </p:nvSpPr>
        <p:spPr>
          <a:xfrm>
            <a:off x="457200" y="960120"/>
            <a:ext cx="54864" cy="685800"/>
          </a:xfrm>
          <a:prstGeom prst="rect">
            <a:avLst/>
          </a:prstGeom>
          <a:solidFill>
            <a:srgbClr val="E8A838"/>
          </a:solidFill>
          <a:ln w="12700">
            <a:solidFill>
              <a:srgbClr val="E8A838"/>
            </a:solidFill>
            <a:prstDash val="solid"/>
          </a:ln>
        </p:spPr>
        <p:txBody>
          <a:bodyPr/>
          <a:lstStyle/>
          <a:p>
            <a:endParaRPr lang="en-US"/>
          </a:p>
        </p:txBody>
      </p:sp>
      <p:sp>
        <p:nvSpPr>
          <p:cNvPr id="8" name="Text 6"/>
          <p:cNvSpPr/>
          <p:nvPr/>
        </p:nvSpPr>
        <p:spPr>
          <a:xfrm>
            <a:off x="640080" y="987552"/>
            <a:ext cx="8046720" cy="621792"/>
          </a:xfrm>
          <a:prstGeom prst="rect">
            <a:avLst/>
          </a:prstGeom>
          <a:noFill/>
          <a:ln/>
        </p:spPr>
        <p:txBody>
          <a:bodyPr wrap="square" lIns="0" tIns="0" rIns="0" bIns="0" rtlCol="0" anchor="ctr"/>
          <a:lstStyle/>
          <a:p>
            <a:r>
              <a:rPr lang="en-US" sz="1050" dirty="0">
                <a:solidFill>
                  <a:srgbClr val="E8EDF5"/>
                </a:solidFill>
                <a:latin typeface="Calibri" pitchFamily="34" charset="0"/>
                <a:ea typeface="Calibri" pitchFamily="34" charset="-122"/>
                <a:cs typeface="Calibri" pitchFamily="34" charset="-120"/>
              </a:rPr>
              <a:t>Bandura's Social Learning Theory effectively shows why Isaac became withdrawn and developed delayed language. He copied his mom's anxiety too, which lowered his self-belief. This all comes from learning by watching others, according to Bandura.</a:t>
            </a:r>
            <a:endParaRPr lang="en-US" sz="1050" dirty="0"/>
          </a:p>
        </p:txBody>
      </p:sp>
      <p:sp>
        <p:nvSpPr>
          <p:cNvPr id="9" name="Shape 7"/>
          <p:cNvSpPr/>
          <p:nvPr/>
        </p:nvSpPr>
        <p:spPr>
          <a:xfrm>
            <a:off x="457200" y="1764792"/>
            <a:ext cx="8321040" cy="685800"/>
          </a:xfrm>
          <a:prstGeom prst="rect">
            <a:avLst/>
          </a:prstGeom>
          <a:solidFill>
            <a:srgbClr val="252535"/>
          </a:solidFill>
          <a:ln w="12700">
            <a:solidFill>
              <a:srgbClr val="333350"/>
            </a:solidFill>
            <a:prstDash val="solid"/>
          </a:ln>
        </p:spPr>
        <p:txBody>
          <a:bodyPr/>
          <a:lstStyle/>
          <a:p>
            <a:endParaRPr lang="en-US"/>
          </a:p>
        </p:txBody>
      </p:sp>
      <p:sp>
        <p:nvSpPr>
          <p:cNvPr id="10" name="Shape 8"/>
          <p:cNvSpPr/>
          <p:nvPr/>
        </p:nvSpPr>
        <p:spPr>
          <a:xfrm>
            <a:off x="457200" y="1764792"/>
            <a:ext cx="54864" cy="685800"/>
          </a:xfrm>
          <a:prstGeom prst="rect">
            <a:avLst/>
          </a:prstGeom>
          <a:solidFill>
            <a:srgbClr val="E8A838"/>
          </a:solidFill>
          <a:ln w="12700">
            <a:solidFill>
              <a:srgbClr val="E8A838"/>
            </a:solidFill>
            <a:prstDash val="solid"/>
          </a:ln>
        </p:spPr>
        <p:txBody>
          <a:bodyPr/>
          <a:lstStyle/>
          <a:p>
            <a:endParaRPr lang="en-US"/>
          </a:p>
        </p:txBody>
      </p:sp>
      <p:sp>
        <p:nvSpPr>
          <p:cNvPr id="11" name="Text 9"/>
          <p:cNvSpPr/>
          <p:nvPr/>
        </p:nvSpPr>
        <p:spPr>
          <a:xfrm>
            <a:off x="640080" y="1792224"/>
            <a:ext cx="8046720" cy="621792"/>
          </a:xfrm>
          <a:prstGeom prst="rect">
            <a:avLst/>
          </a:prstGeom>
          <a:noFill/>
          <a:ln/>
        </p:spPr>
        <p:txBody>
          <a:bodyPr wrap="square" lIns="0" tIns="0" rIns="0" bIns="0" rtlCol="0" anchor="ctr"/>
          <a:lstStyle/>
          <a:p>
            <a:r>
              <a:rPr lang="en-US" sz="1050" dirty="0">
                <a:solidFill>
                  <a:srgbClr val="E8EDF5"/>
                </a:solidFill>
                <a:latin typeface="Calibri" pitchFamily="34" charset="0"/>
                <a:ea typeface="Calibri" pitchFamily="34" charset="-122"/>
                <a:cs typeface="Calibri" pitchFamily="34" charset="-120"/>
              </a:rPr>
              <a:t>Isaac's access to good role models is limited because his mom is depressed and he's isolated. Due to disrupted care, his chances to develop properly are seriously restricted.</a:t>
            </a:r>
            <a:endParaRPr lang="en-US" sz="1050" dirty="0"/>
          </a:p>
        </p:txBody>
      </p:sp>
      <p:sp>
        <p:nvSpPr>
          <p:cNvPr id="12" name="Shape 10"/>
          <p:cNvSpPr/>
          <p:nvPr/>
        </p:nvSpPr>
        <p:spPr>
          <a:xfrm>
            <a:off x="457200" y="2569464"/>
            <a:ext cx="8321040" cy="685800"/>
          </a:xfrm>
          <a:prstGeom prst="rect">
            <a:avLst/>
          </a:prstGeom>
          <a:solidFill>
            <a:srgbClr val="252535"/>
          </a:solidFill>
          <a:ln w="12700">
            <a:solidFill>
              <a:srgbClr val="333350"/>
            </a:solidFill>
            <a:prstDash val="solid"/>
          </a:ln>
        </p:spPr>
        <p:txBody>
          <a:bodyPr/>
          <a:lstStyle/>
          <a:p>
            <a:endParaRPr lang="en-US"/>
          </a:p>
        </p:txBody>
      </p:sp>
      <p:sp>
        <p:nvSpPr>
          <p:cNvPr id="13" name="Shape 11"/>
          <p:cNvSpPr/>
          <p:nvPr/>
        </p:nvSpPr>
        <p:spPr>
          <a:xfrm>
            <a:off x="457200" y="2569464"/>
            <a:ext cx="54864" cy="685800"/>
          </a:xfrm>
          <a:prstGeom prst="rect">
            <a:avLst/>
          </a:prstGeom>
          <a:solidFill>
            <a:srgbClr val="E8A838"/>
          </a:solidFill>
          <a:ln w="12700">
            <a:solidFill>
              <a:srgbClr val="E8A838"/>
            </a:solidFill>
            <a:prstDash val="solid"/>
          </a:ln>
        </p:spPr>
        <p:txBody>
          <a:bodyPr/>
          <a:lstStyle/>
          <a:p>
            <a:endParaRPr lang="en-US"/>
          </a:p>
        </p:txBody>
      </p:sp>
      <p:sp>
        <p:nvSpPr>
          <p:cNvPr id="14" name="Text 12"/>
          <p:cNvSpPr/>
          <p:nvPr/>
        </p:nvSpPr>
        <p:spPr>
          <a:xfrm>
            <a:off x="640080" y="2596896"/>
            <a:ext cx="8046720" cy="621792"/>
          </a:xfrm>
          <a:prstGeom prst="rect">
            <a:avLst/>
          </a:prstGeom>
          <a:noFill/>
          <a:ln/>
        </p:spPr>
        <p:txBody>
          <a:bodyPr wrap="square" lIns="0" tIns="0" rIns="0" bIns="0" rtlCol="0" anchor="ctr"/>
          <a:lstStyle/>
          <a:p>
            <a:r>
              <a:rPr lang="en-US" sz="1050" dirty="0">
                <a:solidFill>
                  <a:srgbClr val="E8EDF5"/>
                </a:solidFill>
                <a:latin typeface="Calibri" pitchFamily="34" charset="0"/>
                <a:ea typeface="Calibri" pitchFamily="34" charset="-122"/>
                <a:cs typeface="Calibri" pitchFamily="34" charset="-120"/>
              </a:rPr>
              <a:t>Both biological readiness and the quality of environmental modeling interact through triadic reciprocal determinism to shape Isaac's development. Biologically, he's primed for observational learning, while the environment's examples also mold him - so they all influence each other.</a:t>
            </a:r>
            <a:endParaRPr lang="en-US" sz="1050" dirty="0"/>
          </a:p>
        </p:txBody>
      </p:sp>
      <p:sp>
        <p:nvSpPr>
          <p:cNvPr id="15" name="Shape 13"/>
          <p:cNvSpPr/>
          <p:nvPr/>
        </p:nvSpPr>
        <p:spPr>
          <a:xfrm>
            <a:off x="457200" y="3374136"/>
            <a:ext cx="8321040" cy="685800"/>
          </a:xfrm>
          <a:prstGeom prst="rect">
            <a:avLst/>
          </a:prstGeom>
          <a:solidFill>
            <a:srgbClr val="252535"/>
          </a:solidFill>
          <a:ln w="12700">
            <a:solidFill>
              <a:srgbClr val="333350"/>
            </a:solidFill>
            <a:prstDash val="solid"/>
          </a:ln>
        </p:spPr>
        <p:txBody>
          <a:bodyPr/>
          <a:lstStyle/>
          <a:p>
            <a:endParaRPr lang="en-US"/>
          </a:p>
        </p:txBody>
      </p:sp>
      <p:sp>
        <p:nvSpPr>
          <p:cNvPr id="16" name="Shape 14"/>
          <p:cNvSpPr/>
          <p:nvPr/>
        </p:nvSpPr>
        <p:spPr>
          <a:xfrm>
            <a:off x="457200" y="3374136"/>
            <a:ext cx="54864" cy="685800"/>
          </a:xfrm>
          <a:prstGeom prst="rect">
            <a:avLst/>
          </a:prstGeom>
          <a:solidFill>
            <a:srgbClr val="E8A838"/>
          </a:solidFill>
          <a:ln w="12700">
            <a:solidFill>
              <a:srgbClr val="E8A838"/>
            </a:solidFill>
            <a:prstDash val="solid"/>
          </a:ln>
        </p:spPr>
        <p:txBody>
          <a:bodyPr/>
          <a:lstStyle/>
          <a:p>
            <a:endParaRPr lang="en-US"/>
          </a:p>
        </p:txBody>
      </p:sp>
      <p:sp>
        <p:nvSpPr>
          <p:cNvPr id="17" name="Text 15"/>
          <p:cNvSpPr/>
          <p:nvPr/>
        </p:nvSpPr>
        <p:spPr>
          <a:xfrm>
            <a:off x="640080" y="3401568"/>
            <a:ext cx="8046720" cy="621792"/>
          </a:xfrm>
          <a:prstGeom prst="rect">
            <a:avLst/>
          </a:prstGeom>
          <a:noFill/>
          <a:ln/>
        </p:spPr>
        <p:txBody>
          <a:bodyPr wrap="square" lIns="0" tIns="0" rIns="0" bIns="0" rtlCol="0" anchor="ctr"/>
          <a:lstStyle/>
          <a:p>
            <a:r>
              <a:rPr lang="en-US" sz="1050" dirty="0">
                <a:solidFill>
                  <a:srgbClr val="E8EDF5"/>
                </a:solidFill>
                <a:latin typeface="Calibri" pitchFamily="34" charset="0"/>
                <a:ea typeface="Calibri" pitchFamily="34" charset="-122"/>
                <a:cs typeface="Calibri" pitchFamily="34" charset="-120"/>
              </a:rPr>
              <a:t>Strategies based on social learning theory, like positive role modeling, peer group work, verbal scaffolding, boosting self-efficacy, and parent coaching, make up a solid, evidence-based intervention framework. They offer a lot of support in various developmental areas.</a:t>
            </a:r>
            <a:endParaRPr lang="en-US" sz="1050" dirty="0"/>
          </a:p>
        </p:txBody>
      </p:sp>
      <p:sp>
        <p:nvSpPr>
          <p:cNvPr id="18" name="Shape 16"/>
          <p:cNvSpPr/>
          <p:nvPr/>
        </p:nvSpPr>
        <p:spPr>
          <a:xfrm>
            <a:off x="457200" y="4178808"/>
            <a:ext cx="8321040" cy="685800"/>
          </a:xfrm>
          <a:prstGeom prst="rect">
            <a:avLst/>
          </a:prstGeom>
          <a:solidFill>
            <a:srgbClr val="252535"/>
          </a:solidFill>
          <a:ln w="12700">
            <a:solidFill>
              <a:srgbClr val="333350"/>
            </a:solidFill>
            <a:prstDash val="solid"/>
          </a:ln>
        </p:spPr>
        <p:txBody>
          <a:bodyPr/>
          <a:lstStyle/>
          <a:p>
            <a:endParaRPr lang="en-US"/>
          </a:p>
        </p:txBody>
      </p:sp>
      <p:sp>
        <p:nvSpPr>
          <p:cNvPr id="19" name="Shape 17"/>
          <p:cNvSpPr/>
          <p:nvPr/>
        </p:nvSpPr>
        <p:spPr>
          <a:xfrm>
            <a:off x="457200" y="4178808"/>
            <a:ext cx="54864" cy="685800"/>
          </a:xfrm>
          <a:prstGeom prst="rect">
            <a:avLst/>
          </a:prstGeom>
          <a:solidFill>
            <a:srgbClr val="E8A838"/>
          </a:solidFill>
          <a:ln w="12700">
            <a:solidFill>
              <a:srgbClr val="E8A838"/>
            </a:solidFill>
            <a:prstDash val="solid"/>
          </a:ln>
        </p:spPr>
        <p:txBody>
          <a:bodyPr/>
          <a:lstStyle/>
          <a:p>
            <a:endParaRPr lang="en-US"/>
          </a:p>
        </p:txBody>
      </p:sp>
      <p:sp>
        <p:nvSpPr>
          <p:cNvPr id="20" name="Text 18"/>
          <p:cNvSpPr/>
          <p:nvPr/>
        </p:nvSpPr>
        <p:spPr>
          <a:xfrm>
            <a:off x="640080" y="4206240"/>
            <a:ext cx="8046720" cy="621792"/>
          </a:xfrm>
          <a:prstGeom prst="rect">
            <a:avLst/>
          </a:prstGeom>
          <a:noFill/>
          <a:ln/>
        </p:spPr>
        <p:txBody>
          <a:bodyPr wrap="square" lIns="0" tIns="0" rIns="0" bIns="0" rtlCol="0" anchor="ctr"/>
          <a:lstStyle/>
          <a:p>
            <a:r>
              <a:rPr lang="en-US" sz="1050" dirty="0">
                <a:solidFill>
                  <a:srgbClr val="E8EDF5"/>
                </a:solidFill>
                <a:latin typeface="Calibri" pitchFamily="34" charset="0"/>
                <a:ea typeface="Calibri" pitchFamily="34" charset="-122"/>
                <a:cs typeface="Calibri" pitchFamily="34" charset="-120"/>
              </a:rPr>
              <a:t>While SLT offers a very practical view for Isaac's situation, we should use it with attachment-informed methods. This combination would better meet his emotional needs overall.</a:t>
            </a:r>
            <a:endParaRPr lang="en-US" sz="1050" dirty="0"/>
          </a:p>
        </p:txBody>
      </p:sp>
      <p:sp>
        <p:nvSpPr>
          <p:cNvPr id="21" name="Text 19"/>
          <p:cNvSpPr/>
          <p:nvPr/>
        </p:nvSpPr>
        <p:spPr>
          <a:xfrm>
            <a:off x="457200" y="4892040"/>
            <a:ext cx="8229600" cy="201168"/>
          </a:xfrm>
          <a:prstGeom prst="rect">
            <a:avLst/>
          </a:prstGeom>
          <a:noFill/>
          <a:ln/>
        </p:spPr>
        <p:txBody>
          <a:bodyPr wrap="square" lIns="0" tIns="0" rIns="0" bIns="0" rtlCol="0" anchor="ctr"/>
          <a:lstStyle/>
          <a:p>
            <a:pPr algn="ctr"/>
            <a:r>
              <a:rPr lang="en-US" sz="1000" i="1" dirty="0">
                <a:solidFill>
                  <a:srgbClr val="9AA3B0"/>
                </a:solidFill>
              </a:rPr>
              <a:t>Thanks for listening - feel free to ask any questions!</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4F7FA"/>
        </a:solidFill>
        <a:effectLst/>
      </p:bgPr>
    </p:bg>
    <p:spTree>
      <p:nvGrpSpPr>
        <p:cNvPr id="1" name=""/>
        <p:cNvGrpSpPr/>
        <p:nvPr/>
      </p:nvGrpSpPr>
      <p:grpSpPr>
        <a:xfrm>
          <a:off x="0" y="0"/>
          <a:ext cx="0" cy="0"/>
          <a:chOff x="0" y="0"/>
          <a:chExt cx="0" cy="0"/>
        </a:xfrm>
      </p:grpSpPr>
      <p:sp>
        <p:nvSpPr>
          <p:cNvPr id="2" name="Shape 0"/>
          <p:cNvSpPr/>
          <p:nvPr/>
        </p:nvSpPr>
        <p:spPr>
          <a:xfrm>
            <a:off x="0" y="0"/>
            <a:ext cx="9144000" cy="658368"/>
          </a:xfrm>
          <a:prstGeom prst="rect">
            <a:avLst/>
          </a:prstGeom>
          <a:solidFill>
            <a:srgbClr val="1B2A4A"/>
          </a:solidFill>
          <a:ln w="12700">
            <a:solidFill>
              <a:srgbClr val="1B2A4A"/>
            </a:solidFill>
            <a:prstDash val="solid"/>
          </a:ln>
        </p:spPr>
        <p:txBody>
          <a:bodyPr/>
          <a:lstStyle/>
          <a:p>
            <a:endParaRPr lang="en-US"/>
          </a:p>
        </p:txBody>
      </p:sp>
      <p:sp>
        <p:nvSpPr>
          <p:cNvPr id="3" name="Shape 1"/>
          <p:cNvSpPr/>
          <p:nvPr/>
        </p:nvSpPr>
        <p:spPr>
          <a:xfrm>
            <a:off x="0" y="658368"/>
            <a:ext cx="9144000" cy="64008"/>
          </a:xfrm>
          <a:prstGeom prst="rect">
            <a:avLst/>
          </a:prstGeom>
          <a:solidFill>
            <a:srgbClr val="0D7377"/>
          </a:solidFill>
          <a:ln w="12700">
            <a:solidFill>
              <a:srgbClr val="0D7377"/>
            </a:solidFill>
            <a:prstDash val="solid"/>
          </a:ln>
        </p:spPr>
        <p:txBody>
          <a:bodyPr/>
          <a:lstStyle/>
          <a:p>
            <a:endParaRPr lang="en-US"/>
          </a:p>
        </p:txBody>
      </p:sp>
      <p:sp>
        <p:nvSpPr>
          <p:cNvPr id="4" name="Text 2"/>
          <p:cNvSpPr/>
          <p:nvPr/>
        </p:nvSpPr>
        <p:spPr>
          <a:xfrm>
            <a:off x="365760" y="0"/>
            <a:ext cx="8412480" cy="658368"/>
          </a:xfrm>
          <a:prstGeom prst="rect">
            <a:avLst/>
          </a:prstGeom>
          <a:noFill/>
          <a:ln/>
        </p:spPr>
        <p:txBody>
          <a:bodyPr wrap="square" lIns="0" tIns="0" rIns="0" bIns="0" rtlCol="0" anchor="ctr"/>
          <a:lstStyle/>
          <a:p>
            <a:pPr marL="0" indent="0">
              <a:buNone/>
            </a:pPr>
            <a:r>
              <a:rPr lang="en-US" sz="2400" b="1" dirty="0">
                <a:solidFill>
                  <a:srgbClr val="FFFFFF"/>
                </a:solidFill>
                <a:latin typeface="Georgia" pitchFamily="34" charset="0"/>
                <a:ea typeface="Georgia" pitchFamily="34" charset="-122"/>
                <a:cs typeface="Georgia" pitchFamily="34" charset="-120"/>
              </a:rPr>
              <a:t>REFERENCES</a:t>
            </a:r>
            <a:endParaRPr lang="en-US" sz="2400" dirty="0"/>
          </a:p>
        </p:txBody>
      </p:sp>
      <p:sp>
        <p:nvSpPr>
          <p:cNvPr id="5" name="Shape 3"/>
          <p:cNvSpPr/>
          <p:nvPr/>
        </p:nvSpPr>
        <p:spPr>
          <a:xfrm>
            <a:off x="274320" y="804672"/>
            <a:ext cx="4297680" cy="475488"/>
          </a:xfrm>
          <a:prstGeom prst="rect">
            <a:avLst/>
          </a:prstGeom>
          <a:solidFill>
            <a:srgbClr val="FFFFFF"/>
          </a:solidFill>
          <a:ln w="12700">
            <a:solidFill>
              <a:srgbClr val="D0EAF0"/>
            </a:solidFill>
            <a:prstDash val="solid"/>
          </a:ln>
        </p:spPr>
        <p:txBody>
          <a:bodyPr/>
          <a:lstStyle/>
          <a:p>
            <a:endParaRPr lang="en-US"/>
          </a:p>
        </p:txBody>
      </p:sp>
      <p:sp>
        <p:nvSpPr>
          <p:cNvPr id="6" name="Shape 4"/>
          <p:cNvSpPr/>
          <p:nvPr/>
        </p:nvSpPr>
        <p:spPr>
          <a:xfrm>
            <a:off x="274320" y="804672"/>
            <a:ext cx="45720" cy="475488"/>
          </a:xfrm>
          <a:prstGeom prst="rect">
            <a:avLst/>
          </a:prstGeom>
          <a:solidFill>
            <a:srgbClr val="0D7377"/>
          </a:solidFill>
          <a:ln w="12700">
            <a:solidFill>
              <a:srgbClr val="0D7377"/>
            </a:solidFill>
            <a:prstDash val="solid"/>
          </a:ln>
        </p:spPr>
        <p:txBody>
          <a:bodyPr/>
          <a:lstStyle/>
          <a:p>
            <a:endParaRPr lang="en-US"/>
          </a:p>
        </p:txBody>
      </p:sp>
      <p:sp>
        <p:nvSpPr>
          <p:cNvPr id="7" name="Text 5"/>
          <p:cNvSpPr/>
          <p:nvPr/>
        </p:nvSpPr>
        <p:spPr>
          <a:xfrm>
            <a:off x="384048" y="841248"/>
            <a:ext cx="4114800" cy="402336"/>
          </a:xfrm>
          <a:prstGeom prst="rect">
            <a:avLst/>
          </a:prstGeom>
          <a:noFill/>
          <a:ln/>
        </p:spPr>
        <p:txBody>
          <a:bodyPr wrap="square" lIns="0" tIns="0" rIns="0" bIns="0" rtlCol="0" anchor="ctr"/>
          <a:lstStyle/>
          <a:p>
            <a:pPr marL="0" indent="0">
              <a:buNone/>
            </a:pPr>
            <a:r>
              <a:rPr lang="en-US" sz="780" dirty="0">
                <a:solidFill>
                  <a:srgbClr val="4A5568"/>
                </a:solidFill>
                <a:latin typeface="Calibri" pitchFamily="34" charset="0"/>
                <a:ea typeface="Calibri" pitchFamily="34" charset="-122"/>
                <a:cs typeface="Calibri" pitchFamily="34" charset="-120"/>
              </a:rPr>
              <a:t>Bandura, A. (1977) Social Learning Theory. Englewood Cliffs, NJ: Prentice Hall.</a:t>
            </a:r>
            <a:endParaRPr lang="en-US" sz="780" dirty="0"/>
          </a:p>
        </p:txBody>
      </p:sp>
      <p:sp>
        <p:nvSpPr>
          <p:cNvPr id="8" name="Shape 6"/>
          <p:cNvSpPr/>
          <p:nvPr/>
        </p:nvSpPr>
        <p:spPr>
          <a:xfrm>
            <a:off x="274320" y="1335024"/>
            <a:ext cx="4297680" cy="475488"/>
          </a:xfrm>
          <a:prstGeom prst="rect">
            <a:avLst/>
          </a:prstGeom>
          <a:solidFill>
            <a:srgbClr val="FFFFFF"/>
          </a:solidFill>
          <a:ln w="12700">
            <a:solidFill>
              <a:srgbClr val="D0EAF0"/>
            </a:solidFill>
            <a:prstDash val="solid"/>
          </a:ln>
        </p:spPr>
        <p:txBody>
          <a:bodyPr/>
          <a:lstStyle/>
          <a:p>
            <a:endParaRPr lang="en-US"/>
          </a:p>
        </p:txBody>
      </p:sp>
      <p:sp>
        <p:nvSpPr>
          <p:cNvPr id="9" name="Shape 7"/>
          <p:cNvSpPr/>
          <p:nvPr/>
        </p:nvSpPr>
        <p:spPr>
          <a:xfrm>
            <a:off x="274320" y="1335024"/>
            <a:ext cx="45720" cy="475488"/>
          </a:xfrm>
          <a:prstGeom prst="rect">
            <a:avLst/>
          </a:prstGeom>
          <a:solidFill>
            <a:srgbClr val="0D7377"/>
          </a:solidFill>
          <a:ln w="12700">
            <a:solidFill>
              <a:srgbClr val="0D7377"/>
            </a:solidFill>
            <a:prstDash val="solid"/>
          </a:ln>
        </p:spPr>
        <p:txBody>
          <a:bodyPr/>
          <a:lstStyle/>
          <a:p>
            <a:endParaRPr lang="en-US"/>
          </a:p>
        </p:txBody>
      </p:sp>
      <p:sp>
        <p:nvSpPr>
          <p:cNvPr id="10" name="Text 8"/>
          <p:cNvSpPr/>
          <p:nvPr/>
        </p:nvSpPr>
        <p:spPr>
          <a:xfrm>
            <a:off x="384048" y="1371600"/>
            <a:ext cx="4114800" cy="402336"/>
          </a:xfrm>
          <a:prstGeom prst="rect">
            <a:avLst/>
          </a:prstGeom>
          <a:noFill/>
          <a:ln/>
        </p:spPr>
        <p:txBody>
          <a:bodyPr wrap="square" lIns="0" tIns="0" rIns="0" bIns="0" rtlCol="0" anchor="ctr"/>
          <a:lstStyle/>
          <a:p>
            <a:pPr marL="0" indent="0">
              <a:buNone/>
            </a:pPr>
            <a:r>
              <a:rPr lang="en-US" sz="780" dirty="0">
                <a:solidFill>
                  <a:srgbClr val="4A5568"/>
                </a:solidFill>
                <a:latin typeface="Calibri" pitchFamily="34" charset="0"/>
                <a:ea typeface="Calibri" pitchFamily="34" charset="-122"/>
                <a:cs typeface="Calibri" pitchFamily="34" charset="-120"/>
              </a:rPr>
              <a:t>Bandura, A. (1986) Social Foundations of Thought and Action. Englewood Cliffs, NJ: Prentice Hall.</a:t>
            </a:r>
            <a:endParaRPr lang="en-US" sz="780" dirty="0"/>
          </a:p>
        </p:txBody>
      </p:sp>
      <p:sp>
        <p:nvSpPr>
          <p:cNvPr id="11" name="Shape 9"/>
          <p:cNvSpPr/>
          <p:nvPr/>
        </p:nvSpPr>
        <p:spPr>
          <a:xfrm>
            <a:off x="274320" y="1865376"/>
            <a:ext cx="4297680" cy="475488"/>
          </a:xfrm>
          <a:prstGeom prst="rect">
            <a:avLst/>
          </a:prstGeom>
          <a:solidFill>
            <a:srgbClr val="FFFFFF"/>
          </a:solidFill>
          <a:ln w="12700">
            <a:solidFill>
              <a:srgbClr val="D0EAF0"/>
            </a:solidFill>
            <a:prstDash val="solid"/>
          </a:ln>
        </p:spPr>
        <p:txBody>
          <a:bodyPr/>
          <a:lstStyle/>
          <a:p>
            <a:endParaRPr lang="en-US"/>
          </a:p>
        </p:txBody>
      </p:sp>
      <p:sp>
        <p:nvSpPr>
          <p:cNvPr id="12" name="Shape 10"/>
          <p:cNvSpPr/>
          <p:nvPr/>
        </p:nvSpPr>
        <p:spPr>
          <a:xfrm>
            <a:off x="274320" y="1865376"/>
            <a:ext cx="45720" cy="475488"/>
          </a:xfrm>
          <a:prstGeom prst="rect">
            <a:avLst/>
          </a:prstGeom>
          <a:solidFill>
            <a:srgbClr val="0D7377"/>
          </a:solidFill>
          <a:ln w="12700">
            <a:solidFill>
              <a:srgbClr val="0D7377"/>
            </a:solidFill>
            <a:prstDash val="solid"/>
          </a:ln>
        </p:spPr>
        <p:txBody>
          <a:bodyPr/>
          <a:lstStyle/>
          <a:p>
            <a:endParaRPr lang="en-US"/>
          </a:p>
        </p:txBody>
      </p:sp>
      <p:sp>
        <p:nvSpPr>
          <p:cNvPr id="13" name="Text 11"/>
          <p:cNvSpPr/>
          <p:nvPr/>
        </p:nvSpPr>
        <p:spPr>
          <a:xfrm>
            <a:off x="384048" y="1901952"/>
            <a:ext cx="4114800" cy="402336"/>
          </a:xfrm>
          <a:prstGeom prst="rect">
            <a:avLst/>
          </a:prstGeom>
          <a:noFill/>
          <a:ln/>
        </p:spPr>
        <p:txBody>
          <a:bodyPr wrap="square" lIns="0" tIns="0" rIns="0" bIns="0" rtlCol="0" anchor="ctr"/>
          <a:lstStyle/>
          <a:p>
            <a:pPr marL="0" indent="0">
              <a:buNone/>
            </a:pPr>
            <a:r>
              <a:rPr lang="en-US" sz="780" dirty="0">
                <a:solidFill>
                  <a:srgbClr val="4A5568"/>
                </a:solidFill>
                <a:latin typeface="Calibri" pitchFamily="34" charset="0"/>
                <a:ea typeface="Calibri" pitchFamily="34" charset="-122"/>
                <a:cs typeface="Calibri" pitchFamily="34" charset="-120"/>
              </a:rPr>
              <a:t>Bandura, A. (1997) Self-Efficacy: The Exercise of Control. New York: Freeman.</a:t>
            </a:r>
            <a:endParaRPr lang="en-US" sz="780" dirty="0"/>
          </a:p>
        </p:txBody>
      </p:sp>
      <p:sp>
        <p:nvSpPr>
          <p:cNvPr id="14" name="Shape 12"/>
          <p:cNvSpPr/>
          <p:nvPr/>
        </p:nvSpPr>
        <p:spPr>
          <a:xfrm>
            <a:off x="274320" y="2395728"/>
            <a:ext cx="4297680" cy="475488"/>
          </a:xfrm>
          <a:prstGeom prst="rect">
            <a:avLst/>
          </a:prstGeom>
          <a:solidFill>
            <a:srgbClr val="FFFFFF"/>
          </a:solidFill>
          <a:ln w="12700">
            <a:solidFill>
              <a:srgbClr val="D0EAF0"/>
            </a:solidFill>
            <a:prstDash val="solid"/>
          </a:ln>
        </p:spPr>
        <p:txBody>
          <a:bodyPr/>
          <a:lstStyle/>
          <a:p>
            <a:endParaRPr lang="en-US"/>
          </a:p>
        </p:txBody>
      </p:sp>
      <p:sp>
        <p:nvSpPr>
          <p:cNvPr id="15" name="Shape 13"/>
          <p:cNvSpPr/>
          <p:nvPr/>
        </p:nvSpPr>
        <p:spPr>
          <a:xfrm>
            <a:off x="274320" y="2395728"/>
            <a:ext cx="45720" cy="475488"/>
          </a:xfrm>
          <a:prstGeom prst="rect">
            <a:avLst/>
          </a:prstGeom>
          <a:solidFill>
            <a:srgbClr val="0D7377"/>
          </a:solidFill>
          <a:ln w="12700">
            <a:solidFill>
              <a:srgbClr val="0D7377"/>
            </a:solidFill>
            <a:prstDash val="solid"/>
          </a:ln>
        </p:spPr>
        <p:txBody>
          <a:bodyPr/>
          <a:lstStyle/>
          <a:p>
            <a:endParaRPr lang="en-US"/>
          </a:p>
        </p:txBody>
      </p:sp>
      <p:sp>
        <p:nvSpPr>
          <p:cNvPr id="16" name="Text 14"/>
          <p:cNvSpPr/>
          <p:nvPr/>
        </p:nvSpPr>
        <p:spPr>
          <a:xfrm>
            <a:off x="384048" y="2432304"/>
            <a:ext cx="4114800" cy="402336"/>
          </a:xfrm>
          <a:prstGeom prst="rect">
            <a:avLst/>
          </a:prstGeom>
          <a:noFill/>
          <a:ln/>
        </p:spPr>
        <p:txBody>
          <a:bodyPr wrap="square" lIns="0" tIns="0" rIns="0" bIns="0" rtlCol="0" anchor="ctr"/>
          <a:lstStyle/>
          <a:p>
            <a:pPr marL="0" indent="0">
              <a:buNone/>
            </a:pPr>
            <a:r>
              <a:rPr lang="en-US" sz="780" dirty="0">
                <a:solidFill>
                  <a:srgbClr val="4A5568"/>
                </a:solidFill>
                <a:latin typeface="Calibri" pitchFamily="34" charset="0"/>
                <a:ea typeface="Calibri" pitchFamily="34" charset="-122"/>
                <a:cs typeface="Calibri" pitchFamily="34" charset="-120"/>
              </a:rPr>
              <a:t>Bandura, A. (2001) 'Social cognitive theory', Annual Review of Psychology, 52, pp. 1–26.</a:t>
            </a:r>
            <a:endParaRPr lang="en-US" sz="780" dirty="0"/>
          </a:p>
        </p:txBody>
      </p:sp>
      <p:sp>
        <p:nvSpPr>
          <p:cNvPr id="17" name="Shape 15"/>
          <p:cNvSpPr/>
          <p:nvPr/>
        </p:nvSpPr>
        <p:spPr>
          <a:xfrm>
            <a:off x="274320" y="2926080"/>
            <a:ext cx="4297680" cy="475488"/>
          </a:xfrm>
          <a:prstGeom prst="rect">
            <a:avLst/>
          </a:prstGeom>
          <a:solidFill>
            <a:srgbClr val="FFFFFF"/>
          </a:solidFill>
          <a:ln w="12700">
            <a:solidFill>
              <a:srgbClr val="D0EAF0"/>
            </a:solidFill>
            <a:prstDash val="solid"/>
          </a:ln>
        </p:spPr>
        <p:txBody>
          <a:bodyPr/>
          <a:lstStyle/>
          <a:p>
            <a:endParaRPr lang="en-US"/>
          </a:p>
        </p:txBody>
      </p:sp>
      <p:sp>
        <p:nvSpPr>
          <p:cNvPr id="18" name="Shape 16"/>
          <p:cNvSpPr/>
          <p:nvPr/>
        </p:nvSpPr>
        <p:spPr>
          <a:xfrm>
            <a:off x="274320" y="2926080"/>
            <a:ext cx="45720" cy="475488"/>
          </a:xfrm>
          <a:prstGeom prst="rect">
            <a:avLst/>
          </a:prstGeom>
          <a:solidFill>
            <a:srgbClr val="0D7377"/>
          </a:solidFill>
          <a:ln w="12700">
            <a:solidFill>
              <a:srgbClr val="0D7377"/>
            </a:solidFill>
            <a:prstDash val="solid"/>
          </a:ln>
        </p:spPr>
        <p:txBody>
          <a:bodyPr/>
          <a:lstStyle/>
          <a:p>
            <a:endParaRPr lang="en-US"/>
          </a:p>
        </p:txBody>
      </p:sp>
      <p:sp>
        <p:nvSpPr>
          <p:cNvPr id="19" name="Text 17"/>
          <p:cNvSpPr/>
          <p:nvPr/>
        </p:nvSpPr>
        <p:spPr>
          <a:xfrm>
            <a:off x="384048" y="2962656"/>
            <a:ext cx="4114800" cy="402336"/>
          </a:xfrm>
          <a:prstGeom prst="rect">
            <a:avLst/>
          </a:prstGeom>
          <a:noFill/>
          <a:ln/>
        </p:spPr>
        <p:txBody>
          <a:bodyPr wrap="square" lIns="0" tIns="0" rIns="0" bIns="0" rtlCol="0" anchor="ctr"/>
          <a:lstStyle/>
          <a:p>
            <a:pPr marL="0" indent="0">
              <a:buNone/>
            </a:pPr>
            <a:r>
              <a:rPr lang="en-US" sz="780" dirty="0">
                <a:solidFill>
                  <a:srgbClr val="4A5568"/>
                </a:solidFill>
                <a:latin typeface="Calibri" pitchFamily="34" charset="0"/>
                <a:ea typeface="Calibri" pitchFamily="34" charset="-122"/>
                <a:cs typeface="Calibri" pitchFamily="34" charset="-120"/>
              </a:rPr>
              <a:t>DfE (2021) Statutory Framework for the Early Years Foundation Stage. London: DfE.</a:t>
            </a:r>
            <a:endParaRPr lang="en-US" sz="780" dirty="0"/>
          </a:p>
        </p:txBody>
      </p:sp>
      <p:sp>
        <p:nvSpPr>
          <p:cNvPr id="20" name="Shape 18"/>
          <p:cNvSpPr/>
          <p:nvPr/>
        </p:nvSpPr>
        <p:spPr>
          <a:xfrm>
            <a:off x="274320" y="3456432"/>
            <a:ext cx="4297680" cy="475488"/>
          </a:xfrm>
          <a:prstGeom prst="rect">
            <a:avLst/>
          </a:prstGeom>
          <a:solidFill>
            <a:srgbClr val="FFFFFF"/>
          </a:solidFill>
          <a:ln w="12700">
            <a:solidFill>
              <a:srgbClr val="D0EAF0"/>
            </a:solidFill>
            <a:prstDash val="solid"/>
          </a:ln>
        </p:spPr>
        <p:txBody>
          <a:bodyPr/>
          <a:lstStyle/>
          <a:p>
            <a:endParaRPr lang="en-US"/>
          </a:p>
        </p:txBody>
      </p:sp>
      <p:sp>
        <p:nvSpPr>
          <p:cNvPr id="21" name="Shape 19"/>
          <p:cNvSpPr/>
          <p:nvPr/>
        </p:nvSpPr>
        <p:spPr>
          <a:xfrm>
            <a:off x="274320" y="3456432"/>
            <a:ext cx="45720" cy="475488"/>
          </a:xfrm>
          <a:prstGeom prst="rect">
            <a:avLst/>
          </a:prstGeom>
          <a:solidFill>
            <a:srgbClr val="0D7377"/>
          </a:solidFill>
          <a:ln w="12700">
            <a:solidFill>
              <a:srgbClr val="0D7377"/>
            </a:solidFill>
            <a:prstDash val="solid"/>
          </a:ln>
        </p:spPr>
        <p:txBody>
          <a:bodyPr/>
          <a:lstStyle/>
          <a:p>
            <a:endParaRPr lang="en-US"/>
          </a:p>
        </p:txBody>
      </p:sp>
      <p:sp>
        <p:nvSpPr>
          <p:cNvPr id="22" name="Text 20"/>
          <p:cNvSpPr/>
          <p:nvPr/>
        </p:nvSpPr>
        <p:spPr>
          <a:xfrm>
            <a:off x="384048" y="3493008"/>
            <a:ext cx="4114800" cy="402336"/>
          </a:xfrm>
          <a:prstGeom prst="rect">
            <a:avLst/>
          </a:prstGeom>
          <a:noFill/>
          <a:ln/>
        </p:spPr>
        <p:txBody>
          <a:bodyPr wrap="square" lIns="0" tIns="0" rIns="0" bIns="0" rtlCol="0" anchor="ctr"/>
          <a:lstStyle/>
          <a:p>
            <a:pPr marL="0" indent="0">
              <a:buNone/>
            </a:pPr>
            <a:r>
              <a:rPr lang="en-US" sz="780" dirty="0">
                <a:solidFill>
                  <a:srgbClr val="4A5568"/>
                </a:solidFill>
                <a:latin typeface="Calibri" pitchFamily="34" charset="0"/>
                <a:ea typeface="Calibri" pitchFamily="34" charset="-122"/>
                <a:cs typeface="Calibri" pitchFamily="34" charset="-120"/>
              </a:rPr>
              <a:t>Elfer, P., Goldschmied, E. and Selleck, D. (2022) Key Persons in the Early Years. 3rd edn. London: Routledge.</a:t>
            </a:r>
            <a:endParaRPr lang="en-US" sz="780" dirty="0"/>
          </a:p>
        </p:txBody>
      </p:sp>
      <p:sp>
        <p:nvSpPr>
          <p:cNvPr id="23" name="Shape 21"/>
          <p:cNvSpPr/>
          <p:nvPr/>
        </p:nvSpPr>
        <p:spPr>
          <a:xfrm>
            <a:off x="274320" y="3986784"/>
            <a:ext cx="4297680" cy="475488"/>
          </a:xfrm>
          <a:prstGeom prst="rect">
            <a:avLst/>
          </a:prstGeom>
          <a:solidFill>
            <a:srgbClr val="FFFFFF"/>
          </a:solidFill>
          <a:ln w="12700">
            <a:solidFill>
              <a:srgbClr val="D0EAF0"/>
            </a:solidFill>
            <a:prstDash val="solid"/>
          </a:ln>
        </p:spPr>
        <p:txBody>
          <a:bodyPr/>
          <a:lstStyle/>
          <a:p>
            <a:endParaRPr lang="en-US"/>
          </a:p>
        </p:txBody>
      </p:sp>
      <p:sp>
        <p:nvSpPr>
          <p:cNvPr id="24" name="Shape 22"/>
          <p:cNvSpPr/>
          <p:nvPr/>
        </p:nvSpPr>
        <p:spPr>
          <a:xfrm>
            <a:off x="274320" y="3986784"/>
            <a:ext cx="45720" cy="475488"/>
          </a:xfrm>
          <a:prstGeom prst="rect">
            <a:avLst/>
          </a:prstGeom>
          <a:solidFill>
            <a:srgbClr val="0D7377"/>
          </a:solidFill>
          <a:ln w="12700">
            <a:solidFill>
              <a:srgbClr val="0D7377"/>
            </a:solidFill>
            <a:prstDash val="solid"/>
          </a:ln>
        </p:spPr>
        <p:txBody>
          <a:bodyPr/>
          <a:lstStyle/>
          <a:p>
            <a:endParaRPr lang="en-US"/>
          </a:p>
        </p:txBody>
      </p:sp>
      <p:sp>
        <p:nvSpPr>
          <p:cNvPr id="25" name="Text 23"/>
          <p:cNvSpPr/>
          <p:nvPr/>
        </p:nvSpPr>
        <p:spPr>
          <a:xfrm>
            <a:off x="384048" y="4023360"/>
            <a:ext cx="4114800" cy="402336"/>
          </a:xfrm>
          <a:prstGeom prst="rect">
            <a:avLst/>
          </a:prstGeom>
          <a:noFill/>
          <a:ln/>
        </p:spPr>
        <p:txBody>
          <a:bodyPr wrap="square" lIns="0" tIns="0" rIns="0" bIns="0" rtlCol="0" anchor="ctr"/>
          <a:lstStyle/>
          <a:p>
            <a:pPr marL="0" indent="0">
              <a:buNone/>
            </a:pPr>
            <a:r>
              <a:rPr lang="en-US" sz="780" dirty="0">
                <a:solidFill>
                  <a:srgbClr val="4A5568"/>
                </a:solidFill>
                <a:latin typeface="Calibri" pitchFamily="34" charset="0"/>
                <a:ea typeface="Calibri" pitchFamily="34" charset="-122"/>
                <a:cs typeface="Calibri" pitchFamily="34" charset="-120"/>
              </a:rPr>
              <a:t>Eshel, N. et al. (2021) 'Responsive parenting interventions', Global Health: Science and Practice, 9(1), pp. 54–66.</a:t>
            </a:r>
            <a:endParaRPr lang="en-US" sz="780" dirty="0"/>
          </a:p>
        </p:txBody>
      </p:sp>
      <p:sp>
        <p:nvSpPr>
          <p:cNvPr id="26" name="Shape 24"/>
          <p:cNvSpPr/>
          <p:nvPr/>
        </p:nvSpPr>
        <p:spPr>
          <a:xfrm>
            <a:off x="274320" y="4517136"/>
            <a:ext cx="4297680" cy="475488"/>
          </a:xfrm>
          <a:prstGeom prst="rect">
            <a:avLst/>
          </a:prstGeom>
          <a:solidFill>
            <a:srgbClr val="FFFFFF"/>
          </a:solidFill>
          <a:ln w="12700">
            <a:solidFill>
              <a:srgbClr val="D0EAF0"/>
            </a:solidFill>
            <a:prstDash val="solid"/>
          </a:ln>
        </p:spPr>
        <p:txBody>
          <a:bodyPr/>
          <a:lstStyle/>
          <a:p>
            <a:endParaRPr lang="en-US"/>
          </a:p>
        </p:txBody>
      </p:sp>
      <p:sp>
        <p:nvSpPr>
          <p:cNvPr id="27" name="Shape 25"/>
          <p:cNvSpPr/>
          <p:nvPr/>
        </p:nvSpPr>
        <p:spPr>
          <a:xfrm>
            <a:off x="274320" y="4517136"/>
            <a:ext cx="45720" cy="475488"/>
          </a:xfrm>
          <a:prstGeom prst="rect">
            <a:avLst/>
          </a:prstGeom>
          <a:solidFill>
            <a:srgbClr val="0D7377"/>
          </a:solidFill>
          <a:ln w="12700">
            <a:solidFill>
              <a:srgbClr val="0D7377"/>
            </a:solidFill>
            <a:prstDash val="solid"/>
          </a:ln>
        </p:spPr>
        <p:txBody>
          <a:bodyPr/>
          <a:lstStyle/>
          <a:p>
            <a:endParaRPr lang="en-US"/>
          </a:p>
        </p:txBody>
      </p:sp>
      <p:sp>
        <p:nvSpPr>
          <p:cNvPr id="28" name="Text 26"/>
          <p:cNvSpPr/>
          <p:nvPr/>
        </p:nvSpPr>
        <p:spPr>
          <a:xfrm>
            <a:off x="384048" y="4553712"/>
            <a:ext cx="4114800" cy="402336"/>
          </a:xfrm>
          <a:prstGeom prst="rect">
            <a:avLst/>
          </a:prstGeom>
          <a:noFill/>
          <a:ln/>
        </p:spPr>
        <p:txBody>
          <a:bodyPr wrap="square" lIns="0" tIns="0" rIns="0" bIns="0" rtlCol="0" anchor="ctr"/>
          <a:lstStyle/>
          <a:p>
            <a:pPr marL="0" indent="0">
              <a:buNone/>
            </a:pPr>
            <a:r>
              <a:rPr lang="en-US" sz="780" dirty="0">
                <a:solidFill>
                  <a:srgbClr val="4A5568"/>
                </a:solidFill>
                <a:latin typeface="Calibri" pitchFamily="34" charset="0"/>
                <a:ea typeface="Calibri" pitchFamily="34" charset="-122"/>
                <a:cs typeface="Calibri" pitchFamily="34" charset="-120"/>
              </a:rPr>
              <a:t>Girolametto, L. and Weitzman, E. (2020) 'Language modelling strategies in early childhood', Journal of Speech &amp; Language, 63(4), pp. 1110–1125.</a:t>
            </a:r>
            <a:endParaRPr lang="en-US" sz="780" dirty="0"/>
          </a:p>
        </p:txBody>
      </p:sp>
      <p:sp>
        <p:nvSpPr>
          <p:cNvPr id="29" name="Shape 27"/>
          <p:cNvSpPr/>
          <p:nvPr/>
        </p:nvSpPr>
        <p:spPr>
          <a:xfrm>
            <a:off x="4754880" y="804672"/>
            <a:ext cx="4297680" cy="475488"/>
          </a:xfrm>
          <a:prstGeom prst="rect">
            <a:avLst/>
          </a:prstGeom>
          <a:solidFill>
            <a:srgbClr val="FFFFFF"/>
          </a:solidFill>
          <a:ln w="12700">
            <a:solidFill>
              <a:srgbClr val="D0EAF0"/>
            </a:solidFill>
            <a:prstDash val="solid"/>
          </a:ln>
        </p:spPr>
        <p:txBody>
          <a:bodyPr/>
          <a:lstStyle/>
          <a:p>
            <a:endParaRPr lang="en-US"/>
          </a:p>
        </p:txBody>
      </p:sp>
      <p:sp>
        <p:nvSpPr>
          <p:cNvPr id="30" name="Shape 28"/>
          <p:cNvSpPr/>
          <p:nvPr/>
        </p:nvSpPr>
        <p:spPr>
          <a:xfrm>
            <a:off x="4754880" y="804672"/>
            <a:ext cx="45720" cy="475488"/>
          </a:xfrm>
          <a:prstGeom prst="rect">
            <a:avLst/>
          </a:prstGeom>
          <a:solidFill>
            <a:srgbClr val="0D7377"/>
          </a:solidFill>
          <a:ln w="12700">
            <a:solidFill>
              <a:srgbClr val="0D7377"/>
            </a:solidFill>
            <a:prstDash val="solid"/>
          </a:ln>
        </p:spPr>
        <p:txBody>
          <a:bodyPr/>
          <a:lstStyle/>
          <a:p>
            <a:endParaRPr lang="en-US"/>
          </a:p>
        </p:txBody>
      </p:sp>
      <p:sp>
        <p:nvSpPr>
          <p:cNvPr id="31" name="Text 29"/>
          <p:cNvSpPr/>
          <p:nvPr/>
        </p:nvSpPr>
        <p:spPr>
          <a:xfrm>
            <a:off x="4864608" y="841248"/>
            <a:ext cx="4114800" cy="402336"/>
          </a:xfrm>
          <a:prstGeom prst="rect">
            <a:avLst/>
          </a:prstGeom>
          <a:noFill/>
          <a:ln/>
        </p:spPr>
        <p:txBody>
          <a:bodyPr wrap="square" lIns="0" tIns="0" rIns="0" bIns="0" rtlCol="0" anchor="ctr"/>
          <a:lstStyle/>
          <a:p>
            <a:pPr marL="0" indent="0">
              <a:buNone/>
            </a:pPr>
            <a:r>
              <a:rPr lang="en-US" sz="780" dirty="0">
                <a:solidFill>
                  <a:srgbClr val="4A5568"/>
                </a:solidFill>
                <a:latin typeface="Calibri" pitchFamily="34" charset="0"/>
                <a:ea typeface="Calibri" pitchFamily="34" charset="-122"/>
                <a:cs typeface="Calibri" pitchFamily="34" charset="-120"/>
              </a:rPr>
              <a:t>Gokhale, N. and Mahajan, N. (2021) 'Social learning theory in early years education', International Journal of Early Years Education, 29(2), pp. 145–160.</a:t>
            </a:r>
            <a:endParaRPr lang="en-US" sz="780" dirty="0"/>
          </a:p>
        </p:txBody>
      </p:sp>
      <p:sp>
        <p:nvSpPr>
          <p:cNvPr id="32" name="Shape 30"/>
          <p:cNvSpPr/>
          <p:nvPr/>
        </p:nvSpPr>
        <p:spPr>
          <a:xfrm>
            <a:off x="4754880" y="1335024"/>
            <a:ext cx="4297680" cy="475488"/>
          </a:xfrm>
          <a:prstGeom prst="rect">
            <a:avLst/>
          </a:prstGeom>
          <a:solidFill>
            <a:srgbClr val="FFFFFF"/>
          </a:solidFill>
          <a:ln w="12700">
            <a:solidFill>
              <a:srgbClr val="D0EAF0"/>
            </a:solidFill>
            <a:prstDash val="solid"/>
          </a:ln>
        </p:spPr>
        <p:txBody>
          <a:bodyPr/>
          <a:lstStyle/>
          <a:p>
            <a:endParaRPr lang="en-US"/>
          </a:p>
        </p:txBody>
      </p:sp>
      <p:sp>
        <p:nvSpPr>
          <p:cNvPr id="33" name="Shape 31"/>
          <p:cNvSpPr/>
          <p:nvPr/>
        </p:nvSpPr>
        <p:spPr>
          <a:xfrm>
            <a:off x="4754880" y="1335024"/>
            <a:ext cx="45720" cy="475488"/>
          </a:xfrm>
          <a:prstGeom prst="rect">
            <a:avLst/>
          </a:prstGeom>
          <a:solidFill>
            <a:srgbClr val="0D7377"/>
          </a:solidFill>
          <a:ln w="12700">
            <a:solidFill>
              <a:srgbClr val="0D7377"/>
            </a:solidFill>
            <a:prstDash val="solid"/>
          </a:ln>
        </p:spPr>
        <p:txBody>
          <a:bodyPr/>
          <a:lstStyle/>
          <a:p>
            <a:endParaRPr lang="en-US"/>
          </a:p>
        </p:txBody>
      </p:sp>
      <p:sp>
        <p:nvSpPr>
          <p:cNvPr id="34" name="Text 32"/>
          <p:cNvSpPr/>
          <p:nvPr/>
        </p:nvSpPr>
        <p:spPr>
          <a:xfrm>
            <a:off x="4864608" y="1371600"/>
            <a:ext cx="4114800" cy="402336"/>
          </a:xfrm>
          <a:prstGeom prst="rect">
            <a:avLst/>
          </a:prstGeom>
          <a:noFill/>
          <a:ln/>
        </p:spPr>
        <p:txBody>
          <a:bodyPr wrap="square" lIns="0" tIns="0" rIns="0" bIns="0" rtlCol="0" anchor="ctr"/>
          <a:lstStyle/>
          <a:p>
            <a:pPr marL="0" indent="0">
              <a:buNone/>
            </a:pPr>
            <a:r>
              <a:rPr lang="en-US" sz="780" dirty="0">
                <a:solidFill>
                  <a:srgbClr val="4A5568"/>
                </a:solidFill>
                <a:latin typeface="Calibri" pitchFamily="34" charset="0"/>
                <a:ea typeface="Calibri" pitchFamily="34" charset="-122"/>
                <a:cs typeface="Calibri" pitchFamily="34" charset="-120"/>
              </a:rPr>
              <a:t>Madigan, S. et al. (2023) 'Maternal depression and child development', Developmental Psychology, 59(3), pp. 501–515.</a:t>
            </a:r>
            <a:endParaRPr lang="en-US" sz="780" dirty="0"/>
          </a:p>
        </p:txBody>
      </p:sp>
      <p:sp>
        <p:nvSpPr>
          <p:cNvPr id="35" name="Shape 33"/>
          <p:cNvSpPr/>
          <p:nvPr/>
        </p:nvSpPr>
        <p:spPr>
          <a:xfrm>
            <a:off x="4754880" y="1865376"/>
            <a:ext cx="4297680" cy="475488"/>
          </a:xfrm>
          <a:prstGeom prst="rect">
            <a:avLst/>
          </a:prstGeom>
          <a:solidFill>
            <a:srgbClr val="FFFFFF"/>
          </a:solidFill>
          <a:ln w="12700">
            <a:solidFill>
              <a:srgbClr val="D0EAF0"/>
            </a:solidFill>
            <a:prstDash val="solid"/>
          </a:ln>
        </p:spPr>
        <p:txBody>
          <a:bodyPr/>
          <a:lstStyle/>
          <a:p>
            <a:endParaRPr lang="en-US"/>
          </a:p>
        </p:txBody>
      </p:sp>
      <p:sp>
        <p:nvSpPr>
          <p:cNvPr id="36" name="Shape 34"/>
          <p:cNvSpPr/>
          <p:nvPr/>
        </p:nvSpPr>
        <p:spPr>
          <a:xfrm>
            <a:off x="4754880" y="1865376"/>
            <a:ext cx="45720" cy="475488"/>
          </a:xfrm>
          <a:prstGeom prst="rect">
            <a:avLst/>
          </a:prstGeom>
          <a:solidFill>
            <a:srgbClr val="0D7377"/>
          </a:solidFill>
          <a:ln w="12700">
            <a:solidFill>
              <a:srgbClr val="0D7377"/>
            </a:solidFill>
            <a:prstDash val="solid"/>
          </a:ln>
        </p:spPr>
        <p:txBody>
          <a:bodyPr/>
          <a:lstStyle/>
          <a:p>
            <a:endParaRPr lang="en-US"/>
          </a:p>
        </p:txBody>
      </p:sp>
      <p:sp>
        <p:nvSpPr>
          <p:cNvPr id="37" name="Text 35"/>
          <p:cNvSpPr/>
          <p:nvPr/>
        </p:nvSpPr>
        <p:spPr>
          <a:xfrm>
            <a:off x="4864608" y="1901952"/>
            <a:ext cx="4114800" cy="402336"/>
          </a:xfrm>
          <a:prstGeom prst="rect">
            <a:avLst/>
          </a:prstGeom>
          <a:noFill/>
          <a:ln/>
        </p:spPr>
        <p:txBody>
          <a:bodyPr wrap="square" lIns="0" tIns="0" rIns="0" bIns="0" rtlCol="0" anchor="ctr"/>
          <a:lstStyle/>
          <a:p>
            <a:pPr marL="0" indent="0">
              <a:buNone/>
            </a:pPr>
            <a:r>
              <a:rPr lang="en-US" sz="780" dirty="0">
                <a:solidFill>
                  <a:srgbClr val="4A5568"/>
                </a:solidFill>
                <a:latin typeface="Calibri" pitchFamily="34" charset="0"/>
                <a:ea typeface="Calibri" pitchFamily="34" charset="-122"/>
                <a:cs typeface="Calibri" pitchFamily="34" charset="-120"/>
              </a:rPr>
              <a:t>Mercer, J. (2020) Rethinking Attachment Theory. New York: Routledge.</a:t>
            </a:r>
            <a:endParaRPr lang="en-US" sz="780" dirty="0"/>
          </a:p>
        </p:txBody>
      </p:sp>
      <p:sp>
        <p:nvSpPr>
          <p:cNvPr id="38" name="Shape 36"/>
          <p:cNvSpPr/>
          <p:nvPr/>
        </p:nvSpPr>
        <p:spPr>
          <a:xfrm>
            <a:off x="4754880" y="2395728"/>
            <a:ext cx="4297680" cy="475488"/>
          </a:xfrm>
          <a:prstGeom prst="rect">
            <a:avLst/>
          </a:prstGeom>
          <a:solidFill>
            <a:srgbClr val="FFFFFF"/>
          </a:solidFill>
          <a:ln w="12700">
            <a:solidFill>
              <a:srgbClr val="D0EAF0"/>
            </a:solidFill>
            <a:prstDash val="solid"/>
          </a:ln>
        </p:spPr>
        <p:txBody>
          <a:bodyPr/>
          <a:lstStyle/>
          <a:p>
            <a:endParaRPr lang="en-US"/>
          </a:p>
        </p:txBody>
      </p:sp>
      <p:sp>
        <p:nvSpPr>
          <p:cNvPr id="39" name="Shape 37"/>
          <p:cNvSpPr/>
          <p:nvPr/>
        </p:nvSpPr>
        <p:spPr>
          <a:xfrm>
            <a:off x="4754880" y="2395728"/>
            <a:ext cx="45720" cy="475488"/>
          </a:xfrm>
          <a:prstGeom prst="rect">
            <a:avLst/>
          </a:prstGeom>
          <a:solidFill>
            <a:srgbClr val="0D7377"/>
          </a:solidFill>
          <a:ln w="12700">
            <a:solidFill>
              <a:srgbClr val="0D7377"/>
            </a:solidFill>
            <a:prstDash val="solid"/>
          </a:ln>
        </p:spPr>
        <p:txBody>
          <a:bodyPr/>
          <a:lstStyle/>
          <a:p>
            <a:endParaRPr lang="en-US"/>
          </a:p>
        </p:txBody>
      </p:sp>
      <p:sp>
        <p:nvSpPr>
          <p:cNvPr id="40" name="Text 38"/>
          <p:cNvSpPr/>
          <p:nvPr/>
        </p:nvSpPr>
        <p:spPr>
          <a:xfrm>
            <a:off x="4864608" y="2432304"/>
            <a:ext cx="4114800" cy="402336"/>
          </a:xfrm>
          <a:prstGeom prst="rect">
            <a:avLst/>
          </a:prstGeom>
          <a:noFill/>
          <a:ln/>
        </p:spPr>
        <p:txBody>
          <a:bodyPr wrap="square" lIns="0" tIns="0" rIns="0" bIns="0" rtlCol="0" anchor="ctr"/>
          <a:lstStyle/>
          <a:p>
            <a:pPr marL="0" indent="0">
              <a:buNone/>
            </a:pPr>
            <a:r>
              <a:rPr lang="en-US" sz="780" dirty="0">
                <a:solidFill>
                  <a:srgbClr val="4A5568"/>
                </a:solidFill>
                <a:latin typeface="Calibri" pitchFamily="34" charset="0"/>
                <a:ea typeface="Calibri" pitchFamily="34" charset="-122"/>
                <a:cs typeface="Calibri" pitchFamily="34" charset="-120"/>
              </a:rPr>
              <a:t>NICE (2023) Postnatal Mental Health: Quality Standard. London: NICE.</a:t>
            </a:r>
            <a:endParaRPr lang="en-US" sz="780" dirty="0"/>
          </a:p>
        </p:txBody>
      </p:sp>
      <p:sp>
        <p:nvSpPr>
          <p:cNvPr id="41" name="Shape 39"/>
          <p:cNvSpPr/>
          <p:nvPr/>
        </p:nvSpPr>
        <p:spPr>
          <a:xfrm>
            <a:off x="4754880" y="2926080"/>
            <a:ext cx="4297680" cy="475488"/>
          </a:xfrm>
          <a:prstGeom prst="rect">
            <a:avLst/>
          </a:prstGeom>
          <a:solidFill>
            <a:srgbClr val="FFFFFF"/>
          </a:solidFill>
          <a:ln w="12700">
            <a:solidFill>
              <a:srgbClr val="D0EAF0"/>
            </a:solidFill>
            <a:prstDash val="solid"/>
          </a:ln>
        </p:spPr>
        <p:txBody>
          <a:bodyPr/>
          <a:lstStyle/>
          <a:p>
            <a:endParaRPr lang="en-US"/>
          </a:p>
        </p:txBody>
      </p:sp>
      <p:sp>
        <p:nvSpPr>
          <p:cNvPr id="42" name="Shape 40"/>
          <p:cNvSpPr/>
          <p:nvPr/>
        </p:nvSpPr>
        <p:spPr>
          <a:xfrm>
            <a:off x="4754880" y="2926080"/>
            <a:ext cx="45720" cy="475488"/>
          </a:xfrm>
          <a:prstGeom prst="rect">
            <a:avLst/>
          </a:prstGeom>
          <a:solidFill>
            <a:srgbClr val="0D7377"/>
          </a:solidFill>
          <a:ln w="12700">
            <a:solidFill>
              <a:srgbClr val="0D7377"/>
            </a:solidFill>
            <a:prstDash val="solid"/>
          </a:ln>
        </p:spPr>
        <p:txBody>
          <a:bodyPr/>
          <a:lstStyle/>
          <a:p>
            <a:endParaRPr lang="en-US"/>
          </a:p>
        </p:txBody>
      </p:sp>
      <p:sp>
        <p:nvSpPr>
          <p:cNvPr id="43" name="Text 41"/>
          <p:cNvSpPr/>
          <p:nvPr/>
        </p:nvSpPr>
        <p:spPr>
          <a:xfrm>
            <a:off x="4864608" y="2962656"/>
            <a:ext cx="4114800" cy="402336"/>
          </a:xfrm>
          <a:prstGeom prst="rect">
            <a:avLst/>
          </a:prstGeom>
          <a:noFill/>
          <a:ln/>
        </p:spPr>
        <p:txBody>
          <a:bodyPr wrap="square" lIns="0" tIns="0" rIns="0" bIns="0" rtlCol="0" anchor="ctr"/>
          <a:lstStyle/>
          <a:p>
            <a:pPr marL="0" indent="0">
              <a:buNone/>
            </a:pPr>
            <a:r>
              <a:rPr lang="en-US" sz="780" dirty="0">
                <a:solidFill>
                  <a:srgbClr val="4A5568"/>
                </a:solidFill>
                <a:latin typeface="Calibri" pitchFamily="34" charset="0"/>
                <a:ea typeface="Calibri" pitchFamily="34" charset="-122"/>
                <a:cs typeface="Calibri" pitchFamily="34" charset="-120"/>
              </a:rPr>
              <a:t>Rutter, M. (2021) 'Resilience and development', Development and Psychopathology, 33(1), pp. 1–18.</a:t>
            </a:r>
            <a:endParaRPr lang="en-US" sz="780" dirty="0"/>
          </a:p>
        </p:txBody>
      </p:sp>
      <p:sp>
        <p:nvSpPr>
          <p:cNvPr id="44" name="Shape 42"/>
          <p:cNvSpPr/>
          <p:nvPr/>
        </p:nvSpPr>
        <p:spPr>
          <a:xfrm>
            <a:off x="4754880" y="3456432"/>
            <a:ext cx="4297680" cy="475488"/>
          </a:xfrm>
          <a:prstGeom prst="rect">
            <a:avLst/>
          </a:prstGeom>
          <a:solidFill>
            <a:srgbClr val="FFFFFF"/>
          </a:solidFill>
          <a:ln w="12700">
            <a:solidFill>
              <a:srgbClr val="D0EAF0"/>
            </a:solidFill>
            <a:prstDash val="solid"/>
          </a:ln>
        </p:spPr>
        <p:txBody>
          <a:bodyPr/>
          <a:lstStyle/>
          <a:p>
            <a:endParaRPr lang="en-US"/>
          </a:p>
        </p:txBody>
      </p:sp>
      <p:sp>
        <p:nvSpPr>
          <p:cNvPr id="45" name="Shape 43"/>
          <p:cNvSpPr/>
          <p:nvPr/>
        </p:nvSpPr>
        <p:spPr>
          <a:xfrm>
            <a:off x="4754880" y="3456432"/>
            <a:ext cx="45720" cy="475488"/>
          </a:xfrm>
          <a:prstGeom prst="rect">
            <a:avLst/>
          </a:prstGeom>
          <a:solidFill>
            <a:srgbClr val="0D7377"/>
          </a:solidFill>
          <a:ln w="12700">
            <a:solidFill>
              <a:srgbClr val="0D7377"/>
            </a:solidFill>
            <a:prstDash val="solid"/>
          </a:ln>
        </p:spPr>
        <p:txBody>
          <a:bodyPr/>
          <a:lstStyle/>
          <a:p>
            <a:endParaRPr lang="en-US"/>
          </a:p>
        </p:txBody>
      </p:sp>
      <p:sp>
        <p:nvSpPr>
          <p:cNvPr id="46" name="Text 44"/>
          <p:cNvSpPr/>
          <p:nvPr/>
        </p:nvSpPr>
        <p:spPr>
          <a:xfrm>
            <a:off x="4864608" y="3493008"/>
            <a:ext cx="4114800" cy="402336"/>
          </a:xfrm>
          <a:prstGeom prst="rect">
            <a:avLst/>
          </a:prstGeom>
          <a:noFill/>
          <a:ln/>
        </p:spPr>
        <p:txBody>
          <a:bodyPr wrap="square" lIns="0" tIns="0" rIns="0" bIns="0" rtlCol="0" anchor="ctr"/>
          <a:lstStyle/>
          <a:p>
            <a:pPr marL="0" indent="0">
              <a:buNone/>
            </a:pPr>
            <a:r>
              <a:rPr lang="en-US" sz="780" dirty="0">
                <a:solidFill>
                  <a:srgbClr val="4A5568"/>
                </a:solidFill>
                <a:latin typeface="Calibri" pitchFamily="34" charset="0"/>
                <a:ea typeface="Calibri" pitchFamily="34" charset="-122"/>
                <a:cs typeface="Calibri" pitchFamily="34" charset="-120"/>
              </a:rPr>
              <a:t>Schunk, D.H. (2020) Learning Theories: An Educational Perspective. 8th edn. New York: Pearson.</a:t>
            </a:r>
            <a:endParaRPr lang="en-US" sz="780" dirty="0"/>
          </a:p>
        </p:txBody>
      </p:sp>
      <p:sp>
        <p:nvSpPr>
          <p:cNvPr id="47" name="Shape 45"/>
          <p:cNvSpPr/>
          <p:nvPr/>
        </p:nvSpPr>
        <p:spPr>
          <a:xfrm>
            <a:off x="4754880" y="3986784"/>
            <a:ext cx="4297680" cy="475488"/>
          </a:xfrm>
          <a:prstGeom prst="rect">
            <a:avLst/>
          </a:prstGeom>
          <a:solidFill>
            <a:srgbClr val="FFFFFF"/>
          </a:solidFill>
          <a:ln w="12700">
            <a:solidFill>
              <a:srgbClr val="D0EAF0"/>
            </a:solidFill>
            <a:prstDash val="solid"/>
          </a:ln>
        </p:spPr>
        <p:txBody>
          <a:bodyPr/>
          <a:lstStyle/>
          <a:p>
            <a:endParaRPr lang="en-US"/>
          </a:p>
        </p:txBody>
      </p:sp>
      <p:sp>
        <p:nvSpPr>
          <p:cNvPr id="48" name="Shape 46"/>
          <p:cNvSpPr/>
          <p:nvPr/>
        </p:nvSpPr>
        <p:spPr>
          <a:xfrm>
            <a:off x="4754880" y="3986784"/>
            <a:ext cx="45720" cy="475488"/>
          </a:xfrm>
          <a:prstGeom prst="rect">
            <a:avLst/>
          </a:prstGeom>
          <a:solidFill>
            <a:srgbClr val="0D7377"/>
          </a:solidFill>
          <a:ln w="12700">
            <a:solidFill>
              <a:srgbClr val="0D7377"/>
            </a:solidFill>
            <a:prstDash val="solid"/>
          </a:ln>
        </p:spPr>
        <p:txBody>
          <a:bodyPr/>
          <a:lstStyle/>
          <a:p>
            <a:endParaRPr lang="en-US"/>
          </a:p>
        </p:txBody>
      </p:sp>
      <p:sp>
        <p:nvSpPr>
          <p:cNvPr id="49" name="Text 47"/>
          <p:cNvSpPr/>
          <p:nvPr/>
        </p:nvSpPr>
        <p:spPr>
          <a:xfrm>
            <a:off x="4864608" y="4023360"/>
            <a:ext cx="4114800" cy="402336"/>
          </a:xfrm>
          <a:prstGeom prst="rect">
            <a:avLst/>
          </a:prstGeom>
          <a:noFill/>
          <a:ln/>
        </p:spPr>
        <p:txBody>
          <a:bodyPr wrap="square" lIns="0" tIns="0" rIns="0" bIns="0" rtlCol="0" anchor="ctr"/>
          <a:lstStyle/>
          <a:p>
            <a:pPr marL="0" indent="0">
              <a:buNone/>
            </a:pPr>
            <a:r>
              <a:rPr lang="en-US" sz="780" dirty="0">
                <a:solidFill>
                  <a:srgbClr val="4A5568"/>
                </a:solidFill>
                <a:latin typeface="Calibri" pitchFamily="34" charset="0"/>
                <a:ea typeface="Calibri" pitchFamily="34" charset="-122"/>
                <a:cs typeface="Calibri" pitchFamily="34" charset="-120"/>
              </a:rPr>
              <a:t>Zimmerman, B.J. (2020) 'Self-efficacy and educational development', in Bandura, A. (ed.) Self-Efficacy in Changing Societies. Cambridge: CUP, pp. 202–231.</a:t>
            </a:r>
            <a:endParaRPr lang="en-US" sz="780" dirty="0"/>
          </a:p>
        </p:txBody>
      </p:sp>
      <p:sp>
        <p:nvSpPr>
          <p:cNvPr id="50" name="Text 48"/>
          <p:cNvSpPr/>
          <p:nvPr/>
        </p:nvSpPr>
        <p:spPr>
          <a:xfrm>
            <a:off x="274320" y="4919472"/>
            <a:ext cx="8595360" cy="182880"/>
          </a:xfrm>
          <a:prstGeom prst="rect">
            <a:avLst/>
          </a:prstGeom>
          <a:noFill/>
          <a:ln/>
        </p:spPr>
        <p:txBody>
          <a:bodyPr wrap="square" lIns="0" tIns="0" rIns="0" bIns="0" rtlCol="0" anchor="ctr"/>
          <a:lstStyle/>
          <a:p>
            <a:pPr marL="0" indent="0" algn="r">
              <a:buNone/>
            </a:pPr>
            <a:endParaRPr lang="en-US" sz="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900</TotalTime>
  <Words>2370</Words>
  <Application>Microsoft Office PowerPoint</Application>
  <PresentationFormat>On-screen Show (16:9)</PresentationFormat>
  <Paragraphs>146</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Bandura's Social Learning Theory – Isaac Case Study</dc:title>
  <dc:subject>PptxGenJS Presentation</dc:subject>
  <dc:creator>PptxGenJS</dc:creator>
  <cp:lastModifiedBy>Sobia Hussain (2507361)</cp:lastModifiedBy>
  <cp:revision>7</cp:revision>
  <dcterms:created xsi:type="dcterms:W3CDTF">2026-06-04T19:53:58Z</dcterms:created>
  <dcterms:modified xsi:type="dcterms:W3CDTF">2026-06-15T08:24:35Z</dcterms:modified>
</cp:coreProperties>
</file>