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304"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96" r:id="rId17"/>
    <p:sldId id="274" r:id="rId18"/>
    <p:sldId id="275" r:id="rId19"/>
    <p:sldId id="276" r:id="rId20"/>
    <p:sldId id="277" r:id="rId21"/>
    <p:sldId id="278" r:id="rId22"/>
    <p:sldId id="297" r:id="rId23"/>
    <p:sldId id="279" r:id="rId24"/>
    <p:sldId id="298" r:id="rId25"/>
    <p:sldId id="299" r:id="rId26"/>
    <p:sldId id="300" r:id="rId27"/>
    <p:sldId id="301" r:id="rId28"/>
    <p:sldId id="302" r:id="rId29"/>
    <p:sldId id="303" r:id="rId30"/>
    <p:sldId id="280" r:id="rId31"/>
    <p:sldId id="281" r:id="rId32"/>
    <p:sldId id="282" r:id="rId33"/>
    <p:sldId id="283" r:id="rId34"/>
    <p:sldId id="288" r:id="rId35"/>
    <p:sldId id="289" r:id="rId36"/>
    <p:sldId id="292" r:id="rId37"/>
    <p:sldId id="293" r:id="rId38"/>
    <p:sldId id="294" r:id="rId39"/>
    <p:sldId id="295"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3" d="100"/>
          <a:sy n="63" d="100"/>
        </p:scale>
        <p:origin x="1380" y="52"/>
      </p:cViewPr>
      <p:guideLst>
        <p:guide orient="horz" pos="2160"/>
        <p:guide pos="2880"/>
      </p:guideLst>
    </p:cSldViewPr>
  </p:slideViewPr>
  <p:notesTextViewPr>
    <p:cViewPr>
      <p:scale>
        <a:sx n="1" d="1"/>
        <a:sy n="1" d="1"/>
      </p:scale>
      <p:origin x="0" y="0"/>
    </p:cViewPr>
  </p:notesTextViewPr>
  <p:sorterViewPr>
    <p:cViewPr>
      <p:scale>
        <a:sx n="200" d="100"/>
        <a:sy n="200" d="100"/>
      </p:scale>
      <p:origin x="0" y="-18918"/>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DAAAD4-375F-4512-8097-EC084E592F66}" type="doc">
      <dgm:prSet loTypeId="urn:microsoft.com/office/officeart/2005/8/layout/pyramid1" loCatId="pyramid" qsTypeId="urn:microsoft.com/office/officeart/2005/8/quickstyle/3d2" qsCatId="3D" csTypeId="urn:microsoft.com/office/officeart/2005/8/colors/colorful5" csCatId="colorful" phldr="1"/>
      <dgm:spPr/>
    </dgm:pt>
    <dgm:pt modelId="{CFC0E85A-A8C8-4DA2-A56A-8DEE96F1B688}">
      <dgm:prSet phldrT="[Text]"/>
      <dgm:spPr/>
      <dgm:t>
        <a:bodyPr/>
        <a:lstStyle/>
        <a:p>
          <a:pPr algn="ctr"/>
          <a:r>
            <a:rPr lang="en-GB" b="1" dirty="0"/>
            <a:t>Tier 4: </a:t>
          </a:r>
        </a:p>
        <a:p>
          <a:pPr algn="ctr"/>
          <a:r>
            <a:rPr lang="en-GB" b="1" dirty="0"/>
            <a:t>Acute services</a:t>
          </a:r>
        </a:p>
        <a:p>
          <a:pPr algn="ctr"/>
          <a:r>
            <a:rPr lang="en-GB" b="1" dirty="0"/>
            <a:t>(LRI)</a:t>
          </a:r>
        </a:p>
      </dgm:t>
    </dgm:pt>
    <dgm:pt modelId="{B71078D7-F445-422E-B3CD-C08F02ECD85A}" type="parTrans" cxnId="{1A728AAC-AE60-42C8-BEEA-A421E235758A}">
      <dgm:prSet/>
      <dgm:spPr/>
      <dgm:t>
        <a:bodyPr/>
        <a:lstStyle/>
        <a:p>
          <a:pPr algn="ctr"/>
          <a:endParaRPr lang="en-GB"/>
        </a:p>
      </dgm:t>
    </dgm:pt>
    <dgm:pt modelId="{1160D7F0-C63B-4495-A465-83CC390F9CB1}" type="sibTrans" cxnId="{1A728AAC-AE60-42C8-BEEA-A421E235758A}">
      <dgm:prSet/>
      <dgm:spPr/>
      <dgm:t>
        <a:bodyPr/>
        <a:lstStyle/>
        <a:p>
          <a:pPr algn="ctr"/>
          <a:endParaRPr lang="en-GB"/>
        </a:p>
      </dgm:t>
    </dgm:pt>
    <dgm:pt modelId="{DBBC73A3-E943-4D26-AB18-AC89C0591472}">
      <dgm:prSet phldrT="[Text]"/>
      <dgm:spPr/>
      <dgm:t>
        <a:bodyPr/>
        <a:lstStyle/>
        <a:p>
          <a:pPr algn="ctr"/>
          <a:r>
            <a:rPr lang="en-GB" b="1" dirty="0"/>
            <a:t>Tier 3: </a:t>
          </a:r>
        </a:p>
        <a:p>
          <a:pPr algn="ctr"/>
          <a:r>
            <a:rPr lang="en-GB" b="1" dirty="0"/>
            <a:t>Community Super Hub</a:t>
          </a:r>
        </a:p>
        <a:p>
          <a:pPr algn="ctr"/>
          <a:r>
            <a:rPr lang="en-GB" b="1" dirty="0"/>
            <a:t>24/7 access to diagnostics + observation service</a:t>
          </a:r>
        </a:p>
      </dgm:t>
    </dgm:pt>
    <dgm:pt modelId="{A86EABDB-E515-415F-9D8A-53600FA90188}" type="parTrans" cxnId="{CD3855F8-E728-44E7-9F55-5710BE67985D}">
      <dgm:prSet/>
      <dgm:spPr/>
      <dgm:t>
        <a:bodyPr/>
        <a:lstStyle/>
        <a:p>
          <a:pPr algn="ctr"/>
          <a:endParaRPr lang="en-GB"/>
        </a:p>
      </dgm:t>
    </dgm:pt>
    <dgm:pt modelId="{08588F24-BEBE-47BC-897D-53CA44D9736D}" type="sibTrans" cxnId="{CD3855F8-E728-44E7-9F55-5710BE67985D}">
      <dgm:prSet/>
      <dgm:spPr/>
      <dgm:t>
        <a:bodyPr/>
        <a:lstStyle/>
        <a:p>
          <a:pPr algn="ctr"/>
          <a:endParaRPr lang="en-GB"/>
        </a:p>
      </dgm:t>
    </dgm:pt>
    <dgm:pt modelId="{5FDEBC97-315F-41A0-B072-012A2D71E6A4}">
      <dgm:prSet phldrT="[Text]"/>
      <dgm:spPr/>
      <dgm:t>
        <a:bodyPr/>
        <a:lstStyle/>
        <a:p>
          <a:pPr algn="ctr"/>
          <a:r>
            <a:rPr lang="en-GB" b="1" dirty="0"/>
            <a:t>Tier 2: Community hub</a:t>
          </a:r>
        </a:p>
        <a:p>
          <a:pPr algn="ctr"/>
          <a:r>
            <a:rPr lang="en-GB" b="1" dirty="0"/>
            <a:t>8am up to 10pm Access to limited diagnostics/ambulatory care</a:t>
          </a:r>
        </a:p>
      </dgm:t>
    </dgm:pt>
    <dgm:pt modelId="{93A88B65-DDA9-415C-874D-D75FAA00DF69}" type="parTrans" cxnId="{F9D06D65-9C2C-4088-8D98-0B0E6F9A458B}">
      <dgm:prSet/>
      <dgm:spPr/>
      <dgm:t>
        <a:bodyPr/>
        <a:lstStyle/>
        <a:p>
          <a:pPr algn="ctr"/>
          <a:endParaRPr lang="en-GB"/>
        </a:p>
      </dgm:t>
    </dgm:pt>
    <dgm:pt modelId="{698BEF18-C997-4ABC-98A9-B9CE7BF3D27A}" type="sibTrans" cxnId="{F9D06D65-9C2C-4088-8D98-0B0E6F9A458B}">
      <dgm:prSet/>
      <dgm:spPr/>
      <dgm:t>
        <a:bodyPr/>
        <a:lstStyle/>
        <a:p>
          <a:pPr algn="ctr"/>
          <a:endParaRPr lang="en-GB"/>
        </a:p>
      </dgm:t>
    </dgm:pt>
    <dgm:pt modelId="{68217760-D830-451B-81EB-2B41AE2F42ED}">
      <dgm:prSet phldrT="[Text]"/>
      <dgm:spPr/>
      <dgm:t>
        <a:bodyPr/>
        <a:lstStyle/>
        <a:p>
          <a:pPr algn="ctr"/>
          <a:r>
            <a:rPr lang="en-GB" b="1" dirty="0"/>
            <a:t>Tier 1: GP hubs</a:t>
          </a:r>
        </a:p>
        <a:p>
          <a:pPr algn="ctr"/>
          <a:r>
            <a:rPr lang="en-GB" b="1" dirty="0"/>
            <a:t>Access to extended general practice – 7 days a week  </a:t>
          </a:r>
        </a:p>
      </dgm:t>
    </dgm:pt>
    <dgm:pt modelId="{B91ED87E-7813-4435-AD21-0756347107BB}" type="parTrans" cxnId="{6FEF4314-10E8-41BE-8268-57027D5EF44D}">
      <dgm:prSet/>
      <dgm:spPr/>
      <dgm:t>
        <a:bodyPr/>
        <a:lstStyle/>
        <a:p>
          <a:pPr algn="ctr"/>
          <a:endParaRPr lang="en-GB"/>
        </a:p>
      </dgm:t>
    </dgm:pt>
    <dgm:pt modelId="{B6B963E0-2857-43F8-8EDE-A7022870664E}" type="sibTrans" cxnId="{6FEF4314-10E8-41BE-8268-57027D5EF44D}">
      <dgm:prSet/>
      <dgm:spPr/>
      <dgm:t>
        <a:bodyPr/>
        <a:lstStyle/>
        <a:p>
          <a:pPr algn="ctr"/>
          <a:endParaRPr lang="en-GB"/>
        </a:p>
      </dgm:t>
    </dgm:pt>
    <dgm:pt modelId="{6051847B-3669-447F-9AA6-3EC0F1838FA4}" type="pres">
      <dgm:prSet presAssocID="{40DAAAD4-375F-4512-8097-EC084E592F66}" presName="Name0" presStyleCnt="0">
        <dgm:presLayoutVars>
          <dgm:dir/>
          <dgm:animLvl val="lvl"/>
          <dgm:resizeHandles val="exact"/>
        </dgm:presLayoutVars>
      </dgm:prSet>
      <dgm:spPr/>
    </dgm:pt>
    <dgm:pt modelId="{8F039D3C-D631-4536-8F40-54DB1F0E54B2}" type="pres">
      <dgm:prSet presAssocID="{CFC0E85A-A8C8-4DA2-A56A-8DEE96F1B688}" presName="Name8" presStyleCnt="0"/>
      <dgm:spPr/>
    </dgm:pt>
    <dgm:pt modelId="{33E6A5F7-BBAF-4E1B-B74D-79D8344734F6}" type="pres">
      <dgm:prSet presAssocID="{CFC0E85A-A8C8-4DA2-A56A-8DEE96F1B688}" presName="level" presStyleLbl="node1" presStyleIdx="0" presStyleCnt="4">
        <dgm:presLayoutVars>
          <dgm:chMax val="1"/>
          <dgm:bulletEnabled val="1"/>
        </dgm:presLayoutVars>
      </dgm:prSet>
      <dgm:spPr/>
    </dgm:pt>
    <dgm:pt modelId="{BD31A0C6-201F-4762-B2D6-B6CD3F73BAD7}" type="pres">
      <dgm:prSet presAssocID="{CFC0E85A-A8C8-4DA2-A56A-8DEE96F1B688}" presName="levelTx" presStyleLbl="revTx" presStyleIdx="0" presStyleCnt="0">
        <dgm:presLayoutVars>
          <dgm:chMax val="1"/>
          <dgm:bulletEnabled val="1"/>
        </dgm:presLayoutVars>
      </dgm:prSet>
      <dgm:spPr/>
    </dgm:pt>
    <dgm:pt modelId="{3E69906A-4355-432F-8003-6B4B4C916E04}" type="pres">
      <dgm:prSet presAssocID="{DBBC73A3-E943-4D26-AB18-AC89C0591472}" presName="Name8" presStyleCnt="0"/>
      <dgm:spPr/>
    </dgm:pt>
    <dgm:pt modelId="{0CC42A07-9C79-475E-9231-46ABB0B147AB}" type="pres">
      <dgm:prSet presAssocID="{DBBC73A3-E943-4D26-AB18-AC89C0591472}" presName="level" presStyleLbl="node1" presStyleIdx="1" presStyleCnt="4">
        <dgm:presLayoutVars>
          <dgm:chMax val="1"/>
          <dgm:bulletEnabled val="1"/>
        </dgm:presLayoutVars>
      </dgm:prSet>
      <dgm:spPr/>
    </dgm:pt>
    <dgm:pt modelId="{8E88DBB0-C833-47CD-858E-B57BCD5F04BB}" type="pres">
      <dgm:prSet presAssocID="{DBBC73A3-E943-4D26-AB18-AC89C0591472}" presName="levelTx" presStyleLbl="revTx" presStyleIdx="0" presStyleCnt="0">
        <dgm:presLayoutVars>
          <dgm:chMax val="1"/>
          <dgm:bulletEnabled val="1"/>
        </dgm:presLayoutVars>
      </dgm:prSet>
      <dgm:spPr/>
    </dgm:pt>
    <dgm:pt modelId="{440F6E7D-3E6E-4C6C-86C8-5287531019FA}" type="pres">
      <dgm:prSet presAssocID="{5FDEBC97-315F-41A0-B072-012A2D71E6A4}" presName="Name8" presStyleCnt="0"/>
      <dgm:spPr/>
    </dgm:pt>
    <dgm:pt modelId="{A5E35B9F-2443-4C1E-8DFD-C2EE5B849BCA}" type="pres">
      <dgm:prSet presAssocID="{5FDEBC97-315F-41A0-B072-012A2D71E6A4}" presName="level" presStyleLbl="node1" presStyleIdx="2" presStyleCnt="4">
        <dgm:presLayoutVars>
          <dgm:chMax val="1"/>
          <dgm:bulletEnabled val="1"/>
        </dgm:presLayoutVars>
      </dgm:prSet>
      <dgm:spPr/>
    </dgm:pt>
    <dgm:pt modelId="{53A05CCF-45F6-45FC-B333-6694B93ADF70}" type="pres">
      <dgm:prSet presAssocID="{5FDEBC97-315F-41A0-B072-012A2D71E6A4}" presName="levelTx" presStyleLbl="revTx" presStyleIdx="0" presStyleCnt="0">
        <dgm:presLayoutVars>
          <dgm:chMax val="1"/>
          <dgm:bulletEnabled val="1"/>
        </dgm:presLayoutVars>
      </dgm:prSet>
      <dgm:spPr/>
    </dgm:pt>
    <dgm:pt modelId="{B52828C6-1E71-46EC-B1A7-012E4BE10627}" type="pres">
      <dgm:prSet presAssocID="{68217760-D830-451B-81EB-2B41AE2F42ED}" presName="Name8" presStyleCnt="0"/>
      <dgm:spPr/>
    </dgm:pt>
    <dgm:pt modelId="{006B50E7-D8A0-42E5-A8AE-2AFAA246E50B}" type="pres">
      <dgm:prSet presAssocID="{68217760-D830-451B-81EB-2B41AE2F42ED}" presName="level" presStyleLbl="node1" presStyleIdx="3" presStyleCnt="4" custLinFactNeighborX="-2028" custLinFactNeighborY="3644">
        <dgm:presLayoutVars>
          <dgm:chMax val="1"/>
          <dgm:bulletEnabled val="1"/>
        </dgm:presLayoutVars>
      </dgm:prSet>
      <dgm:spPr/>
    </dgm:pt>
    <dgm:pt modelId="{CB554C8A-2694-4A9E-BE54-87089AEFA5F2}" type="pres">
      <dgm:prSet presAssocID="{68217760-D830-451B-81EB-2B41AE2F42ED}" presName="levelTx" presStyleLbl="revTx" presStyleIdx="0" presStyleCnt="0">
        <dgm:presLayoutVars>
          <dgm:chMax val="1"/>
          <dgm:bulletEnabled val="1"/>
        </dgm:presLayoutVars>
      </dgm:prSet>
      <dgm:spPr/>
    </dgm:pt>
  </dgm:ptLst>
  <dgm:cxnLst>
    <dgm:cxn modelId="{C310B40F-4BE5-453D-B46E-1E2848898F42}" type="presOf" srcId="{40DAAAD4-375F-4512-8097-EC084E592F66}" destId="{6051847B-3669-447F-9AA6-3EC0F1838FA4}" srcOrd="0" destOrd="0" presId="urn:microsoft.com/office/officeart/2005/8/layout/pyramid1"/>
    <dgm:cxn modelId="{6FEF4314-10E8-41BE-8268-57027D5EF44D}" srcId="{40DAAAD4-375F-4512-8097-EC084E592F66}" destId="{68217760-D830-451B-81EB-2B41AE2F42ED}" srcOrd="3" destOrd="0" parTransId="{B91ED87E-7813-4435-AD21-0756347107BB}" sibTransId="{B6B963E0-2857-43F8-8EDE-A7022870664E}"/>
    <dgm:cxn modelId="{498B9D2A-949A-401F-8817-AF662E9A428B}" type="presOf" srcId="{68217760-D830-451B-81EB-2B41AE2F42ED}" destId="{006B50E7-D8A0-42E5-A8AE-2AFAA246E50B}" srcOrd="0" destOrd="0" presId="urn:microsoft.com/office/officeart/2005/8/layout/pyramid1"/>
    <dgm:cxn modelId="{68EEC42C-7CF9-4705-B28D-D074E9A7E5A0}" type="presOf" srcId="{DBBC73A3-E943-4D26-AB18-AC89C0591472}" destId="{8E88DBB0-C833-47CD-858E-B57BCD5F04BB}" srcOrd="1" destOrd="0" presId="urn:microsoft.com/office/officeart/2005/8/layout/pyramid1"/>
    <dgm:cxn modelId="{F9D06D65-9C2C-4088-8D98-0B0E6F9A458B}" srcId="{40DAAAD4-375F-4512-8097-EC084E592F66}" destId="{5FDEBC97-315F-41A0-B072-012A2D71E6A4}" srcOrd="2" destOrd="0" parTransId="{93A88B65-DDA9-415C-874D-D75FAA00DF69}" sibTransId="{698BEF18-C997-4ABC-98A9-B9CE7BF3D27A}"/>
    <dgm:cxn modelId="{5093DE71-369E-4785-AAF7-DF6D9D11049B}" type="presOf" srcId="{68217760-D830-451B-81EB-2B41AE2F42ED}" destId="{CB554C8A-2694-4A9E-BE54-87089AEFA5F2}" srcOrd="1" destOrd="0" presId="urn:microsoft.com/office/officeart/2005/8/layout/pyramid1"/>
    <dgm:cxn modelId="{3271A355-40F9-49A5-BC65-CCD7897F9D7C}" type="presOf" srcId="{5FDEBC97-315F-41A0-B072-012A2D71E6A4}" destId="{A5E35B9F-2443-4C1E-8DFD-C2EE5B849BCA}" srcOrd="0" destOrd="0" presId="urn:microsoft.com/office/officeart/2005/8/layout/pyramid1"/>
    <dgm:cxn modelId="{19AADF7B-2F6D-4F49-8739-7B684B86222D}" type="presOf" srcId="{DBBC73A3-E943-4D26-AB18-AC89C0591472}" destId="{0CC42A07-9C79-475E-9231-46ABB0B147AB}" srcOrd="0" destOrd="0" presId="urn:microsoft.com/office/officeart/2005/8/layout/pyramid1"/>
    <dgm:cxn modelId="{D82B5F85-88C5-427C-807F-84FFC37758FD}" type="presOf" srcId="{5FDEBC97-315F-41A0-B072-012A2D71E6A4}" destId="{53A05CCF-45F6-45FC-B333-6694B93ADF70}" srcOrd="1" destOrd="0" presId="urn:microsoft.com/office/officeart/2005/8/layout/pyramid1"/>
    <dgm:cxn modelId="{1A728AAC-AE60-42C8-BEEA-A421E235758A}" srcId="{40DAAAD4-375F-4512-8097-EC084E592F66}" destId="{CFC0E85A-A8C8-4DA2-A56A-8DEE96F1B688}" srcOrd="0" destOrd="0" parTransId="{B71078D7-F445-422E-B3CD-C08F02ECD85A}" sibTransId="{1160D7F0-C63B-4495-A465-83CC390F9CB1}"/>
    <dgm:cxn modelId="{8942FDB9-5CAC-4103-85B0-63879E95DD6A}" type="presOf" srcId="{CFC0E85A-A8C8-4DA2-A56A-8DEE96F1B688}" destId="{33E6A5F7-BBAF-4E1B-B74D-79D8344734F6}" srcOrd="0" destOrd="0" presId="urn:microsoft.com/office/officeart/2005/8/layout/pyramid1"/>
    <dgm:cxn modelId="{8284E4E8-69A3-4445-B661-D780A59D4C4A}" type="presOf" srcId="{CFC0E85A-A8C8-4DA2-A56A-8DEE96F1B688}" destId="{BD31A0C6-201F-4762-B2D6-B6CD3F73BAD7}" srcOrd="1" destOrd="0" presId="urn:microsoft.com/office/officeart/2005/8/layout/pyramid1"/>
    <dgm:cxn modelId="{CD3855F8-E728-44E7-9F55-5710BE67985D}" srcId="{40DAAAD4-375F-4512-8097-EC084E592F66}" destId="{DBBC73A3-E943-4D26-AB18-AC89C0591472}" srcOrd="1" destOrd="0" parTransId="{A86EABDB-E515-415F-9D8A-53600FA90188}" sibTransId="{08588F24-BEBE-47BC-897D-53CA44D9736D}"/>
    <dgm:cxn modelId="{4A97B282-A8B6-4195-9EEF-36DB1C669118}" type="presParOf" srcId="{6051847B-3669-447F-9AA6-3EC0F1838FA4}" destId="{8F039D3C-D631-4536-8F40-54DB1F0E54B2}" srcOrd="0" destOrd="0" presId="urn:microsoft.com/office/officeart/2005/8/layout/pyramid1"/>
    <dgm:cxn modelId="{FC7F8F95-98D7-4622-97D1-33A7D8908570}" type="presParOf" srcId="{8F039D3C-D631-4536-8F40-54DB1F0E54B2}" destId="{33E6A5F7-BBAF-4E1B-B74D-79D8344734F6}" srcOrd="0" destOrd="0" presId="urn:microsoft.com/office/officeart/2005/8/layout/pyramid1"/>
    <dgm:cxn modelId="{A75764B1-3912-4F1B-A6F5-739E242F9030}" type="presParOf" srcId="{8F039D3C-D631-4536-8F40-54DB1F0E54B2}" destId="{BD31A0C6-201F-4762-B2D6-B6CD3F73BAD7}" srcOrd="1" destOrd="0" presId="urn:microsoft.com/office/officeart/2005/8/layout/pyramid1"/>
    <dgm:cxn modelId="{1EC38140-A68B-486D-AB1E-42A3B8A7A47D}" type="presParOf" srcId="{6051847B-3669-447F-9AA6-3EC0F1838FA4}" destId="{3E69906A-4355-432F-8003-6B4B4C916E04}" srcOrd="1" destOrd="0" presId="urn:microsoft.com/office/officeart/2005/8/layout/pyramid1"/>
    <dgm:cxn modelId="{899907BB-A196-4E17-99ED-34163D952E9E}" type="presParOf" srcId="{3E69906A-4355-432F-8003-6B4B4C916E04}" destId="{0CC42A07-9C79-475E-9231-46ABB0B147AB}" srcOrd="0" destOrd="0" presId="urn:microsoft.com/office/officeart/2005/8/layout/pyramid1"/>
    <dgm:cxn modelId="{CEF15D50-9D47-4980-A519-6BA44B5C5BAE}" type="presParOf" srcId="{3E69906A-4355-432F-8003-6B4B4C916E04}" destId="{8E88DBB0-C833-47CD-858E-B57BCD5F04BB}" srcOrd="1" destOrd="0" presId="urn:microsoft.com/office/officeart/2005/8/layout/pyramid1"/>
    <dgm:cxn modelId="{9D6DFB8C-A70B-4F5F-8279-D4467ABD3D46}" type="presParOf" srcId="{6051847B-3669-447F-9AA6-3EC0F1838FA4}" destId="{440F6E7D-3E6E-4C6C-86C8-5287531019FA}" srcOrd="2" destOrd="0" presId="urn:microsoft.com/office/officeart/2005/8/layout/pyramid1"/>
    <dgm:cxn modelId="{D1B7A55E-1D83-4AD5-BEB8-171FE17EA836}" type="presParOf" srcId="{440F6E7D-3E6E-4C6C-86C8-5287531019FA}" destId="{A5E35B9F-2443-4C1E-8DFD-C2EE5B849BCA}" srcOrd="0" destOrd="0" presId="urn:microsoft.com/office/officeart/2005/8/layout/pyramid1"/>
    <dgm:cxn modelId="{DFAEEB4C-2AC1-4267-AE2A-5A9B2BAA985D}" type="presParOf" srcId="{440F6E7D-3E6E-4C6C-86C8-5287531019FA}" destId="{53A05CCF-45F6-45FC-B333-6694B93ADF70}" srcOrd="1" destOrd="0" presId="urn:microsoft.com/office/officeart/2005/8/layout/pyramid1"/>
    <dgm:cxn modelId="{4A08BD22-3A2D-4496-B038-8C083692C0E3}" type="presParOf" srcId="{6051847B-3669-447F-9AA6-3EC0F1838FA4}" destId="{B52828C6-1E71-46EC-B1A7-012E4BE10627}" srcOrd="3" destOrd="0" presId="urn:microsoft.com/office/officeart/2005/8/layout/pyramid1"/>
    <dgm:cxn modelId="{32F8AFFD-530B-4B21-8DA2-E081C1A3B626}" type="presParOf" srcId="{B52828C6-1E71-46EC-B1A7-012E4BE10627}" destId="{006B50E7-D8A0-42E5-A8AE-2AFAA246E50B}" srcOrd="0" destOrd="0" presId="urn:microsoft.com/office/officeart/2005/8/layout/pyramid1"/>
    <dgm:cxn modelId="{973EC390-C2F6-4168-A4A0-0DAE972716EE}" type="presParOf" srcId="{B52828C6-1E71-46EC-B1A7-012E4BE10627}" destId="{CB554C8A-2694-4A9E-BE54-87089AEFA5F2}" srcOrd="1" destOrd="0" presId="urn:microsoft.com/office/officeart/2005/8/layout/pyramid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6A5F7-BBAF-4E1B-B74D-79D8344734F6}">
      <dsp:nvSpPr>
        <dsp:cNvPr id="0" name=""/>
        <dsp:cNvSpPr/>
      </dsp:nvSpPr>
      <dsp:spPr>
        <a:xfrm>
          <a:off x="1963512" y="0"/>
          <a:ext cx="1309008" cy="1036631"/>
        </a:xfrm>
        <a:prstGeom prst="trapezoid">
          <a:avLst>
            <a:gd name="adj" fmla="val 63138"/>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4: </a:t>
          </a:r>
        </a:p>
        <a:p>
          <a:pPr marL="0" lvl="0" indent="0" algn="ctr" defTabSz="533400">
            <a:lnSpc>
              <a:spcPct val="90000"/>
            </a:lnSpc>
            <a:spcBef>
              <a:spcPct val="0"/>
            </a:spcBef>
            <a:spcAft>
              <a:spcPct val="35000"/>
            </a:spcAft>
            <a:buNone/>
          </a:pPr>
          <a:r>
            <a:rPr lang="en-GB" sz="1200" b="1" kern="1200" dirty="0"/>
            <a:t>Acute services</a:t>
          </a:r>
        </a:p>
        <a:p>
          <a:pPr marL="0" lvl="0" indent="0" algn="ctr" defTabSz="533400">
            <a:lnSpc>
              <a:spcPct val="90000"/>
            </a:lnSpc>
            <a:spcBef>
              <a:spcPct val="0"/>
            </a:spcBef>
            <a:spcAft>
              <a:spcPct val="35000"/>
            </a:spcAft>
            <a:buNone/>
          </a:pPr>
          <a:r>
            <a:rPr lang="en-GB" sz="1200" b="1" kern="1200" dirty="0"/>
            <a:t>(LRI)</a:t>
          </a:r>
        </a:p>
      </dsp:txBody>
      <dsp:txXfrm>
        <a:off x="1963512" y="0"/>
        <a:ext cx="1309008" cy="1036631"/>
      </dsp:txXfrm>
    </dsp:sp>
    <dsp:sp modelId="{0CC42A07-9C79-475E-9231-46ABB0B147AB}">
      <dsp:nvSpPr>
        <dsp:cNvPr id="0" name=""/>
        <dsp:cNvSpPr/>
      </dsp:nvSpPr>
      <dsp:spPr>
        <a:xfrm>
          <a:off x="1309008" y="1036631"/>
          <a:ext cx="2618016" cy="1036631"/>
        </a:xfrm>
        <a:prstGeom prst="trapezoid">
          <a:avLst>
            <a:gd name="adj" fmla="val 63138"/>
          </a:avLst>
        </a:prstGeom>
        <a:gradFill rotWithShape="0">
          <a:gsLst>
            <a:gs pos="0">
              <a:schemeClr val="accent5">
                <a:hueOff val="-3311292"/>
                <a:satOff val="13270"/>
                <a:lumOff val="2876"/>
                <a:alphaOff val="0"/>
                <a:shade val="51000"/>
                <a:satMod val="130000"/>
              </a:schemeClr>
            </a:gs>
            <a:gs pos="80000">
              <a:schemeClr val="accent5">
                <a:hueOff val="-3311292"/>
                <a:satOff val="13270"/>
                <a:lumOff val="2876"/>
                <a:alphaOff val="0"/>
                <a:shade val="93000"/>
                <a:satMod val="130000"/>
              </a:schemeClr>
            </a:gs>
            <a:gs pos="100000">
              <a:schemeClr val="accent5">
                <a:hueOff val="-3311292"/>
                <a:satOff val="13270"/>
                <a:lumOff val="28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3: </a:t>
          </a:r>
        </a:p>
        <a:p>
          <a:pPr marL="0" lvl="0" indent="0" algn="ctr" defTabSz="533400">
            <a:lnSpc>
              <a:spcPct val="90000"/>
            </a:lnSpc>
            <a:spcBef>
              <a:spcPct val="0"/>
            </a:spcBef>
            <a:spcAft>
              <a:spcPct val="35000"/>
            </a:spcAft>
            <a:buNone/>
          </a:pPr>
          <a:r>
            <a:rPr lang="en-GB" sz="1200" b="1" kern="1200" dirty="0"/>
            <a:t>Community Super Hub</a:t>
          </a:r>
        </a:p>
        <a:p>
          <a:pPr marL="0" lvl="0" indent="0" algn="ctr" defTabSz="533400">
            <a:lnSpc>
              <a:spcPct val="90000"/>
            </a:lnSpc>
            <a:spcBef>
              <a:spcPct val="0"/>
            </a:spcBef>
            <a:spcAft>
              <a:spcPct val="35000"/>
            </a:spcAft>
            <a:buNone/>
          </a:pPr>
          <a:r>
            <a:rPr lang="en-GB" sz="1200" b="1" kern="1200" dirty="0"/>
            <a:t>24/7 access to diagnostics + observation service</a:t>
          </a:r>
        </a:p>
      </dsp:txBody>
      <dsp:txXfrm>
        <a:off x="1767160" y="1036631"/>
        <a:ext cx="1701710" cy="1036631"/>
      </dsp:txXfrm>
    </dsp:sp>
    <dsp:sp modelId="{A5E35B9F-2443-4C1E-8DFD-C2EE5B849BCA}">
      <dsp:nvSpPr>
        <dsp:cNvPr id="0" name=""/>
        <dsp:cNvSpPr/>
      </dsp:nvSpPr>
      <dsp:spPr>
        <a:xfrm>
          <a:off x="654503" y="2073262"/>
          <a:ext cx="3927024" cy="1036631"/>
        </a:xfrm>
        <a:prstGeom prst="trapezoid">
          <a:avLst>
            <a:gd name="adj" fmla="val 63138"/>
          </a:avLst>
        </a:prstGeom>
        <a:gradFill rotWithShape="0">
          <a:gsLst>
            <a:gs pos="0">
              <a:schemeClr val="accent5">
                <a:hueOff val="-6622584"/>
                <a:satOff val="26541"/>
                <a:lumOff val="5752"/>
                <a:alphaOff val="0"/>
                <a:shade val="51000"/>
                <a:satMod val="130000"/>
              </a:schemeClr>
            </a:gs>
            <a:gs pos="80000">
              <a:schemeClr val="accent5">
                <a:hueOff val="-6622584"/>
                <a:satOff val="26541"/>
                <a:lumOff val="5752"/>
                <a:alphaOff val="0"/>
                <a:shade val="93000"/>
                <a:satMod val="130000"/>
              </a:schemeClr>
            </a:gs>
            <a:gs pos="100000">
              <a:schemeClr val="accent5">
                <a:hueOff val="-6622584"/>
                <a:satOff val="26541"/>
                <a:lumOff val="575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2: Community hub</a:t>
          </a:r>
        </a:p>
        <a:p>
          <a:pPr marL="0" lvl="0" indent="0" algn="ctr" defTabSz="533400">
            <a:lnSpc>
              <a:spcPct val="90000"/>
            </a:lnSpc>
            <a:spcBef>
              <a:spcPct val="0"/>
            </a:spcBef>
            <a:spcAft>
              <a:spcPct val="35000"/>
            </a:spcAft>
            <a:buNone/>
          </a:pPr>
          <a:r>
            <a:rPr lang="en-GB" sz="1200" b="1" kern="1200" dirty="0"/>
            <a:t>8am up to 10pm Access to limited diagnostics/ambulatory care</a:t>
          </a:r>
        </a:p>
      </dsp:txBody>
      <dsp:txXfrm>
        <a:off x="1341733" y="2073262"/>
        <a:ext cx="2552565" cy="1036631"/>
      </dsp:txXfrm>
    </dsp:sp>
    <dsp:sp modelId="{006B50E7-D8A0-42E5-A8AE-2AFAA246E50B}">
      <dsp:nvSpPr>
        <dsp:cNvPr id="0" name=""/>
        <dsp:cNvSpPr/>
      </dsp:nvSpPr>
      <dsp:spPr>
        <a:xfrm>
          <a:off x="0" y="3109893"/>
          <a:ext cx="5236032" cy="1036631"/>
        </a:xfrm>
        <a:prstGeom prst="trapezoid">
          <a:avLst>
            <a:gd name="adj" fmla="val 63138"/>
          </a:avLst>
        </a:prstGeom>
        <a:gradFill rotWithShape="0">
          <a:gsLst>
            <a:gs pos="0">
              <a:schemeClr val="accent5">
                <a:hueOff val="-9933876"/>
                <a:satOff val="39811"/>
                <a:lumOff val="8628"/>
                <a:alphaOff val="0"/>
                <a:shade val="51000"/>
                <a:satMod val="130000"/>
              </a:schemeClr>
            </a:gs>
            <a:gs pos="80000">
              <a:schemeClr val="accent5">
                <a:hueOff val="-9933876"/>
                <a:satOff val="39811"/>
                <a:lumOff val="8628"/>
                <a:alphaOff val="0"/>
                <a:shade val="93000"/>
                <a:satMod val="130000"/>
              </a:schemeClr>
            </a:gs>
            <a:gs pos="100000">
              <a:schemeClr val="accent5">
                <a:hueOff val="-9933876"/>
                <a:satOff val="39811"/>
                <a:lumOff val="862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dirty="0"/>
            <a:t>Tier 1: GP hubs</a:t>
          </a:r>
        </a:p>
        <a:p>
          <a:pPr marL="0" lvl="0" indent="0" algn="ctr" defTabSz="533400">
            <a:lnSpc>
              <a:spcPct val="90000"/>
            </a:lnSpc>
            <a:spcBef>
              <a:spcPct val="0"/>
            </a:spcBef>
            <a:spcAft>
              <a:spcPct val="35000"/>
            </a:spcAft>
            <a:buNone/>
          </a:pPr>
          <a:r>
            <a:rPr lang="en-GB" sz="1200" b="1" kern="1200" dirty="0"/>
            <a:t>Access to extended general practice – 7 days a week  </a:t>
          </a:r>
        </a:p>
      </dsp:txBody>
      <dsp:txXfrm>
        <a:off x="916305" y="3109893"/>
        <a:ext cx="3403420" cy="1036631"/>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7.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A7AEC5-6E1A-485C-8AB7-C06C8AFD7D10}" type="datetimeFigureOut">
              <a:rPr lang="en-US" smtClean="0"/>
              <a:t>1/5/2022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ADB27B-D5CE-45F6-B0A0-B823D068D331}" type="slidenum">
              <a:rPr lang="en-US" smtClean="0"/>
              <a:t>‹#›</a:t>
            </a:fld>
            <a:endParaRPr lang="en-US"/>
          </a:p>
        </p:txBody>
      </p:sp>
    </p:spTree>
    <p:extLst>
      <p:ext uri="{BB962C8B-B14F-4D97-AF65-F5344CB8AC3E}">
        <p14:creationId xmlns:p14="http://schemas.microsoft.com/office/powerpoint/2010/main" val="3493533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ChangeArrowheads="1" noTextEdit="1"/>
          </p:cNvSpPr>
          <p:nvPr>
            <p:ph type="sldImg"/>
          </p:nvPr>
        </p:nvSpPr>
        <p:spPr>
          <a:ln/>
        </p:spPr>
      </p:sp>
      <p:sp>
        <p:nvSpPr>
          <p:cNvPr id="9219" name="Notes Placeholder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9220"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AE71D0F-1E18-422B-B3ED-C7473BA2B2E9}"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extLst>
      <p:ext uri="{BB962C8B-B14F-4D97-AF65-F5344CB8AC3E}">
        <p14:creationId xmlns:p14="http://schemas.microsoft.com/office/powerpoint/2010/main" val="426001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a:defRPr/>
            </a:pPr>
            <a:r>
              <a:rPr lang="en-GB" b="1" u="sng" dirty="0"/>
              <a:t>Discussion</a:t>
            </a:r>
          </a:p>
          <a:p>
            <a:pPr>
              <a:defRPr/>
            </a:pPr>
            <a:r>
              <a:rPr lang="en-GB" dirty="0"/>
              <a:t>Ask worker/s what values they think are important in health and social care work.</a:t>
            </a:r>
          </a:p>
          <a:p>
            <a:pPr>
              <a:defRPr/>
            </a:pPr>
            <a:endParaRPr lang="en-GB" dirty="0"/>
          </a:p>
          <a:p>
            <a:pPr>
              <a:defRPr/>
            </a:pPr>
            <a:r>
              <a:rPr lang="en-GB" dirty="0"/>
              <a:t>Explain what is meant by each:</a:t>
            </a:r>
          </a:p>
          <a:p>
            <a:pPr eaLnBrk="1" fontAlgn="auto" hangingPunct="1">
              <a:spcBef>
                <a:spcPts val="0"/>
              </a:spcBef>
              <a:spcAft>
                <a:spcPts val="0"/>
              </a:spcAft>
              <a:defRPr/>
            </a:pPr>
            <a:r>
              <a:rPr lang="en-GB" b="1" dirty="0">
                <a:latin typeface="+mn-lt"/>
              </a:rPr>
              <a:t>Care</a:t>
            </a:r>
            <a:r>
              <a:rPr lang="en-GB" dirty="0">
                <a:latin typeface="+mn-lt"/>
              </a:rPr>
              <a:t>: having someone’s best interests at heart and doing what you can to maintain or improve their wellbeing.</a:t>
            </a:r>
            <a:r>
              <a:rPr lang="en-GB" u="sng" dirty="0">
                <a:latin typeface="+mn-lt"/>
              </a:rPr>
              <a:t> </a:t>
            </a:r>
          </a:p>
          <a:p>
            <a:pPr eaLnBrk="1" fontAlgn="auto" hangingPunct="1">
              <a:spcBef>
                <a:spcPts val="0"/>
              </a:spcBef>
              <a:spcAft>
                <a:spcPts val="0"/>
              </a:spcAft>
              <a:defRPr/>
            </a:pPr>
            <a:r>
              <a:rPr lang="en-GB" b="1" dirty="0">
                <a:latin typeface="+mn-lt"/>
              </a:rPr>
              <a:t>Commitmen</a:t>
            </a:r>
            <a:r>
              <a:rPr lang="en-GB" u="sng" dirty="0">
                <a:latin typeface="+mn-lt"/>
              </a:rPr>
              <a:t>t</a:t>
            </a:r>
            <a:r>
              <a:rPr lang="en-GB" dirty="0">
                <a:latin typeface="+mn-lt"/>
              </a:rPr>
              <a:t>: dedication to providing care and support but also understanding the responsibility you have as a worker.</a:t>
            </a:r>
            <a:r>
              <a:rPr lang="en-GB" u="sng" dirty="0">
                <a:latin typeface="+mn-lt"/>
              </a:rPr>
              <a:t> </a:t>
            </a:r>
          </a:p>
          <a:p>
            <a:pPr eaLnBrk="1" fontAlgn="auto" hangingPunct="1">
              <a:spcBef>
                <a:spcPts val="0"/>
              </a:spcBef>
              <a:spcAft>
                <a:spcPts val="0"/>
              </a:spcAft>
              <a:defRPr/>
            </a:pPr>
            <a:r>
              <a:rPr lang="en-GB" b="1" dirty="0">
                <a:latin typeface="+mn-lt"/>
              </a:rPr>
              <a:t>Courage</a:t>
            </a:r>
            <a:r>
              <a:rPr lang="en-GB" dirty="0">
                <a:latin typeface="+mn-lt"/>
              </a:rPr>
              <a:t>: not to have fear to try out new things or to say if you are concerned about anything.</a:t>
            </a:r>
          </a:p>
          <a:p>
            <a:pPr eaLnBrk="1" fontAlgn="auto" hangingPunct="1">
              <a:spcBef>
                <a:spcPts val="0"/>
              </a:spcBef>
              <a:spcAft>
                <a:spcPts val="0"/>
              </a:spcAft>
              <a:defRPr/>
            </a:pPr>
            <a:r>
              <a:rPr lang="en-GB" b="1" dirty="0">
                <a:latin typeface="+mn-lt"/>
              </a:rPr>
              <a:t>Communication</a:t>
            </a:r>
            <a:r>
              <a:rPr lang="en-GB" dirty="0">
                <a:latin typeface="+mn-lt"/>
              </a:rPr>
              <a:t>: to listen carefully but also be able to speak and act in a way that the person can understand.</a:t>
            </a:r>
          </a:p>
          <a:p>
            <a:pPr eaLnBrk="1" fontAlgn="auto" hangingPunct="1">
              <a:spcBef>
                <a:spcPts val="0"/>
              </a:spcBef>
              <a:spcAft>
                <a:spcPts val="0"/>
              </a:spcAft>
              <a:defRPr/>
            </a:pPr>
            <a:r>
              <a:rPr lang="en-GB" b="1" dirty="0">
                <a:latin typeface="+mn-lt"/>
              </a:rPr>
              <a:t>Competence</a:t>
            </a:r>
            <a:r>
              <a:rPr lang="en-GB" dirty="0">
                <a:latin typeface="+mn-lt"/>
              </a:rPr>
              <a:t>: to understand what someone needs and have the knowledge and skills to provide it.</a:t>
            </a:r>
          </a:p>
          <a:p>
            <a:pPr>
              <a:defRPr/>
            </a:pPr>
            <a:r>
              <a:rPr lang="en-GB" b="1" dirty="0">
                <a:latin typeface="+mn-lt"/>
              </a:rPr>
              <a:t>Compassion</a:t>
            </a:r>
            <a:r>
              <a:rPr lang="en-GB" dirty="0">
                <a:latin typeface="+mn-lt"/>
              </a:rPr>
              <a:t>: being able to feel for someone, to understand them and their situation.</a:t>
            </a:r>
          </a:p>
          <a:p>
            <a:pPr>
              <a:defRPr/>
            </a:pPr>
            <a:endParaRPr lang="en-GB" dirty="0"/>
          </a:p>
        </p:txBody>
      </p:sp>
      <p:sp>
        <p:nvSpPr>
          <p:cNvPr id="163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79FCB7-6B43-4A2C-A4F9-45C5006EB245}"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18279867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ln/>
        </p:spPr>
      </p:sp>
      <p:sp>
        <p:nvSpPr>
          <p:cNvPr id="215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7A553EE-FF79-4233-B1E7-7203D82916EF}" type="slidenum">
              <a:rPr lang="en-GB" altLang="en-US" smtClean="0">
                <a:solidFill>
                  <a:srgbClr val="00204E"/>
                </a:solidFill>
              </a:rPr>
              <a:pPr/>
              <a:t>12</a:t>
            </a:fld>
            <a:endParaRPr lang="en-GB" altLang="en-US">
              <a:solidFill>
                <a:srgbClr val="00204E"/>
              </a:solidFill>
            </a:endParaRPr>
          </a:p>
        </p:txBody>
      </p:sp>
    </p:spTree>
    <p:extLst>
      <p:ext uri="{BB962C8B-B14F-4D97-AF65-F5344CB8AC3E}">
        <p14:creationId xmlns:p14="http://schemas.microsoft.com/office/powerpoint/2010/main" val="28785461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ln/>
        </p:spPr>
      </p:sp>
      <p:sp>
        <p:nvSpPr>
          <p:cNvPr id="2355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5D121B0-4976-4DA2-837F-F082D072C638}" type="slidenum">
              <a:rPr lang="en-GB" altLang="en-US" smtClean="0">
                <a:solidFill>
                  <a:srgbClr val="00204E"/>
                </a:solidFill>
              </a:rPr>
              <a:pPr/>
              <a:t>13</a:t>
            </a:fld>
            <a:endParaRPr lang="en-GB" altLang="en-US">
              <a:solidFill>
                <a:srgbClr val="00204E"/>
              </a:solidFill>
            </a:endParaRPr>
          </a:p>
        </p:txBody>
      </p:sp>
    </p:spTree>
    <p:extLst>
      <p:ext uri="{BB962C8B-B14F-4D97-AF65-F5344CB8AC3E}">
        <p14:creationId xmlns:p14="http://schemas.microsoft.com/office/powerpoint/2010/main" val="201807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2147299-14E8-43A1-8C54-F421CA211941}" type="slidenum">
              <a:rPr lang="en-GB" altLang="en-US" smtClean="0">
                <a:solidFill>
                  <a:srgbClr val="00204E"/>
                </a:solidFill>
              </a:rPr>
              <a:pPr/>
              <a:t>14</a:t>
            </a:fld>
            <a:endParaRPr lang="en-GB" altLang="en-US">
              <a:solidFill>
                <a:srgbClr val="00204E"/>
              </a:solidFill>
            </a:endParaRPr>
          </a:p>
        </p:txBody>
      </p:sp>
    </p:spTree>
    <p:extLst>
      <p:ext uri="{BB962C8B-B14F-4D97-AF65-F5344CB8AC3E}">
        <p14:creationId xmlns:p14="http://schemas.microsoft.com/office/powerpoint/2010/main" val="39392540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AECAEF-5D1D-43A5-A27C-F27C8A61FF64}" type="slidenum">
              <a:rPr lang="en-GB" altLang="en-US" smtClean="0">
                <a:solidFill>
                  <a:srgbClr val="00204E"/>
                </a:solidFill>
              </a:rPr>
              <a:pPr/>
              <a:t>15</a:t>
            </a:fld>
            <a:endParaRPr lang="en-GB" altLang="en-US">
              <a:solidFill>
                <a:srgbClr val="00204E"/>
              </a:solidFill>
            </a:endParaRPr>
          </a:p>
        </p:txBody>
      </p:sp>
    </p:spTree>
    <p:extLst>
      <p:ext uri="{BB962C8B-B14F-4D97-AF65-F5344CB8AC3E}">
        <p14:creationId xmlns:p14="http://schemas.microsoft.com/office/powerpoint/2010/main" val="881616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970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7575">
              <a:defRPr>
                <a:solidFill>
                  <a:schemeClr val="tx1"/>
                </a:solidFill>
                <a:latin typeface="Arial" panose="020B0604020202020204" pitchFamily="34" charset="0"/>
                <a:cs typeface="Arial" panose="020B0604020202020204" pitchFamily="34" charset="0"/>
              </a:defRPr>
            </a:lvl1pPr>
            <a:lvl2pPr marL="742950" indent="-285750" defTabSz="917575">
              <a:defRPr>
                <a:solidFill>
                  <a:schemeClr val="tx1"/>
                </a:solidFill>
                <a:latin typeface="Arial" panose="020B0604020202020204" pitchFamily="34" charset="0"/>
                <a:cs typeface="Arial" panose="020B0604020202020204" pitchFamily="34" charset="0"/>
              </a:defRPr>
            </a:lvl2pPr>
            <a:lvl3pPr marL="1143000" indent="-228600" defTabSz="917575">
              <a:defRPr>
                <a:solidFill>
                  <a:schemeClr val="tx1"/>
                </a:solidFill>
                <a:latin typeface="Arial" panose="020B0604020202020204" pitchFamily="34" charset="0"/>
                <a:cs typeface="Arial" panose="020B0604020202020204" pitchFamily="34" charset="0"/>
              </a:defRPr>
            </a:lvl3pPr>
            <a:lvl4pPr marL="1600200" indent="-228600" defTabSz="917575">
              <a:defRPr>
                <a:solidFill>
                  <a:schemeClr val="tx1"/>
                </a:solidFill>
                <a:latin typeface="Arial" panose="020B0604020202020204" pitchFamily="34" charset="0"/>
                <a:cs typeface="Arial" panose="020B0604020202020204" pitchFamily="34" charset="0"/>
              </a:defRPr>
            </a:lvl4pPr>
            <a:lvl5pPr marL="2057400" indent="-228600" defTabSz="917575">
              <a:defRPr>
                <a:solidFill>
                  <a:schemeClr val="tx1"/>
                </a:solidFill>
                <a:latin typeface="Arial" panose="020B060402020202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6EDE943-9272-4372-864B-E37DC87B05A0}" type="slidenum">
              <a:rPr lang="en-GB" altLang="en-US" smtClean="0">
                <a:solidFill>
                  <a:srgbClr val="00204E"/>
                </a:solidFill>
              </a:rPr>
              <a:pPr/>
              <a:t>17</a:t>
            </a:fld>
            <a:endParaRPr lang="en-GB" altLang="en-US">
              <a:solidFill>
                <a:srgbClr val="00204E"/>
              </a:solidFill>
            </a:endParaRPr>
          </a:p>
        </p:txBody>
      </p:sp>
    </p:spTree>
    <p:extLst>
      <p:ext uri="{BB962C8B-B14F-4D97-AF65-F5344CB8AC3E}">
        <p14:creationId xmlns:p14="http://schemas.microsoft.com/office/powerpoint/2010/main" val="30975027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B835EF8-97F7-4FB1-AA37-7669F63172F6}" type="slidenum">
              <a:rPr lang="en-US" altLang="en-US" smtClean="0">
                <a:latin typeface="Times New Roman" panose="02020603050405020304" pitchFamily="18" charset="0"/>
              </a:rPr>
              <a:pPr/>
              <a:t>19</a:t>
            </a:fld>
            <a:endParaRPr lang="en-US" altLang="en-US">
              <a:latin typeface="Times New Roman" panose="02020603050405020304" pitchFamily="18" charset="0"/>
            </a:endParaRPr>
          </a:p>
        </p:txBody>
      </p:sp>
      <p:sp>
        <p:nvSpPr>
          <p:cNvPr id="32771" name="Rectangle 2"/>
          <p:cNvSpPr>
            <a:spLocks noGrp="1" noRot="1" noChangeAspect="1" noChangeArrowheads="1" noTextEdit="1"/>
          </p:cNvSpPr>
          <p:nvPr>
            <p:ph type="sldImg"/>
          </p:nvPr>
        </p:nvSpPr>
        <p:spPr>
          <a:xfrm>
            <a:off x="1192213" y="704850"/>
            <a:ext cx="4629150" cy="3471863"/>
          </a:xfrm>
          <a:ln/>
        </p:spPr>
      </p:sp>
      <p:sp>
        <p:nvSpPr>
          <p:cNvPr id="3277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8106863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584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C389BFA-1B28-47B7-AF8D-1D6B5DE20376}" type="slidenum">
              <a:rPr lang="en-GB" altLang="en-US" smtClean="0">
                <a:latin typeface="Verdana" panose="020B0604030504040204" pitchFamily="34" charset="0"/>
              </a:rPr>
              <a:pPr/>
              <a:t>21</a:t>
            </a:fld>
            <a:endParaRPr lang="en-GB" altLang="en-US">
              <a:latin typeface="Verdana" panose="020B0604030504040204" pitchFamily="34" charset="0"/>
            </a:endParaRPr>
          </a:p>
        </p:txBody>
      </p:sp>
    </p:spTree>
    <p:extLst>
      <p:ext uri="{BB962C8B-B14F-4D97-AF65-F5344CB8AC3E}">
        <p14:creationId xmlns:p14="http://schemas.microsoft.com/office/powerpoint/2010/main" val="4077326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285750" indent="-285750" eaLnBrk="1" fontAlgn="auto" hangingPunct="1">
              <a:spcBef>
                <a:spcPts val="0"/>
              </a:spcBef>
              <a:spcAft>
                <a:spcPts val="0"/>
              </a:spcAft>
              <a:buFont typeface="Arial" panose="020B0604020202020204" pitchFamily="34" charset="0"/>
              <a:buChar char="•"/>
              <a:defRPr/>
            </a:pPr>
            <a:r>
              <a:rPr lang="en-GB" altLang="en-US" sz="1400" dirty="0"/>
              <a:t>Diagrammatic  representation  of  the proposed  model</a:t>
            </a:r>
          </a:p>
          <a:p>
            <a:pPr eaLnBrk="1" fontAlgn="auto" hangingPunct="1">
              <a:spcBef>
                <a:spcPts val="0"/>
              </a:spcBef>
              <a:spcAft>
                <a:spcPts val="0"/>
              </a:spcAft>
              <a:defRPr/>
            </a:pPr>
            <a:endParaRPr lang="en-GB" altLang="en-US" sz="1400" dirty="0"/>
          </a:p>
          <a:p>
            <a:pPr marL="285750" indent="-285750" eaLnBrk="1" fontAlgn="auto" hangingPunct="1">
              <a:spcBef>
                <a:spcPts val="0"/>
              </a:spcBef>
              <a:spcAft>
                <a:spcPts val="0"/>
              </a:spcAft>
              <a:buFont typeface="Arial" panose="020B0604020202020204" pitchFamily="34" charset="0"/>
              <a:buChar char="•"/>
              <a:defRPr/>
            </a:pPr>
            <a:r>
              <a:rPr lang="en-GB" altLang="en-US" sz="1400" dirty="0"/>
              <a:t>Integration  wraps  care  around  the  patient  via  their  GP practice,  and  other  team  members </a:t>
            </a:r>
            <a:br>
              <a:rPr lang="en-GB" altLang="en-US" sz="1400" dirty="0"/>
            </a:br>
            <a:endParaRPr lang="en-GB" altLang="en-US" sz="1400" dirty="0"/>
          </a:p>
          <a:p>
            <a:pPr marL="285750" indent="-285750" eaLnBrk="1" fontAlgn="auto" hangingPunct="1">
              <a:spcBef>
                <a:spcPts val="0"/>
              </a:spcBef>
              <a:spcAft>
                <a:spcPts val="0"/>
              </a:spcAft>
              <a:buFont typeface="Arial" panose="020B0604020202020204" pitchFamily="34" charset="0"/>
              <a:buChar char="•"/>
              <a:defRPr/>
            </a:pPr>
            <a:r>
              <a:rPr lang="en-GB" altLang="en-US" sz="1400" dirty="0"/>
              <a:t>Idea  of  extending  the  care and  support  that  can be delivered  in community  settings  through  multidisciplinary  working, </a:t>
            </a:r>
            <a:br>
              <a:rPr lang="en-GB" altLang="en-US" sz="1400" dirty="0"/>
            </a:br>
            <a:endParaRPr lang="en-GB" altLang="en-US" sz="1400" dirty="0"/>
          </a:p>
          <a:p>
            <a:pPr>
              <a:defRPr/>
            </a:pPr>
            <a:endParaRPr lang="en-GB" dirty="0"/>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C6D2A6-DFF2-40D3-9A0F-4C327C123EC5}"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extLst>
      <p:ext uri="{BB962C8B-B14F-4D97-AF65-F5344CB8AC3E}">
        <p14:creationId xmlns:p14="http://schemas.microsoft.com/office/powerpoint/2010/main" val="20256001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dirty="0"/>
              <a:t>Successfully achieved Integrated Care transformation in NSW will reap benefits for both the patient and the health system – resulting in improved healthcare quality, an improved  individual experience, and more efficient use of the available resources.</a:t>
            </a:r>
          </a:p>
          <a:p>
            <a:pPr eaLnBrk="1" fontAlgn="auto" hangingPunct="1">
              <a:spcBef>
                <a:spcPts val="0"/>
              </a:spcBef>
              <a:spcAft>
                <a:spcPts val="0"/>
              </a:spcAft>
              <a:defRPr/>
            </a:pPr>
            <a:endParaRPr lang="en-US" dirty="0"/>
          </a:p>
          <a:p>
            <a:pPr eaLnBrk="1" fontAlgn="auto" hangingPunct="1">
              <a:spcBef>
                <a:spcPts val="0"/>
              </a:spcBef>
              <a:spcAft>
                <a:spcPts val="0"/>
              </a:spcAft>
              <a:defRPr/>
            </a:pPr>
            <a:endParaRPr lang="en-AU" dirty="0">
              <a:latin typeface="+mn-lt"/>
            </a:endParaRPr>
          </a:p>
          <a:p>
            <a:pPr eaLnBrk="1" fontAlgn="auto" hangingPunct="1">
              <a:spcBef>
                <a:spcPts val="0"/>
              </a:spcBef>
              <a:spcAft>
                <a:spcPts val="0"/>
              </a:spcAft>
              <a:defRPr/>
            </a:pPr>
            <a:endParaRPr lang="en-AU" dirty="0">
              <a:latin typeface="+mn-lt"/>
            </a:endParaRPr>
          </a:p>
          <a:p>
            <a:pPr eaLnBrk="1" fontAlgn="auto" hangingPunct="1">
              <a:spcBef>
                <a:spcPts val="0"/>
              </a:spcBef>
              <a:spcAft>
                <a:spcPts val="0"/>
              </a:spcAft>
              <a:defRPr/>
            </a:pPr>
            <a:endParaRPr lang="en-AU" dirty="0"/>
          </a:p>
        </p:txBody>
      </p:sp>
      <p:sp>
        <p:nvSpPr>
          <p:cNvPr id="471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FB1A0E4-235B-42F3-BB28-82CA4275845A}" type="slidenum">
              <a:rPr lang="en-AU" altLang="en-US" smtClean="0">
                <a:latin typeface="Verdana" panose="020B0604030504040204" pitchFamily="34" charset="0"/>
              </a:rPr>
              <a:pPr/>
              <a:t>25</a:t>
            </a:fld>
            <a:endParaRPr lang="en-AU" altLang="en-US">
              <a:latin typeface="Verdana" panose="020B0604030504040204" pitchFamily="34" charset="0"/>
            </a:endParaRPr>
          </a:p>
        </p:txBody>
      </p:sp>
    </p:spTree>
    <p:extLst>
      <p:ext uri="{BB962C8B-B14F-4D97-AF65-F5344CB8AC3E}">
        <p14:creationId xmlns:p14="http://schemas.microsoft.com/office/powerpoint/2010/main" val="12403980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Source: NHS – Case studies, Patient Centred Care: https://www.england.nhs.uk/wp-content/uploads/2017/11/dg-case-study-example-person-centred-care-plan.pdf </a:t>
            </a:r>
          </a:p>
        </p:txBody>
      </p:sp>
      <p:sp>
        <p:nvSpPr>
          <p:cNvPr id="5427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004FDB-13D5-40DD-BD3D-01EFEAA28B94}"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extLst>
      <p:ext uri="{BB962C8B-B14F-4D97-AF65-F5344CB8AC3E}">
        <p14:creationId xmlns:p14="http://schemas.microsoft.com/office/powerpoint/2010/main" val="2843834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AU" altLang="en-US"/>
              <a:t>There are so many individual models that concentrate on this cohort with no overarching framework on how they all work together.</a:t>
            </a:r>
          </a:p>
        </p:txBody>
      </p:sp>
      <p:sp>
        <p:nvSpPr>
          <p:cNvPr id="40964" name="Date Placeholder 3"/>
          <p:cNvSpPr>
            <a:spLocks noGrp="1"/>
          </p:cNvSpPr>
          <p:nvPr>
            <p:ph type="dt" sz="quarter"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AU" altLang="en-US">
                <a:latin typeface="Verdana" panose="020B0604030504040204" pitchFamily="34" charset="0"/>
              </a:rPr>
              <a:t>9 June 2010</a:t>
            </a:r>
          </a:p>
        </p:txBody>
      </p:sp>
      <p:sp>
        <p:nvSpPr>
          <p:cNvPr id="40965" name="Footer Placeholder 4"/>
          <p:cNvSpPr>
            <a:spLocks noGrp="1"/>
          </p:cNvSpPr>
          <p:nvPr>
            <p:ph type="ftr" sz="quarter" idx="4"/>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AU" altLang="en-US">
                <a:latin typeface="Verdana" panose="020B0604030504040204" pitchFamily="34" charset="0"/>
              </a:rPr>
              <a:t>Date of Presentation:</a:t>
            </a:r>
          </a:p>
        </p:txBody>
      </p:sp>
      <p:sp>
        <p:nvSpPr>
          <p:cNvPr id="40966" name="Slide Number Placeholder 5"/>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01A810-B220-4780-9AF3-5D4417C693B8}" type="slidenum">
              <a:rPr lang="en-AU" altLang="en-US" smtClean="0">
                <a:latin typeface="Verdana" panose="020B0604030504040204" pitchFamily="34" charset="0"/>
              </a:rPr>
              <a:pPr/>
              <a:t>32</a:t>
            </a:fld>
            <a:endParaRPr lang="en-AU" altLang="en-US">
              <a:latin typeface="Verdana" panose="020B0604030504040204" pitchFamily="34" charset="0"/>
            </a:endParaRPr>
          </a:p>
        </p:txBody>
      </p:sp>
    </p:spTree>
    <p:extLst>
      <p:ext uri="{BB962C8B-B14F-4D97-AF65-F5344CB8AC3E}">
        <p14:creationId xmlns:p14="http://schemas.microsoft.com/office/powerpoint/2010/main" val="3885580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301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F3A0328-1F8B-4F24-AD9D-D2BF87AC30BE}" type="slidenum">
              <a:rPr lang="en-GB" altLang="en-US" smtClean="0">
                <a:latin typeface="Verdana" panose="020B0604030504040204" pitchFamily="34" charset="0"/>
              </a:rPr>
              <a:pPr/>
              <a:t>33</a:t>
            </a:fld>
            <a:endParaRPr lang="en-GB" altLang="en-US">
              <a:latin typeface="Verdana" panose="020B0604030504040204" pitchFamily="34" charset="0"/>
            </a:endParaRPr>
          </a:p>
        </p:txBody>
      </p:sp>
    </p:spTree>
    <p:extLst>
      <p:ext uri="{BB962C8B-B14F-4D97-AF65-F5344CB8AC3E}">
        <p14:creationId xmlns:p14="http://schemas.microsoft.com/office/powerpoint/2010/main" val="31532040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05/01/2022</a:t>
            </a:fld>
            <a:endParaRPr lang="en-GB"/>
          </a:p>
        </p:txBody>
      </p:sp>
      <p:sp>
        <p:nvSpPr>
          <p:cNvPr id="5" name="Footer Placeholder 4"/>
          <p:cNvSpPr>
            <a:spLocks noGrp="1"/>
          </p:cNvSpPr>
          <p:nvPr>
            <p:ph type="ftr" sz="quarter" idx="11"/>
          </p:nvPr>
        </p:nvSpPr>
        <p:spPr>
          <a:xfrm>
            <a:off x="3131840" y="6492875"/>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422627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05/01/2022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23146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75C408-AB11-4ABD-9E9D-13E4ED3B12AA}" type="datetimeFigureOut">
              <a:rPr lang="en-GB" smtClean="0"/>
              <a:t>05/01/2022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497226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75C408-AB11-4ABD-9E9D-13E4ED3B12AA}" type="datetimeFigureOut">
              <a:rPr lang="en-GB" smtClean="0"/>
              <a:t>05/01/2022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216034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D75C408-AB11-4ABD-9E9D-13E4ED3B12AA}" type="datetimeFigureOut">
              <a:rPr lang="en-GB" smtClean="0"/>
              <a:t>05/01/2022</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069421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D75C408-AB11-4ABD-9E9D-13E4ED3B12AA}" type="datetimeFigureOut">
              <a:rPr lang="en-GB" smtClean="0"/>
              <a:t>05/01/2022</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427213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75C408-AB11-4ABD-9E9D-13E4ED3B12AA}" type="datetimeFigureOut">
              <a:rPr lang="en-GB" smtClean="0"/>
              <a:t>05/01/2022</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3275324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75C408-AB11-4ABD-9E9D-13E4ED3B12AA}" type="datetimeFigureOut">
              <a:rPr lang="en-GB" smtClean="0"/>
              <a:t>05/01/2022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4292112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75C408-AB11-4ABD-9E9D-13E4ED3B12AA}" type="datetimeFigureOut">
              <a:rPr lang="en-GB" smtClean="0"/>
              <a:t>05/01/2022</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7929497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05/01/2022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1187271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75C408-AB11-4ABD-9E9D-13E4ED3B12AA}" type="datetimeFigureOut">
              <a:rPr lang="en-GB" smtClean="0"/>
              <a:t>05/01/2022</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51C9EE1-0170-4FE9-866D-F14CC68CC37E}" type="slidenum">
              <a:rPr lang="en-GB" smtClean="0"/>
              <a:t>‹#›</a:t>
            </a:fld>
            <a:endParaRPr lang="en-GB"/>
          </a:p>
        </p:txBody>
      </p:sp>
    </p:spTree>
    <p:extLst>
      <p:ext uri="{BB962C8B-B14F-4D97-AF65-F5344CB8AC3E}">
        <p14:creationId xmlns:p14="http://schemas.microsoft.com/office/powerpoint/2010/main" val="9221790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8" name="Shape 8"/>
          <p:cNvSpPr>
            <a:spLocks noGrp="1"/>
          </p:cNvSpPr>
          <p:nvPr>
            <p:ph type="title"/>
          </p:nvPr>
        </p:nvSpPr>
        <p:spPr>
          <a:xfrm>
            <a:off x="892970" y="4857750"/>
            <a:ext cx="7358063" cy="901898"/>
          </a:xfrm>
          <a:prstGeom prst="rect">
            <a:avLst/>
          </a:prstGeom>
        </p:spPr>
        <p:txBody>
          <a:bodyPr/>
          <a:lstStyle/>
          <a:p>
            <a:pPr lvl="0"/>
            <a:r>
              <a:t>Title Text</a:t>
            </a:r>
          </a:p>
        </p:txBody>
      </p:sp>
      <p:sp>
        <p:nvSpPr>
          <p:cNvPr id="9" name="Shape 9"/>
          <p:cNvSpPr>
            <a:spLocks noGrp="1"/>
          </p:cNvSpPr>
          <p:nvPr>
            <p:ph type="body" idx="1"/>
          </p:nvPr>
        </p:nvSpPr>
        <p:spPr>
          <a:xfrm>
            <a:off x="892970" y="5759649"/>
            <a:ext cx="7358063" cy="794742"/>
          </a:xfrm>
          <a:prstGeom prst="rect">
            <a:avLst/>
          </a:prstGeom>
        </p:spPr>
        <p:txBody>
          <a:bodyPr/>
          <a:lstStyle>
            <a:lvl1pPr marL="0" indent="0" algn="ctr">
              <a:lnSpc>
                <a:spcPct val="100000"/>
              </a:lnSpc>
              <a:spcBef>
                <a:spcPts val="0"/>
              </a:spcBef>
              <a:buSzTx/>
              <a:buNone/>
              <a:defRPr sz="2583"/>
            </a:lvl1pPr>
            <a:lvl2pPr marL="0" indent="153782" algn="ctr">
              <a:lnSpc>
                <a:spcPct val="100000"/>
              </a:lnSpc>
              <a:spcBef>
                <a:spcPts val="0"/>
              </a:spcBef>
              <a:buSzTx/>
              <a:buNone/>
              <a:defRPr sz="2583"/>
            </a:lvl2pPr>
            <a:lvl3pPr marL="0" indent="307562" algn="ctr">
              <a:lnSpc>
                <a:spcPct val="100000"/>
              </a:lnSpc>
              <a:spcBef>
                <a:spcPts val="0"/>
              </a:spcBef>
              <a:buSzTx/>
              <a:buNone/>
              <a:defRPr sz="2583"/>
            </a:lvl3pPr>
            <a:lvl4pPr marL="0" indent="461344" algn="ctr">
              <a:lnSpc>
                <a:spcPct val="100000"/>
              </a:lnSpc>
              <a:spcBef>
                <a:spcPts val="0"/>
              </a:spcBef>
              <a:buSzTx/>
              <a:buNone/>
              <a:defRPr sz="2583"/>
            </a:lvl4pPr>
            <a:lvl5pPr marL="0" indent="615125" algn="ctr">
              <a:lnSpc>
                <a:spcPct val="100000"/>
              </a:lnSpc>
              <a:spcBef>
                <a:spcPts val="0"/>
              </a:spcBef>
              <a:buSzTx/>
              <a:buNone/>
              <a:defRPr sz="2583"/>
            </a:lvl5pPr>
          </a:lstStyle>
          <a:p>
            <a:pPr lvl="0"/>
            <a:r>
              <a:t>Body Level One</a:t>
            </a:r>
          </a:p>
          <a:p>
            <a:pPr lvl="1"/>
            <a:r>
              <a:t>Body Level Two</a:t>
            </a:r>
          </a:p>
          <a:p>
            <a:pPr lvl="2"/>
            <a:r>
              <a:t>Body Level Three</a:t>
            </a:r>
          </a:p>
          <a:p>
            <a:pPr lvl="3"/>
            <a:r>
              <a:t>Body Level Four</a:t>
            </a:r>
          </a:p>
          <a:p>
            <a:pPr lvl="4"/>
            <a:r>
              <a:t>Body Level Five</a:t>
            </a:r>
          </a:p>
        </p:txBody>
      </p:sp>
    </p:spTree>
    <p:extLst>
      <p:ext uri="{BB962C8B-B14F-4D97-AF65-F5344CB8AC3E}">
        <p14:creationId xmlns:p14="http://schemas.microsoft.com/office/powerpoint/2010/main" val="4032753189"/>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95536" y="647976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75C408-AB11-4ABD-9E9D-13E4ED3B12AA}" type="datetimeFigureOut">
              <a:rPr lang="en-GB" smtClean="0"/>
              <a:t>05/01/2022</a:t>
            </a:fld>
            <a:endParaRPr lang="en-GB"/>
          </a:p>
        </p:txBody>
      </p:sp>
      <p:sp>
        <p:nvSpPr>
          <p:cNvPr id="6" name="Slide Number Placeholder 5"/>
          <p:cNvSpPr>
            <a:spLocks noGrp="1"/>
          </p:cNvSpPr>
          <p:nvPr>
            <p:ph type="sldNum" sz="quarter" idx="4"/>
          </p:nvPr>
        </p:nvSpPr>
        <p:spPr>
          <a:xfrm>
            <a:off x="6732240" y="6381328"/>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1C9EE1-0170-4FE9-866D-F14CC68CC37E}" type="slidenum">
              <a:rPr lang="en-GB" smtClean="0"/>
              <a:t>‹#›</a:t>
            </a:fld>
            <a:endParaRPr lang="en-GB"/>
          </a:p>
        </p:txBody>
      </p:sp>
    </p:spTree>
    <p:extLst>
      <p:ext uri="{BB962C8B-B14F-4D97-AF65-F5344CB8AC3E}">
        <p14:creationId xmlns:p14="http://schemas.microsoft.com/office/powerpoint/2010/main" val="227110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DxqxPVojBak"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6" Type="http://schemas.openxmlformats.org/officeDocument/2006/relationships/hyperlink" Target="https://www.expertacademy.be/en/blog/13219/news/the-most-important-communication-skill-active-listening" TargetMode="External"/><Relationship Id="rId5" Type="http://schemas.openxmlformats.org/officeDocument/2006/relationships/hyperlink" Target="https://e-edu.nbu.bg/pluginfile.php/855150/mod_resource/content/1/Albert-Mehrabian%20-%20Silent%20Messages%201971%20-%20red.size.pdf" TargetMode="External"/><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jpeg"/><Relationship Id="rId7" Type="http://schemas.openxmlformats.org/officeDocument/2006/relationships/diagramColors" Target="../diagrams/colors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2.xml.rels><?xml version="1.0" encoding="UTF-8" standalone="yes"?>
<Relationships xmlns="http://schemas.openxmlformats.org/package/2006/relationships"><Relationship Id="rId2" Type="http://schemas.openxmlformats.org/officeDocument/2006/relationships/hyperlink" Target="https://www.england.nhs.uk/integratedcare/what-is-integrated-care/"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hyperlink" Target="http://www.chlfoundation.org.uk/resources.htm"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Title 1">
            <a:extLst>
              <a:ext uri="{FF2B5EF4-FFF2-40B4-BE49-F238E27FC236}">
                <a16:creationId xmlns:a16="http://schemas.microsoft.com/office/drawing/2014/main" id="{08176982-F9EA-47C7-BBAC-5107FEA58CBF}"/>
              </a:ext>
            </a:extLst>
          </p:cNvPr>
          <p:cNvSpPr>
            <a:spLocks noGrp="1"/>
          </p:cNvSpPr>
          <p:nvPr>
            <p:ph type="ctrTitle"/>
          </p:nvPr>
        </p:nvSpPr>
        <p:spPr>
          <a:xfrm>
            <a:off x="609600" y="1676400"/>
            <a:ext cx="8280400" cy="3097212"/>
          </a:xfrm>
        </p:spPr>
        <p:txBody>
          <a:bodyPr>
            <a:normAutofit/>
          </a:bodyPr>
          <a:lstStyle/>
          <a:p>
            <a:r>
              <a:rPr lang="en-GB" altLang="en-US" sz="3600" b="1" dirty="0">
                <a:solidFill>
                  <a:schemeClr val="bg1"/>
                </a:solidFill>
                <a:latin typeface="Arial" panose="020B0604020202020204" pitchFamily="34" charset="0"/>
                <a:cs typeface="Arial" panose="020B0604020202020204" pitchFamily="34" charset="0"/>
              </a:rPr>
              <a:t>BMHP6009: </a:t>
            </a:r>
            <a:r>
              <a:rPr lang="en-US" altLang="en-US" sz="3600" b="1" dirty="0">
                <a:solidFill>
                  <a:schemeClr val="bg1"/>
                </a:solidFill>
                <a:latin typeface="Arial" panose="020B0604020202020204" pitchFamily="34" charset="0"/>
                <a:cs typeface="Arial" panose="020B0604020202020204" pitchFamily="34" charset="0"/>
              </a:rPr>
              <a:t>Living With Care, The Older Person</a:t>
            </a:r>
            <a:br>
              <a:rPr lang="en-US" altLang="en-US" sz="3600" b="1" dirty="0">
                <a:solidFill>
                  <a:schemeClr val="bg1"/>
                </a:solidFill>
                <a:latin typeface="Arial" panose="020B0604020202020204" pitchFamily="34" charset="0"/>
                <a:cs typeface="Arial" panose="020B0604020202020204" pitchFamily="34" charset="0"/>
              </a:rPr>
            </a:br>
            <a:br>
              <a:rPr lang="en-US" altLang="en-US" sz="3600" b="1" dirty="0">
                <a:solidFill>
                  <a:schemeClr val="bg1"/>
                </a:solidFill>
                <a:latin typeface="Arial" panose="020B0604020202020204" pitchFamily="34" charset="0"/>
                <a:cs typeface="Arial" panose="020B0604020202020204" pitchFamily="34" charset="0"/>
              </a:rPr>
            </a:br>
            <a:r>
              <a:rPr lang="en-GB" altLang="en-US" sz="3600" b="1">
                <a:solidFill>
                  <a:schemeClr val="bg1"/>
                </a:solidFill>
              </a:rPr>
              <a:t>Week 8: </a:t>
            </a:r>
            <a:r>
              <a:rPr lang="en-GB" altLang="en-US" sz="3600" b="1" dirty="0">
                <a:solidFill>
                  <a:schemeClr val="bg1"/>
                </a:solidFill>
              </a:rPr>
              <a:t>Person-Centred Care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p:cNvSpPr>
            <a:spLocks noGrp="1"/>
          </p:cNvSpPr>
          <p:nvPr>
            <p:ph type="title"/>
          </p:nvPr>
        </p:nvSpPr>
        <p:spPr>
          <a:xfrm>
            <a:off x="323850" y="188913"/>
            <a:ext cx="8713788" cy="850900"/>
          </a:xfrm>
        </p:spPr>
        <p:txBody>
          <a:bodyPr/>
          <a:lstStyle/>
          <a:p>
            <a:pPr algn="l"/>
            <a:r>
              <a:rPr lang="en-US" altLang="en-US" b="1">
                <a:latin typeface="Arial" panose="020B0604020202020204" pitchFamily="34" charset="0"/>
                <a:cs typeface="Arial" panose="020B0604020202020204" pitchFamily="34" charset="0"/>
              </a:rPr>
              <a:t>Learning Outcomes</a:t>
            </a:r>
          </a:p>
        </p:txBody>
      </p:sp>
      <p:sp>
        <p:nvSpPr>
          <p:cNvPr id="6" name="Content Placeholder 5"/>
          <p:cNvSpPr>
            <a:spLocks noGrp="1"/>
          </p:cNvSpPr>
          <p:nvPr>
            <p:ph idx="1"/>
          </p:nvPr>
        </p:nvSpPr>
        <p:spPr>
          <a:xfrm>
            <a:off x="468313" y="1412875"/>
            <a:ext cx="8245475" cy="3889375"/>
          </a:xfrm>
        </p:spPr>
        <p:txBody>
          <a:bodyPr>
            <a:normAutofit fontScale="85000" lnSpcReduction="10000"/>
          </a:bodyPr>
          <a:lstStyle/>
          <a:p>
            <a:pPr marL="514350" indent="-514350">
              <a:buFont typeface="+mj-lt"/>
              <a:buAutoNum type="arabicPeriod"/>
              <a:defRPr/>
            </a:pPr>
            <a:r>
              <a:rPr lang="en-GB" dirty="0">
                <a:latin typeface="Arial" panose="020B0604020202020204" pitchFamily="34" charset="0"/>
                <a:cs typeface="Arial" panose="020B0604020202020204" pitchFamily="34" charset="0"/>
              </a:rPr>
              <a:t>Critically evaluate and compare local, national and global provision of services for the older person in line with current initiatives and policy </a:t>
            </a:r>
          </a:p>
          <a:p>
            <a:pPr marL="514350" indent="-514350">
              <a:buFont typeface="+mj-lt"/>
              <a:buAutoNum type="arabicPeriod"/>
              <a:defRPr/>
            </a:pPr>
            <a:endParaRPr lang="en-GB" dirty="0">
              <a:latin typeface="Arial" panose="020B0604020202020204" pitchFamily="34" charset="0"/>
              <a:cs typeface="Arial" panose="020B0604020202020204" pitchFamily="34" charset="0"/>
            </a:endParaRPr>
          </a:p>
          <a:p>
            <a:pPr marL="514350" indent="-514350">
              <a:buFont typeface="+mj-lt"/>
              <a:buAutoNum type="arabicPeriod"/>
              <a:defRPr/>
            </a:pPr>
            <a:r>
              <a:rPr lang="en-GB" dirty="0">
                <a:latin typeface="Arial" panose="020B0604020202020204" pitchFamily="34" charset="0"/>
                <a:cs typeface="Arial" panose="020B0604020202020204" pitchFamily="34" charset="0"/>
              </a:rPr>
              <a:t>Examine the prospective future of the care of the older person; including the application of technology information and the use of AI (Artificial Intelligence) within health care provision </a:t>
            </a:r>
          </a:p>
          <a:p>
            <a:pPr marL="0" indent="0">
              <a:buFont typeface="Arial" panose="020B0604020202020204" pitchFamily="34" charset="0"/>
              <a:buNone/>
              <a:defRPr/>
            </a:pPr>
            <a:endParaRPr lang="en-GB" dirty="0">
              <a:latin typeface="Times New Roman" panose="02020603050405020304" pitchFamily="18" charset="0"/>
              <a:cs typeface="Times New Roman" panose="02020603050405020304" pitchFamily="18" charset="0"/>
            </a:endParaRPr>
          </a:p>
          <a:p>
            <a:pPr>
              <a:defRPr/>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816900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61950" y="209550"/>
            <a:ext cx="7570788" cy="563563"/>
          </a:xfrm>
        </p:spPr>
        <p:txBody>
          <a:bodyPr>
            <a:normAutofit fontScale="90000"/>
          </a:bodyPr>
          <a:lstStyle/>
          <a:p>
            <a:pPr algn="l"/>
            <a:r>
              <a:rPr lang="en-GB" altLang="en-US" sz="3200"/>
              <a:t>Objectives of the Lecture</a:t>
            </a:r>
          </a:p>
        </p:txBody>
      </p:sp>
      <p:sp>
        <p:nvSpPr>
          <p:cNvPr id="3" name="Content Placeholder 2"/>
          <p:cNvSpPr>
            <a:spLocks noGrp="1"/>
          </p:cNvSpPr>
          <p:nvPr>
            <p:ph idx="1"/>
          </p:nvPr>
        </p:nvSpPr>
        <p:spPr>
          <a:xfrm>
            <a:off x="539750" y="1196975"/>
            <a:ext cx="7632700" cy="4392613"/>
          </a:xfrm>
        </p:spPr>
        <p:txBody>
          <a:bodyPr/>
          <a:lstStyle/>
          <a:p>
            <a:pPr marL="457200" indent="-457200">
              <a:buFont typeface="+mj-lt"/>
              <a:buAutoNum type="arabicPeriod"/>
              <a:defRPr/>
            </a:pPr>
            <a:r>
              <a:rPr lang="en-GB" sz="1600" dirty="0"/>
              <a:t>Know how to handle different types of patients and service users needs and design care plans tailored towards those needs</a:t>
            </a:r>
          </a:p>
          <a:p>
            <a:pPr marL="457200" indent="-457200">
              <a:buFont typeface="+mj-lt"/>
              <a:buAutoNum type="arabicPeriod"/>
              <a:defRPr/>
            </a:pPr>
            <a:endParaRPr lang="en-GB" sz="1600" dirty="0"/>
          </a:p>
          <a:p>
            <a:pPr marL="457200" indent="-457200">
              <a:buFont typeface="+mj-lt"/>
              <a:buAutoNum type="arabicPeriod"/>
              <a:defRPr/>
            </a:pPr>
            <a:r>
              <a:rPr lang="en-GB" sz="1600" dirty="0"/>
              <a:t>Know how to work in multidisciplinary manner and form multidisciplinary to cater for all needs of patients </a:t>
            </a:r>
          </a:p>
          <a:p>
            <a:pPr marL="457200" indent="-457200">
              <a:buFont typeface="+mj-lt"/>
              <a:buAutoNum type="arabicPeriod"/>
              <a:defRPr/>
            </a:pPr>
            <a:endParaRPr lang="en-GB" sz="1600" dirty="0"/>
          </a:p>
          <a:p>
            <a:pPr marL="457200" indent="-457200">
              <a:buFont typeface="+mj-lt"/>
              <a:buAutoNum type="arabicPeriod"/>
              <a:defRPr/>
            </a:pPr>
            <a:r>
              <a:rPr lang="en-GB" sz="1600" dirty="0"/>
              <a:t>Understand how duty of care and person-centred care contributes to safe practice and</a:t>
            </a:r>
          </a:p>
          <a:p>
            <a:pPr marL="457200" indent="-457200">
              <a:buFont typeface="+mj-lt"/>
              <a:buAutoNum type="arabicPeriod"/>
              <a:defRPr/>
            </a:pPr>
            <a:endParaRPr lang="en-GB" sz="1600" dirty="0"/>
          </a:p>
          <a:p>
            <a:pPr marL="457200" indent="-457200">
              <a:buFont typeface="+mj-lt"/>
              <a:buAutoNum type="arabicPeriod"/>
              <a:defRPr/>
            </a:pPr>
            <a:r>
              <a:rPr lang="en-GB" sz="1600" dirty="0"/>
              <a:t>Know how to address dilemmas that may arise between an individual’s rights and the duty of care when delivering person centred care</a:t>
            </a:r>
          </a:p>
          <a:p>
            <a:pPr marL="457200" indent="-457200">
              <a:buFont typeface="+mj-lt"/>
              <a:buAutoNum type="arabicPeriod"/>
              <a:defRPr/>
            </a:pPr>
            <a:endParaRPr lang="en-GB" sz="1600" dirty="0"/>
          </a:p>
          <a:p>
            <a:pPr marL="457200" indent="-457200">
              <a:buFont typeface="+mj-lt"/>
              <a:buAutoNum type="arabicPeriod"/>
              <a:defRPr/>
            </a:pPr>
            <a:r>
              <a:rPr lang="en-GB" sz="1600" dirty="0"/>
              <a:t>Know how to recognise and handle adverse events, incidents, errors and ‘near misses’ when delivering person-centred care.</a:t>
            </a:r>
          </a:p>
          <a:p>
            <a:pPr>
              <a:defRPr/>
            </a:pPr>
            <a:endParaRPr lang="en-GB" sz="1600" dirty="0"/>
          </a:p>
        </p:txBody>
      </p:sp>
      <p:sp>
        <p:nvSpPr>
          <p:cNvPr id="4" name="Date Placeholder 3"/>
          <p:cNvSpPr>
            <a:spLocks noGrp="1"/>
          </p:cNvSpPr>
          <p:nvPr>
            <p:ph type="dt" sz="quarter" idx="10"/>
          </p:nvPr>
        </p:nvSpPr>
        <p:spPr/>
        <p:txBody>
          <a:bodyPr/>
          <a:lstStyle/>
          <a:p>
            <a:pPr>
              <a:defRPr/>
            </a:pPr>
            <a:fld id="{5FFCFA94-9F23-41E4-9D0A-4E177565B157}" type="datetime1">
              <a:rPr lang="en-GB" altLang="en-US" smtClean="0"/>
              <a:pPr>
                <a:defRPr/>
              </a:pPr>
              <a:t>05/01/2022</a:t>
            </a:fld>
            <a:endParaRPr lang="en-GB" altLang="en-US" dirty="0"/>
          </a:p>
        </p:txBody>
      </p:sp>
      <p:sp>
        <p:nvSpPr>
          <p:cNvPr id="1024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D179BA3-1AAF-4A90-A79F-41B286A2763B}"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extLst>
      <p:ext uri="{BB962C8B-B14F-4D97-AF65-F5344CB8AC3E}">
        <p14:creationId xmlns:p14="http://schemas.microsoft.com/office/powerpoint/2010/main" val="10821431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250825" y="203200"/>
            <a:ext cx="8147050" cy="531813"/>
          </a:xfrm>
        </p:spPr>
        <p:txBody>
          <a:bodyPr>
            <a:normAutofit fontScale="90000"/>
          </a:bodyPr>
          <a:lstStyle/>
          <a:p>
            <a:pPr algn="l"/>
            <a:r>
              <a:rPr lang="en-GB" altLang="en-US" sz="3600"/>
              <a:t>What is Person Centred Care?</a:t>
            </a:r>
          </a:p>
        </p:txBody>
      </p:sp>
      <p:sp>
        <p:nvSpPr>
          <p:cNvPr id="11267" name="Content Placeholder 2"/>
          <p:cNvSpPr>
            <a:spLocks noGrp="1"/>
          </p:cNvSpPr>
          <p:nvPr>
            <p:ph idx="1"/>
          </p:nvPr>
        </p:nvSpPr>
        <p:spPr>
          <a:xfrm>
            <a:off x="250825" y="1052513"/>
            <a:ext cx="8642350" cy="4464050"/>
          </a:xfrm>
        </p:spPr>
        <p:txBody>
          <a:bodyPr/>
          <a:lstStyle/>
          <a:p>
            <a:pPr>
              <a:buFont typeface="Wingdings" panose="05000000000000000000" pitchFamily="2" charset="2"/>
              <a:buChar char="Ø"/>
            </a:pPr>
            <a:r>
              <a:rPr lang="en-GB" altLang="en-US" sz="1600">
                <a:latin typeface="Calibri" panose="020F0502020204030204" pitchFamily="34" charset="0"/>
                <a:cs typeface="Calibri" panose="020F0502020204030204" pitchFamily="34" charset="0"/>
              </a:rPr>
              <a:t>Person-centred care is a </a:t>
            </a:r>
            <a:r>
              <a:rPr lang="en-GB" altLang="en-US" sz="1600" b="1">
                <a:latin typeface="Calibri" panose="020F0502020204030204" pitchFamily="34" charset="0"/>
                <a:cs typeface="Calibri" panose="020F0502020204030204" pitchFamily="34" charset="0"/>
              </a:rPr>
              <a:t>way of thinking and doing things </a:t>
            </a:r>
            <a:r>
              <a:rPr lang="en-GB" altLang="en-US" sz="1600">
                <a:latin typeface="Calibri" panose="020F0502020204030204" pitchFamily="34" charset="0"/>
                <a:cs typeface="Calibri" panose="020F0502020204030204" pitchFamily="34" charset="0"/>
              </a:rPr>
              <a:t>that sees the </a:t>
            </a:r>
            <a:r>
              <a:rPr lang="en-GB" altLang="en-US" sz="1600" u="sng">
                <a:latin typeface="Calibri" panose="020F0502020204030204" pitchFamily="34" charset="0"/>
                <a:cs typeface="Calibri" panose="020F0502020204030204" pitchFamily="34" charset="0"/>
              </a:rPr>
              <a:t>people using health and social services </a:t>
            </a:r>
            <a:r>
              <a:rPr lang="en-GB" altLang="en-US" sz="1600">
                <a:latin typeface="Calibri" panose="020F0502020204030204" pitchFamily="34" charset="0"/>
                <a:cs typeface="Calibri" panose="020F0502020204030204" pitchFamily="34" charset="0"/>
              </a:rPr>
              <a:t>as </a:t>
            </a:r>
            <a:r>
              <a:rPr lang="en-GB" altLang="en-US" sz="1600" b="1">
                <a:latin typeface="Calibri" panose="020F0502020204030204" pitchFamily="34" charset="0"/>
                <a:cs typeface="Calibri" panose="020F0502020204030204" pitchFamily="34" charset="0"/>
              </a:rPr>
              <a:t>equal</a:t>
            </a:r>
            <a:r>
              <a:rPr lang="en-GB" altLang="en-US" sz="1600">
                <a:latin typeface="Calibri" panose="020F0502020204030204" pitchFamily="34" charset="0"/>
                <a:cs typeface="Calibri" panose="020F0502020204030204" pitchFamily="34" charset="0"/>
              </a:rPr>
              <a:t> partners in </a:t>
            </a:r>
            <a:r>
              <a:rPr lang="en-GB" altLang="en-US" sz="1600" i="1">
                <a:latin typeface="Calibri" panose="020F0502020204030204" pitchFamily="34" charset="0"/>
                <a:cs typeface="Calibri" panose="020F0502020204030204" pitchFamily="34" charset="0"/>
              </a:rPr>
              <a:t>planning, developing and monitoring </a:t>
            </a:r>
            <a:r>
              <a:rPr lang="en-GB" altLang="en-US" sz="1600">
                <a:latin typeface="Calibri" panose="020F0502020204030204" pitchFamily="34" charset="0"/>
                <a:cs typeface="Calibri" panose="020F0502020204030204" pitchFamily="34" charset="0"/>
              </a:rPr>
              <a:t>care to make sure it meets their needs. This means </a:t>
            </a:r>
            <a:r>
              <a:rPr lang="en-GB" altLang="en-US" sz="1600" u="sng">
                <a:latin typeface="Calibri" panose="020F0502020204030204" pitchFamily="34" charset="0"/>
                <a:cs typeface="Calibri" panose="020F0502020204030204" pitchFamily="34" charset="0"/>
              </a:rPr>
              <a:t>putting people and their families at the centre of decisions </a:t>
            </a:r>
            <a:r>
              <a:rPr lang="en-GB" altLang="en-US" sz="1600">
                <a:latin typeface="Calibri" panose="020F0502020204030204" pitchFamily="34" charset="0"/>
                <a:cs typeface="Calibri" panose="020F0502020204030204" pitchFamily="34" charset="0"/>
              </a:rPr>
              <a:t>and seeing them as experts, working alongside professionals to get the best outcome.</a:t>
            </a:r>
          </a:p>
          <a:p>
            <a:pPr>
              <a:buFont typeface="Wingdings" panose="05000000000000000000" pitchFamily="2" charset="2"/>
              <a:buChar char="Ø"/>
            </a:pPr>
            <a:endParaRPr lang="en-GB" altLang="en-US" sz="160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altLang="en-US" sz="1600">
                <a:latin typeface="Calibri" panose="020F0502020204030204" pitchFamily="34" charset="0"/>
                <a:cs typeface="Calibri" panose="020F0502020204030204" pitchFamily="34" charset="0"/>
              </a:rPr>
              <a:t>Person-centred care is not just about giving people whatever they want or providing information. It is about considering people’s </a:t>
            </a:r>
            <a:r>
              <a:rPr lang="en-GB" altLang="en-US" sz="1600" b="1">
                <a:latin typeface="Calibri" panose="020F0502020204030204" pitchFamily="34" charset="0"/>
                <a:cs typeface="Calibri" panose="020F0502020204030204" pitchFamily="34" charset="0"/>
              </a:rPr>
              <a:t>desires, values, family situations, social circumstances and lifestyles; seeing the person as an individual, and working together to develop appropriate solutions</a:t>
            </a:r>
            <a:r>
              <a:rPr lang="en-GB" altLang="en-US" sz="1600">
                <a:latin typeface="Calibri" panose="020F0502020204030204" pitchFamily="34" charset="0"/>
                <a:cs typeface="Calibri" panose="020F0502020204030204" pitchFamily="34" charset="0"/>
              </a:rPr>
              <a:t>. </a:t>
            </a:r>
          </a:p>
          <a:p>
            <a:pPr>
              <a:buFont typeface="Wingdings" panose="05000000000000000000" pitchFamily="2" charset="2"/>
              <a:buChar char="Ø"/>
            </a:pPr>
            <a:endParaRPr lang="en-GB" altLang="en-US" sz="160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altLang="en-US" sz="1600">
                <a:latin typeface="Calibri" panose="020F0502020204030204" pitchFamily="34" charset="0"/>
                <a:cs typeface="Calibri" panose="020F0502020204030204" pitchFamily="34" charset="0"/>
              </a:rPr>
              <a:t>Being compassionate, thinking about things from the person’s point of view and being respectful are all important. </a:t>
            </a:r>
          </a:p>
          <a:p>
            <a:pPr>
              <a:buFont typeface="Wingdings" panose="05000000000000000000" pitchFamily="2" charset="2"/>
              <a:buChar char="Ø"/>
            </a:pPr>
            <a:endParaRPr lang="en-GB" altLang="en-US" sz="1600">
              <a:latin typeface="Calibri" panose="020F0502020204030204" pitchFamily="34" charset="0"/>
              <a:cs typeface="Calibri" panose="020F0502020204030204" pitchFamily="34" charset="0"/>
            </a:endParaRPr>
          </a:p>
          <a:p>
            <a:pPr>
              <a:buFont typeface="Wingdings" panose="05000000000000000000" pitchFamily="2" charset="2"/>
              <a:buChar char="Ø"/>
            </a:pPr>
            <a:r>
              <a:rPr lang="en-GB" altLang="en-US" sz="1600">
                <a:latin typeface="Calibri" panose="020F0502020204030204" pitchFamily="34" charset="0"/>
                <a:cs typeface="Calibri" panose="020F0502020204030204" pitchFamily="34" charset="0"/>
              </a:rPr>
              <a:t>This might be shown through sharing decisions with patients and helping people manage their health, but person-centred care is not just about activities. It is as much about the way professionals and patients think about care and their relationships as the actual services available.</a:t>
            </a:r>
            <a:endParaRPr lang="en-US" altLang="en-US" sz="1600">
              <a:latin typeface="Calibri" panose="020F0502020204030204" pitchFamily="34" charset="0"/>
              <a:cs typeface="Calibri" panose="020F0502020204030204" pitchFamily="34" charset="0"/>
            </a:endParaRPr>
          </a:p>
        </p:txBody>
      </p:sp>
      <p:sp>
        <p:nvSpPr>
          <p:cNvPr id="4" name="Date Placeholder 3"/>
          <p:cNvSpPr>
            <a:spLocks noGrp="1"/>
          </p:cNvSpPr>
          <p:nvPr>
            <p:ph type="dt" sz="quarter" idx="10"/>
          </p:nvPr>
        </p:nvSpPr>
        <p:spPr/>
        <p:txBody>
          <a:bodyPr/>
          <a:lstStyle/>
          <a:p>
            <a:pPr>
              <a:defRPr/>
            </a:pPr>
            <a:fld id="{3F45FFC1-ADBA-F94D-BB5A-782C9D668B43}" type="datetime1">
              <a:rPr lang="en-GB" altLang="en-US" smtClean="0"/>
              <a:pPr>
                <a:defRPr/>
              </a:pPr>
              <a:t>05/01/2022</a:t>
            </a:fld>
            <a:endParaRPr lang="en-GB" altLang="en-US" dirty="0"/>
          </a:p>
        </p:txBody>
      </p:sp>
      <p:sp>
        <p:nvSpPr>
          <p:cNvPr id="11269"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C5E9C27-3967-4090-935F-E94FEB915CFB}"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extLst>
      <p:ext uri="{BB962C8B-B14F-4D97-AF65-F5344CB8AC3E}">
        <p14:creationId xmlns:p14="http://schemas.microsoft.com/office/powerpoint/2010/main" val="9692632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274638"/>
            <a:ext cx="8229600" cy="417512"/>
          </a:xfrm>
        </p:spPr>
        <p:txBody>
          <a:bodyPr>
            <a:normAutofit fontScale="90000"/>
          </a:bodyPr>
          <a:lstStyle/>
          <a:p>
            <a:pPr algn="l"/>
            <a:r>
              <a:rPr lang="en-GB" altLang="en-US" sz="2800" b="1">
                <a:cs typeface="Arial" panose="020B0604020202020204" pitchFamily="34" charset="0"/>
              </a:rPr>
              <a:t>What is Person-centred care - continued</a:t>
            </a:r>
          </a:p>
        </p:txBody>
      </p:sp>
      <p:sp>
        <p:nvSpPr>
          <p:cNvPr id="7171" name="Content Placeholder 2"/>
          <p:cNvSpPr>
            <a:spLocks noGrp="1"/>
          </p:cNvSpPr>
          <p:nvPr>
            <p:ph idx="1"/>
          </p:nvPr>
        </p:nvSpPr>
        <p:spPr>
          <a:xfrm>
            <a:off x="539750" y="908050"/>
            <a:ext cx="8353425" cy="4681538"/>
          </a:xfrm>
        </p:spPr>
        <p:txBody>
          <a:bodyPr>
            <a:normAutofit fontScale="92500"/>
          </a:bodyPr>
          <a:lstStyle/>
          <a:p>
            <a:pPr marL="0" indent="0">
              <a:buFont typeface="Arial" panose="020B0604020202020204" pitchFamily="34" charset="0"/>
              <a:buNone/>
              <a:defRPr/>
            </a:pPr>
            <a:r>
              <a:rPr lang="en-US" altLang="en-US" sz="1800" b="1" dirty="0">
                <a:latin typeface="Arial" panose="020B0604020202020204" pitchFamily="34" charset="0"/>
                <a:cs typeface="Arial" panose="020B0604020202020204" pitchFamily="34" charset="0"/>
              </a:rPr>
              <a:t>There are many different aspects of person-</a:t>
            </a:r>
            <a:r>
              <a:rPr lang="en-US" altLang="en-US" sz="1800" b="1" dirty="0" err="1">
                <a:latin typeface="Arial" panose="020B0604020202020204" pitchFamily="34" charset="0"/>
                <a:cs typeface="Arial" panose="020B0604020202020204" pitchFamily="34" charset="0"/>
              </a:rPr>
              <a:t>centred</a:t>
            </a:r>
            <a:r>
              <a:rPr lang="en-US" altLang="en-US" sz="1800" b="1" dirty="0">
                <a:latin typeface="Arial" panose="020B0604020202020204" pitchFamily="34" charset="0"/>
                <a:cs typeface="Arial" panose="020B0604020202020204" pitchFamily="34" charset="0"/>
              </a:rPr>
              <a:t> care, including: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Respecting people’s values and putting people at the </a:t>
            </a:r>
            <a:r>
              <a:rPr lang="en-US" altLang="en-US" sz="1600" dirty="0" err="1">
                <a:latin typeface="Arial" panose="020B0604020202020204" pitchFamily="34" charset="0"/>
                <a:cs typeface="Arial" panose="020B0604020202020204" pitchFamily="34" charset="0"/>
              </a:rPr>
              <a:t>centre</a:t>
            </a:r>
            <a:r>
              <a:rPr lang="en-US" altLang="en-US" sz="1600" dirty="0">
                <a:latin typeface="Arial" panose="020B0604020202020204" pitchFamily="34" charset="0"/>
                <a:cs typeface="Arial" panose="020B0604020202020204" pitchFamily="34" charset="0"/>
              </a:rPr>
              <a:t> of care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Taking into account people’s preferences and expressed needs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Coordinating and integrating care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Working together to make sure there is good communication, information and education</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Making sure people are physically comfortable and safe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Emotional support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Involving family and friends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Making sure there is continuity between and within services </a:t>
            </a:r>
          </a:p>
          <a:p>
            <a:pPr>
              <a:lnSpc>
                <a:spcPct val="150000"/>
              </a:lnSpc>
              <a:spcBef>
                <a:spcPts val="600"/>
              </a:spcBef>
              <a:buFont typeface="+mj-lt"/>
              <a:buAutoNum type="arabicPeriod"/>
              <a:defRPr/>
            </a:pPr>
            <a:r>
              <a:rPr lang="en-US" altLang="en-US" sz="1600" dirty="0">
                <a:latin typeface="Arial" panose="020B0604020202020204" pitchFamily="34" charset="0"/>
                <a:cs typeface="Arial" panose="020B0604020202020204" pitchFamily="34" charset="0"/>
              </a:rPr>
              <a:t>Making sure people have access to appropriate care when they need it </a:t>
            </a:r>
          </a:p>
          <a:p>
            <a:pPr marL="0" indent="0">
              <a:buFont typeface="Arial" panose="020B0604020202020204" pitchFamily="34" charset="0"/>
              <a:buNone/>
              <a:defRPr/>
            </a:pPr>
            <a:endParaRPr lang="en-US"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altLang="en-US" sz="1600" dirty="0">
                <a:latin typeface="Arial" panose="020B0604020202020204" pitchFamily="34" charset="0"/>
                <a:cs typeface="Arial" panose="020B0604020202020204" pitchFamily="34" charset="0"/>
              </a:rPr>
              <a:t>	</a:t>
            </a:r>
          </a:p>
          <a:p>
            <a:pPr marL="0" indent="0">
              <a:buFont typeface="Arial" panose="020B0604020202020204" pitchFamily="34" charset="0"/>
              <a:buNone/>
              <a:defRPr/>
            </a:pPr>
            <a:endParaRPr lang="en-US" altLang="en-US" sz="16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01052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Slide Number Placeholder 4"/>
          <p:cNvSpPr>
            <a:spLocks noGrp="1"/>
          </p:cNvSpPr>
          <p:nvPr>
            <p:ph type="sldNum" sz="quarter" idx="11"/>
          </p:nvPr>
        </p:nvSpPr>
        <p:spPr/>
        <p:txBody>
          <a:bodyPr/>
          <a:lstStyle>
            <a:lvl1pPr>
              <a:defRPr sz="1992" b="1">
                <a:solidFill>
                  <a:schemeClr val="accent1"/>
                </a:solidFill>
                <a:latin typeface="Arial" panose="020B0604020202020204" pitchFamily="34" charset="0"/>
              </a:defRPr>
            </a:lvl1pPr>
            <a:lvl2pPr marL="739979" indent="-284607">
              <a:defRPr sz="1992" b="1">
                <a:solidFill>
                  <a:schemeClr val="accent1"/>
                </a:solidFill>
                <a:latin typeface="Arial" panose="020B0604020202020204" pitchFamily="34" charset="0"/>
              </a:defRPr>
            </a:lvl2pPr>
            <a:lvl3pPr marL="1138428" indent="-227686">
              <a:defRPr sz="1992" b="1">
                <a:solidFill>
                  <a:schemeClr val="accent1"/>
                </a:solidFill>
                <a:latin typeface="Arial" panose="020B0604020202020204" pitchFamily="34" charset="0"/>
              </a:defRPr>
            </a:lvl3pPr>
            <a:lvl4pPr marL="1593800" indent="-227686">
              <a:defRPr sz="1992" b="1">
                <a:solidFill>
                  <a:schemeClr val="accent1"/>
                </a:solidFill>
                <a:latin typeface="Arial" panose="020B0604020202020204" pitchFamily="34" charset="0"/>
              </a:defRPr>
            </a:lvl4pPr>
            <a:lvl5pPr marL="2049170" indent="-227686">
              <a:defRPr sz="1992" b="1">
                <a:solidFill>
                  <a:schemeClr val="accent1"/>
                </a:solidFill>
                <a:latin typeface="Arial" panose="020B0604020202020204" pitchFamily="34" charset="0"/>
              </a:defRPr>
            </a:lvl5pPr>
            <a:lvl6pPr marL="2504542" indent="-227686" eaLnBrk="0" fontAlgn="base" hangingPunct="0">
              <a:spcBef>
                <a:spcPct val="0"/>
              </a:spcBef>
              <a:spcAft>
                <a:spcPct val="0"/>
              </a:spcAft>
              <a:defRPr sz="1992" b="1">
                <a:solidFill>
                  <a:schemeClr val="accent1"/>
                </a:solidFill>
                <a:latin typeface="Arial" panose="020B0604020202020204" pitchFamily="34" charset="0"/>
              </a:defRPr>
            </a:lvl6pPr>
            <a:lvl7pPr marL="2959913" indent="-227686" eaLnBrk="0" fontAlgn="base" hangingPunct="0">
              <a:spcBef>
                <a:spcPct val="0"/>
              </a:spcBef>
              <a:spcAft>
                <a:spcPct val="0"/>
              </a:spcAft>
              <a:defRPr sz="1992" b="1">
                <a:solidFill>
                  <a:schemeClr val="accent1"/>
                </a:solidFill>
                <a:latin typeface="Arial" panose="020B0604020202020204" pitchFamily="34" charset="0"/>
              </a:defRPr>
            </a:lvl7pPr>
            <a:lvl8pPr marL="3415284" indent="-227686" eaLnBrk="0" fontAlgn="base" hangingPunct="0">
              <a:spcBef>
                <a:spcPct val="0"/>
              </a:spcBef>
              <a:spcAft>
                <a:spcPct val="0"/>
              </a:spcAft>
              <a:defRPr sz="1992" b="1">
                <a:solidFill>
                  <a:schemeClr val="accent1"/>
                </a:solidFill>
                <a:latin typeface="Arial" panose="020B0604020202020204" pitchFamily="34" charset="0"/>
              </a:defRPr>
            </a:lvl8pPr>
            <a:lvl9pPr marL="3870656" indent="-227686" eaLnBrk="0" fontAlgn="base" hangingPunct="0">
              <a:spcBef>
                <a:spcPct val="0"/>
              </a:spcBef>
              <a:spcAft>
                <a:spcPct val="0"/>
              </a:spcAft>
              <a:defRPr sz="1992" b="1">
                <a:solidFill>
                  <a:schemeClr val="accent1"/>
                </a:solidFill>
                <a:latin typeface="Arial" panose="020B0604020202020204" pitchFamily="34" charset="0"/>
              </a:defRPr>
            </a:lvl9pPr>
          </a:lstStyle>
          <a:p>
            <a:pPr>
              <a:defRPr/>
            </a:pPr>
            <a:fld id="{FFE12BE1-DD34-4C12-BC82-33CDD730042A}" type="slidenum">
              <a:rPr lang="en-US" altLang="en-US" sz="1394" b="0">
                <a:solidFill>
                  <a:schemeClr val="tx1"/>
                </a:solidFill>
                <a:latin typeface="Times New Roman" panose="02020603050405020304" pitchFamily="18" charset="0"/>
              </a:rPr>
              <a:pPr>
                <a:defRPr/>
              </a:pPr>
              <a:t>6</a:t>
            </a:fld>
            <a:endParaRPr lang="en-US" altLang="en-US" sz="1394" b="0">
              <a:solidFill>
                <a:schemeClr val="tx1"/>
              </a:solidFill>
              <a:latin typeface="Times New Roman" panose="02020603050405020304" pitchFamily="18" charset="0"/>
            </a:endParaRPr>
          </a:p>
        </p:txBody>
      </p:sp>
      <p:sp>
        <p:nvSpPr>
          <p:cNvPr id="49155" name="Rectangle 2"/>
          <p:cNvSpPr>
            <a:spLocks noGrp="1" noChangeArrowheads="1"/>
          </p:cNvSpPr>
          <p:nvPr>
            <p:ph type="title"/>
          </p:nvPr>
        </p:nvSpPr>
        <p:spPr>
          <a:xfrm>
            <a:off x="114300" y="120650"/>
            <a:ext cx="7742238" cy="901700"/>
          </a:xfrm>
        </p:spPr>
        <p:txBody>
          <a:bodyPr/>
          <a:lstStyle/>
          <a:p>
            <a:pPr>
              <a:defRPr/>
            </a:pPr>
            <a:r>
              <a:rPr lang="en-US" altLang="en-US" sz="4781" dirty="0">
                <a:solidFill>
                  <a:srgbClr val="9900FF"/>
                </a:solidFill>
              </a:rPr>
              <a:t>PERSONAL PROFILE</a:t>
            </a:r>
          </a:p>
        </p:txBody>
      </p:sp>
      <p:sp>
        <p:nvSpPr>
          <p:cNvPr id="49158" name="Text Box 5"/>
          <p:cNvSpPr txBox="1">
            <a:spLocks noChangeArrowheads="1"/>
          </p:cNvSpPr>
          <p:nvPr/>
        </p:nvSpPr>
        <p:spPr bwMode="auto">
          <a:xfrm>
            <a:off x="2271713" y="4619625"/>
            <a:ext cx="1131887" cy="828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Choices I </a:t>
            </a:r>
          </a:p>
          <a:p>
            <a:pPr>
              <a:spcBef>
                <a:spcPct val="0"/>
              </a:spcBef>
              <a:buFontTx/>
              <a:buNone/>
              <a:defRPr/>
            </a:pPr>
            <a:r>
              <a:rPr lang="en-US" altLang="en-US" sz="1594" dirty="0">
                <a:latin typeface="Tahoma" panose="020B0604030504040204" pitchFamily="34" charset="0"/>
              </a:rPr>
              <a:t>Get to Make</a:t>
            </a:r>
          </a:p>
        </p:txBody>
      </p:sp>
      <p:sp>
        <p:nvSpPr>
          <p:cNvPr id="49169" name="Text Box 16"/>
          <p:cNvSpPr txBox="1">
            <a:spLocks noChangeArrowheads="1"/>
          </p:cNvSpPr>
          <p:nvPr/>
        </p:nvSpPr>
        <p:spPr bwMode="auto">
          <a:xfrm>
            <a:off x="68263" y="2840038"/>
            <a:ext cx="1365250" cy="5826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My Vision for</a:t>
            </a:r>
          </a:p>
          <a:p>
            <a:pPr>
              <a:spcBef>
                <a:spcPct val="0"/>
              </a:spcBef>
              <a:buFontTx/>
              <a:buNone/>
              <a:defRPr/>
            </a:pPr>
            <a:r>
              <a:rPr lang="en-US" altLang="en-US" sz="1594" dirty="0">
                <a:latin typeface="Tahoma" panose="020B0604030504040204" pitchFamily="34" charset="0"/>
              </a:rPr>
              <a:t>The Future</a:t>
            </a:r>
          </a:p>
        </p:txBody>
      </p:sp>
      <p:grpSp>
        <p:nvGrpSpPr>
          <p:cNvPr id="13318" name="Group 2"/>
          <p:cNvGrpSpPr>
            <a:grpSpLocks/>
          </p:cNvGrpSpPr>
          <p:nvPr/>
        </p:nvGrpSpPr>
        <p:grpSpPr bwMode="auto">
          <a:xfrm>
            <a:off x="611188" y="1514475"/>
            <a:ext cx="8388350" cy="3913188"/>
            <a:chOff x="549526" y="2056664"/>
            <a:chExt cx="8388060" cy="3913019"/>
          </a:xfrm>
        </p:grpSpPr>
        <p:sp>
          <p:nvSpPr>
            <p:cNvPr id="13319" name="WordArt 3"/>
            <p:cNvSpPr>
              <a:spLocks noChangeArrowheads="1" noChangeShapeType="1" noTextEdit="1"/>
            </p:cNvSpPr>
            <p:nvPr/>
          </p:nvSpPr>
          <p:spPr bwMode="auto">
            <a:xfrm>
              <a:off x="1801806" y="3163492"/>
              <a:ext cx="5805470" cy="621130"/>
            </a:xfrm>
            <a:prstGeom prst="rect">
              <a:avLst/>
            </a:prstGeom>
          </p:spPr>
          <p:txBody>
            <a:bodyPr wrap="none" fromWordArt="1">
              <a:prstTxWarp prst="textDeflate">
                <a:avLst>
                  <a:gd name="adj" fmla="val 26227"/>
                </a:avLst>
              </a:prstTxWarp>
            </a:bodyPr>
            <a:lstStyle/>
            <a:p>
              <a:pPr algn="ctr"/>
              <a:r>
                <a:rPr lang="en-US" sz="3586" kern="10">
                  <a:ln w="9525">
                    <a:solidFill>
                      <a:srgbClr val="000000"/>
                    </a:solidFill>
                    <a:miter lim="800000"/>
                    <a:headEnd/>
                    <a:tailEnd/>
                  </a:ln>
                  <a:solidFill>
                    <a:srgbClr val="000000"/>
                  </a:solidFill>
                  <a:latin typeface="Impact" panose="020B0806030902050204" pitchFamily="34" charset="0"/>
                </a:rPr>
                <a:t>Personal Profile</a:t>
              </a:r>
            </a:p>
          </p:txBody>
        </p:sp>
        <p:sp>
          <p:nvSpPr>
            <p:cNvPr id="49157" name="Text Box 4"/>
            <p:cNvSpPr txBox="1">
              <a:spLocks noChangeArrowheads="1"/>
            </p:cNvSpPr>
            <p:nvPr/>
          </p:nvSpPr>
          <p:spPr bwMode="auto">
            <a:xfrm>
              <a:off x="701921" y="4561631"/>
              <a:ext cx="1289005" cy="582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a:latin typeface="Tahoma" panose="020B0604030504040204" pitchFamily="34" charset="0"/>
                </a:rPr>
                <a:t>The People</a:t>
              </a:r>
            </a:p>
            <a:p>
              <a:pPr>
                <a:spcBef>
                  <a:spcPct val="0"/>
                </a:spcBef>
                <a:buFontTx/>
                <a:buNone/>
                <a:defRPr/>
              </a:pPr>
              <a:r>
                <a:rPr lang="en-US" altLang="en-US" sz="1594">
                  <a:latin typeface="Tahoma" panose="020B0604030504040204" pitchFamily="34" charset="0"/>
                </a:rPr>
                <a:t> in My Life</a:t>
              </a:r>
            </a:p>
          </p:txBody>
        </p:sp>
        <p:sp>
          <p:nvSpPr>
            <p:cNvPr id="49159" name="Text Box 6"/>
            <p:cNvSpPr txBox="1">
              <a:spLocks noChangeArrowheads="1"/>
            </p:cNvSpPr>
            <p:nvPr/>
          </p:nvSpPr>
          <p:spPr bwMode="auto">
            <a:xfrm>
              <a:off x="3572022" y="4210809"/>
              <a:ext cx="1441400" cy="58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How I Communicate</a:t>
              </a:r>
            </a:p>
          </p:txBody>
        </p:sp>
        <p:sp>
          <p:nvSpPr>
            <p:cNvPr id="49160" name="Text Box 7"/>
            <p:cNvSpPr txBox="1">
              <a:spLocks noChangeArrowheads="1"/>
            </p:cNvSpPr>
            <p:nvPr/>
          </p:nvSpPr>
          <p:spPr bwMode="auto">
            <a:xfrm>
              <a:off x="5359485" y="4650527"/>
              <a:ext cx="1223920" cy="13191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My Health,</a:t>
              </a:r>
            </a:p>
            <a:p>
              <a:pPr>
                <a:spcBef>
                  <a:spcPct val="0"/>
                </a:spcBef>
                <a:buFontTx/>
                <a:buNone/>
                <a:defRPr/>
              </a:pPr>
              <a:r>
                <a:rPr lang="en-US" altLang="en-US" sz="1594" dirty="0">
                  <a:latin typeface="Tahoma" panose="020B0604030504040204" pitchFamily="34" charset="0"/>
                </a:rPr>
                <a:t>Safety, Rights</a:t>
              </a:r>
            </a:p>
            <a:p>
              <a:pPr>
                <a:spcBef>
                  <a:spcPct val="0"/>
                </a:spcBef>
                <a:buFontTx/>
                <a:buNone/>
                <a:defRPr/>
              </a:pPr>
              <a:r>
                <a:rPr lang="en-US" altLang="en-US" sz="1594" dirty="0">
                  <a:latin typeface="Tahoma" panose="020B0604030504040204" pitchFamily="34" charset="0"/>
                </a:rPr>
                <a:t>and Wellness</a:t>
              </a:r>
            </a:p>
          </p:txBody>
        </p:sp>
        <p:sp>
          <p:nvSpPr>
            <p:cNvPr id="49161" name="Text Box 8"/>
            <p:cNvSpPr txBox="1">
              <a:spLocks noChangeArrowheads="1"/>
            </p:cNvSpPr>
            <p:nvPr/>
          </p:nvSpPr>
          <p:spPr bwMode="auto">
            <a:xfrm>
              <a:off x="7188221" y="5412494"/>
              <a:ext cx="1142960" cy="3381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a:latin typeface="Tahoma" panose="020B0604030504040204" pitchFamily="34" charset="0"/>
                </a:rPr>
                <a:t>My Budget</a:t>
              </a:r>
            </a:p>
          </p:txBody>
        </p:sp>
        <p:sp>
          <p:nvSpPr>
            <p:cNvPr id="49162" name="Text Box 9"/>
            <p:cNvSpPr txBox="1">
              <a:spLocks noChangeArrowheads="1"/>
            </p:cNvSpPr>
            <p:nvPr/>
          </p:nvSpPr>
          <p:spPr bwMode="auto">
            <a:xfrm>
              <a:off x="7380302" y="4491784"/>
              <a:ext cx="1290593" cy="3381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Places I Go</a:t>
              </a:r>
            </a:p>
          </p:txBody>
        </p:sp>
        <p:sp>
          <p:nvSpPr>
            <p:cNvPr id="49163" name="Text Box 10"/>
            <p:cNvSpPr txBox="1">
              <a:spLocks noChangeArrowheads="1"/>
            </p:cNvSpPr>
            <p:nvPr/>
          </p:nvSpPr>
          <p:spPr bwMode="auto">
            <a:xfrm rot="10800000" flipV="1">
              <a:off x="8177199" y="3190090"/>
              <a:ext cx="760387" cy="584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My Roles</a:t>
              </a:r>
            </a:p>
          </p:txBody>
        </p:sp>
        <p:sp>
          <p:nvSpPr>
            <p:cNvPr id="49164" name="Text Box 11"/>
            <p:cNvSpPr txBox="1">
              <a:spLocks noChangeArrowheads="1"/>
            </p:cNvSpPr>
            <p:nvPr/>
          </p:nvSpPr>
          <p:spPr bwMode="auto">
            <a:xfrm rot="10800000" flipV="1">
              <a:off x="7077100" y="2210645"/>
              <a:ext cx="1860486" cy="582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a:latin typeface="Tahoma" panose="020B0604030504040204" pitchFamily="34" charset="0"/>
                </a:rPr>
                <a:t>Obstacles/</a:t>
              </a:r>
            </a:p>
            <a:p>
              <a:pPr>
                <a:spcBef>
                  <a:spcPct val="0"/>
                </a:spcBef>
                <a:buFontTx/>
                <a:buNone/>
                <a:defRPr/>
              </a:pPr>
              <a:r>
                <a:rPr lang="en-US" altLang="en-US" sz="1594">
                  <a:latin typeface="Tahoma" panose="020B0604030504040204" pitchFamily="34" charset="0"/>
                </a:rPr>
                <a:t>Opportunities</a:t>
              </a:r>
            </a:p>
          </p:txBody>
        </p:sp>
        <p:sp>
          <p:nvSpPr>
            <p:cNvPr id="49165" name="Text Box 12"/>
            <p:cNvSpPr txBox="1">
              <a:spLocks noChangeArrowheads="1"/>
            </p:cNvSpPr>
            <p:nvPr/>
          </p:nvSpPr>
          <p:spPr bwMode="auto">
            <a:xfrm>
              <a:off x="4951511" y="2063014"/>
              <a:ext cx="1952557" cy="3381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a:latin typeface="Tahoma" panose="020B0604030504040204" pitchFamily="34" charset="0"/>
                </a:rPr>
                <a:t>My Dreams/Worries</a:t>
              </a:r>
            </a:p>
          </p:txBody>
        </p:sp>
        <p:sp>
          <p:nvSpPr>
            <p:cNvPr id="49166" name="Text Box 13"/>
            <p:cNvSpPr txBox="1">
              <a:spLocks noChangeArrowheads="1"/>
            </p:cNvSpPr>
            <p:nvPr/>
          </p:nvSpPr>
          <p:spPr bwMode="auto">
            <a:xfrm rot="10755356" flipV="1">
              <a:off x="3889511" y="2056664"/>
              <a:ext cx="915955" cy="828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a:latin typeface="Tahoma" panose="020B0604030504040204" pitchFamily="34" charset="0"/>
                </a:rPr>
                <a:t>My Gifts &amp; Talents</a:t>
              </a:r>
            </a:p>
          </p:txBody>
        </p:sp>
        <p:sp>
          <p:nvSpPr>
            <p:cNvPr id="49167" name="Text Box 14"/>
            <p:cNvSpPr txBox="1">
              <a:spLocks noChangeArrowheads="1"/>
            </p:cNvSpPr>
            <p:nvPr/>
          </p:nvSpPr>
          <p:spPr bwMode="auto">
            <a:xfrm>
              <a:off x="1990926" y="2213820"/>
              <a:ext cx="1593795" cy="336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dirty="0">
                  <a:latin typeface="Tahoma" panose="020B0604030504040204" pitchFamily="34" charset="0"/>
                </a:rPr>
                <a:t>My Preferences</a:t>
              </a:r>
            </a:p>
          </p:txBody>
        </p:sp>
        <p:sp>
          <p:nvSpPr>
            <p:cNvPr id="49168" name="Text Box 15"/>
            <p:cNvSpPr txBox="1">
              <a:spLocks noChangeArrowheads="1"/>
            </p:cNvSpPr>
            <p:nvPr/>
          </p:nvSpPr>
          <p:spPr bwMode="auto">
            <a:xfrm>
              <a:off x="549526" y="2448760"/>
              <a:ext cx="1366790" cy="3381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defRPr/>
              </a:pPr>
              <a:r>
                <a:rPr lang="en-US" altLang="en-US" sz="1594">
                  <a:latin typeface="Tahoma" panose="020B0604030504040204" pitchFamily="34" charset="0"/>
                </a:rPr>
                <a:t>My Life Story</a:t>
              </a:r>
            </a:p>
          </p:txBody>
        </p:sp>
        <p:sp>
          <p:nvSpPr>
            <p:cNvPr id="49170" name="Line 17"/>
            <p:cNvSpPr>
              <a:spLocks noChangeShapeType="1"/>
            </p:cNvSpPr>
            <p:nvPr/>
          </p:nvSpPr>
          <p:spPr bwMode="auto">
            <a:xfrm flipV="1">
              <a:off x="1536917" y="4036192"/>
              <a:ext cx="530207" cy="531789"/>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1" name="Line 18"/>
            <p:cNvSpPr>
              <a:spLocks noChangeShapeType="1"/>
            </p:cNvSpPr>
            <p:nvPr/>
          </p:nvSpPr>
          <p:spPr bwMode="auto">
            <a:xfrm flipV="1">
              <a:off x="2598917" y="4188585"/>
              <a:ext cx="0" cy="1138188"/>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2" name="Line 19"/>
            <p:cNvSpPr>
              <a:spLocks noChangeShapeType="1"/>
            </p:cNvSpPr>
            <p:nvPr/>
          </p:nvSpPr>
          <p:spPr bwMode="auto">
            <a:xfrm flipV="1">
              <a:off x="4116515" y="3809188"/>
              <a:ext cx="0" cy="3032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3" name="Line 20"/>
            <p:cNvSpPr>
              <a:spLocks noChangeShapeType="1"/>
            </p:cNvSpPr>
            <p:nvPr/>
          </p:nvSpPr>
          <p:spPr bwMode="auto">
            <a:xfrm flipV="1">
              <a:off x="5938902" y="3732992"/>
              <a:ext cx="0" cy="909599"/>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4" name="Line 21"/>
            <p:cNvSpPr>
              <a:spLocks noChangeShapeType="1"/>
            </p:cNvSpPr>
            <p:nvPr/>
          </p:nvSpPr>
          <p:spPr bwMode="auto">
            <a:xfrm flipH="1" flipV="1">
              <a:off x="6848508" y="3959995"/>
              <a:ext cx="684188" cy="1517584"/>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5" name="Line 22"/>
            <p:cNvSpPr>
              <a:spLocks noChangeShapeType="1"/>
            </p:cNvSpPr>
            <p:nvPr/>
          </p:nvSpPr>
          <p:spPr bwMode="auto">
            <a:xfrm>
              <a:off x="7532697" y="3883798"/>
              <a:ext cx="454009" cy="607986"/>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6" name="Line 23"/>
            <p:cNvSpPr>
              <a:spLocks noChangeShapeType="1"/>
            </p:cNvSpPr>
            <p:nvPr/>
          </p:nvSpPr>
          <p:spPr bwMode="auto">
            <a:xfrm>
              <a:off x="1384522" y="3580598"/>
              <a:ext cx="76197"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7" name="Line 24"/>
            <p:cNvSpPr>
              <a:spLocks noChangeShapeType="1"/>
            </p:cNvSpPr>
            <p:nvPr/>
          </p:nvSpPr>
          <p:spPr bwMode="auto">
            <a:xfrm flipH="1">
              <a:off x="7835899" y="3401219"/>
              <a:ext cx="227004" cy="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8" name="Line 25"/>
            <p:cNvSpPr>
              <a:spLocks noChangeShapeType="1"/>
            </p:cNvSpPr>
            <p:nvPr/>
          </p:nvSpPr>
          <p:spPr bwMode="auto">
            <a:xfrm>
              <a:off x="1232127" y="2745609"/>
              <a:ext cx="152395" cy="303200"/>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79" name="Line 26"/>
            <p:cNvSpPr>
              <a:spLocks noChangeShapeType="1"/>
            </p:cNvSpPr>
            <p:nvPr/>
          </p:nvSpPr>
          <p:spPr bwMode="auto">
            <a:xfrm>
              <a:off x="2675115" y="2594804"/>
              <a:ext cx="0" cy="379396"/>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80" name="Line 27"/>
            <p:cNvSpPr>
              <a:spLocks noChangeShapeType="1"/>
            </p:cNvSpPr>
            <p:nvPr/>
          </p:nvSpPr>
          <p:spPr bwMode="auto">
            <a:xfrm>
              <a:off x="4343520" y="2898003"/>
              <a:ext cx="0" cy="22700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81" name="Line 28"/>
            <p:cNvSpPr>
              <a:spLocks noChangeShapeType="1"/>
            </p:cNvSpPr>
            <p:nvPr/>
          </p:nvSpPr>
          <p:spPr bwMode="auto">
            <a:xfrm>
              <a:off x="5786507" y="2366214"/>
              <a:ext cx="0" cy="531789"/>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sp>
          <p:nvSpPr>
            <p:cNvPr id="49182" name="Line 29"/>
            <p:cNvSpPr>
              <a:spLocks noChangeShapeType="1"/>
            </p:cNvSpPr>
            <p:nvPr/>
          </p:nvSpPr>
          <p:spPr bwMode="auto">
            <a:xfrm flipH="1">
              <a:off x="7532697" y="2821806"/>
              <a:ext cx="227005" cy="152393"/>
            </a:xfrm>
            <a:prstGeom prst="line">
              <a:avLst/>
            </a:prstGeom>
            <a:noFill/>
            <a:ln w="9525">
              <a:solidFill>
                <a:schemeClr val="tx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a:defRPr/>
              </a:pPr>
              <a:endParaRPr lang="en-GB" sz="1793"/>
            </a:p>
          </p:txBody>
        </p:sp>
      </p:grpSp>
    </p:spTree>
    <p:extLst>
      <p:ext uri="{BB962C8B-B14F-4D97-AF65-F5344CB8AC3E}">
        <p14:creationId xmlns:p14="http://schemas.microsoft.com/office/powerpoint/2010/main" val="11148448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0825" y="188913"/>
            <a:ext cx="8264525" cy="742950"/>
          </a:xfrm>
        </p:spPr>
        <p:txBody>
          <a:bodyPr>
            <a:normAutofit fontScale="90000"/>
          </a:bodyPr>
          <a:lstStyle/>
          <a:p>
            <a:pPr>
              <a:defRPr/>
            </a:pPr>
            <a:r>
              <a:rPr lang="en-GB" dirty="0"/>
              <a:t>PERSON-CENTRED OUTCOMES</a:t>
            </a:r>
          </a:p>
        </p:txBody>
      </p:sp>
      <p:graphicFrame>
        <p:nvGraphicFramePr>
          <p:cNvPr id="5" name="Content Placeholder 4"/>
          <p:cNvGraphicFramePr>
            <a:graphicFrameLocks noGrp="1"/>
          </p:cNvGraphicFramePr>
          <p:nvPr>
            <p:ph idx="1"/>
          </p:nvPr>
        </p:nvGraphicFramePr>
        <p:xfrm>
          <a:off x="468313" y="1125538"/>
          <a:ext cx="8197850" cy="4103688"/>
        </p:xfrm>
        <a:graphic>
          <a:graphicData uri="http://schemas.openxmlformats.org/drawingml/2006/table">
            <a:tbl>
              <a:tblPr firstRow="1" bandRow="1">
                <a:tableStyleId>{5C22544A-7EE6-4342-B048-85BDC9FD1C3A}</a:tableStyleId>
              </a:tblPr>
              <a:tblGrid>
                <a:gridCol w="1804771">
                  <a:extLst>
                    <a:ext uri="{9D8B030D-6E8A-4147-A177-3AD203B41FA5}">
                      <a16:colId xmlns:a16="http://schemas.microsoft.com/office/drawing/2014/main" val="20000"/>
                    </a:ext>
                  </a:extLst>
                </a:gridCol>
                <a:gridCol w="6393079">
                  <a:extLst>
                    <a:ext uri="{9D8B030D-6E8A-4147-A177-3AD203B41FA5}">
                      <a16:colId xmlns:a16="http://schemas.microsoft.com/office/drawing/2014/main" val="20001"/>
                    </a:ext>
                  </a:extLst>
                </a:gridCol>
              </a:tblGrid>
              <a:tr h="951563">
                <a:tc>
                  <a:txBody>
                    <a:bodyPr/>
                    <a:lstStyle/>
                    <a:p>
                      <a:r>
                        <a:rPr lang="en-GB" sz="1400" dirty="0"/>
                        <a:t>FEATURE </a:t>
                      </a:r>
                    </a:p>
                  </a:txBody>
                  <a:tcPr marL="68568" marR="68568" marT="34284" marB="34284"/>
                </a:tc>
                <a:tc>
                  <a:txBody>
                    <a:bodyPr/>
                    <a:lstStyle/>
                    <a:p>
                      <a:r>
                        <a:rPr lang="en-GB" sz="1400" dirty="0"/>
                        <a:t>Outcome</a:t>
                      </a:r>
                    </a:p>
                  </a:txBody>
                  <a:tcPr marL="68568" marR="68568" marT="34284" marB="34284"/>
                </a:tc>
                <a:extLst>
                  <a:ext uri="{0D108BD9-81ED-4DB2-BD59-A6C34878D82A}">
                    <a16:rowId xmlns:a16="http://schemas.microsoft.com/office/drawing/2014/main" val="10000"/>
                  </a:ext>
                </a:extLst>
              </a:tr>
              <a:tr h="630425">
                <a:tc>
                  <a:txBody>
                    <a:bodyPr/>
                    <a:lstStyle/>
                    <a:p>
                      <a:r>
                        <a:rPr lang="en-GB" sz="1400" dirty="0"/>
                        <a:t>INDIVIDUALITY</a:t>
                      </a:r>
                    </a:p>
                  </a:txBody>
                  <a:tcPr marL="68568" marR="68568" marT="34284" marB="34284"/>
                </a:tc>
                <a:tc>
                  <a:txBody>
                    <a:bodyPr/>
                    <a:lstStyle/>
                    <a:p>
                      <a:r>
                        <a:rPr lang="en-GB" sz="1400" dirty="0"/>
                        <a:t>everyone’s differences are recognised and respected</a:t>
                      </a:r>
                    </a:p>
                  </a:txBody>
                  <a:tcPr marL="68568" marR="68568" marT="34284" marB="34284"/>
                </a:tc>
                <a:extLst>
                  <a:ext uri="{0D108BD9-81ED-4DB2-BD59-A6C34878D82A}">
                    <a16:rowId xmlns:a16="http://schemas.microsoft.com/office/drawing/2014/main" val="10001"/>
                  </a:ext>
                </a:extLst>
              </a:tr>
              <a:tr h="630425">
                <a:tc>
                  <a:txBody>
                    <a:bodyPr/>
                    <a:lstStyle/>
                    <a:p>
                      <a:r>
                        <a:rPr lang="en-GB" sz="1400" dirty="0"/>
                        <a:t>CHOICE </a:t>
                      </a:r>
                    </a:p>
                  </a:txBody>
                  <a:tcPr marL="68568" marR="68568" marT="34284" marB="34284"/>
                </a:tc>
                <a:tc>
                  <a:txBody>
                    <a:bodyPr/>
                    <a:lstStyle/>
                    <a:p>
                      <a:r>
                        <a:rPr lang="en-GB" sz="1400" dirty="0"/>
                        <a:t>the right of individuals to make informed choices, and take responsibility for those choices and related risks is supported</a:t>
                      </a:r>
                    </a:p>
                  </a:txBody>
                  <a:tcPr marL="68568" marR="68568" marT="34284" marB="34284"/>
                </a:tc>
                <a:extLst>
                  <a:ext uri="{0D108BD9-81ED-4DB2-BD59-A6C34878D82A}">
                    <a16:rowId xmlns:a16="http://schemas.microsoft.com/office/drawing/2014/main" val="10002"/>
                  </a:ext>
                </a:extLst>
              </a:tr>
              <a:tr h="630425">
                <a:tc>
                  <a:txBody>
                    <a:bodyPr/>
                    <a:lstStyle/>
                    <a:p>
                      <a:r>
                        <a:rPr lang="en-GB" sz="1400" dirty="0"/>
                        <a:t>PRIVACY</a:t>
                      </a:r>
                    </a:p>
                  </a:txBody>
                  <a:tcPr marL="68568" marR="68568" marT="34284" marB="34284"/>
                </a:tc>
                <a:tc>
                  <a:txBody>
                    <a:bodyPr/>
                    <a:lstStyle/>
                    <a:p>
                      <a:r>
                        <a:rPr lang="en-GB" sz="1400" dirty="0"/>
                        <a:t>information and activities are kept confidential</a:t>
                      </a:r>
                    </a:p>
                  </a:txBody>
                  <a:tcPr marL="68568" marR="68568" marT="34284" marB="34284"/>
                </a:tc>
                <a:extLst>
                  <a:ext uri="{0D108BD9-81ED-4DB2-BD59-A6C34878D82A}">
                    <a16:rowId xmlns:a16="http://schemas.microsoft.com/office/drawing/2014/main" val="10003"/>
                  </a:ext>
                </a:extLst>
              </a:tr>
              <a:tr h="630425">
                <a:tc>
                  <a:txBody>
                    <a:bodyPr/>
                    <a:lstStyle/>
                    <a:p>
                      <a:r>
                        <a:rPr lang="en-GB" sz="1400" dirty="0"/>
                        <a:t>INDEPENDENCE </a:t>
                      </a:r>
                    </a:p>
                  </a:txBody>
                  <a:tcPr marL="68568" marR="68568" marT="34284" marB="34284"/>
                </a:tc>
                <a:tc>
                  <a:txBody>
                    <a:bodyPr/>
                    <a:lstStyle/>
                    <a:p>
                      <a:r>
                        <a:rPr lang="en-GB" sz="1400" dirty="0"/>
                        <a:t>individuals are empowered to do activities for themselves and their dignity be treated in a respectful way</a:t>
                      </a:r>
                    </a:p>
                  </a:txBody>
                  <a:tcPr marL="68568" marR="68568" marT="34284" marB="34284"/>
                </a:tc>
                <a:extLst>
                  <a:ext uri="{0D108BD9-81ED-4DB2-BD59-A6C34878D82A}">
                    <a16:rowId xmlns:a16="http://schemas.microsoft.com/office/drawing/2014/main" val="10004"/>
                  </a:ext>
                </a:extLst>
              </a:tr>
              <a:tr h="630425">
                <a:tc>
                  <a:txBody>
                    <a:bodyPr/>
                    <a:lstStyle/>
                    <a:p>
                      <a:r>
                        <a:rPr lang="en-GB" sz="1400" dirty="0"/>
                        <a:t>INCLUSION </a:t>
                      </a:r>
                    </a:p>
                  </a:txBody>
                  <a:tcPr marL="68568" marR="68568" marT="34284" marB="34284"/>
                </a:tc>
                <a:tc>
                  <a:txBody>
                    <a:bodyPr/>
                    <a:lstStyle/>
                    <a:p>
                      <a:r>
                        <a:rPr lang="en-GB" sz="1400" dirty="0"/>
                        <a:t>people are supported to be participate in all aspects of community that they choose and viewed as valued and equal citizens</a:t>
                      </a:r>
                    </a:p>
                  </a:txBody>
                  <a:tcPr marL="68568" marR="68568" marT="34284" marB="34284"/>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20880115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95250" y="6350"/>
            <a:ext cx="8853488" cy="611188"/>
          </a:xfrm>
        </p:spPr>
        <p:txBody>
          <a:bodyPr/>
          <a:lstStyle/>
          <a:p>
            <a:r>
              <a:rPr lang="en-GB" altLang="en-US" sz="3300" b="1"/>
              <a:t>Values in Health and Social Care</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096717" y="595859"/>
            <a:ext cx="715988" cy="595572"/>
          </a:xfrm>
          <a:prstGeom prst="ellipse">
            <a:avLst/>
          </a:prstGeom>
          <a:solidFill>
            <a:srgbClr val="002060"/>
          </a:solidFill>
          <a:ln w="31750">
            <a:solidFill>
              <a:schemeClr val="bg1"/>
            </a:solidFill>
          </a:ln>
        </p:spPr>
      </p:pic>
      <p:grpSp>
        <p:nvGrpSpPr>
          <p:cNvPr id="15364" name="Group 1"/>
          <p:cNvGrpSpPr>
            <a:grpSpLocks/>
          </p:cNvGrpSpPr>
          <p:nvPr/>
        </p:nvGrpSpPr>
        <p:grpSpPr bwMode="auto">
          <a:xfrm>
            <a:off x="246063" y="836613"/>
            <a:ext cx="8789987" cy="4679950"/>
            <a:chOff x="246063" y="1209675"/>
            <a:chExt cx="8709025" cy="5013325"/>
          </a:xfrm>
        </p:grpSpPr>
        <p:sp>
          <p:nvSpPr>
            <p:cNvPr id="40" name="Rectangle 39"/>
            <p:cNvSpPr/>
            <p:nvPr/>
          </p:nvSpPr>
          <p:spPr>
            <a:xfrm>
              <a:off x="272801" y="3087121"/>
              <a:ext cx="3207099"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1" name="Rectangle 40"/>
            <p:cNvSpPr/>
            <p:nvPr/>
          </p:nvSpPr>
          <p:spPr>
            <a:xfrm>
              <a:off x="252355" y="3434040"/>
              <a:ext cx="3227546" cy="100334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2" name="Rectangle 11"/>
            <p:cNvSpPr/>
            <p:nvPr/>
          </p:nvSpPr>
          <p:spPr>
            <a:xfrm>
              <a:off x="5661481" y="3085420"/>
              <a:ext cx="3205525" cy="3452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3" name="Rectangle 12"/>
            <p:cNvSpPr/>
            <p:nvPr/>
          </p:nvSpPr>
          <p:spPr>
            <a:xfrm>
              <a:off x="5650472" y="3432339"/>
              <a:ext cx="3210244" cy="100334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4" name="Rectangle 13"/>
            <p:cNvSpPr/>
            <p:nvPr/>
          </p:nvSpPr>
          <p:spPr>
            <a:xfrm>
              <a:off x="246063" y="1270896"/>
              <a:ext cx="4174418"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5" name="Rectangle 14"/>
            <p:cNvSpPr/>
            <p:nvPr/>
          </p:nvSpPr>
          <p:spPr>
            <a:xfrm>
              <a:off x="271229" y="1616114"/>
              <a:ext cx="4146106" cy="121251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6" name="Rectangle 15"/>
            <p:cNvSpPr/>
            <p:nvPr/>
          </p:nvSpPr>
          <p:spPr>
            <a:xfrm>
              <a:off x="246063" y="4711179"/>
              <a:ext cx="4174418"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17" name="Rectangle 16"/>
            <p:cNvSpPr/>
            <p:nvPr/>
          </p:nvSpPr>
          <p:spPr>
            <a:xfrm>
              <a:off x="268083" y="5047895"/>
              <a:ext cx="4149252" cy="117510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20" name="TextBox 19"/>
            <p:cNvSpPr txBox="1"/>
            <p:nvPr/>
          </p:nvSpPr>
          <p:spPr>
            <a:xfrm>
              <a:off x="261792" y="1238584"/>
              <a:ext cx="2486720" cy="413243"/>
            </a:xfrm>
            <a:prstGeom prst="rect">
              <a:avLst/>
            </a:prstGeom>
            <a:noFill/>
          </p:spPr>
          <p:txBody>
            <a:bodyPr>
              <a:spAutoFit/>
            </a:bodyPr>
            <a:lstStyle/>
            <a:p>
              <a:pPr>
                <a:defRPr/>
              </a:pPr>
              <a:r>
                <a:rPr lang="en-GB" sz="2092" b="1" dirty="0">
                  <a:solidFill>
                    <a:srgbClr val="002060"/>
                  </a:solidFill>
                </a:rPr>
                <a:t>Care</a:t>
              </a:r>
            </a:p>
          </p:txBody>
        </p:sp>
        <p:sp>
          <p:nvSpPr>
            <p:cNvPr id="22" name="TextBox 21"/>
            <p:cNvSpPr txBox="1"/>
            <p:nvPr/>
          </p:nvSpPr>
          <p:spPr>
            <a:xfrm>
              <a:off x="268083" y="4644857"/>
              <a:ext cx="2486720" cy="414943"/>
            </a:xfrm>
            <a:prstGeom prst="rect">
              <a:avLst/>
            </a:prstGeom>
            <a:noFill/>
          </p:spPr>
          <p:txBody>
            <a:bodyPr>
              <a:spAutoFit/>
            </a:bodyPr>
            <a:lstStyle/>
            <a:p>
              <a:pPr>
                <a:defRPr/>
              </a:pPr>
              <a:r>
                <a:rPr lang="en-GB" sz="2092" b="1" dirty="0">
                  <a:solidFill>
                    <a:srgbClr val="002060"/>
                  </a:solidFill>
                </a:rPr>
                <a:t>Competence</a:t>
              </a:r>
            </a:p>
          </p:txBody>
        </p:sp>
        <p:sp>
          <p:nvSpPr>
            <p:cNvPr id="24" name="TextBox 23"/>
            <p:cNvSpPr txBox="1"/>
            <p:nvPr/>
          </p:nvSpPr>
          <p:spPr>
            <a:xfrm>
              <a:off x="5650472" y="3019098"/>
              <a:ext cx="2485147" cy="414943"/>
            </a:xfrm>
            <a:prstGeom prst="rect">
              <a:avLst/>
            </a:prstGeom>
            <a:noFill/>
          </p:spPr>
          <p:txBody>
            <a:bodyPr>
              <a:spAutoFit/>
            </a:bodyPr>
            <a:lstStyle/>
            <a:p>
              <a:pPr>
                <a:defRPr/>
              </a:pPr>
              <a:r>
                <a:rPr lang="en-GB" sz="2092" b="1" dirty="0">
                  <a:solidFill>
                    <a:srgbClr val="002060"/>
                  </a:solidFill>
                </a:rPr>
                <a:t>Courage</a:t>
              </a:r>
            </a:p>
          </p:txBody>
        </p:sp>
        <p:sp>
          <p:nvSpPr>
            <p:cNvPr id="27" name="TextBox 26"/>
            <p:cNvSpPr txBox="1"/>
            <p:nvPr/>
          </p:nvSpPr>
          <p:spPr>
            <a:xfrm>
              <a:off x="272801" y="1704545"/>
              <a:ext cx="4144534" cy="920017"/>
            </a:xfrm>
            <a:prstGeom prst="rect">
              <a:avLst/>
            </a:prstGeom>
            <a:noFill/>
          </p:spPr>
          <p:txBody>
            <a:bodyPr>
              <a:spAutoFit/>
            </a:bodyPr>
            <a:lstStyle/>
            <a:p>
              <a:pPr>
                <a:defRPr/>
              </a:pPr>
              <a:r>
                <a:rPr lang="en-GB" sz="1793" dirty="0">
                  <a:solidFill>
                    <a:schemeClr val="bg1"/>
                  </a:solidFill>
                </a:rPr>
                <a:t>Having someone’s best interests at heart and doing what you can to maintain or improve their wellbeing</a:t>
              </a:r>
            </a:p>
          </p:txBody>
        </p:sp>
        <p:sp>
          <p:nvSpPr>
            <p:cNvPr id="28" name="TextBox 27"/>
            <p:cNvSpPr txBox="1"/>
            <p:nvPr/>
          </p:nvSpPr>
          <p:spPr>
            <a:xfrm>
              <a:off x="310551" y="5163535"/>
              <a:ext cx="3990392" cy="920017"/>
            </a:xfrm>
            <a:prstGeom prst="rect">
              <a:avLst/>
            </a:prstGeom>
            <a:noFill/>
          </p:spPr>
          <p:txBody>
            <a:bodyPr>
              <a:spAutoFit/>
            </a:bodyPr>
            <a:lstStyle/>
            <a:p>
              <a:pPr>
                <a:defRPr/>
              </a:pPr>
              <a:r>
                <a:rPr lang="en-GB" sz="1793" dirty="0">
                  <a:solidFill>
                    <a:schemeClr val="bg1"/>
                  </a:solidFill>
                </a:rPr>
                <a:t>To understand what someone needs and have the knowledge and skills to provide it</a:t>
              </a:r>
            </a:p>
          </p:txBody>
        </p:sp>
        <p:sp>
          <p:nvSpPr>
            <p:cNvPr id="32" name="TextBox 31"/>
            <p:cNvSpPr txBox="1"/>
            <p:nvPr/>
          </p:nvSpPr>
          <p:spPr>
            <a:xfrm>
              <a:off x="5683502" y="3479956"/>
              <a:ext cx="3271586" cy="920017"/>
            </a:xfrm>
            <a:prstGeom prst="rect">
              <a:avLst/>
            </a:prstGeom>
            <a:noFill/>
          </p:spPr>
          <p:txBody>
            <a:bodyPr>
              <a:spAutoFit/>
            </a:bodyPr>
            <a:lstStyle/>
            <a:p>
              <a:pPr>
                <a:defRPr/>
              </a:pPr>
              <a:r>
                <a:rPr lang="en-GB" sz="1793" dirty="0">
                  <a:solidFill>
                    <a:schemeClr val="bg1"/>
                  </a:solidFill>
                </a:rPr>
                <a:t>Not to have fear to try out new things or to say if you are concerned about anything</a:t>
              </a:r>
            </a:p>
          </p:txBody>
        </p:sp>
        <p:pic>
          <p:nvPicPr>
            <p:cNvPr id="15379" name="Picture 24"/>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579813" y="3225800"/>
              <a:ext cx="2032000" cy="105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TextBox 29"/>
            <p:cNvSpPr txBox="1"/>
            <p:nvPr/>
          </p:nvSpPr>
          <p:spPr>
            <a:xfrm>
              <a:off x="252355" y="3031001"/>
              <a:ext cx="2870502" cy="411542"/>
            </a:xfrm>
            <a:prstGeom prst="rect">
              <a:avLst/>
            </a:prstGeom>
            <a:noFill/>
          </p:spPr>
          <p:txBody>
            <a:bodyPr>
              <a:spAutoFit/>
            </a:bodyPr>
            <a:lstStyle/>
            <a:p>
              <a:pPr>
                <a:defRPr/>
              </a:pPr>
              <a:r>
                <a:rPr lang="en-GB" sz="2092" b="1" dirty="0">
                  <a:solidFill>
                    <a:srgbClr val="002060"/>
                  </a:solidFill>
                </a:rPr>
                <a:t>Compassion</a:t>
              </a:r>
            </a:p>
          </p:txBody>
        </p:sp>
        <p:sp>
          <p:nvSpPr>
            <p:cNvPr id="31" name="TextBox 30"/>
            <p:cNvSpPr txBox="1"/>
            <p:nvPr/>
          </p:nvSpPr>
          <p:spPr>
            <a:xfrm>
              <a:off x="260218" y="3464651"/>
              <a:ext cx="3207099" cy="920016"/>
            </a:xfrm>
            <a:prstGeom prst="rect">
              <a:avLst/>
            </a:prstGeom>
            <a:noFill/>
          </p:spPr>
          <p:txBody>
            <a:bodyPr>
              <a:spAutoFit/>
            </a:bodyPr>
            <a:lstStyle/>
            <a:p>
              <a:pPr>
                <a:defRPr/>
              </a:pPr>
              <a:r>
                <a:rPr lang="en-GB" sz="1793" dirty="0">
                  <a:solidFill>
                    <a:schemeClr val="bg1"/>
                  </a:solidFill>
                </a:rPr>
                <a:t>Being able to feel for someone, to understand them and their situation</a:t>
              </a:r>
            </a:p>
          </p:txBody>
        </p:sp>
        <p:sp>
          <p:nvSpPr>
            <p:cNvPr id="43" name="Rectangle 42"/>
            <p:cNvSpPr/>
            <p:nvPr/>
          </p:nvSpPr>
          <p:spPr>
            <a:xfrm>
              <a:off x="4711463" y="4711179"/>
              <a:ext cx="4161835"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4" name="Rectangle 43"/>
            <p:cNvSpPr/>
            <p:nvPr/>
          </p:nvSpPr>
          <p:spPr>
            <a:xfrm>
              <a:off x="4730338" y="5047895"/>
              <a:ext cx="4142961" cy="1175105"/>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5" name="TextBox 44"/>
            <p:cNvSpPr txBox="1"/>
            <p:nvPr/>
          </p:nvSpPr>
          <p:spPr>
            <a:xfrm>
              <a:off x="4711463" y="4651659"/>
              <a:ext cx="2872075" cy="413242"/>
            </a:xfrm>
            <a:prstGeom prst="rect">
              <a:avLst/>
            </a:prstGeom>
            <a:noFill/>
          </p:spPr>
          <p:txBody>
            <a:bodyPr>
              <a:spAutoFit/>
            </a:bodyPr>
            <a:lstStyle/>
            <a:p>
              <a:pPr>
                <a:defRPr/>
              </a:pPr>
              <a:r>
                <a:rPr lang="en-GB" sz="2092" b="1" dirty="0">
                  <a:solidFill>
                    <a:srgbClr val="002060"/>
                  </a:solidFill>
                </a:rPr>
                <a:t>Communication</a:t>
              </a:r>
            </a:p>
          </p:txBody>
        </p:sp>
        <p:sp>
          <p:nvSpPr>
            <p:cNvPr id="46" name="TextBox 45"/>
            <p:cNvSpPr txBox="1"/>
            <p:nvPr/>
          </p:nvSpPr>
          <p:spPr>
            <a:xfrm>
              <a:off x="4843585" y="5153331"/>
              <a:ext cx="3968372" cy="918316"/>
            </a:xfrm>
            <a:prstGeom prst="rect">
              <a:avLst/>
            </a:prstGeom>
            <a:noFill/>
          </p:spPr>
          <p:txBody>
            <a:bodyPr>
              <a:spAutoFit/>
            </a:bodyPr>
            <a:lstStyle/>
            <a:p>
              <a:pPr>
                <a:defRPr/>
              </a:pPr>
              <a:r>
                <a:rPr lang="en-GB" sz="1793" dirty="0">
                  <a:solidFill>
                    <a:schemeClr val="bg1"/>
                  </a:solidFill>
                </a:rPr>
                <a:t>To listen carefully but also be able to speak and act in a way that the person can understand</a:t>
              </a:r>
            </a:p>
          </p:txBody>
        </p:sp>
        <p:sp>
          <p:nvSpPr>
            <p:cNvPr id="47" name="Rectangle 46"/>
            <p:cNvSpPr/>
            <p:nvPr/>
          </p:nvSpPr>
          <p:spPr>
            <a:xfrm>
              <a:off x="4703599" y="1279398"/>
              <a:ext cx="4160262" cy="346919"/>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8" name="Rectangle 47"/>
            <p:cNvSpPr/>
            <p:nvPr/>
          </p:nvSpPr>
          <p:spPr>
            <a:xfrm>
              <a:off x="4713037" y="1616114"/>
              <a:ext cx="4147679" cy="121251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sz="1793"/>
            </a:p>
          </p:txBody>
        </p:sp>
        <p:sp>
          <p:nvSpPr>
            <p:cNvPr id="49" name="TextBox 48"/>
            <p:cNvSpPr txBox="1"/>
            <p:nvPr/>
          </p:nvSpPr>
          <p:spPr>
            <a:xfrm>
              <a:off x="4711463" y="1209675"/>
              <a:ext cx="2486721" cy="414943"/>
            </a:xfrm>
            <a:prstGeom prst="rect">
              <a:avLst/>
            </a:prstGeom>
            <a:noFill/>
          </p:spPr>
          <p:txBody>
            <a:bodyPr>
              <a:spAutoFit/>
            </a:bodyPr>
            <a:lstStyle/>
            <a:p>
              <a:pPr>
                <a:defRPr/>
              </a:pPr>
              <a:r>
                <a:rPr lang="en-GB" sz="2092" b="1" dirty="0">
                  <a:solidFill>
                    <a:srgbClr val="002060"/>
                  </a:solidFill>
                </a:rPr>
                <a:t>Commitment</a:t>
              </a:r>
            </a:p>
          </p:txBody>
        </p:sp>
        <p:sp>
          <p:nvSpPr>
            <p:cNvPr id="50" name="TextBox 49"/>
            <p:cNvSpPr txBox="1"/>
            <p:nvPr/>
          </p:nvSpPr>
          <p:spPr>
            <a:xfrm>
              <a:off x="4730338" y="1699444"/>
              <a:ext cx="4094202" cy="920016"/>
            </a:xfrm>
            <a:prstGeom prst="rect">
              <a:avLst/>
            </a:prstGeom>
            <a:noFill/>
          </p:spPr>
          <p:txBody>
            <a:bodyPr>
              <a:spAutoFit/>
            </a:bodyPr>
            <a:lstStyle/>
            <a:p>
              <a:pPr>
                <a:defRPr/>
              </a:pPr>
              <a:r>
                <a:rPr lang="en-GB" sz="1793" dirty="0">
                  <a:solidFill>
                    <a:schemeClr val="bg1"/>
                  </a:solidFill>
                </a:rPr>
                <a:t>Dedication to providing care and support but also understanding the responsibility you have as a worker</a:t>
              </a:r>
            </a:p>
          </p:txBody>
        </p:sp>
      </p:grpSp>
    </p:spTree>
    <p:extLst>
      <p:ext uri="{BB962C8B-B14F-4D97-AF65-F5344CB8AC3E}">
        <p14:creationId xmlns:p14="http://schemas.microsoft.com/office/powerpoint/2010/main" val="281423125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itle 6"/>
          <p:cNvSpPr>
            <a:spLocks noGrp="1"/>
          </p:cNvSpPr>
          <p:nvPr>
            <p:ph type="ctrTitle" idx="4294967295"/>
          </p:nvPr>
        </p:nvSpPr>
        <p:spPr>
          <a:xfrm>
            <a:off x="319953" y="609600"/>
            <a:ext cx="7772400" cy="1944688"/>
          </a:xfrm>
        </p:spPr>
        <p:txBody>
          <a:bodyPr>
            <a:normAutofit fontScale="90000"/>
          </a:bodyPr>
          <a:lstStyle/>
          <a:p>
            <a:pPr>
              <a:defRPr/>
            </a:pPr>
            <a:r>
              <a:rPr lang="en-GB" sz="6700" dirty="0"/>
              <a:t>Video </a:t>
            </a:r>
            <a:br>
              <a:rPr lang="en-GB" dirty="0"/>
            </a:br>
            <a:br>
              <a:rPr lang="en-GB" dirty="0"/>
            </a:br>
            <a:r>
              <a:rPr lang="en-GB" dirty="0"/>
              <a:t>Personal-Centred Care</a:t>
            </a:r>
          </a:p>
        </p:txBody>
      </p:sp>
      <p:sp>
        <p:nvSpPr>
          <p:cNvPr id="8" name="Subtitle 7"/>
          <p:cNvSpPr>
            <a:spLocks noGrp="1"/>
          </p:cNvSpPr>
          <p:nvPr>
            <p:ph type="subTitle" idx="4294967295"/>
          </p:nvPr>
        </p:nvSpPr>
        <p:spPr>
          <a:xfrm>
            <a:off x="1066800" y="3352800"/>
            <a:ext cx="7053262" cy="647700"/>
          </a:xfrm>
        </p:spPr>
        <p:txBody>
          <a:bodyPr>
            <a:normAutofit/>
          </a:bodyPr>
          <a:lstStyle/>
          <a:p>
            <a:pPr>
              <a:defRPr/>
            </a:pPr>
            <a:r>
              <a:rPr lang="en-GB" sz="2400" dirty="0">
                <a:hlinkClick r:id="rId2"/>
              </a:rPr>
              <a:t>https://www.youtube.com/watch?v=DxqxPVojBak</a:t>
            </a:r>
            <a:endParaRPr lang="en-GB" sz="2400" dirty="0"/>
          </a:p>
          <a:p>
            <a:pPr>
              <a:defRPr/>
            </a:pPr>
            <a:endParaRPr lang="en-GB" sz="2400" dirty="0"/>
          </a:p>
        </p:txBody>
      </p:sp>
    </p:spTree>
    <p:extLst>
      <p:ext uri="{BB962C8B-B14F-4D97-AF65-F5344CB8AC3E}">
        <p14:creationId xmlns:p14="http://schemas.microsoft.com/office/powerpoint/2010/main" val="245609446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457200" y="274638"/>
            <a:ext cx="7467600" cy="492547"/>
          </a:xfrm>
        </p:spPr>
        <p:txBody>
          <a:bodyPr>
            <a:normAutofit fontScale="90000"/>
          </a:bodyPr>
          <a:lstStyle/>
          <a:p>
            <a:r>
              <a:rPr lang="en-US" altLang="en-US" sz="3200" dirty="0"/>
              <a:t>Advantages of a Person-centered Care</a:t>
            </a:r>
          </a:p>
        </p:txBody>
      </p:sp>
      <p:sp>
        <p:nvSpPr>
          <p:cNvPr id="18435" name="Content Placeholder 2"/>
          <p:cNvSpPr>
            <a:spLocks noGrp="1"/>
          </p:cNvSpPr>
          <p:nvPr>
            <p:ph idx="1"/>
          </p:nvPr>
        </p:nvSpPr>
        <p:spPr>
          <a:xfrm>
            <a:off x="304800" y="914400"/>
            <a:ext cx="4188173" cy="3886200"/>
          </a:xfrm>
        </p:spPr>
        <p:txBody>
          <a:bodyPr/>
          <a:lstStyle/>
          <a:p>
            <a:r>
              <a:rPr lang="en-GB" altLang="en-US" sz="1800" dirty="0">
                <a:latin typeface="Calibri" panose="020F0502020204030204" pitchFamily="34" charset="0"/>
                <a:cs typeface="Calibri" panose="020F0502020204030204" pitchFamily="34" charset="0"/>
              </a:rPr>
              <a:t>encourage people to be more involved in decisions about their care so they get services and support that are appropriate for their needs</a:t>
            </a:r>
          </a:p>
          <a:p>
            <a:r>
              <a:rPr lang="en-GB" altLang="en-US" sz="1800" dirty="0">
                <a:latin typeface="Calibri" panose="020F0502020204030204" pitchFamily="34" charset="0"/>
                <a:cs typeface="Calibri" panose="020F0502020204030204" pitchFamily="34" charset="0"/>
              </a:rPr>
              <a:t>help people get the care they need when they need it</a:t>
            </a:r>
          </a:p>
          <a:p>
            <a:r>
              <a:rPr lang="en-GB" altLang="en-US" sz="1800" dirty="0">
                <a:latin typeface="Calibri" panose="020F0502020204030204" pitchFamily="34" charset="0"/>
                <a:cs typeface="Calibri" panose="020F0502020204030204" pitchFamily="34" charset="0"/>
              </a:rPr>
              <a:t>help people be more active in looking after themselves and reduce some of the pressure on health and social services</a:t>
            </a:r>
          </a:p>
          <a:p>
            <a:r>
              <a:rPr lang="en-GB" altLang="en-US" sz="1800" dirty="0">
                <a:latin typeface="Calibri" panose="020F0502020204030204" pitchFamily="34" charset="0"/>
                <a:cs typeface="Calibri" panose="020F0502020204030204" pitchFamily="34" charset="0"/>
              </a:rPr>
              <a:t>encourage people to lead a more healthy lifestyle, such as exercising or eating healthily </a:t>
            </a:r>
          </a:p>
          <a:p>
            <a:endParaRPr lang="en-GB" altLang="en-US" sz="1800" dirty="0">
              <a:latin typeface="Calibri" panose="020F0502020204030204" pitchFamily="34" charset="0"/>
              <a:cs typeface="Calibri" panose="020F0502020204030204" pitchFamily="34" charset="0"/>
            </a:endParaRPr>
          </a:p>
          <a:p>
            <a:endParaRPr lang="en-GB" altLang="en-US" sz="1800" dirty="0">
              <a:latin typeface="Calibri" panose="020F0502020204030204" pitchFamily="34" charset="0"/>
              <a:cs typeface="Calibri" panose="020F0502020204030204" pitchFamily="34" charset="0"/>
            </a:endParaRPr>
          </a:p>
          <a:p>
            <a:endParaRPr lang="en-GB" altLang="en-US" sz="1800" dirty="0">
              <a:latin typeface="Calibri" panose="020F0502020204030204" pitchFamily="34" charset="0"/>
              <a:cs typeface="Calibri" panose="020F0502020204030204" pitchFamily="34" charset="0"/>
            </a:endParaRPr>
          </a:p>
        </p:txBody>
      </p:sp>
      <p:sp>
        <p:nvSpPr>
          <p:cNvPr id="4" name="Date Placeholder 3"/>
          <p:cNvSpPr>
            <a:spLocks noGrp="1"/>
          </p:cNvSpPr>
          <p:nvPr>
            <p:ph type="dt" sz="half" idx="10"/>
          </p:nvPr>
        </p:nvSpPr>
        <p:spPr/>
        <p:txBody>
          <a:bodyPr/>
          <a:lstStyle/>
          <a:p>
            <a:pPr>
              <a:defRPr/>
            </a:pPr>
            <a:fld id="{3F45FFC1-ADBA-F94D-BB5A-782C9D668B43}" type="datetime1">
              <a:rPr lang="en-GB" altLang="en-US" smtClean="0"/>
              <a:pPr>
                <a:defRPr/>
              </a:pPr>
              <a:t>05/01/2022</a:t>
            </a:fld>
            <a:endParaRPr lang="en-GB" altLang="en-US" dirty="0"/>
          </a:p>
        </p:txBody>
      </p:sp>
      <p:sp>
        <p:nvSpPr>
          <p:cNvPr id="1843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738B683-6BE4-4A70-879C-7D8864B37566}"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
        <p:nvSpPr>
          <p:cNvPr id="18436" name="Content Placeholder 1"/>
          <p:cNvSpPr>
            <a:spLocks noGrp="1"/>
          </p:cNvSpPr>
          <p:nvPr>
            <p:ph sz="half" idx="4294967295"/>
          </p:nvPr>
        </p:nvSpPr>
        <p:spPr>
          <a:xfrm>
            <a:off x="4789777" y="1022350"/>
            <a:ext cx="4319587" cy="4422775"/>
          </a:xfrm>
        </p:spPr>
        <p:txBody>
          <a:bodyPr/>
          <a:lstStyle/>
          <a:p>
            <a:r>
              <a:rPr lang="en-GB" altLang="en-US" sz="1800" dirty="0">
                <a:latin typeface="Calibri" panose="020F0502020204030204" pitchFamily="34" charset="0"/>
                <a:cs typeface="Calibri" panose="020F0502020204030204" pitchFamily="34" charset="0"/>
              </a:rPr>
              <a:t>reduce how often people use services. This may in turn reduce the overall cost of care, but there is not as much evidence about this</a:t>
            </a:r>
          </a:p>
          <a:p>
            <a:r>
              <a:rPr lang="en-GB" altLang="en-US" sz="1800" dirty="0">
                <a:latin typeface="Calibri" panose="020F0502020204030204" pitchFamily="34" charset="0"/>
                <a:cs typeface="Calibri" panose="020F0502020204030204" pitchFamily="34" charset="0"/>
              </a:rPr>
              <a:t>improve the quality of the services available and outcomes, such as achieving being able to manage their blood pressure, blood sugar </a:t>
            </a:r>
            <a:r>
              <a:rPr lang="en-GB" altLang="en-US" sz="1800" dirty="0" err="1">
                <a:latin typeface="Calibri" panose="020F0502020204030204" pitchFamily="34" charset="0"/>
                <a:cs typeface="Calibri" panose="020F0502020204030204" pitchFamily="34" charset="0"/>
              </a:rPr>
              <a:t>etc</a:t>
            </a:r>
            <a:endParaRPr lang="en-GB" altLang="en-US" sz="1800" dirty="0">
              <a:latin typeface="Calibri" panose="020F0502020204030204" pitchFamily="34" charset="0"/>
              <a:cs typeface="Calibri" panose="020F0502020204030204" pitchFamily="34" charset="0"/>
            </a:endParaRPr>
          </a:p>
          <a:p>
            <a:r>
              <a:rPr lang="en-GB" altLang="en-US" sz="1800" dirty="0">
                <a:latin typeface="Calibri" panose="020F0502020204030204" pitchFamily="34" charset="0"/>
                <a:cs typeface="Calibri" panose="020F0502020204030204" pitchFamily="34" charset="0"/>
              </a:rPr>
              <a:t>improve the experience people have of care and help them feel more satisfied</a:t>
            </a:r>
          </a:p>
          <a:p>
            <a:r>
              <a:rPr lang="en-GB" altLang="en-US" sz="1800" dirty="0">
                <a:latin typeface="Calibri" panose="020F0502020204030204" pitchFamily="34" charset="0"/>
                <a:cs typeface="Calibri" panose="020F0502020204030204" pitchFamily="34" charset="0"/>
              </a:rPr>
              <a:t>improve how confident and satisfied professionals themselves feel about the care provided</a:t>
            </a:r>
          </a:p>
          <a:p>
            <a:endParaRPr lang="en-GB" altLang="en-US" sz="1800" dirty="0">
              <a:latin typeface="Calibri" panose="020F0502020204030204" pitchFamily="34" charset="0"/>
              <a:cs typeface="Calibri" panose="020F0502020204030204" pitchFamily="34" charset="0"/>
            </a:endParaRPr>
          </a:p>
          <a:p>
            <a:endParaRPr lang="en-GB" altLang="en-US" sz="1800" dirty="0">
              <a:latin typeface="Calibri" panose="020F0502020204030204" pitchFamily="34" charset="0"/>
              <a:cs typeface="Calibri" panose="020F0502020204030204" pitchFamily="34" charset="0"/>
            </a:endParaRPr>
          </a:p>
          <a:p>
            <a:endParaRPr lang="en-US" altLang="en-US" sz="1800" dirty="0">
              <a:latin typeface="Calibri" panose="020F0502020204030204" pitchFamily="34" charset="0"/>
              <a:cs typeface="Calibri" panose="020F0502020204030204" pitchFamily="34" charset="0"/>
            </a:endParaRPr>
          </a:p>
          <a:p>
            <a:endParaRPr lang="en-US" altLang="en-US" sz="1800" dirty="0">
              <a:latin typeface="Calibri" panose="020F0502020204030204" pitchFamily="34" charset="0"/>
              <a:cs typeface="Calibri" panose="020F0502020204030204" pitchFamily="34" charset="0"/>
            </a:endParaRPr>
          </a:p>
          <a:p>
            <a:endParaRPr lang="en-GB" altLang="en-US" sz="1600" dirty="0"/>
          </a:p>
        </p:txBody>
      </p:sp>
    </p:spTree>
    <p:extLst>
      <p:ext uri="{BB962C8B-B14F-4D97-AF65-F5344CB8AC3E}">
        <p14:creationId xmlns:p14="http://schemas.microsoft.com/office/powerpoint/2010/main" val="2223828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6"/>
          <p:cNvSpPr>
            <a:spLocks noGrp="1"/>
          </p:cNvSpPr>
          <p:nvPr>
            <p:ph type="title"/>
          </p:nvPr>
        </p:nvSpPr>
        <p:spPr>
          <a:xfrm>
            <a:off x="1042988" y="1700213"/>
            <a:ext cx="6615112" cy="1143000"/>
          </a:xfrm>
        </p:spPr>
        <p:txBody>
          <a:bodyPr>
            <a:normAutofit fontScale="90000"/>
          </a:bodyPr>
          <a:lstStyle/>
          <a:p>
            <a:r>
              <a:rPr lang="en-GB" altLang="en-US"/>
              <a:t>Legal framework of person-centred care</a:t>
            </a:r>
          </a:p>
        </p:txBody>
      </p:sp>
      <p:sp>
        <p:nvSpPr>
          <p:cNvPr id="5" name="Date Placeholder 4"/>
          <p:cNvSpPr>
            <a:spLocks noGrp="1"/>
          </p:cNvSpPr>
          <p:nvPr>
            <p:ph type="dt" sz="quarter" idx="10"/>
          </p:nvPr>
        </p:nvSpPr>
        <p:spPr/>
        <p:txBody>
          <a:bodyPr/>
          <a:lstStyle/>
          <a:p>
            <a:pPr>
              <a:defRPr/>
            </a:pPr>
            <a:fld id="{29D1E530-49F8-46DD-BE90-6ABBB3D46BC3}" type="datetime1">
              <a:rPr lang="en-GB" altLang="en-US" smtClean="0"/>
              <a:pPr>
                <a:defRPr/>
              </a:pPr>
              <a:t>05/01/2022</a:t>
            </a:fld>
            <a:endParaRPr lang="en-GB" altLang="en-US" dirty="0"/>
          </a:p>
        </p:txBody>
      </p:sp>
      <p:sp>
        <p:nvSpPr>
          <p:cNvPr id="19460" name="Slide Number Placeholder 5"/>
          <p:cNvSpPr>
            <a:spLocks noGrp="1"/>
          </p:cNvSpPr>
          <p:nvPr>
            <p:ph type="sldNum" sz="quarter" idx="12"/>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CBCF65E-F3BE-433A-A30C-6B783E213752}"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20123326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30200" y="222250"/>
            <a:ext cx="8229600" cy="633413"/>
          </a:xfrm>
        </p:spPr>
        <p:txBody>
          <a:bodyPr/>
          <a:lstStyle/>
          <a:p>
            <a:r>
              <a:rPr lang="en-GB" altLang="en-US" sz="3200" b="1"/>
              <a:t>Legal framework of Person-Centred Care</a:t>
            </a:r>
          </a:p>
        </p:txBody>
      </p:sp>
      <p:sp>
        <p:nvSpPr>
          <p:cNvPr id="19458" name="Rectangle 3"/>
          <p:cNvSpPr>
            <a:spLocks noGrp="1" noChangeArrowheads="1"/>
          </p:cNvSpPr>
          <p:nvPr>
            <p:ph idx="1"/>
          </p:nvPr>
        </p:nvSpPr>
        <p:spPr>
          <a:xfrm>
            <a:off x="323850" y="2293938"/>
            <a:ext cx="4392613" cy="2387600"/>
          </a:xfrm>
        </p:spPr>
        <p:txBody>
          <a:bodyPr>
            <a:normAutofit fontScale="85000" lnSpcReduction="20000"/>
          </a:bodyPr>
          <a:lstStyle/>
          <a:p>
            <a:pPr marL="0" indent="0">
              <a:buFont typeface="Arial" panose="020B0604020202020204" pitchFamily="34" charset="0"/>
              <a:buNone/>
              <a:defRPr/>
            </a:pPr>
            <a:endParaRPr lang="en-GB" altLang="en-US" sz="450" b="1" dirty="0"/>
          </a:p>
          <a:p>
            <a:pPr marL="0" indent="0">
              <a:buFont typeface="Arial" panose="020B0604020202020204" pitchFamily="34" charset="0"/>
              <a:buNone/>
              <a:defRPr/>
            </a:pPr>
            <a:r>
              <a:rPr lang="en-GB" altLang="en-US" sz="2250" dirty="0">
                <a:latin typeface="Arial" panose="020B0604020202020204" pitchFamily="34" charset="0"/>
                <a:cs typeface="Arial" panose="020B0604020202020204" pitchFamily="34" charset="0"/>
              </a:rPr>
              <a:t>When do you require consent from the people you support?</a:t>
            </a:r>
          </a:p>
          <a:p>
            <a:pPr marL="0" indent="0">
              <a:buFont typeface="Arial" panose="020B0604020202020204" pitchFamily="34" charset="0"/>
              <a:buNone/>
              <a:defRPr/>
            </a:pPr>
            <a:endParaRPr lang="en-GB" altLang="en-US" sz="225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altLang="en-US" sz="2250" dirty="0">
                <a:latin typeface="Arial" panose="020B0604020202020204" pitchFamily="34" charset="0"/>
                <a:cs typeface="Arial" panose="020B0604020202020204" pitchFamily="34" charset="0"/>
              </a:rPr>
              <a:t>What support do you need to provide if consent is going to be valid?</a:t>
            </a:r>
          </a:p>
          <a:p>
            <a:pPr marL="0" indent="0">
              <a:buFont typeface="Arial" panose="020B0604020202020204" pitchFamily="34" charset="0"/>
              <a:buNone/>
              <a:defRPr/>
            </a:pPr>
            <a:endParaRPr lang="en-GB" altLang="en-US" b="1" dirty="0"/>
          </a:p>
          <a:p>
            <a:pPr marL="0" indent="0">
              <a:buFont typeface="Arial" panose="020B0604020202020204" pitchFamily="34" charset="0"/>
              <a:buNone/>
              <a:defRPr/>
            </a:pPr>
            <a:endParaRPr lang="en-GB" altLang="en-US" b="1" dirty="0"/>
          </a:p>
          <a:p>
            <a:pPr marL="0" indent="0">
              <a:buFont typeface="Arial" panose="020B0604020202020204" pitchFamily="34" charset="0"/>
              <a:buNone/>
              <a:defRPr/>
            </a:pPr>
            <a:r>
              <a:rPr lang="en-GB" altLang="en-US" sz="450" b="1" dirty="0">
                <a:solidFill>
                  <a:srgbClr val="FF0000"/>
                </a:solidFill>
              </a:rPr>
              <a:t>		</a:t>
            </a:r>
          </a:p>
        </p:txBody>
      </p:sp>
      <p:sp>
        <p:nvSpPr>
          <p:cNvPr id="20484" name="Rectangle 3"/>
          <p:cNvSpPr>
            <a:spLocks noChangeArrowheads="1"/>
          </p:cNvSpPr>
          <p:nvPr/>
        </p:nvSpPr>
        <p:spPr bwMode="auto">
          <a:xfrm>
            <a:off x="323850" y="1316038"/>
            <a:ext cx="6072188" cy="571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A0E2"/>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3300" b="1">
                <a:latin typeface="Arial" panose="020B0604020202020204" pitchFamily="34" charset="0"/>
              </a:rPr>
              <a:t>Consent</a:t>
            </a:r>
            <a:endParaRPr lang="en-US" altLang="en-US" sz="3300" b="1">
              <a:latin typeface="Arial" panose="020B0604020202020204" pitchFamily="34" charset="0"/>
            </a:endParaRPr>
          </a:p>
        </p:txBody>
      </p:sp>
      <p:pic>
        <p:nvPicPr>
          <p:cNvPr id="20485"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844675"/>
            <a:ext cx="3557588" cy="255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Straight Connector 4"/>
          <p:cNvCxnSpPr/>
          <p:nvPr/>
        </p:nvCxnSpPr>
        <p:spPr>
          <a:xfrm>
            <a:off x="4859338" y="1601788"/>
            <a:ext cx="0" cy="3306762"/>
          </a:xfrm>
          <a:prstGeom prst="line">
            <a:avLst/>
          </a:prstGeom>
          <a:ln w="38100">
            <a:solidFill>
              <a:srgbClr val="C09102"/>
            </a:solidFill>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230360071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539750" y="188913"/>
            <a:ext cx="6588125" cy="571500"/>
          </a:xfrm>
        </p:spPr>
        <p:txBody>
          <a:bodyPr/>
          <a:lstStyle/>
          <a:p>
            <a:pPr algn="l" eaLnBrk="1" hangingPunct="1"/>
            <a:r>
              <a:rPr lang="en-GB" altLang="en-US" sz="2700">
                <a:latin typeface="Arial" panose="020B0604020202020204" pitchFamily="34" charset="0"/>
                <a:cs typeface="Arial" panose="020B0604020202020204" pitchFamily="34" charset="0"/>
              </a:rPr>
              <a:t>Consent : Role of Professionals</a:t>
            </a:r>
            <a:endParaRPr lang="en-US" altLang="en-US" sz="2700">
              <a:latin typeface="Arial" panose="020B0604020202020204" pitchFamily="34" charset="0"/>
              <a:cs typeface="Arial" panose="020B0604020202020204" pitchFamily="34" charset="0"/>
            </a:endParaRPr>
          </a:p>
        </p:txBody>
      </p:sp>
      <p:sp>
        <p:nvSpPr>
          <p:cNvPr id="22531" name="Rectangle 3"/>
          <p:cNvSpPr>
            <a:spLocks noGrp="1" noChangeArrowheads="1"/>
          </p:cNvSpPr>
          <p:nvPr>
            <p:ph idx="1"/>
          </p:nvPr>
        </p:nvSpPr>
        <p:spPr>
          <a:xfrm>
            <a:off x="360363" y="1125538"/>
            <a:ext cx="8388350" cy="4248150"/>
          </a:xfrm>
        </p:spPr>
        <p:txBody>
          <a:bodyPr/>
          <a:lstStyle/>
          <a:p>
            <a:pPr marL="0" indent="0">
              <a:lnSpc>
                <a:spcPct val="80000"/>
              </a:lnSpc>
              <a:buFont typeface="Arial" panose="020B0604020202020204" pitchFamily="34" charset="0"/>
              <a:buNone/>
            </a:pPr>
            <a:r>
              <a:rPr lang="en-GB" altLang="en-US" sz="1600">
                <a:latin typeface="Arial" panose="020B0604020202020204" pitchFamily="34" charset="0"/>
                <a:cs typeface="Arial" panose="020B0604020202020204" pitchFamily="34" charset="0"/>
              </a:rPr>
              <a:t>To give </a:t>
            </a:r>
            <a:r>
              <a:rPr lang="en-GB" altLang="en-US" sz="1600" b="1">
                <a:solidFill>
                  <a:srgbClr val="34737A"/>
                </a:solidFill>
                <a:latin typeface="Arial" panose="020B0604020202020204" pitchFamily="34" charset="0"/>
                <a:cs typeface="Arial" panose="020B0604020202020204" pitchFamily="34" charset="0"/>
              </a:rPr>
              <a:t>valid consent</a:t>
            </a:r>
            <a:r>
              <a:rPr lang="en-GB" altLang="en-US" sz="1600">
                <a:solidFill>
                  <a:srgbClr val="34737A"/>
                </a:solidFill>
                <a:latin typeface="Arial" panose="020B0604020202020204" pitchFamily="34" charset="0"/>
                <a:cs typeface="Arial" panose="020B0604020202020204" pitchFamily="34" charset="0"/>
              </a:rPr>
              <a:t> </a:t>
            </a:r>
            <a:r>
              <a:rPr lang="en-GB" altLang="en-US" sz="1600">
                <a:latin typeface="Arial" panose="020B0604020202020204" pitchFamily="34" charset="0"/>
                <a:cs typeface="Arial" panose="020B0604020202020204" pitchFamily="34" charset="0"/>
              </a:rPr>
              <a:t>or permission the person needs to have: </a:t>
            </a:r>
            <a:endParaRPr lang="en-US" altLang="en-US" sz="160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endParaRPr lang="en-GB" altLang="en-US" sz="1600" b="1">
              <a:solidFill>
                <a:srgbClr val="008000"/>
              </a:solidFill>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a:solidFill>
                  <a:srgbClr val="34737A"/>
                </a:solidFill>
                <a:latin typeface="Arial" panose="020B0604020202020204" pitchFamily="34" charset="0"/>
                <a:cs typeface="Arial" panose="020B0604020202020204" pitchFamily="34" charset="0"/>
              </a:rPr>
              <a:t>Information</a:t>
            </a:r>
            <a:r>
              <a:rPr lang="en-GB" altLang="en-US" sz="1600" b="1">
                <a:latin typeface="Arial" panose="020B0604020202020204" pitchFamily="34" charset="0"/>
                <a:cs typeface="Arial" panose="020B0604020202020204" pitchFamily="34" charset="0"/>
              </a:rPr>
              <a:t> </a:t>
            </a:r>
            <a:r>
              <a:rPr lang="en-GB" altLang="en-US" sz="1600">
                <a:latin typeface="Arial" panose="020B0604020202020204" pitchFamily="34" charset="0"/>
                <a:cs typeface="Arial" panose="020B0604020202020204" pitchFamily="34" charset="0"/>
              </a:rPr>
              <a:t>about the decision</a:t>
            </a:r>
            <a:endParaRPr lang="en-US" altLang="en-US" sz="160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a:solidFill>
                  <a:srgbClr val="34737A"/>
                </a:solidFill>
                <a:latin typeface="Arial" panose="020B0604020202020204" pitchFamily="34" charset="0"/>
                <a:cs typeface="Arial" panose="020B0604020202020204" pitchFamily="34" charset="0"/>
              </a:rPr>
              <a:t>Free choice </a:t>
            </a:r>
            <a:r>
              <a:rPr lang="en-GB" altLang="en-US" sz="1600">
                <a:latin typeface="Arial" panose="020B0604020202020204" pitchFamily="34" charset="0"/>
                <a:cs typeface="Arial" panose="020B0604020202020204" pitchFamily="34" charset="0"/>
              </a:rPr>
              <a:t>to make the decision without being unreasonably pressured or forced</a:t>
            </a:r>
            <a:endParaRPr lang="en-US" altLang="en-US" sz="160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a:solidFill>
                  <a:srgbClr val="34737A"/>
                </a:solidFill>
                <a:latin typeface="Arial" panose="020B0604020202020204" pitchFamily="34" charset="0"/>
                <a:cs typeface="Arial" panose="020B0604020202020204" pitchFamily="34" charset="0"/>
              </a:rPr>
              <a:t>The Mental Capacity </a:t>
            </a:r>
            <a:r>
              <a:rPr lang="en-GB" altLang="en-US" sz="1600">
                <a:latin typeface="Arial" panose="020B0604020202020204" pitchFamily="34" charset="0"/>
                <a:cs typeface="Arial" panose="020B0604020202020204" pitchFamily="34" charset="0"/>
              </a:rPr>
              <a:t>to be able to consent or refuse</a:t>
            </a:r>
          </a:p>
          <a:p>
            <a:pPr marL="0" indent="0">
              <a:lnSpc>
                <a:spcPct val="80000"/>
              </a:lnSpc>
              <a:buFont typeface="Arial" panose="020B0604020202020204" pitchFamily="34" charset="0"/>
              <a:buNone/>
            </a:pPr>
            <a:endParaRPr lang="en-GB" altLang="en-US" sz="160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a:latin typeface="Arial" panose="020B0604020202020204" pitchFamily="34" charset="0"/>
                <a:cs typeface="Arial" panose="020B0604020202020204" pitchFamily="34" charset="0"/>
              </a:rPr>
              <a:t>To help someone to decide whether or not to consent we </a:t>
            </a:r>
            <a:r>
              <a:rPr lang="en-GB" altLang="en-US" sz="1600" b="1">
                <a:latin typeface="Arial" panose="020B0604020202020204" pitchFamily="34" charset="0"/>
                <a:cs typeface="Arial" panose="020B0604020202020204" pitchFamily="34" charset="0"/>
              </a:rPr>
              <a:t>MUST EXPLAIN:</a:t>
            </a:r>
            <a:r>
              <a:rPr lang="en-GB" altLang="en-US" sz="1600">
                <a:latin typeface="Arial" panose="020B0604020202020204" pitchFamily="34" charset="0"/>
                <a:cs typeface="Arial" panose="020B0604020202020204" pitchFamily="34" charset="0"/>
              </a:rPr>
              <a:t>  </a:t>
            </a:r>
            <a:endParaRPr lang="en-US" altLang="en-US" sz="1600">
              <a:latin typeface="Arial" panose="020B0604020202020204" pitchFamily="34" charset="0"/>
              <a:cs typeface="Arial" panose="020B0604020202020204" pitchFamily="34" charset="0"/>
            </a:endParaRPr>
          </a:p>
          <a:p>
            <a:pPr marL="0" indent="0">
              <a:lnSpc>
                <a:spcPct val="80000"/>
              </a:lnSpc>
            </a:pPr>
            <a:r>
              <a:rPr lang="en-GB" altLang="en-US" sz="1600">
                <a:solidFill>
                  <a:srgbClr val="580641"/>
                </a:solidFill>
                <a:latin typeface="Arial" panose="020B0604020202020204" pitchFamily="34" charset="0"/>
                <a:cs typeface="Arial" panose="020B0604020202020204" pitchFamily="34" charset="0"/>
              </a:rPr>
              <a:t> why the care or treatment is needed</a:t>
            </a:r>
          </a:p>
          <a:p>
            <a:pPr marL="0" indent="0">
              <a:lnSpc>
                <a:spcPct val="80000"/>
              </a:lnSpc>
            </a:pPr>
            <a:r>
              <a:rPr lang="en-GB" altLang="en-US" sz="1600">
                <a:solidFill>
                  <a:srgbClr val="580641"/>
                </a:solidFill>
                <a:latin typeface="Arial" panose="020B0604020202020204" pitchFamily="34" charset="0"/>
                <a:cs typeface="Arial" panose="020B0604020202020204" pitchFamily="34" charset="0"/>
              </a:rPr>
              <a:t> the options available and what they entail. </a:t>
            </a:r>
          </a:p>
          <a:p>
            <a:pPr marL="0" indent="0">
              <a:lnSpc>
                <a:spcPct val="80000"/>
              </a:lnSpc>
            </a:pPr>
            <a:r>
              <a:rPr lang="en-GB" altLang="en-US" sz="1600">
                <a:solidFill>
                  <a:srgbClr val="580641"/>
                </a:solidFill>
                <a:latin typeface="Arial" panose="020B0604020202020204" pitchFamily="34" charset="0"/>
                <a:cs typeface="Arial" panose="020B0604020202020204" pitchFamily="34" charset="0"/>
              </a:rPr>
              <a:t> what is likely to happen if the person does consent</a:t>
            </a:r>
            <a:endParaRPr lang="en-US" altLang="en-US" sz="1600">
              <a:solidFill>
                <a:srgbClr val="580641"/>
              </a:solidFill>
              <a:latin typeface="Arial" panose="020B0604020202020204" pitchFamily="34" charset="0"/>
              <a:cs typeface="Arial" panose="020B0604020202020204" pitchFamily="34" charset="0"/>
            </a:endParaRPr>
          </a:p>
          <a:p>
            <a:pPr marL="0" indent="0">
              <a:lnSpc>
                <a:spcPct val="80000"/>
              </a:lnSpc>
            </a:pPr>
            <a:r>
              <a:rPr lang="en-GB" altLang="en-US" sz="1600">
                <a:solidFill>
                  <a:srgbClr val="580641"/>
                </a:solidFill>
                <a:latin typeface="Arial" panose="020B0604020202020204" pitchFamily="34" charset="0"/>
                <a:cs typeface="Arial" panose="020B0604020202020204" pitchFamily="34" charset="0"/>
              </a:rPr>
              <a:t> what is likely to happen if the person refuses the care or treatment</a:t>
            </a:r>
          </a:p>
          <a:p>
            <a:pPr marL="0" indent="0">
              <a:lnSpc>
                <a:spcPct val="80000"/>
              </a:lnSpc>
              <a:buFont typeface="Arial" panose="020B0604020202020204" pitchFamily="34" charset="0"/>
              <a:buNone/>
            </a:pPr>
            <a:endParaRPr lang="en-GB" altLang="en-US" sz="160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pPr>
            <a:r>
              <a:rPr lang="en-GB" altLang="en-US" sz="1600" b="1">
                <a:latin typeface="Arial" panose="020B0604020202020204" pitchFamily="34" charset="0"/>
                <a:cs typeface="Arial" panose="020B0604020202020204" pitchFamily="34" charset="0"/>
              </a:rPr>
              <a:t>We need to support the person on</a:t>
            </a:r>
            <a:r>
              <a:rPr lang="en-GB" altLang="en-US" sz="1600" b="1">
                <a:solidFill>
                  <a:srgbClr val="008000"/>
                </a:solidFill>
                <a:latin typeface="Arial" panose="020B0604020202020204" pitchFamily="34" charset="0"/>
                <a:cs typeface="Arial" panose="020B0604020202020204" pitchFamily="34" charset="0"/>
              </a:rPr>
              <a:t> </a:t>
            </a:r>
            <a:r>
              <a:rPr lang="en-GB" altLang="en-US" sz="1600" b="1">
                <a:solidFill>
                  <a:srgbClr val="34737A"/>
                </a:solidFill>
                <a:latin typeface="Arial" panose="020B0604020202020204" pitchFamily="34" charset="0"/>
                <a:cs typeface="Arial" panose="020B0604020202020204" pitchFamily="34" charset="0"/>
              </a:rPr>
              <a:t>all</a:t>
            </a:r>
            <a:r>
              <a:rPr lang="en-GB" altLang="en-US" sz="1600" b="1">
                <a:solidFill>
                  <a:srgbClr val="008000"/>
                </a:solidFill>
                <a:latin typeface="Arial" panose="020B0604020202020204" pitchFamily="34" charset="0"/>
                <a:cs typeface="Arial" panose="020B0604020202020204" pitchFamily="34" charset="0"/>
              </a:rPr>
              <a:t> </a:t>
            </a:r>
            <a:r>
              <a:rPr lang="en-GB" altLang="en-US" sz="1600" b="1">
                <a:latin typeface="Arial" panose="020B0604020202020204" pitchFamily="34" charset="0"/>
                <a:cs typeface="Arial" panose="020B0604020202020204" pitchFamily="34" charset="0"/>
              </a:rPr>
              <a:t>occasions when their consent is required. </a:t>
            </a:r>
          </a:p>
          <a:p>
            <a:pPr marL="0" indent="0">
              <a:lnSpc>
                <a:spcPct val="80000"/>
              </a:lnSpc>
              <a:buFont typeface="Arial" panose="020B0604020202020204" pitchFamily="34" charset="0"/>
              <a:buNone/>
            </a:pPr>
            <a:endParaRPr lang="en-US" altLang="en-US" sz="1600"/>
          </a:p>
        </p:txBody>
      </p:sp>
    </p:spTree>
    <p:extLst>
      <p:ext uri="{BB962C8B-B14F-4D97-AF65-F5344CB8AC3E}">
        <p14:creationId xmlns:p14="http://schemas.microsoft.com/office/powerpoint/2010/main" val="324257119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body" idx="1"/>
          </p:nvPr>
        </p:nvSpPr>
        <p:spPr>
          <a:xfrm>
            <a:off x="468313" y="981075"/>
            <a:ext cx="4535487" cy="4392613"/>
          </a:xfrm>
        </p:spPr>
        <p:txBody>
          <a:bodyPr>
            <a:normAutofit/>
          </a:bodyPr>
          <a:lstStyle/>
          <a:p>
            <a:pPr>
              <a:lnSpc>
                <a:spcPct val="80000"/>
              </a:lnSpc>
              <a:defRPr/>
            </a:pPr>
            <a:r>
              <a:rPr lang="en-US" altLang="en-US" sz="1800" dirty="0">
                <a:latin typeface="Arial" panose="020B0604020202020204" pitchFamily="34" charset="0"/>
                <a:cs typeface="Arial" panose="020B0604020202020204" pitchFamily="34" charset="0"/>
              </a:rPr>
              <a:t>We should </a:t>
            </a:r>
            <a:r>
              <a:rPr lang="en-US" altLang="en-US" sz="1800" u="sng" dirty="0">
                <a:solidFill>
                  <a:srgbClr val="34737A"/>
                </a:solidFill>
                <a:latin typeface="Arial" panose="020B0604020202020204" pitchFamily="34" charset="0"/>
                <a:cs typeface="Arial" panose="020B0604020202020204" pitchFamily="34" charset="0"/>
              </a:rPr>
              <a:t>presume</a:t>
            </a:r>
            <a:r>
              <a:rPr lang="en-US" altLang="en-US" sz="1800" dirty="0">
                <a:solidFill>
                  <a:srgbClr val="34737A"/>
                </a:solidFill>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rPr>
              <a:t>that adults have the </a:t>
            </a:r>
            <a:r>
              <a:rPr lang="en-US" altLang="en-US" sz="1800" u="sng" dirty="0">
                <a:solidFill>
                  <a:srgbClr val="34737A"/>
                </a:solidFill>
                <a:latin typeface="Arial" panose="020B0604020202020204" pitchFamily="34" charset="0"/>
                <a:cs typeface="Arial" panose="020B0604020202020204" pitchFamily="34" charset="0"/>
              </a:rPr>
              <a:t>capacity</a:t>
            </a:r>
            <a:r>
              <a:rPr lang="en-US" altLang="en-US" sz="1800" dirty="0">
                <a:solidFill>
                  <a:srgbClr val="008000"/>
                </a:solidFill>
                <a:latin typeface="Arial" panose="020B0604020202020204" pitchFamily="34" charset="0"/>
                <a:cs typeface="Arial" panose="020B0604020202020204" pitchFamily="34" charset="0"/>
              </a:rPr>
              <a:t> </a:t>
            </a:r>
            <a:r>
              <a:rPr lang="en-US" altLang="en-US" sz="1800" dirty="0">
                <a:latin typeface="Arial" panose="020B0604020202020204" pitchFamily="34" charset="0"/>
                <a:cs typeface="Arial" panose="020B0604020202020204" pitchFamily="34" charset="0"/>
              </a:rPr>
              <a:t>to consent to or refuse unless it can be established that they lack that capacity. </a:t>
            </a:r>
          </a:p>
          <a:p>
            <a:pPr>
              <a:lnSpc>
                <a:spcPct val="80000"/>
              </a:lnSpc>
              <a:defRPr/>
            </a:pPr>
            <a:endParaRPr lang="en-US" altLang="en-US" sz="1800" dirty="0">
              <a:latin typeface="Arial" panose="020B0604020202020204" pitchFamily="34" charset="0"/>
              <a:cs typeface="Arial" panose="020B0604020202020204" pitchFamily="34" charset="0"/>
            </a:endParaRPr>
          </a:p>
          <a:p>
            <a:pPr>
              <a:lnSpc>
                <a:spcPct val="80000"/>
              </a:lnSpc>
              <a:defRPr/>
            </a:pPr>
            <a:r>
              <a:rPr lang="en-US" altLang="en-US" sz="1800" dirty="0">
                <a:latin typeface="Arial" panose="020B0604020202020204" pitchFamily="34" charset="0"/>
                <a:cs typeface="Arial" panose="020B0604020202020204" pitchFamily="34" charset="0"/>
              </a:rPr>
              <a:t>Each assessment of an individual’s </a:t>
            </a:r>
            <a:r>
              <a:rPr lang="en-US" altLang="en-US" sz="1800" u="sng" dirty="0">
                <a:solidFill>
                  <a:srgbClr val="34737A"/>
                </a:solidFill>
                <a:latin typeface="Arial" panose="020B0604020202020204" pitchFamily="34" charset="0"/>
                <a:cs typeface="Arial" panose="020B0604020202020204" pitchFamily="34" charset="0"/>
              </a:rPr>
              <a:t>capacity should relate to a specific decision</a:t>
            </a:r>
          </a:p>
          <a:p>
            <a:pPr>
              <a:lnSpc>
                <a:spcPct val="80000"/>
              </a:lnSpc>
              <a:defRPr/>
            </a:pPr>
            <a:endParaRPr lang="en-US" altLang="en-US" sz="1800" dirty="0">
              <a:latin typeface="Arial" panose="020B0604020202020204" pitchFamily="34" charset="0"/>
              <a:cs typeface="Arial" panose="020B0604020202020204" pitchFamily="34" charset="0"/>
            </a:endParaRPr>
          </a:p>
          <a:p>
            <a:pPr>
              <a:lnSpc>
                <a:spcPct val="80000"/>
              </a:lnSpc>
              <a:defRPr/>
            </a:pPr>
            <a:r>
              <a:rPr lang="en-US" altLang="en-US" sz="1800" dirty="0">
                <a:latin typeface="Arial" panose="020B0604020202020204" pitchFamily="34" charset="0"/>
                <a:cs typeface="Arial" panose="020B0604020202020204" pitchFamily="34" charset="0"/>
              </a:rPr>
              <a:t>The </a:t>
            </a:r>
            <a:r>
              <a:rPr lang="en-US" altLang="en-US" sz="1800" i="1" dirty="0">
                <a:latin typeface="Arial" panose="020B0604020202020204" pitchFamily="34" charset="0"/>
                <a:cs typeface="Arial" panose="020B0604020202020204" pitchFamily="34" charset="0"/>
              </a:rPr>
              <a:t>Mental Capacity Act Code of Practice </a:t>
            </a:r>
            <a:r>
              <a:rPr lang="en-US" altLang="en-US" sz="1800" dirty="0">
                <a:latin typeface="Arial" panose="020B0604020202020204" pitchFamily="34" charset="0"/>
                <a:cs typeface="Arial" panose="020B0604020202020204" pitchFamily="34" charset="0"/>
              </a:rPr>
              <a:t>stipulates that professionals should </a:t>
            </a:r>
            <a:r>
              <a:rPr lang="en-US" altLang="en-US" sz="1800" u="sng" dirty="0">
                <a:solidFill>
                  <a:srgbClr val="34737A"/>
                </a:solidFill>
                <a:latin typeface="Arial" panose="020B0604020202020204" pitchFamily="34" charset="0"/>
                <a:cs typeface="Arial" panose="020B0604020202020204" pitchFamily="34" charset="0"/>
              </a:rPr>
              <a:t>never express an opinion on a person’s lack of capacity without carrying out a proper examination and assessment; </a:t>
            </a:r>
          </a:p>
          <a:p>
            <a:pPr marL="0" indent="0">
              <a:lnSpc>
                <a:spcPct val="80000"/>
              </a:lnSpc>
              <a:buFont typeface="Arial" panose="020B0604020202020204" pitchFamily="34" charset="0"/>
              <a:buNone/>
              <a:defRPr/>
            </a:pPr>
            <a:endParaRPr lang="en-GB" altLang="en-US" sz="1800" u="sng" dirty="0">
              <a:solidFill>
                <a:srgbClr val="FF3300"/>
              </a:solidFill>
            </a:endParaRPr>
          </a:p>
          <a:p>
            <a:pPr marL="0" indent="0">
              <a:lnSpc>
                <a:spcPct val="80000"/>
              </a:lnSpc>
              <a:buFont typeface="Arial" panose="020B0604020202020204" pitchFamily="34" charset="0"/>
              <a:buNone/>
              <a:defRPr/>
            </a:pPr>
            <a:r>
              <a:rPr lang="en-GB" altLang="en-US" sz="1800" dirty="0">
                <a:latin typeface="Arial" panose="020B0604020202020204" pitchFamily="34" charset="0"/>
                <a:cs typeface="Arial" panose="020B0604020202020204" pitchFamily="34" charset="0"/>
              </a:rPr>
              <a:t>MPS: Consent to Medical Treatment in the UK</a:t>
            </a:r>
            <a:endParaRPr lang="en-US" altLang="en-US" sz="1800" dirty="0">
              <a:latin typeface="Arial" panose="020B0604020202020204" pitchFamily="34" charset="0"/>
              <a:cs typeface="Arial" panose="020B0604020202020204" pitchFamily="34" charset="0"/>
            </a:endParaRPr>
          </a:p>
          <a:p>
            <a:pPr marL="0" indent="0">
              <a:lnSpc>
                <a:spcPct val="80000"/>
              </a:lnSpc>
              <a:buFont typeface="Arial" panose="020B0604020202020204" pitchFamily="34" charset="0"/>
              <a:buNone/>
              <a:defRPr/>
            </a:pPr>
            <a:endParaRPr lang="en-US" altLang="en-US" sz="1800" dirty="0"/>
          </a:p>
        </p:txBody>
      </p:sp>
      <p:sp>
        <p:nvSpPr>
          <p:cNvPr id="24579" name="Rectangle 3"/>
          <p:cNvSpPr>
            <a:spLocks noGrp="1" noChangeArrowheads="1"/>
          </p:cNvSpPr>
          <p:nvPr>
            <p:ph type="title"/>
          </p:nvPr>
        </p:nvSpPr>
        <p:spPr>
          <a:xfrm>
            <a:off x="323850" y="115888"/>
            <a:ext cx="8712200" cy="57150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A0E2"/>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a:lstStyle/>
          <a:p>
            <a:pPr algn="l"/>
            <a:r>
              <a:rPr lang="en-GB" altLang="en-US" sz="2800">
                <a:latin typeface="Arial" panose="020B0604020202020204" pitchFamily="34" charset="0"/>
                <a:cs typeface="Arial" panose="020B0604020202020204" pitchFamily="34" charset="0"/>
              </a:rPr>
              <a:t>Code of Practice, Mental Capacity Act (MCA) 2005</a:t>
            </a:r>
            <a:endParaRPr lang="en-US" altLang="en-US" sz="2800">
              <a:latin typeface="Arial" panose="020B0604020202020204" pitchFamily="34" charset="0"/>
              <a:cs typeface="Arial" panose="020B0604020202020204" pitchFamily="34" charset="0"/>
            </a:endParaRPr>
          </a:p>
        </p:txBody>
      </p:sp>
      <p:pic>
        <p:nvPicPr>
          <p:cNvPr id="24580" name="Picture 1029" descr="41Sr1ssQPML__SL500_AA240_"/>
          <p:cNvPicPr>
            <a:picLocks noChangeAspect="1" noChangeArrowheads="1"/>
          </p:cNvPicPr>
          <p:nvPr/>
        </p:nvPicPr>
        <p:blipFill>
          <a:blip r:embed="rId3">
            <a:extLst>
              <a:ext uri="{28A0092B-C50C-407E-A947-70E740481C1C}">
                <a14:useLocalDpi xmlns:a14="http://schemas.microsoft.com/office/drawing/2010/main" val="0"/>
              </a:ext>
            </a:extLst>
          </a:blip>
          <a:srcRect l="15511" r="14467"/>
          <a:stretch>
            <a:fillRect/>
          </a:stretch>
        </p:blipFill>
        <p:spPr bwMode="auto">
          <a:xfrm>
            <a:off x="6084888" y="1616075"/>
            <a:ext cx="2190750" cy="312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 name="Straight Connector 4"/>
          <p:cNvCxnSpPr/>
          <p:nvPr/>
        </p:nvCxnSpPr>
        <p:spPr>
          <a:xfrm>
            <a:off x="5364163" y="1435100"/>
            <a:ext cx="0" cy="3306763"/>
          </a:xfrm>
          <a:prstGeom prst="line">
            <a:avLst/>
          </a:prstGeom>
          <a:ln w="38100">
            <a:solidFill>
              <a:srgbClr val="C09102"/>
            </a:solidFill>
          </a:ln>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120302595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457200" y="274638"/>
            <a:ext cx="7696200" cy="715962"/>
          </a:xfrm>
        </p:spPr>
        <p:txBody>
          <a:bodyPr>
            <a:normAutofit fontScale="90000"/>
          </a:bodyPr>
          <a:lstStyle/>
          <a:p>
            <a:pPr eaLnBrk="1" hangingPunct="1"/>
            <a:r>
              <a:rPr lang="en-GB" altLang="ja-JP" sz="2700" dirty="0">
                <a:latin typeface="Arial" panose="020B0604020202020204" pitchFamily="34" charset="0"/>
                <a:ea typeface="MS PGothic" panose="020B0600070205080204" pitchFamily="34" charset="-128"/>
                <a:cs typeface="Arial" panose="020B0604020202020204" pitchFamily="34" charset="0"/>
              </a:rPr>
              <a:t>Case Study: Mental Capacity Act 2005</a:t>
            </a:r>
            <a:br>
              <a:rPr lang="en-GB" altLang="ja-JP" sz="2700" dirty="0">
                <a:latin typeface="Arial" panose="020B0604020202020204" pitchFamily="34" charset="0"/>
                <a:ea typeface="MS PGothic" panose="020B0600070205080204" pitchFamily="34" charset="-128"/>
                <a:cs typeface="Arial" panose="020B0604020202020204" pitchFamily="34" charset="0"/>
              </a:rPr>
            </a:br>
            <a:r>
              <a:rPr lang="en-GB" altLang="ja-JP" sz="2700" dirty="0">
                <a:latin typeface="Arial" panose="020B0604020202020204" pitchFamily="34" charset="0"/>
                <a:ea typeface="MS PGothic" panose="020B0600070205080204" pitchFamily="34" charset="-128"/>
                <a:cs typeface="Arial" panose="020B0604020202020204" pitchFamily="34" charset="0"/>
              </a:rPr>
              <a:t> </a:t>
            </a:r>
            <a:r>
              <a:rPr lang="en-US" altLang="ja-JP" sz="2700" i="1" dirty="0">
                <a:latin typeface="Arial" panose="020B0604020202020204" pitchFamily="34" charset="0"/>
                <a:ea typeface="MS PGothic" panose="020B0600070205080204" pitchFamily="34" charset="-128"/>
                <a:cs typeface="Arial" panose="020B0604020202020204" pitchFamily="34" charset="0"/>
              </a:rPr>
              <a:t>In re C (Adult: Refusal of Treatment)</a:t>
            </a:r>
            <a:endParaRPr lang="en-US" altLang="en-US" i="1" dirty="0">
              <a:ea typeface="MS PGothic" panose="020B0600070205080204" pitchFamily="34" charset="-128"/>
              <a:cs typeface="Arial" panose="020B0604020202020204" pitchFamily="34" charset="0"/>
            </a:endParaRPr>
          </a:p>
        </p:txBody>
      </p:sp>
      <p:sp>
        <p:nvSpPr>
          <p:cNvPr id="43011" name="Rectangle 3"/>
          <p:cNvSpPr>
            <a:spLocks noGrp="1" noChangeArrowheads="1"/>
          </p:cNvSpPr>
          <p:nvPr>
            <p:ph idx="1"/>
          </p:nvPr>
        </p:nvSpPr>
        <p:spPr>
          <a:xfrm>
            <a:off x="457200" y="1447800"/>
            <a:ext cx="8458200" cy="4267200"/>
          </a:xfrm>
        </p:spPr>
        <p:txBody>
          <a:bodyPr>
            <a:normAutofit fontScale="77500" lnSpcReduction="20000"/>
          </a:bodyPr>
          <a:lstStyle/>
          <a:p>
            <a:pPr marL="0" indent="0">
              <a:lnSpc>
                <a:spcPct val="120000"/>
              </a:lnSpc>
              <a:spcAft>
                <a:spcPts val="600"/>
              </a:spcAft>
              <a:buFont typeface="Arial" panose="020B0604020202020204" pitchFamily="34" charset="0"/>
              <a:buNone/>
              <a:defRPr/>
            </a:pPr>
            <a:r>
              <a:rPr lang="en-GB" altLang="ja-JP" sz="2775" dirty="0">
                <a:ea typeface="MS PGothic" panose="020B0600070205080204" pitchFamily="34" charset="-128"/>
              </a:rPr>
              <a:t>Consider the English decision In re C (Adult: Refusal of Treatment). C was a patient at a secure hospital. Doctors diagnosed C with paranoid schizophrenia and found he had a number of delusional beliefs, including a belief that he was a great doctor who had a 100 percent record of restoring injured limbs. Ironically, C suffered an injury to his foot that developed gangrene. His doctors informed him there was an eighty-five percent chance he would die if the foot were not amputated. C understood his diagnosis and prognosis but disagreed with the doctors and refused the treatment; believing that God would heal him of any medical problems.</a:t>
            </a:r>
            <a:r>
              <a:rPr lang="en-US" altLang="ja-JP" sz="2775" dirty="0">
                <a:ea typeface="MS PGothic" panose="020B0600070205080204" pitchFamily="34" charset="-128"/>
              </a:rPr>
              <a:t> </a:t>
            </a:r>
          </a:p>
          <a:p>
            <a:pPr marL="0" indent="0">
              <a:lnSpc>
                <a:spcPct val="80000"/>
              </a:lnSpc>
              <a:buFont typeface="Arial" panose="020B0604020202020204" pitchFamily="34" charset="0"/>
              <a:buNone/>
              <a:defRPr/>
            </a:pPr>
            <a:endParaRPr lang="en-US" altLang="ja-JP" sz="2775" dirty="0">
              <a:ea typeface="MS PGothic" panose="020B0600070205080204" pitchFamily="34" charset="-128"/>
            </a:endParaRPr>
          </a:p>
          <a:p>
            <a:pPr marL="0" indent="0" algn="just">
              <a:lnSpc>
                <a:spcPct val="80000"/>
              </a:lnSpc>
              <a:buFont typeface="Arial" panose="020B0604020202020204" pitchFamily="34" charset="0"/>
              <a:buNone/>
              <a:defRPr/>
            </a:pPr>
            <a:r>
              <a:rPr lang="en-US" altLang="ja-JP" sz="1350" b="1" i="1" dirty="0">
                <a:latin typeface="Arial" panose="020B0604020202020204" pitchFamily="34" charset="0"/>
                <a:ea typeface="MS PGothic" panose="020B0600070205080204" pitchFamily="34" charset="-128"/>
                <a:cs typeface="Arial" panose="020B0604020202020204" pitchFamily="34" charset="0"/>
              </a:rPr>
              <a:t>Taken From –  </a:t>
            </a:r>
            <a:r>
              <a:rPr lang="en-US" altLang="ja-JP" sz="1350" dirty="0">
                <a:latin typeface="Arial" panose="020B0604020202020204" pitchFamily="34" charset="0"/>
                <a:ea typeface="MS PGothic" panose="020B0600070205080204" pitchFamily="34" charset="-128"/>
                <a:cs typeface="Arial" panose="020B0604020202020204" pitchFamily="34" charset="0"/>
              </a:rPr>
              <a:t>Entering the Fog: On the Borderlines of Mental </a:t>
            </a:r>
          </a:p>
          <a:p>
            <a:pPr marL="0" indent="0" algn="just">
              <a:lnSpc>
                <a:spcPct val="80000"/>
              </a:lnSpc>
              <a:buFont typeface="Arial" panose="020B0604020202020204" pitchFamily="34" charset="0"/>
              <a:buNone/>
              <a:defRPr/>
            </a:pPr>
            <a:r>
              <a:rPr lang="en-US" altLang="ja-JP" sz="1350" dirty="0">
                <a:latin typeface="Arial" panose="020B0604020202020204" pitchFamily="34" charset="0"/>
                <a:ea typeface="MS PGothic" panose="020B0600070205080204" pitchFamily="34" charset="-128"/>
                <a:cs typeface="Arial" panose="020B0604020202020204" pitchFamily="34" charset="0"/>
              </a:rPr>
              <a:t>Capacity, Jonathan Herring, </a:t>
            </a:r>
            <a:r>
              <a:rPr lang="en-US" altLang="ja-JP" sz="1350" i="1" dirty="0">
                <a:latin typeface="Arial" panose="020B0604020202020204" pitchFamily="34" charset="0"/>
                <a:ea typeface="MS PGothic" panose="020B0600070205080204" pitchFamily="34" charset="-128"/>
                <a:cs typeface="Arial" panose="020B0604020202020204" pitchFamily="34" charset="0"/>
              </a:rPr>
              <a:t>Exeter College, University of Oxford</a:t>
            </a:r>
            <a:endParaRPr lang="en-US" altLang="en-US" sz="135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088686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77200" cy="715962"/>
          </a:xfrm>
        </p:spPr>
        <p:txBody>
          <a:bodyPr>
            <a:normAutofit fontScale="90000"/>
          </a:bodyPr>
          <a:lstStyle/>
          <a:p>
            <a:r>
              <a:rPr lang="en-US" sz="3200" b="1" dirty="0"/>
              <a:t>Case Study: Mental Capacity Act 2005</a:t>
            </a:r>
            <a:br>
              <a:rPr lang="en-US" sz="3200" b="1" dirty="0"/>
            </a:br>
            <a:r>
              <a:rPr lang="en-US" sz="3200" b="1" dirty="0"/>
              <a:t> In re C (Adult: Refusal of Treatment)</a:t>
            </a:r>
          </a:p>
        </p:txBody>
      </p:sp>
      <p:sp>
        <p:nvSpPr>
          <p:cNvPr id="3" name="Content Placeholder 2"/>
          <p:cNvSpPr>
            <a:spLocks noGrp="1"/>
          </p:cNvSpPr>
          <p:nvPr>
            <p:ph idx="1"/>
          </p:nvPr>
        </p:nvSpPr>
        <p:spPr>
          <a:xfrm>
            <a:off x="480291" y="1524001"/>
            <a:ext cx="8206509" cy="3962400"/>
          </a:xfrm>
        </p:spPr>
        <p:txBody>
          <a:bodyPr>
            <a:normAutofit/>
          </a:bodyPr>
          <a:lstStyle/>
          <a:p>
            <a:r>
              <a:rPr lang="en-GB" altLang="ja-JP" sz="2200" dirty="0">
                <a:ea typeface="MS PGothic" panose="020B0600070205080204" pitchFamily="34" charset="-128"/>
              </a:rPr>
              <a:t>The court found C to be competent and to possess mental capacity. </a:t>
            </a:r>
          </a:p>
          <a:p>
            <a:endParaRPr lang="en-GB" altLang="ja-JP" sz="2200" b="1" dirty="0">
              <a:solidFill>
                <a:srgbClr val="34737A"/>
              </a:solidFill>
              <a:ea typeface="MS PGothic" panose="020B0600070205080204" pitchFamily="34" charset="-128"/>
            </a:endParaRPr>
          </a:p>
          <a:p>
            <a:r>
              <a:rPr lang="en-GB" altLang="ja-JP" sz="2200" b="1" dirty="0">
                <a:solidFill>
                  <a:srgbClr val="34737A"/>
                </a:solidFill>
                <a:ea typeface="MS PGothic" panose="020B0600070205080204" pitchFamily="34" charset="-128"/>
              </a:rPr>
              <a:t>The court reasoned that C understood the doctors' prognosis, but that he disagreed with them. His disagreement did not render him incompetent. C was able to comprehend and retain the information that his doctors told him, and to reach a decision based on that information.</a:t>
            </a:r>
            <a:r>
              <a:rPr lang="en-GB" altLang="ja-JP" sz="2200" dirty="0">
                <a:solidFill>
                  <a:srgbClr val="34737A"/>
                </a:solidFill>
                <a:ea typeface="MS PGothic" panose="020B0600070205080204" pitchFamily="34" charset="-128"/>
              </a:rPr>
              <a:t> </a:t>
            </a:r>
          </a:p>
          <a:p>
            <a:endParaRPr lang="en-GB" altLang="ja-JP" sz="2200" dirty="0">
              <a:solidFill>
                <a:srgbClr val="34737A"/>
              </a:solidFill>
              <a:ea typeface="MS PGothic" panose="020B0600070205080204" pitchFamily="34" charset="-128"/>
            </a:endParaRPr>
          </a:p>
          <a:p>
            <a:r>
              <a:rPr lang="en-GB" altLang="ja-JP" sz="2200" dirty="0">
                <a:ea typeface="MS PGothic" panose="020B0600070205080204" pitchFamily="34" charset="-128"/>
              </a:rPr>
              <a:t>The fact that many would find his decision bizarre or irrational does not mean that he should have been judged incompetent.</a:t>
            </a:r>
            <a:endParaRPr lang="en-GB" sz="2200" dirty="0"/>
          </a:p>
          <a:p>
            <a:endParaRPr lang="en-US" sz="2200" dirty="0"/>
          </a:p>
        </p:txBody>
      </p:sp>
    </p:spTree>
    <p:extLst>
      <p:ext uri="{BB962C8B-B14F-4D97-AF65-F5344CB8AC3E}">
        <p14:creationId xmlns:p14="http://schemas.microsoft.com/office/powerpoint/2010/main" val="1434315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04800" y="228600"/>
            <a:ext cx="7412038" cy="619125"/>
          </a:xfrm>
        </p:spPr>
        <p:txBody>
          <a:bodyPr/>
          <a:lstStyle/>
          <a:p>
            <a:pPr algn="l" eaLnBrk="1" hangingPunct="1"/>
            <a:r>
              <a:rPr lang="en-GB" altLang="en-US" sz="3300" dirty="0">
                <a:latin typeface="Arial" panose="020B0604020202020204" pitchFamily="34" charset="0"/>
                <a:cs typeface="Arial" panose="020B0604020202020204" pitchFamily="34" charset="0"/>
              </a:rPr>
              <a:t>Supported Decision Making</a:t>
            </a:r>
            <a:endParaRPr lang="en-US" altLang="en-US" sz="3300" dirty="0">
              <a:latin typeface="Arial" panose="020B0604020202020204" pitchFamily="34" charset="0"/>
              <a:cs typeface="Arial" panose="020B0604020202020204" pitchFamily="34" charset="0"/>
            </a:endParaRPr>
          </a:p>
        </p:txBody>
      </p:sp>
      <p:sp>
        <p:nvSpPr>
          <p:cNvPr id="71683" name="Rectangle 3"/>
          <p:cNvSpPr>
            <a:spLocks noGrp="1" noChangeArrowheads="1"/>
          </p:cNvSpPr>
          <p:nvPr>
            <p:ph idx="1"/>
          </p:nvPr>
        </p:nvSpPr>
        <p:spPr>
          <a:xfrm>
            <a:off x="395288" y="1268413"/>
            <a:ext cx="8208962" cy="3960812"/>
          </a:xfrm>
        </p:spPr>
        <p:txBody>
          <a:bodyPr>
            <a:noAutofit/>
          </a:bodyPr>
          <a:lstStyle/>
          <a:p>
            <a:pPr marL="0" indent="0">
              <a:buFont typeface="Arial" panose="020B0604020202020204" pitchFamily="34" charset="0"/>
              <a:buNone/>
              <a:defRPr/>
            </a:pPr>
            <a:r>
              <a:rPr lang="en-US" altLang="en-US" sz="1800" b="1" i="1" dirty="0">
                <a:latin typeface="Arial" panose="020B0604020202020204" pitchFamily="34" charset="0"/>
                <a:cs typeface="Arial" panose="020B0604020202020204" pitchFamily="34" charset="0"/>
              </a:rPr>
              <a:t>Remember the 2nd principle: </a:t>
            </a:r>
          </a:p>
          <a:p>
            <a:pPr marL="0" indent="0">
              <a:buFont typeface="Arial" panose="020B0604020202020204" pitchFamily="34" charset="0"/>
              <a:buNone/>
              <a:defRPr/>
            </a:pPr>
            <a:endParaRPr lang="en-GB" altLang="en-US" sz="1800" b="1" i="1" dirty="0">
              <a:latin typeface="Arial" panose="020B0604020202020204" pitchFamily="34" charset="0"/>
              <a:cs typeface="Arial" panose="020B0604020202020204" pitchFamily="34" charset="0"/>
            </a:endParaRPr>
          </a:p>
          <a:p>
            <a:pPr>
              <a:buFont typeface="+mj-lt"/>
              <a:buAutoNum type="arabicPeriod"/>
              <a:defRPr/>
            </a:pPr>
            <a:r>
              <a:rPr lang="en-GB" altLang="en-US" sz="1800" b="1" dirty="0">
                <a:solidFill>
                  <a:srgbClr val="34737A"/>
                </a:solidFill>
                <a:latin typeface="Arial" panose="020B0604020202020204" pitchFamily="34" charset="0"/>
                <a:cs typeface="Arial" panose="020B0604020202020204" pitchFamily="34" charset="0"/>
              </a:rPr>
              <a:t>A person is not to be treated as unable to make a decision unless all practicable steps to help to do so have been taken without success</a:t>
            </a:r>
          </a:p>
          <a:p>
            <a:pPr>
              <a:buFont typeface="+mj-lt"/>
              <a:buAutoNum type="arabicPeriod"/>
              <a:defRPr/>
            </a:pPr>
            <a:endParaRPr lang="en-GB" altLang="en-US" sz="1800" dirty="0">
              <a:solidFill>
                <a:srgbClr val="FF0000"/>
              </a:solidFill>
              <a:latin typeface="Arial" panose="020B0604020202020204" pitchFamily="34" charset="0"/>
              <a:cs typeface="Arial" panose="020B0604020202020204" pitchFamily="34" charset="0"/>
            </a:endParaRPr>
          </a:p>
          <a:p>
            <a:pPr algn="just">
              <a:buFont typeface="+mj-lt"/>
              <a:buAutoNum type="arabicPeriod"/>
              <a:defRPr/>
            </a:pPr>
            <a:r>
              <a:rPr lang="en-GB" altLang="en-US" sz="1800" dirty="0">
                <a:latin typeface="Arial" panose="020B0604020202020204" pitchFamily="34" charset="0"/>
                <a:cs typeface="Arial" panose="020B0604020202020204" pitchFamily="34" charset="0"/>
              </a:rPr>
              <a:t>If we add this to the ‘capacity test’ it means that we have to take </a:t>
            </a:r>
            <a:r>
              <a:rPr lang="en-GB" altLang="en-US" sz="1800" b="1" dirty="0">
                <a:latin typeface="Arial" panose="020B0604020202020204" pitchFamily="34" charset="0"/>
                <a:cs typeface="Arial" panose="020B0604020202020204" pitchFamily="34" charset="0"/>
              </a:rPr>
              <a:t>all practicable steps</a:t>
            </a:r>
            <a:r>
              <a:rPr lang="en-GB" altLang="en-US" sz="1800" dirty="0">
                <a:latin typeface="Arial" panose="020B0604020202020204" pitchFamily="34" charset="0"/>
                <a:cs typeface="Arial" panose="020B0604020202020204" pitchFamily="34" charset="0"/>
              </a:rPr>
              <a:t> to help the person ‘understand, retain, use or weigh and communicate’ </a:t>
            </a:r>
          </a:p>
          <a:p>
            <a:pPr marL="0" indent="0">
              <a:buFont typeface="Arial" panose="020B0604020202020204" pitchFamily="34" charset="0"/>
              <a:buNone/>
              <a:defRPr/>
            </a:pPr>
            <a:endParaRPr lang="en-GB" altLang="en-US" sz="1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endParaRPr lang="en-GB" altLang="en-US" sz="1800" b="1" dirty="0">
              <a:solidFill>
                <a:srgbClr val="008000"/>
              </a:solidFill>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US" altLang="en-US" sz="1600" dirty="0">
                <a:latin typeface="Arial" panose="020B0604020202020204" pitchFamily="34" charset="0"/>
                <a:cs typeface="Arial" panose="020B0604020202020204" pitchFamily="34" charset="0"/>
              </a:rPr>
              <a:t>Hint keep a record of the decisions you and the patient are making towards their care</a:t>
            </a: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886863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90054" y="132621"/>
            <a:ext cx="8229600" cy="563562"/>
          </a:xfrm>
        </p:spPr>
        <p:txBody>
          <a:bodyPr>
            <a:normAutofit fontScale="90000"/>
          </a:bodyPr>
          <a:lstStyle/>
          <a:p>
            <a:r>
              <a:rPr lang="en-US" altLang="en-US" dirty="0"/>
              <a:t>Components of Communication </a:t>
            </a:r>
          </a:p>
        </p:txBody>
      </p:sp>
      <p:sp>
        <p:nvSpPr>
          <p:cNvPr id="3" name="Text Placeholder 2"/>
          <p:cNvSpPr>
            <a:spLocks noGrp="1"/>
          </p:cNvSpPr>
          <p:nvPr>
            <p:ph type="body" idx="1"/>
          </p:nvPr>
        </p:nvSpPr>
        <p:spPr>
          <a:xfrm>
            <a:off x="4746746" y="850287"/>
            <a:ext cx="3810000" cy="420273"/>
          </a:xfrm>
        </p:spPr>
        <p:txBody>
          <a:bodyPr>
            <a:normAutofit fontScale="85000" lnSpcReduction="10000"/>
          </a:bodyPr>
          <a:lstStyle/>
          <a:p>
            <a:r>
              <a:rPr lang="en-US" altLang="en-US" dirty="0"/>
              <a:t>Makeup of good communication:</a:t>
            </a:r>
          </a:p>
        </p:txBody>
      </p:sp>
      <p:sp>
        <p:nvSpPr>
          <p:cNvPr id="30723" name="Content Placeholder 2"/>
          <p:cNvSpPr>
            <a:spLocks noGrp="1"/>
          </p:cNvSpPr>
          <p:nvPr>
            <p:ph sz="half" idx="2"/>
          </p:nvPr>
        </p:nvSpPr>
        <p:spPr>
          <a:xfrm>
            <a:off x="4756895" y="1437987"/>
            <a:ext cx="4153334" cy="4114800"/>
          </a:xfrm>
          <a:ln w="12700">
            <a:solidFill>
              <a:schemeClr val="tx1"/>
            </a:solidFill>
          </a:ln>
        </p:spPr>
        <p:txBody>
          <a:bodyPr/>
          <a:lstStyle/>
          <a:p>
            <a:pPr lvl="1"/>
            <a:r>
              <a:rPr lang="en-US" altLang="en-US" dirty="0"/>
              <a:t>70% is effective listening</a:t>
            </a:r>
          </a:p>
          <a:p>
            <a:pPr lvl="1"/>
            <a:r>
              <a:rPr lang="en-US" altLang="en-US" dirty="0"/>
              <a:t>30% is effective expressive communication</a:t>
            </a:r>
            <a:endParaRPr lang="en-US" altLang="en-US" sz="2400" dirty="0"/>
          </a:p>
        </p:txBody>
      </p:sp>
      <p:sp>
        <p:nvSpPr>
          <p:cNvPr id="5" name="Text Placeholder 4"/>
          <p:cNvSpPr>
            <a:spLocks noGrp="1"/>
          </p:cNvSpPr>
          <p:nvPr>
            <p:ph type="body" sz="quarter" idx="3"/>
          </p:nvPr>
        </p:nvSpPr>
        <p:spPr>
          <a:xfrm>
            <a:off x="110836" y="906839"/>
            <a:ext cx="4041775" cy="639762"/>
          </a:xfrm>
        </p:spPr>
        <p:txBody>
          <a:bodyPr>
            <a:normAutofit fontScale="92500" lnSpcReduction="20000"/>
          </a:bodyPr>
          <a:lstStyle/>
          <a:p>
            <a:r>
              <a:rPr lang="en-US" altLang="en-US" dirty="0"/>
              <a:t>Three elements in any face-to-face communication</a:t>
            </a:r>
          </a:p>
        </p:txBody>
      </p:sp>
      <p:sp>
        <p:nvSpPr>
          <p:cNvPr id="4" name="Date Placeholder 3"/>
          <p:cNvSpPr>
            <a:spLocks noGrp="1"/>
          </p:cNvSpPr>
          <p:nvPr>
            <p:ph type="dt" sz="half" idx="10"/>
          </p:nvPr>
        </p:nvSpPr>
        <p:spPr/>
        <p:txBody>
          <a:bodyPr/>
          <a:lstStyle/>
          <a:p>
            <a:pPr>
              <a:defRPr/>
            </a:pPr>
            <a:fld id="{294AA3AE-8C63-4C98-ABA8-1651D99DEF49}" type="datetime1">
              <a:rPr lang="en-GB" altLang="en-US" smtClean="0"/>
              <a:pPr>
                <a:defRPr/>
              </a:pPr>
              <a:t>05/01/2022</a:t>
            </a:fld>
            <a:endParaRPr lang="en-GB" altLang="en-US" dirty="0"/>
          </a:p>
        </p:txBody>
      </p:sp>
      <p:sp>
        <p:nvSpPr>
          <p:cNvPr id="3072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A004C33-C716-49AB-9F01-043D5AC7C3F0}" type="slidenum">
              <a:rPr lang="en-GB" altLang="en-US" smtClean="0">
                <a:solidFill>
                  <a:srgbClr val="898989"/>
                </a:solidFill>
                <a:latin typeface="Myriad Pro"/>
              </a:rPr>
              <a:pPr/>
              <a:t>18</a:t>
            </a:fld>
            <a:endParaRPr lang="en-GB" altLang="en-US">
              <a:solidFill>
                <a:srgbClr val="898989"/>
              </a:solidFill>
              <a:latin typeface="Myriad Pro"/>
            </a:endParaRPr>
          </a:p>
        </p:txBody>
      </p:sp>
      <p:sp>
        <p:nvSpPr>
          <p:cNvPr id="30726" name="Content Placeholder 2"/>
          <p:cNvSpPr txBox="1">
            <a:spLocks/>
          </p:cNvSpPr>
          <p:nvPr/>
        </p:nvSpPr>
        <p:spPr bwMode="auto">
          <a:xfrm>
            <a:off x="289898" y="1774150"/>
            <a:ext cx="3810000" cy="145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50000"/>
              </a:spcBef>
              <a:buFont typeface="Arial" panose="020B0604020202020204" pitchFamily="34" charset="0"/>
              <a:buNone/>
            </a:pPr>
            <a:r>
              <a:rPr lang="en-US" altLang="en-US" sz="1600" dirty="0"/>
              <a:t>1. Body Language 55%</a:t>
            </a:r>
          </a:p>
          <a:p>
            <a:pPr>
              <a:spcBef>
                <a:spcPct val="50000"/>
              </a:spcBef>
              <a:buFont typeface="Arial" panose="020B0604020202020204" pitchFamily="34" charset="0"/>
              <a:buNone/>
            </a:pPr>
            <a:r>
              <a:rPr lang="en-US" altLang="en-US" sz="1600" dirty="0"/>
              <a:t>2. Tone of Voice/Volume 38%</a:t>
            </a:r>
          </a:p>
          <a:p>
            <a:pPr>
              <a:spcBef>
                <a:spcPct val="50000"/>
              </a:spcBef>
              <a:buFont typeface="Arial" panose="020B0604020202020204" pitchFamily="34" charset="0"/>
              <a:buNone/>
            </a:pPr>
            <a:r>
              <a:rPr lang="en-US" altLang="en-US" sz="1600" dirty="0"/>
              <a:t>3. Words 7%</a:t>
            </a:r>
            <a:endParaRPr lang="en-US" altLang="en-US" sz="1600" dirty="0">
              <a:latin typeface="Times New Roman" panose="02020603050405020304" pitchFamily="18" charset="0"/>
            </a:endParaRPr>
          </a:p>
          <a:p>
            <a:endParaRPr lang="en-US" altLang="en-US" sz="1600" dirty="0"/>
          </a:p>
        </p:txBody>
      </p:sp>
      <p:graphicFrame>
        <p:nvGraphicFramePr>
          <p:cNvPr id="30727" name="Chart 20"/>
          <p:cNvGraphicFramePr>
            <a:graphicFrameLocks/>
          </p:cNvGraphicFramePr>
          <p:nvPr>
            <p:extLst>
              <p:ext uri="{D42A27DB-BD31-4B8C-83A1-F6EECF244321}">
                <p14:modId xmlns:p14="http://schemas.microsoft.com/office/powerpoint/2010/main" val="3708958281"/>
              </p:ext>
            </p:extLst>
          </p:nvPr>
        </p:nvGraphicFramePr>
        <p:xfrm>
          <a:off x="4933986" y="2339793"/>
          <a:ext cx="3828257" cy="2571037"/>
        </p:xfrm>
        <a:graphic>
          <a:graphicData uri="http://schemas.openxmlformats.org/presentationml/2006/ole">
            <mc:AlternateContent xmlns:mc="http://schemas.openxmlformats.org/markup-compatibility/2006">
              <mc:Choice xmlns:v="urn:schemas-microsoft-com:vml" Requires="v">
                <p:oleObj spid="_x0000_s1044" name="Chart" r:id="rId3" imgW="4718713" imgH="3206774" progId="Excel.Chart.8">
                  <p:embed/>
                </p:oleObj>
              </mc:Choice>
              <mc:Fallback>
                <p:oleObj name="Chart" r:id="rId3" imgW="4718713" imgH="3206774" progId="Excel.Char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3986" y="2339793"/>
                        <a:ext cx="3828257" cy="2571037"/>
                      </a:xfrm>
                      <a:prstGeom prst="rect">
                        <a:avLst/>
                      </a:prstGeom>
                      <a:noFill/>
                    </p:spPr>
                  </p:pic>
                </p:oleObj>
              </mc:Fallback>
            </mc:AlternateContent>
          </a:graphicData>
        </a:graphic>
      </p:graphicFrame>
      <p:sp>
        <p:nvSpPr>
          <p:cNvPr id="7" name="Rectangle 6"/>
          <p:cNvSpPr/>
          <p:nvPr/>
        </p:nvSpPr>
        <p:spPr>
          <a:xfrm>
            <a:off x="332694" y="4697940"/>
            <a:ext cx="3819917" cy="861774"/>
          </a:xfrm>
          <a:prstGeom prst="rect">
            <a:avLst/>
          </a:prstGeom>
        </p:spPr>
        <p:txBody>
          <a:bodyPr wrap="square">
            <a:spAutoFit/>
          </a:bodyPr>
          <a:lstStyle/>
          <a:p>
            <a:r>
              <a:rPr lang="en-US" sz="1000" b="1" dirty="0">
                <a:solidFill>
                  <a:srgbClr val="000000"/>
                </a:solidFill>
                <a:latin typeface="Sohne"/>
              </a:rPr>
              <a:t>Ref: </a:t>
            </a:r>
            <a:r>
              <a:rPr lang="en-US" sz="1000" dirty="0">
                <a:solidFill>
                  <a:srgbClr val="000000"/>
                </a:solidFill>
                <a:latin typeface="Sohne"/>
              </a:rPr>
              <a:t>Albert </a:t>
            </a:r>
            <a:r>
              <a:rPr lang="en-US" sz="1000" dirty="0" err="1">
                <a:solidFill>
                  <a:srgbClr val="000000"/>
                </a:solidFill>
                <a:latin typeface="Sohne"/>
              </a:rPr>
              <a:t>Mehrabian</a:t>
            </a:r>
            <a:r>
              <a:rPr lang="en-US" sz="1000" dirty="0"/>
              <a:t> (1971). </a:t>
            </a:r>
            <a:r>
              <a:rPr lang="en-US" sz="1000" i="1" dirty="0"/>
              <a:t>Silent Messages.</a:t>
            </a:r>
            <a:r>
              <a:rPr lang="en-US" sz="1000" dirty="0"/>
              <a:t> Belmont, Calif., Wadsworth Pub. Co. Los Angeles. </a:t>
            </a:r>
            <a:r>
              <a:rPr lang="en-US" sz="1000" dirty="0">
                <a:hlinkClick r:id="rId5"/>
              </a:rPr>
              <a:t>https://e-edu.nbu.bg/pluginfile.php/855150/mod_resource/content/1/Albert-Mehrabian%20-%20Silent%20Messages%201971%20-%20red.size.pdf</a:t>
            </a:r>
            <a:r>
              <a:rPr lang="en-US" sz="1000" dirty="0"/>
              <a:t> </a:t>
            </a:r>
          </a:p>
          <a:p>
            <a:endParaRPr lang="en-US" sz="1000" dirty="0"/>
          </a:p>
        </p:txBody>
      </p:sp>
      <p:sp>
        <p:nvSpPr>
          <p:cNvPr id="9" name="Rectangle 8"/>
          <p:cNvSpPr/>
          <p:nvPr/>
        </p:nvSpPr>
        <p:spPr>
          <a:xfrm>
            <a:off x="456335" y="3085396"/>
            <a:ext cx="4191000" cy="1384995"/>
          </a:xfrm>
          <a:prstGeom prst="rect">
            <a:avLst/>
          </a:prstGeom>
        </p:spPr>
        <p:txBody>
          <a:bodyPr wrap="square">
            <a:spAutoFit/>
          </a:bodyPr>
          <a:lstStyle/>
          <a:p>
            <a:r>
              <a:rPr lang="en-US" sz="1400" dirty="0">
                <a:solidFill>
                  <a:srgbClr val="000000"/>
                </a:solidFill>
                <a:latin typeface="Sohne"/>
              </a:rPr>
              <a:t>The 7-38-55 rule concerns the communication of emotions. The rule states that 7% of meaning is communicated through spoken word, 38% through tone of voice, and 55% through body language. That’s to say 93% of communication is non-verbal while only 7% is verbal</a:t>
            </a:r>
            <a:endParaRPr lang="en-US" sz="1400" dirty="0"/>
          </a:p>
        </p:txBody>
      </p:sp>
      <p:sp>
        <p:nvSpPr>
          <p:cNvPr id="10" name="Rectangle 9"/>
          <p:cNvSpPr/>
          <p:nvPr/>
        </p:nvSpPr>
        <p:spPr>
          <a:xfrm>
            <a:off x="4853997" y="4740715"/>
            <a:ext cx="4165792" cy="784830"/>
          </a:xfrm>
          <a:prstGeom prst="rect">
            <a:avLst/>
          </a:prstGeom>
        </p:spPr>
        <p:txBody>
          <a:bodyPr wrap="square">
            <a:spAutoFit/>
          </a:bodyPr>
          <a:lstStyle/>
          <a:p>
            <a:r>
              <a:rPr lang="en-US" sz="1200" dirty="0">
                <a:solidFill>
                  <a:srgbClr val="333333"/>
                </a:solidFill>
                <a:latin typeface="Trebuchet MS" panose="020B0603020202020204" pitchFamily="34" charset="0"/>
              </a:rPr>
              <a:t>Thus, good communicators follow the 70/30 rule: listen at least 70% of the time and talk no more than 30% of the time: </a:t>
            </a:r>
            <a:r>
              <a:rPr lang="en-US" sz="900" dirty="0">
                <a:solidFill>
                  <a:srgbClr val="333333"/>
                </a:solidFill>
                <a:latin typeface="Trebuchet MS" panose="020B0603020202020204" pitchFamily="34" charset="0"/>
                <a:hlinkClick r:id="rId6"/>
              </a:rPr>
              <a:t>https://www.expertacademy.be/en/blog/13219/news/the-most-important-communication-skill-active-listening</a:t>
            </a:r>
            <a:r>
              <a:rPr lang="en-US" sz="900" dirty="0">
                <a:solidFill>
                  <a:srgbClr val="333333"/>
                </a:solidFill>
                <a:latin typeface="Trebuchet MS" panose="020B0603020202020204" pitchFamily="34" charset="0"/>
              </a:rPr>
              <a:t> </a:t>
            </a:r>
            <a:endParaRPr lang="en-US" sz="900" dirty="0"/>
          </a:p>
        </p:txBody>
      </p:sp>
    </p:spTree>
    <p:extLst>
      <p:ext uri="{BB962C8B-B14F-4D97-AF65-F5344CB8AC3E}">
        <p14:creationId xmlns:p14="http://schemas.microsoft.com/office/powerpoint/2010/main" val="376040558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457200" y="274638"/>
            <a:ext cx="8229600" cy="633412"/>
          </a:xfrm>
        </p:spPr>
        <p:txBody>
          <a:bodyPr/>
          <a:lstStyle/>
          <a:p>
            <a:pPr algn="l"/>
            <a:r>
              <a:rPr lang="en-GB" altLang="en-US" sz="2800"/>
              <a:t>Simple Steps to Communicate Effectively </a:t>
            </a:r>
          </a:p>
        </p:txBody>
      </p:sp>
      <p:sp>
        <p:nvSpPr>
          <p:cNvPr id="25603" name="Rectangle 2"/>
          <p:cNvSpPr>
            <a:spLocks noGrp="1" noChangeArrowheads="1"/>
          </p:cNvSpPr>
          <p:nvPr>
            <p:ph idx="1"/>
          </p:nvPr>
        </p:nvSpPr>
        <p:spPr>
          <a:xfrm>
            <a:off x="338138" y="1484313"/>
            <a:ext cx="8229600" cy="3917950"/>
          </a:xfrm>
        </p:spPr>
        <p:txBody>
          <a:bodyPr>
            <a:normAutofit/>
          </a:bodyPr>
          <a:lstStyle/>
          <a:p>
            <a:pPr>
              <a:lnSpc>
                <a:spcPct val="80000"/>
              </a:lnSpc>
              <a:spcAft>
                <a:spcPct val="20000"/>
              </a:spcAft>
              <a:defRPr/>
            </a:pPr>
            <a:r>
              <a:rPr lang="en-US" altLang="en-US" sz="2390" dirty="0">
                <a:solidFill>
                  <a:srgbClr val="6600CC"/>
                </a:solidFill>
              </a:rPr>
              <a:t>Listen</a:t>
            </a:r>
          </a:p>
          <a:p>
            <a:pPr>
              <a:lnSpc>
                <a:spcPct val="80000"/>
              </a:lnSpc>
              <a:spcAft>
                <a:spcPct val="20000"/>
              </a:spcAft>
              <a:defRPr/>
            </a:pPr>
            <a:r>
              <a:rPr lang="en-US" altLang="en-US" sz="2390" dirty="0">
                <a:solidFill>
                  <a:srgbClr val="6600CC"/>
                </a:solidFill>
              </a:rPr>
              <a:t>Don’t argue</a:t>
            </a:r>
          </a:p>
          <a:p>
            <a:pPr>
              <a:lnSpc>
                <a:spcPct val="80000"/>
              </a:lnSpc>
              <a:spcAft>
                <a:spcPct val="20000"/>
              </a:spcAft>
              <a:defRPr/>
            </a:pPr>
            <a:r>
              <a:rPr lang="en-US" altLang="en-US" sz="2390" dirty="0">
                <a:solidFill>
                  <a:srgbClr val="6600CC"/>
                </a:solidFill>
              </a:rPr>
              <a:t>Empathize</a:t>
            </a:r>
          </a:p>
          <a:p>
            <a:pPr>
              <a:lnSpc>
                <a:spcPct val="80000"/>
              </a:lnSpc>
              <a:spcAft>
                <a:spcPct val="20000"/>
              </a:spcAft>
              <a:defRPr/>
            </a:pPr>
            <a:r>
              <a:rPr lang="en-US" altLang="en-US" sz="2390" dirty="0">
                <a:solidFill>
                  <a:srgbClr val="6600CC"/>
                </a:solidFill>
              </a:rPr>
              <a:t>Ask clarifying questions</a:t>
            </a:r>
          </a:p>
          <a:p>
            <a:pPr>
              <a:lnSpc>
                <a:spcPct val="80000"/>
              </a:lnSpc>
              <a:spcAft>
                <a:spcPct val="20000"/>
              </a:spcAft>
              <a:defRPr/>
            </a:pPr>
            <a:r>
              <a:rPr lang="en-US" altLang="en-US" sz="2390" dirty="0">
                <a:solidFill>
                  <a:srgbClr val="6600CC"/>
                </a:solidFill>
              </a:rPr>
              <a:t>Ask what outcome is desired</a:t>
            </a:r>
          </a:p>
          <a:p>
            <a:pPr>
              <a:lnSpc>
                <a:spcPct val="80000"/>
              </a:lnSpc>
              <a:spcAft>
                <a:spcPct val="20000"/>
              </a:spcAft>
              <a:defRPr/>
            </a:pPr>
            <a:r>
              <a:rPr lang="en-US" altLang="en-US" sz="2390" dirty="0">
                <a:solidFill>
                  <a:srgbClr val="6600CC"/>
                </a:solidFill>
              </a:rPr>
              <a:t>Thank the person for talking about it</a:t>
            </a:r>
          </a:p>
          <a:p>
            <a:pPr>
              <a:lnSpc>
                <a:spcPct val="80000"/>
              </a:lnSpc>
              <a:spcAft>
                <a:spcPct val="20000"/>
              </a:spcAft>
              <a:defRPr/>
            </a:pPr>
            <a:r>
              <a:rPr lang="en-US" altLang="en-US" sz="2390" dirty="0">
                <a:solidFill>
                  <a:srgbClr val="6600CC"/>
                </a:solidFill>
              </a:rPr>
              <a:t>Deliver on your promises</a:t>
            </a:r>
          </a:p>
          <a:p>
            <a:pPr>
              <a:lnSpc>
                <a:spcPct val="80000"/>
              </a:lnSpc>
              <a:spcAft>
                <a:spcPct val="20000"/>
              </a:spcAft>
              <a:defRPr/>
            </a:pPr>
            <a:r>
              <a:rPr lang="en-US" altLang="en-US" sz="2390" dirty="0">
                <a:solidFill>
                  <a:srgbClr val="6600CC"/>
                </a:solidFill>
              </a:rPr>
              <a:t>Follow-up and make sure the question is answered/issue resolved</a:t>
            </a:r>
          </a:p>
          <a:p>
            <a:pPr>
              <a:lnSpc>
                <a:spcPct val="80000"/>
              </a:lnSpc>
              <a:spcAft>
                <a:spcPct val="20000"/>
              </a:spcAft>
              <a:buFontTx/>
              <a:buNone/>
              <a:defRPr/>
            </a:pPr>
            <a:endParaRPr lang="en-US" altLang="en-US" sz="2390" dirty="0"/>
          </a:p>
        </p:txBody>
      </p:sp>
      <p:sp>
        <p:nvSpPr>
          <p:cNvPr id="25605" name="Line 4"/>
          <p:cNvSpPr>
            <a:spLocks noChangeShapeType="1"/>
          </p:cNvSpPr>
          <p:nvPr/>
        </p:nvSpPr>
        <p:spPr bwMode="auto">
          <a:xfrm>
            <a:off x="338138" y="1125538"/>
            <a:ext cx="8348662" cy="0"/>
          </a:xfrm>
          <a:prstGeom prst="line">
            <a:avLst/>
          </a:prstGeom>
          <a:noFill/>
          <a:ln w="76200">
            <a:solidFill>
              <a:schemeClr val="accent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defRPr/>
            </a:pPr>
            <a:endParaRPr lang="en-GB" sz="1793"/>
          </a:p>
        </p:txBody>
      </p:sp>
      <p:pic>
        <p:nvPicPr>
          <p:cNvPr id="31749" name="Picture 6" descr="MCj0406122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8725" y="1685925"/>
            <a:ext cx="1982788" cy="280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018571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6"/>
          <p:cNvSpPr>
            <a:spLocks noGrp="1"/>
          </p:cNvSpPr>
          <p:nvPr>
            <p:ph type="title"/>
          </p:nvPr>
        </p:nvSpPr>
        <p:spPr>
          <a:xfrm>
            <a:off x="549275" y="2205038"/>
            <a:ext cx="8229600" cy="1143000"/>
          </a:xfrm>
        </p:spPr>
        <p:txBody>
          <a:bodyPr/>
          <a:lstStyle/>
          <a:p>
            <a:r>
              <a:rPr lang="en-GB" altLang="en-US"/>
              <a:t>Models of person-centred care</a:t>
            </a:r>
          </a:p>
        </p:txBody>
      </p:sp>
      <p:sp>
        <p:nvSpPr>
          <p:cNvPr id="5" name="Date Placeholder 4"/>
          <p:cNvSpPr>
            <a:spLocks noGrp="1"/>
          </p:cNvSpPr>
          <p:nvPr>
            <p:ph type="dt" sz="quarter" idx="10"/>
          </p:nvPr>
        </p:nvSpPr>
        <p:spPr/>
        <p:txBody>
          <a:bodyPr/>
          <a:lstStyle/>
          <a:p>
            <a:pPr>
              <a:defRPr/>
            </a:pPr>
            <a:fld id="{29D1E530-49F8-46DD-BE90-6ABBB3D46BC3}" type="datetime1">
              <a:rPr lang="en-GB" altLang="en-US" smtClean="0"/>
              <a:pPr>
                <a:defRPr/>
              </a:pPr>
              <a:t>05/01/2022</a:t>
            </a:fld>
            <a:endParaRPr lang="en-GB" altLang="en-US" dirty="0"/>
          </a:p>
        </p:txBody>
      </p:sp>
      <p:sp>
        <p:nvSpPr>
          <p:cNvPr id="33796" name="Slide Number Placeholder 5"/>
          <p:cNvSpPr>
            <a:spLocks noGrp="1"/>
          </p:cNvSpPr>
          <p:nvPr>
            <p:ph type="sldNum" sz="quarter" idx="12"/>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EA27229-B396-45EB-8B07-2236ADCBBFD0}"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spTree>
    <p:extLst>
      <p:ext uri="{BB962C8B-B14F-4D97-AF65-F5344CB8AC3E}">
        <p14:creationId xmlns:p14="http://schemas.microsoft.com/office/powerpoint/2010/main" val="323814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7"/>
          <p:cNvSpPr>
            <a:spLocks noGrp="1"/>
          </p:cNvSpPr>
          <p:nvPr>
            <p:ph type="title"/>
          </p:nvPr>
        </p:nvSpPr>
        <p:spPr/>
        <p:txBody>
          <a:bodyPr/>
          <a:lstStyle/>
          <a:p>
            <a:endParaRPr lang="en-US" altLang="en-US"/>
          </a:p>
        </p:txBody>
      </p:sp>
      <p:sp>
        <p:nvSpPr>
          <p:cNvPr id="4" name="Content Placeholder 3"/>
          <p:cNvSpPr>
            <a:spLocks noGrp="1"/>
          </p:cNvSpPr>
          <p:nvPr>
            <p:ph idx="1"/>
          </p:nvPr>
        </p:nvSpPr>
        <p:spPr>
          <a:xfrm>
            <a:off x="430213" y="1516063"/>
            <a:ext cx="8320087" cy="4330700"/>
          </a:xfrm>
        </p:spPr>
        <p:txBody>
          <a:bodyPr>
            <a:normAutofit/>
          </a:bodyPr>
          <a:lstStyle/>
          <a:p>
            <a:pPr>
              <a:defRPr/>
            </a:pPr>
            <a:endParaRPr lang="en-GB" sz="2297" dirty="0"/>
          </a:p>
          <a:p>
            <a:pPr marL="0" indent="0">
              <a:buFont typeface="Arial" panose="020B0604020202020204" pitchFamily="34" charset="0"/>
              <a:buNone/>
              <a:defRPr/>
            </a:pPr>
            <a:endParaRPr lang="en-GB" sz="2297" dirty="0"/>
          </a:p>
        </p:txBody>
      </p:sp>
      <p:sp>
        <p:nvSpPr>
          <p:cNvPr id="34820"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EC9882C-1762-4AD6-95C5-719ED422DEC7}"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3482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4138" y="-61913"/>
            <a:ext cx="8951912" cy="6715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itle 1"/>
          <p:cNvSpPr txBox="1">
            <a:spLocks/>
          </p:cNvSpPr>
          <p:nvPr/>
        </p:nvSpPr>
        <p:spPr>
          <a:xfrm>
            <a:off x="561975" y="1387475"/>
            <a:ext cx="8001000" cy="511175"/>
          </a:xfrm>
          <a:prstGeom prst="rect">
            <a:avLst/>
          </a:prstGeom>
        </p:spPr>
        <p:txBody>
          <a:bodyPr lIns="87488" tIns="43744" rIns="87488" bIns="43744" anchor="ctr"/>
          <a:lstStyle>
            <a:lvl1pPr defTabSz="436563">
              <a:defRPr>
                <a:solidFill>
                  <a:schemeClr val="tx1"/>
                </a:solidFill>
                <a:latin typeface="Arial" panose="020B0604020202020204" pitchFamily="34" charset="0"/>
                <a:cs typeface="Arial" panose="020B0604020202020204" pitchFamily="34" charset="0"/>
              </a:defRPr>
            </a:lvl1pPr>
            <a:lvl2pPr marL="742950" indent="-285750" defTabSz="436563">
              <a:defRPr>
                <a:solidFill>
                  <a:schemeClr val="tx1"/>
                </a:solidFill>
                <a:latin typeface="Arial" panose="020B0604020202020204" pitchFamily="34" charset="0"/>
                <a:cs typeface="Arial" panose="020B0604020202020204" pitchFamily="34" charset="0"/>
              </a:defRPr>
            </a:lvl2pPr>
            <a:lvl3pPr marL="1143000" indent="-228600" defTabSz="436563">
              <a:defRPr>
                <a:solidFill>
                  <a:schemeClr val="tx1"/>
                </a:solidFill>
                <a:latin typeface="Arial" panose="020B0604020202020204" pitchFamily="34" charset="0"/>
                <a:cs typeface="Arial" panose="020B0604020202020204" pitchFamily="34" charset="0"/>
              </a:defRPr>
            </a:lvl3pPr>
            <a:lvl4pPr marL="1600200" indent="-228600" defTabSz="436563">
              <a:defRPr>
                <a:solidFill>
                  <a:schemeClr val="tx1"/>
                </a:solidFill>
                <a:latin typeface="Arial" panose="020B0604020202020204" pitchFamily="34" charset="0"/>
                <a:cs typeface="Arial" panose="020B0604020202020204" pitchFamily="34" charset="0"/>
              </a:defRPr>
            </a:lvl4pPr>
            <a:lvl5pPr marL="2057400" indent="-228600" defTabSz="436563">
              <a:defRPr>
                <a:solidFill>
                  <a:schemeClr val="tx1"/>
                </a:solidFill>
                <a:latin typeface="Arial" panose="020B0604020202020204" pitchFamily="34" charset="0"/>
                <a:cs typeface="Arial" panose="020B0604020202020204" pitchFamily="34" charset="0"/>
              </a:defRPr>
            </a:lvl5pPr>
            <a:lvl6pPr marL="25146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436563"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575"/>
              </a:spcAft>
            </a:pPr>
            <a:endParaRPr lang="en-US" altLang="en-US" sz="1500">
              <a:latin typeface="Frutiger 55 Roman"/>
              <a:ea typeface="Frutiger 55 Roman"/>
              <a:cs typeface="Frutiger 55 Roman"/>
            </a:endParaRPr>
          </a:p>
        </p:txBody>
      </p:sp>
      <p:sp>
        <p:nvSpPr>
          <p:cNvPr id="5" name="TextBox 4"/>
          <p:cNvSpPr txBox="1"/>
          <p:nvPr/>
        </p:nvSpPr>
        <p:spPr>
          <a:xfrm>
            <a:off x="265113" y="571500"/>
            <a:ext cx="8056562" cy="446088"/>
          </a:xfrm>
          <a:prstGeom prst="rect">
            <a:avLst/>
          </a:prstGeom>
          <a:noFill/>
          <a:ln w="9525">
            <a:solidFill>
              <a:schemeClr val="tx1"/>
            </a:solidFill>
          </a:ln>
        </p:spPr>
        <p:txBody>
          <a:bodyPr>
            <a:spAutoFit/>
          </a:bodyPr>
          <a:lstStyle/>
          <a:p>
            <a:pPr>
              <a:defRPr/>
            </a:pPr>
            <a:r>
              <a:rPr lang="en-GB" sz="2297" b="1" dirty="0"/>
              <a:t>Tiers of care</a:t>
            </a:r>
          </a:p>
        </p:txBody>
      </p:sp>
      <p:graphicFrame>
        <p:nvGraphicFramePr>
          <p:cNvPr id="9" name="Diagram 8"/>
          <p:cNvGraphicFramePr/>
          <p:nvPr/>
        </p:nvGraphicFramePr>
        <p:xfrm>
          <a:off x="589346" y="1452551"/>
          <a:ext cx="5236032" cy="41465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p:cNvSpPr txBox="1"/>
          <p:nvPr/>
        </p:nvSpPr>
        <p:spPr>
          <a:xfrm>
            <a:off x="5557838" y="1371600"/>
            <a:ext cx="2892425" cy="5127625"/>
          </a:xfrm>
          <a:prstGeom prst="rect">
            <a:avLst/>
          </a:prstGeom>
          <a:noFill/>
        </p:spPr>
        <p:txBody>
          <a:bodyPr>
            <a:spAutoFit/>
          </a:bodyPr>
          <a:lstStyle/>
          <a:p>
            <a:pPr>
              <a:defRPr/>
            </a:pPr>
            <a:r>
              <a:rPr lang="en-GB" sz="1722" dirty="0"/>
              <a:t>Tiers of care reflect different levels of need and different physical assets across LLR</a:t>
            </a:r>
          </a:p>
          <a:p>
            <a:pPr>
              <a:defRPr/>
            </a:pPr>
            <a:endParaRPr lang="en-GB" sz="1722" dirty="0"/>
          </a:p>
          <a:p>
            <a:pPr>
              <a:defRPr/>
            </a:pPr>
            <a:r>
              <a:rPr lang="en-GB" sz="1722" dirty="0"/>
              <a:t>Specialist staffing and diagnostics concentrated in fewer places, open longer hours</a:t>
            </a:r>
          </a:p>
          <a:p>
            <a:pPr>
              <a:defRPr/>
            </a:pPr>
            <a:endParaRPr lang="en-GB" sz="1722" dirty="0"/>
          </a:p>
          <a:p>
            <a:pPr>
              <a:defRPr/>
            </a:pPr>
            <a:r>
              <a:rPr lang="en-GB" sz="1722" dirty="0"/>
              <a:t>All patients can access care at the tier right for them</a:t>
            </a:r>
          </a:p>
          <a:p>
            <a:pPr>
              <a:defRPr/>
            </a:pPr>
            <a:endParaRPr lang="en-GB" sz="1722" dirty="0"/>
          </a:p>
          <a:p>
            <a:pPr>
              <a:defRPr/>
            </a:pPr>
            <a:r>
              <a:rPr lang="en-GB" sz="1722" dirty="0"/>
              <a:t>Extended primary care 8am to 8pm 7 days a week</a:t>
            </a:r>
          </a:p>
          <a:p>
            <a:pPr>
              <a:defRPr/>
            </a:pPr>
            <a:endParaRPr lang="en-GB" sz="1722" dirty="0"/>
          </a:p>
          <a:p>
            <a:pPr>
              <a:defRPr/>
            </a:pPr>
            <a:endParaRPr lang="en-GB" sz="1722" dirty="0"/>
          </a:p>
          <a:p>
            <a:pPr>
              <a:defRPr/>
            </a:pPr>
            <a:endParaRPr lang="en-GB" sz="1722" dirty="0"/>
          </a:p>
        </p:txBody>
      </p:sp>
      <p:sp>
        <p:nvSpPr>
          <p:cNvPr id="10" name="Rectangle 9"/>
          <p:cNvSpPr/>
          <p:nvPr/>
        </p:nvSpPr>
        <p:spPr>
          <a:xfrm>
            <a:off x="562174" y="5633645"/>
            <a:ext cx="5249939" cy="332267"/>
          </a:xfrm>
          <a:prstGeom prst="rect">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sz="1722" b="1" dirty="0"/>
              <a:t>Self Care, Pharmacy and web resources</a:t>
            </a:r>
          </a:p>
        </p:txBody>
      </p:sp>
      <p:sp>
        <p:nvSpPr>
          <p:cNvPr id="34829" name="TextBox 5"/>
          <p:cNvSpPr txBox="1">
            <a:spLocks noChangeArrowheads="1"/>
          </p:cNvSpPr>
          <p:nvPr/>
        </p:nvSpPr>
        <p:spPr bwMode="auto">
          <a:xfrm>
            <a:off x="0" y="55563"/>
            <a:ext cx="83216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600" b="1">
                <a:latin typeface="Arial" panose="020B0604020202020204" pitchFamily="34" charset="0"/>
              </a:rPr>
              <a:t>The Norm – i.e. HOW THINGS ARE NOW – WHEN THERE IS NO INTEGRATED CARE</a:t>
            </a:r>
          </a:p>
        </p:txBody>
      </p:sp>
    </p:spTree>
    <p:extLst>
      <p:ext uri="{BB962C8B-B14F-4D97-AF65-F5344CB8AC3E}">
        <p14:creationId xmlns:p14="http://schemas.microsoft.com/office/powerpoint/2010/main" val="309768458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rmAutofit fontScale="90000"/>
          </a:bodyPr>
          <a:lstStyle/>
          <a:p>
            <a:r>
              <a:rPr lang="en-US" b="1" dirty="0"/>
              <a:t>What are integrated care systems?</a:t>
            </a:r>
            <a:endParaRPr lang="en-US" dirty="0"/>
          </a:p>
        </p:txBody>
      </p:sp>
      <p:sp>
        <p:nvSpPr>
          <p:cNvPr id="3" name="Content Placeholder 2"/>
          <p:cNvSpPr>
            <a:spLocks noGrp="1"/>
          </p:cNvSpPr>
          <p:nvPr>
            <p:ph idx="1"/>
          </p:nvPr>
        </p:nvSpPr>
        <p:spPr>
          <a:xfrm>
            <a:off x="468745" y="1119909"/>
            <a:ext cx="8229600" cy="4525963"/>
          </a:xfrm>
        </p:spPr>
        <p:txBody>
          <a:bodyPr>
            <a:normAutofit/>
          </a:bodyPr>
          <a:lstStyle/>
          <a:p>
            <a:r>
              <a:rPr lang="en-US" sz="2000" b="1" dirty="0"/>
              <a:t>Integrated care systems (ICSs) </a:t>
            </a:r>
            <a:r>
              <a:rPr lang="en-US" sz="2000" dirty="0"/>
              <a:t>are new partnerships between the organizations that meet health and care needs across an area, to coordinate services and to plan in a way that improves population health and reduces inequalities between different groups.</a:t>
            </a:r>
          </a:p>
          <a:p>
            <a:endParaRPr lang="en-US" sz="2000" b="1" dirty="0"/>
          </a:p>
          <a:p>
            <a:r>
              <a:rPr lang="en-US" sz="2000" dirty="0"/>
              <a:t>In the past, people with multiple morbidities have been receiving disjointed care. </a:t>
            </a:r>
            <a:r>
              <a:rPr lang="en-US" sz="2000" b="1" dirty="0"/>
              <a:t>Integrated care</a:t>
            </a:r>
            <a:r>
              <a:rPr lang="en-US" sz="2000" dirty="0"/>
              <a:t> joined up all the services and care an individual with co-morbidities receives across local councils, the NHS, and other partners. It aims at giving people the support they need in an integrated manner, by removing traditional divisions between hospitals and family doctors, between physical and mental health, and between NHS and council services. </a:t>
            </a:r>
          </a:p>
        </p:txBody>
      </p:sp>
      <p:sp>
        <p:nvSpPr>
          <p:cNvPr id="5" name="Rectangle 4"/>
          <p:cNvSpPr/>
          <p:nvPr/>
        </p:nvSpPr>
        <p:spPr>
          <a:xfrm>
            <a:off x="2286000" y="5310386"/>
            <a:ext cx="6400800" cy="307777"/>
          </a:xfrm>
          <a:prstGeom prst="rect">
            <a:avLst/>
          </a:prstGeom>
        </p:spPr>
        <p:txBody>
          <a:bodyPr wrap="square">
            <a:spAutoFit/>
          </a:bodyPr>
          <a:lstStyle/>
          <a:p>
            <a:r>
              <a:rPr lang="en-US" sz="1400" dirty="0"/>
              <a:t>Source, NHS: </a:t>
            </a:r>
            <a:r>
              <a:rPr lang="en-US" sz="1400" dirty="0">
                <a:hlinkClick r:id="rId2"/>
              </a:rPr>
              <a:t>https://www.england.nhs.uk/integratedcare/what-is-integrated-care/</a:t>
            </a:r>
            <a:r>
              <a:rPr lang="en-US" sz="1400" dirty="0"/>
              <a:t> </a:t>
            </a:r>
          </a:p>
        </p:txBody>
      </p:sp>
    </p:spTree>
    <p:extLst>
      <p:ext uri="{BB962C8B-B14F-4D97-AF65-F5344CB8AC3E}">
        <p14:creationId xmlns:p14="http://schemas.microsoft.com/office/powerpoint/2010/main" val="1083316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2700" y="188913"/>
            <a:ext cx="7499350" cy="527050"/>
          </a:xfrm>
        </p:spPr>
        <p:txBody>
          <a:bodyPr>
            <a:normAutofit fontScale="90000"/>
          </a:bodyPr>
          <a:lstStyle/>
          <a:p>
            <a:pPr>
              <a:defRPr/>
            </a:pPr>
            <a:r>
              <a:rPr lang="en-GB" b="1" dirty="0"/>
              <a:t>Models of integrated care </a:t>
            </a:r>
          </a:p>
        </p:txBody>
      </p:sp>
      <p:sp>
        <p:nvSpPr>
          <p:cNvPr id="36867" name="Content Placeholder 5"/>
          <p:cNvSpPr>
            <a:spLocks noGrp="1"/>
          </p:cNvSpPr>
          <p:nvPr>
            <p:ph idx="1"/>
          </p:nvPr>
        </p:nvSpPr>
        <p:spPr>
          <a:xfrm>
            <a:off x="971550" y="1052513"/>
            <a:ext cx="7777163" cy="4537075"/>
          </a:xfrm>
        </p:spPr>
        <p:txBody>
          <a:bodyPr/>
          <a:lstStyle/>
          <a:p>
            <a:pPr marL="557213" indent="-557213">
              <a:buFont typeface="Myriad Pro"/>
              <a:buAutoNum type="arabicPeriod"/>
            </a:pPr>
            <a:r>
              <a:rPr lang="en-GB" altLang="en-US" sz="2000"/>
              <a:t>Individual models of integrated care</a:t>
            </a:r>
          </a:p>
          <a:p>
            <a:pPr marL="993775" lvl="1" indent="-557213">
              <a:buFont typeface="Myriad Pro"/>
              <a:buAutoNum type="alphaLcParenR"/>
            </a:pPr>
            <a:r>
              <a:rPr lang="en-GB" altLang="en-US" sz="2000"/>
              <a:t>Case-management</a:t>
            </a:r>
          </a:p>
          <a:p>
            <a:pPr marL="993775" lvl="1" indent="-557213">
              <a:buFont typeface="Myriad Pro"/>
              <a:buAutoNum type="alphaLcParenR"/>
            </a:pPr>
            <a:r>
              <a:rPr lang="en-GB" altLang="en-US" sz="2000"/>
              <a:t>Individual care plans</a:t>
            </a:r>
          </a:p>
          <a:p>
            <a:pPr marL="993775" lvl="1" indent="-557213">
              <a:buFont typeface="Myriad Pro"/>
              <a:buAutoNum type="alphaLcParenR"/>
            </a:pPr>
            <a:r>
              <a:rPr lang="en-GB" altLang="en-US" sz="2000"/>
              <a:t>Patient-centred medical home</a:t>
            </a:r>
          </a:p>
          <a:p>
            <a:pPr marL="557213" indent="-557213">
              <a:buFont typeface="Myriad Pro"/>
              <a:buAutoNum type="arabicPeriod"/>
            </a:pPr>
            <a:endParaRPr lang="en-GB" altLang="en-US" sz="2000"/>
          </a:p>
          <a:p>
            <a:pPr marL="557213" indent="-557213">
              <a:buFont typeface="Myriad Pro"/>
              <a:buAutoNum type="arabicPeriod"/>
            </a:pPr>
            <a:r>
              <a:rPr lang="en-GB" altLang="en-US" sz="2000"/>
              <a:t>Group- and disease-specific models </a:t>
            </a:r>
          </a:p>
          <a:p>
            <a:pPr marL="993775" lvl="1" indent="-557213">
              <a:buFont typeface="Myriad Pro"/>
              <a:buAutoNum type="alphaLcParenR"/>
            </a:pPr>
            <a:r>
              <a:rPr lang="en-GB" altLang="en-US" sz="2000"/>
              <a:t>Chronic care model</a:t>
            </a:r>
          </a:p>
          <a:p>
            <a:pPr marL="993775" lvl="1" indent="-557213">
              <a:buFont typeface="Myriad Pro"/>
              <a:buAutoNum type="alphaLcParenR"/>
            </a:pPr>
            <a:r>
              <a:rPr lang="en-GB" altLang="en-US" sz="2000"/>
              <a:t>Integrated care models for elderly and frail</a:t>
            </a:r>
          </a:p>
          <a:p>
            <a:pPr marL="993775" lvl="1" indent="-557213">
              <a:buFont typeface="Myriad Pro"/>
              <a:buAutoNum type="alphaLcParenR"/>
            </a:pPr>
            <a:r>
              <a:rPr lang="en-GB" altLang="en-US" sz="2000"/>
              <a:t>Disease-specific integrated care models</a:t>
            </a:r>
          </a:p>
          <a:p>
            <a:pPr marL="993775" lvl="1" indent="-557213">
              <a:buFont typeface="Myriad Pro"/>
              <a:buAutoNum type="alphaLcParenR"/>
            </a:pPr>
            <a:endParaRPr lang="en-GB" altLang="en-US" sz="2000"/>
          </a:p>
          <a:p>
            <a:pPr marL="557213" indent="-557213">
              <a:buFont typeface="Myriad Pro"/>
              <a:buAutoNum type="arabicPeriod"/>
            </a:pPr>
            <a:r>
              <a:rPr lang="en-GB" altLang="en-US" sz="2000"/>
              <a:t>Population-based models</a:t>
            </a:r>
          </a:p>
          <a:p>
            <a:pPr marL="993775" lvl="1" indent="-557213">
              <a:buFont typeface="Myriad Pro"/>
              <a:buAutoNum type="alphaLcParenR"/>
            </a:pPr>
            <a:r>
              <a:rPr lang="en-GB" altLang="en-US" sz="2000"/>
              <a:t>NHS RightCare </a:t>
            </a:r>
          </a:p>
        </p:txBody>
      </p:sp>
    </p:spTree>
    <p:extLst>
      <p:ext uri="{BB962C8B-B14F-4D97-AF65-F5344CB8AC3E}">
        <p14:creationId xmlns:p14="http://schemas.microsoft.com/office/powerpoint/2010/main" val="150482382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07950" y="1196975"/>
            <a:ext cx="9020175" cy="4435475"/>
          </a:xfrm>
        </p:spPr>
      </p:pic>
      <p:sp>
        <p:nvSpPr>
          <p:cNvPr id="15364" name="TextBox 2"/>
          <p:cNvSpPr txBox="1">
            <a:spLocks noChangeArrowheads="1"/>
          </p:cNvSpPr>
          <p:nvPr/>
        </p:nvSpPr>
        <p:spPr bwMode="auto">
          <a:xfrm>
            <a:off x="107950" y="333375"/>
            <a:ext cx="8404225"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lgn="ctr">
              <a:defRPr/>
            </a:pPr>
            <a:r>
              <a:rPr lang="en-GB" altLang="en-US" sz="3445" b="1" dirty="0">
                <a:solidFill>
                  <a:srgbClr val="0070C0"/>
                </a:solidFill>
              </a:rPr>
              <a:t>The Integrated Care Model</a:t>
            </a:r>
          </a:p>
        </p:txBody>
      </p:sp>
    </p:spTree>
    <p:extLst>
      <p:ext uri="{BB962C8B-B14F-4D97-AF65-F5344CB8AC3E}">
        <p14:creationId xmlns:p14="http://schemas.microsoft.com/office/powerpoint/2010/main" val="589273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388" y="209550"/>
            <a:ext cx="7985125" cy="411163"/>
          </a:xfrm>
        </p:spPr>
        <p:txBody>
          <a:bodyPr>
            <a:normAutofit fontScale="90000"/>
          </a:bodyPr>
          <a:lstStyle/>
          <a:p>
            <a:pPr>
              <a:defRPr/>
            </a:pPr>
            <a:r>
              <a:rPr lang="en-AU" sz="3200" dirty="0"/>
              <a:t>Aims and Objectives of Integrated Care</a:t>
            </a:r>
          </a:p>
        </p:txBody>
      </p:sp>
      <p:sp>
        <p:nvSpPr>
          <p:cNvPr id="46083" name="Slide Number Placeholder 3"/>
          <p:cNvSpPr>
            <a:spLocks noGrp="1"/>
          </p:cNvSpPr>
          <p:nvPr>
            <p:ph type="sldNum" sz="quarter" idx="12"/>
          </p:nvPr>
        </p:nvSpPr>
        <p:spPr bwMode="auto">
          <a:xfrm>
            <a:off x="9174163" y="6392863"/>
            <a:ext cx="485775" cy="1349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42963">
              <a:spcBef>
                <a:spcPct val="20000"/>
              </a:spcBef>
              <a:buFont typeface="Arial" panose="020B0604020202020204" pitchFamily="34" charset="0"/>
              <a:buChar char="•"/>
              <a:defRPr sz="3200">
                <a:solidFill>
                  <a:schemeClr val="tx1"/>
                </a:solidFill>
                <a:latin typeface="Myriad Pro"/>
              </a:defRPr>
            </a:lvl1pPr>
            <a:lvl2pPr marL="742950" indent="-285750" defTabSz="842963">
              <a:spcBef>
                <a:spcPct val="20000"/>
              </a:spcBef>
              <a:buFont typeface="Arial" panose="020B0604020202020204" pitchFamily="34" charset="0"/>
              <a:buChar char="–"/>
              <a:defRPr sz="2800">
                <a:solidFill>
                  <a:schemeClr val="tx1"/>
                </a:solidFill>
                <a:latin typeface="Myriad Pro"/>
              </a:defRPr>
            </a:lvl2pPr>
            <a:lvl3pPr marL="1143000" indent="-228600" defTabSz="842963">
              <a:spcBef>
                <a:spcPct val="20000"/>
              </a:spcBef>
              <a:buFont typeface="Arial" panose="020B0604020202020204" pitchFamily="34" charset="0"/>
              <a:buChar char="•"/>
              <a:defRPr sz="2400">
                <a:solidFill>
                  <a:schemeClr val="tx1"/>
                </a:solidFill>
                <a:latin typeface="Myriad Pro"/>
              </a:defRPr>
            </a:lvl3pPr>
            <a:lvl4pPr marL="1600200" indent="-228600" defTabSz="842963">
              <a:spcBef>
                <a:spcPct val="20000"/>
              </a:spcBef>
              <a:buFont typeface="Arial" panose="020B0604020202020204" pitchFamily="34" charset="0"/>
              <a:buChar char="–"/>
              <a:defRPr sz="2000">
                <a:solidFill>
                  <a:schemeClr val="tx1"/>
                </a:solidFill>
                <a:latin typeface="Myriad Pro"/>
              </a:defRPr>
            </a:lvl4pPr>
            <a:lvl5pPr marL="2057400" indent="-228600" defTabSz="842963">
              <a:spcBef>
                <a:spcPct val="20000"/>
              </a:spcBef>
              <a:buFont typeface="Arial" panose="020B0604020202020204" pitchFamily="34" charset="0"/>
              <a:buChar char="»"/>
              <a:defRPr sz="2000">
                <a:solidFill>
                  <a:schemeClr val="tx1"/>
                </a:solidFill>
                <a:latin typeface="Myriad Pro"/>
              </a:defRPr>
            </a:lvl5pPr>
            <a:lvl6pPr marL="25146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defTabSz="842963"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nl-BE" altLang="en-US" sz="1200">
              <a:solidFill>
                <a:srgbClr val="4C4C4C"/>
              </a:solidFill>
            </a:endParaRPr>
          </a:p>
        </p:txBody>
      </p:sp>
      <p:grpSp>
        <p:nvGrpSpPr>
          <p:cNvPr id="46084" name="Group 24"/>
          <p:cNvGrpSpPr>
            <a:grpSpLocks/>
          </p:cNvGrpSpPr>
          <p:nvPr/>
        </p:nvGrpSpPr>
        <p:grpSpPr bwMode="auto">
          <a:xfrm>
            <a:off x="539750" y="1485900"/>
            <a:ext cx="7710488" cy="2260600"/>
            <a:chOff x="1136576" y="2348880"/>
            <a:chExt cx="7560840" cy="2448272"/>
          </a:xfrm>
        </p:grpSpPr>
        <p:sp>
          <p:nvSpPr>
            <p:cNvPr id="7" name="Rectangle 6"/>
            <p:cNvSpPr/>
            <p:nvPr/>
          </p:nvSpPr>
          <p:spPr bwMode="auto">
            <a:xfrm>
              <a:off x="3357972" y="2445160"/>
              <a:ext cx="1643864" cy="625822"/>
            </a:xfrm>
            <a:prstGeom prst="rect">
              <a:avLst/>
            </a:prstGeom>
            <a:solidFill>
              <a:srgbClr val="0099CC">
                <a:lumMod val="20000"/>
                <a:lumOff val="80000"/>
              </a:srgbClr>
            </a:solidFill>
            <a:ln w="9525" cap="flat" cmpd="sng" algn="ctr">
              <a:noFill/>
              <a:prstDash val="solid"/>
              <a:round/>
              <a:headEnd type="none" w="sm" len="sm"/>
              <a:tailEnd type="none" w="sm" len="sm"/>
            </a:ln>
            <a:effectLst/>
          </p:spPr>
          <p:txBody>
            <a:bodyPr lIns="84407" tIns="42203" rIns="84407" bIns="42203" anchor="ctr"/>
            <a:lstStyle/>
            <a:p>
              <a:pPr algn="ctr">
                <a:lnSpc>
                  <a:spcPct val="115000"/>
                </a:lnSpc>
                <a:defRPr/>
              </a:pPr>
              <a:r>
                <a:rPr lang="en-AU" sz="1108" b="1" dirty="0">
                  <a:solidFill>
                    <a:srgbClr val="4C4C4C"/>
                  </a:solidFill>
                  <a:latin typeface="Calibri"/>
                  <a:ea typeface="Calibri"/>
                  <a:cs typeface="Times New Roman"/>
                </a:rPr>
                <a:t>Better patient experience</a:t>
              </a:r>
              <a:endParaRPr lang="en-AU" sz="1108" dirty="0">
                <a:latin typeface="Times New Roman"/>
                <a:ea typeface="Calibri"/>
              </a:endParaRPr>
            </a:p>
          </p:txBody>
        </p:sp>
        <p:sp>
          <p:nvSpPr>
            <p:cNvPr id="8" name="Rectangle 7"/>
            <p:cNvSpPr/>
            <p:nvPr/>
          </p:nvSpPr>
          <p:spPr bwMode="auto">
            <a:xfrm>
              <a:off x="3357972" y="3287614"/>
              <a:ext cx="1643864" cy="584559"/>
            </a:xfrm>
            <a:prstGeom prst="rect">
              <a:avLst/>
            </a:prstGeom>
            <a:solidFill>
              <a:srgbClr val="0099CC">
                <a:lumMod val="20000"/>
                <a:lumOff val="80000"/>
              </a:srgbClr>
            </a:solidFill>
            <a:ln w="9525" cap="flat" cmpd="sng" algn="ctr">
              <a:noFill/>
              <a:prstDash val="solid"/>
              <a:round/>
              <a:headEnd type="none" w="sm" len="sm"/>
              <a:tailEnd type="none" w="sm" len="sm"/>
            </a:ln>
            <a:effectLst/>
          </p:spPr>
          <p:txBody>
            <a:bodyPr lIns="84407" tIns="42203" rIns="84407" bIns="42203" anchor="ctr"/>
            <a:lstStyle/>
            <a:p>
              <a:pPr algn="ctr">
                <a:lnSpc>
                  <a:spcPct val="115000"/>
                </a:lnSpc>
                <a:defRPr/>
              </a:pPr>
              <a:r>
                <a:rPr lang="en-AU" sz="1108" b="1" dirty="0">
                  <a:solidFill>
                    <a:srgbClr val="4C4C4C"/>
                  </a:solidFill>
                  <a:latin typeface="Calibri"/>
                  <a:ea typeface="Calibri"/>
                  <a:cs typeface="Times New Roman"/>
                </a:rPr>
                <a:t>Improved health outcomes</a:t>
              </a:r>
              <a:endParaRPr lang="en-AU" sz="1108" dirty="0">
                <a:latin typeface="Times New Roman"/>
                <a:ea typeface="Calibri"/>
              </a:endParaRPr>
            </a:p>
          </p:txBody>
        </p:sp>
        <p:sp>
          <p:nvSpPr>
            <p:cNvPr id="9" name="Rectangle 8"/>
            <p:cNvSpPr/>
            <p:nvPr/>
          </p:nvSpPr>
          <p:spPr bwMode="auto">
            <a:xfrm>
              <a:off x="3357972" y="4088804"/>
              <a:ext cx="1643864" cy="570805"/>
            </a:xfrm>
            <a:prstGeom prst="rect">
              <a:avLst/>
            </a:prstGeom>
            <a:solidFill>
              <a:srgbClr val="0099CC">
                <a:lumMod val="20000"/>
                <a:lumOff val="80000"/>
              </a:srgbClr>
            </a:solidFill>
            <a:ln w="9525" cap="flat" cmpd="sng" algn="ctr">
              <a:noFill/>
              <a:prstDash val="solid"/>
              <a:round/>
              <a:headEnd type="none" w="sm" len="sm"/>
              <a:tailEnd type="none" w="sm" len="sm"/>
            </a:ln>
            <a:effectLst/>
          </p:spPr>
          <p:txBody>
            <a:bodyPr lIns="84407" tIns="42203" rIns="84407" bIns="42203" anchor="ctr"/>
            <a:lstStyle/>
            <a:p>
              <a:pPr algn="ctr">
                <a:lnSpc>
                  <a:spcPct val="115000"/>
                </a:lnSpc>
                <a:defRPr/>
              </a:pPr>
              <a:r>
                <a:rPr lang="en-AU" sz="1108" b="1">
                  <a:solidFill>
                    <a:srgbClr val="4C4C4C"/>
                  </a:solidFill>
                  <a:latin typeface="Calibri"/>
                  <a:ea typeface="Calibri"/>
                  <a:cs typeface="Times New Roman"/>
                </a:rPr>
                <a:t>Less waste</a:t>
              </a:r>
              <a:endParaRPr lang="en-AU" sz="1108">
                <a:latin typeface="Times New Roman"/>
                <a:ea typeface="Calibri"/>
              </a:endParaRPr>
            </a:p>
          </p:txBody>
        </p:sp>
        <p:sp>
          <p:nvSpPr>
            <p:cNvPr id="10" name="Rectangle 9"/>
            <p:cNvSpPr/>
            <p:nvPr/>
          </p:nvSpPr>
          <p:spPr bwMode="auto">
            <a:xfrm>
              <a:off x="5310060" y="2445160"/>
              <a:ext cx="3307964" cy="625822"/>
            </a:xfrm>
            <a:prstGeom prst="rect">
              <a:avLst/>
            </a:prstGeom>
            <a:noFill/>
            <a:ln w="9525" cap="flat" cmpd="sng" algn="ctr">
              <a:solidFill>
                <a:srgbClr val="0099CC">
                  <a:lumMod val="20000"/>
                  <a:lumOff val="80000"/>
                </a:srgbClr>
              </a:solidFill>
              <a:prstDash val="solid"/>
              <a:round/>
              <a:headEnd type="none" w="sm" len="sm"/>
              <a:tailEnd type="none" w="sm" len="sm"/>
            </a:ln>
            <a:effectLst/>
          </p:spPr>
          <p:txBody>
            <a:bodyPr lIns="84407" tIns="42203" rIns="84407" bIns="42203" anchor="ctr"/>
            <a:lstStyle/>
            <a:p>
              <a:pPr marL="316531" indent="-316531">
                <a:lnSpc>
                  <a:spcPct val="115000"/>
                </a:lnSpc>
                <a:buFont typeface="Arial"/>
                <a:buChar char="•"/>
                <a:tabLst>
                  <a:tab pos="-83236" algn="l"/>
                </a:tabLst>
                <a:defRPr/>
              </a:pPr>
              <a:r>
                <a:rPr lang="en-AU" sz="1108">
                  <a:solidFill>
                    <a:srgbClr val="4C4C4C"/>
                  </a:solidFill>
                  <a:latin typeface="Calibri"/>
                  <a:ea typeface="Calibri"/>
                  <a:cs typeface="Times New Roman"/>
                </a:rPr>
                <a:t>Reduced waiting times</a:t>
              </a:r>
              <a:endParaRPr lang="en-AU" sz="1108">
                <a:latin typeface="Calibri"/>
                <a:ea typeface="Calibri"/>
                <a:cs typeface="Times New Roman"/>
              </a:endParaRPr>
            </a:p>
            <a:p>
              <a:pPr marL="316531" indent="-316531">
                <a:lnSpc>
                  <a:spcPct val="115000"/>
                </a:lnSpc>
                <a:buFont typeface="Arial"/>
                <a:buChar char="•"/>
                <a:tabLst>
                  <a:tab pos="-83236" algn="l"/>
                </a:tabLst>
                <a:defRPr/>
              </a:pPr>
              <a:r>
                <a:rPr lang="en-AU" sz="1108">
                  <a:solidFill>
                    <a:srgbClr val="4C4C4C"/>
                  </a:solidFill>
                  <a:latin typeface="Calibri"/>
                  <a:ea typeface="Calibri"/>
                  <a:cs typeface="Times New Roman"/>
                </a:rPr>
                <a:t>Increased satisfaction with care</a:t>
              </a:r>
              <a:endParaRPr lang="en-AU" sz="1108">
                <a:latin typeface="Calibri"/>
                <a:ea typeface="Calibri"/>
                <a:cs typeface="Times New Roman"/>
              </a:endParaRPr>
            </a:p>
          </p:txBody>
        </p:sp>
        <p:sp>
          <p:nvSpPr>
            <p:cNvPr id="11" name="Rectangle 10"/>
            <p:cNvSpPr/>
            <p:nvPr/>
          </p:nvSpPr>
          <p:spPr bwMode="auto">
            <a:xfrm>
              <a:off x="5310060" y="3244632"/>
              <a:ext cx="3307964" cy="670524"/>
            </a:xfrm>
            <a:prstGeom prst="rect">
              <a:avLst/>
            </a:prstGeom>
            <a:noFill/>
            <a:ln w="9525" cap="flat" cmpd="sng" algn="ctr">
              <a:solidFill>
                <a:srgbClr val="0099CC">
                  <a:lumMod val="20000"/>
                  <a:lumOff val="80000"/>
                </a:srgbClr>
              </a:solidFill>
              <a:prstDash val="solid"/>
              <a:round/>
              <a:headEnd type="none" w="sm" len="sm"/>
              <a:tailEnd type="none" w="sm" len="sm"/>
            </a:ln>
            <a:effectLst/>
          </p:spPr>
          <p:txBody>
            <a:bodyPr lIns="84407" tIns="42203" rIns="84407" bIns="42203" anchor="ctr"/>
            <a:lstStyle>
              <a:lvl1pPr marL="315913" indent="-315913">
                <a:tabLst>
                  <a:tab pos="82550" algn="l"/>
                </a:tabLst>
                <a:defRPr>
                  <a:solidFill>
                    <a:schemeClr val="tx1"/>
                  </a:solidFill>
                  <a:latin typeface="Arial" panose="020B0604020202020204" pitchFamily="34" charset="0"/>
                  <a:cs typeface="Arial" panose="020B0604020202020204" pitchFamily="34" charset="0"/>
                </a:defRPr>
              </a:lvl1pPr>
              <a:lvl2pPr marL="742950" indent="-285750">
                <a:tabLst>
                  <a:tab pos="82550" algn="l"/>
                </a:tabLst>
                <a:defRPr>
                  <a:solidFill>
                    <a:schemeClr val="tx1"/>
                  </a:solidFill>
                  <a:latin typeface="Arial" panose="020B0604020202020204" pitchFamily="34" charset="0"/>
                  <a:cs typeface="Arial" panose="020B0604020202020204" pitchFamily="34" charset="0"/>
                </a:defRPr>
              </a:lvl2pPr>
              <a:lvl3pPr marL="1143000" indent="-228600">
                <a:tabLst>
                  <a:tab pos="82550" algn="l"/>
                </a:tabLst>
                <a:defRPr>
                  <a:solidFill>
                    <a:schemeClr val="tx1"/>
                  </a:solidFill>
                  <a:latin typeface="Arial" panose="020B0604020202020204" pitchFamily="34" charset="0"/>
                  <a:cs typeface="Arial" panose="020B0604020202020204" pitchFamily="34" charset="0"/>
                </a:defRPr>
              </a:lvl3pPr>
              <a:lvl4pPr marL="1600200" indent="-228600">
                <a:tabLst>
                  <a:tab pos="82550" algn="l"/>
                </a:tabLst>
                <a:defRPr>
                  <a:solidFill>
                    <a:schemeClr val="tx1"/>
                  </a:solidFill>
                  <a:latin typeface="Arial" panose="020B0604020202020204" pitchFamily="34" charset="0"/>
                  <a:cs typeface="Arial" panose="020B0604020202020204" pitchFamily="34" charset="0"/>
                </a:defRPr>
              </a:lvl4pPr>
              <a:lvl5pPr marL="2057400" indent="-228600">
                <a:tabLst>
                  <a:tab pos="82550"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82550" algn="l"/>
                </a:tabLst>
                <a:defRPr>
                  <a:solidFill>
                    <a:schemeClr val="tx1"/>
                  </a:solidFill>
                  <a:latin typeface="Arial" panose="020B0604020202020204" pitchFamily="34" charset="0"/>
                  <a:cs typeface="Arial" panose="020B0604020202020204" pitchFamily="34" charset="0"/>
                </a:defRPr>
              </a:lvl9pPr>
            </a:lstStyle>
            <a:p>
              <a:pPr>
                <a:lnSpc>
                  <a:spcPct val="115000"/>
                </a:lnSpc>
                <a:buFont typeface="Arial" panose="020B0604020202020204" pitchFamily="34" charset="0"/>
                <a:buChar char="•"/>
              </a:pPr>
              <a:r>
                <a:rPr lang="en-AU" altLang="en-US" sz="1100">
                  <a:latin typeface="Calibri" panose="020F0502020204030204" pitchFamily="34" charset="0"/>
                  <a:cs typeface="Times New Roman" panose="02020603050405020304" pitchFamily="18" charset="0"/>
                </a:rPr>
                <a:t>Better quality of life</a:t>
              </a:r>
              <a:endParaRPr lang="en-AU" altLang="en-US" sz="1100">
                <a:latin typeface="Calibri" panose="020F0502020204030204" pitchFamily="34" charset="0"/>
                <a:ea typeface="Calibri" panose="020F0502020204030204" pitchFamily="34" charset="0"/>
                <a:cs typeface="Times New Roman" panose="02020603050405020304" pitchFamily="18" charset="0"/>
              </a:endParaRPr>
            </a:p>
            <a:p>
              <a:pPr>
                <a:lnSpc>
                  <a:spcPct val="115000"/>
                </a:lnSpc>
                <a:buFont typeface="Arial" panose="020B0604020202020204" pitchFamily="34" charset="0"/>
                <a:buChar char="•"/>
              </a:pPr>
              <a:r>
                <a:rPr lang="en-AU" altLang="en-US" sz="1100">
                  <a:latin typeface="Calibri" panose="020F0502020204030204" pitchFamily="34" charset="0"/>
                  <a:cs typeface="Times New Roman" panose="02020603050405020304" pitchFamily="18" charset="0"/>
                </a:rPr>
                <a:t>Improved long term health outcomes</a:t>
              </a:r>
              <a:endParaRPr lang="en-AU" altLang="en-US" sz="1100">
                <a:latin typeface="Calibri" panose="020F0502020204030204" pitchFamily="34" charset="0"/>
                <a:cs typeface="Calibri" panose="020F0502020204030204" pitchFamily="34" charset="0"/>
              </a:endParaRPr>
            </a:p>
          </p:txBody>
        </p:sp>
        <p:sp>
          <p:nvSpPr>
            <p:cNvPr id="12" name="Rectangle 11"/>
            <p:cNvSpPr/>
            <p:nvPr/>
          </p:nvSpPr>
          <p:spPr bwMode="auto">
            <a:xfrm>
              <a:off x="5310060" y="4088804"/>
              <a:ext cx="3307964" cy="570805"/>
            </a:xfrm>
            <a:prstGeom prst="rect">
              <a:avLst/>
            </a:prstGeom>
            <a:noFill/>
            <a:ln w="9525" cap="flat" cmpd="sng" algn="ctr">
              <a:solidFill>
                <a:srgbClr val="0099CC">
                  <a:lumMod val="20000"/>
                  <a:lumOff val="80000"/>
                </a:srgbClr>
              </a:solidFill>
              <a:prstDash val="solid"/>
              <a:round/>
              <a:headEnd type="none" w="sm" len="sm"/>
              <a:tailEnd type="none" w="sm" len="sm"/>
            </a:ln>
            <a:effectLst/>
          </p:spPr>
          <p:txBody>
            <a:bodyPr lIns="84407" tIns="42203" rIns="84407" bIns="42203" anchor="ctr"/>
            <a:lstStyle/>
            <a:p>
              <a:pPr marL="316531" indent="-316531">
                <a:lnSpc>
                  <a:spcPct val="115000"/>
                </a:lnSpc>
                <a:buFont typeface="Arial"/>
                <a:buChar char="•"/>
                <a:tabLst>
                  <a:tab pos="83236" algn="l"/>
                </a:tabLst>
                <a:defRPr/>
              </a:pPr>
              <a:r>
                <a:rPr lang="en-AU" sz="1108" dirty="0">
                  <a:solidFill>
                    <a:srgbClr val="4C4C4C"/>
                  </a:solidFill>
                  <a:latin typeface="Calibri"/>
                  <a:ea typeface="Calibri"/>
                  <a:cs typeface="Times New Roman"/>
                </a:rPr>
                <a:t>Fewer avoidable hospital admissions</a:t>
              </a:r>
              <a:endParaRPr lang="en-AU" sz="1108" dirty="0">
                <a:latin typeface="Calibri"/>
                <a:ea typeface="Calibri"/>
                <a:cs typeface="Times New Roman"/>
              </a:endParaRPr>
            </a:p>
            <a:p>
              <a:pPr marL="316531" indent="-316531">
                <a:lnSpc>
                  <a:spcPct val="115000"/>
                </a:lnSpc>
                <a:buFont typeface="Arial"/>
                <a:buChar char="•"/>
                <a:tabLst>
                  <a:tab pos="83236" algn="l"/>
                </a:tabLst>
                <a:defRPr/>
              </a:pPr>
              <a:r>
                <a:rPr lang="en-AU" sz="1108" dirty="0">
                  <a:solidFill>
                    <a:srgbClr val="4C4C4C"/>
                  </a:solidFill>
                  <a:latin typeface="Calibri"/>
                  <a:ea typeface="Calibri"/>
                  <a:cs typeface="Times New Roman"/>
                </a:rPr>
                <a:t>Less duplication of services/tests</a:t>
              </a:r>
              <a:endParaRPr lang="en-AU" sz="1108" dirty="0">
                <a:latin typeface="Calibri"/>
                <a:ea typeface="Calibri"/>
                <a:cs typeface="Times New Roman"/>
              </a:endParaRPr>
            </a:p>
          </p:txBody>
        </p:sp>
        <p:sp>
          <p:nvSpPr>
            <p:cNvPr id="13" name="Isosceles Triangle 12"/>
            <p:cNvSpPr/>
            <p:nvPr/>
          </p:nvSpPr>
          <p:spPr bwMode="auto">
            <a:xfrm rot="5400000">
              <a:off x="4066626" y="3476885"/>
              <a:ext cx="2214448" cy="150998"/>
            </a:xfrm>
            <a:prstGeom prst="triangle">
              <a:avLst/>
            </a:prstGeom>
            <a:solidFill>
              <a:schemeClr val="tx1">
                <a:lumMod val="40000"/>
                <a:lumOff val="60000"/>
              </a:schemeClr>
            </a:solidFill>
            <a:ln w="9525" cap="flat" cmpd="sng" algn="ctr">
              <a:no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grpSp>
          <p:nvGrpSpPr>
            <p:cNvPr id="46094" name="Group 13"/>
            <p:cNvGrpSpPr>
              <a:grpSpLocks/>
            </p:cNvGrpSpPr>
            <p:nvPr/>
          </p:nvGrpSpPr>
          <p:grpSpPr bwMode="auto">
            <a:xfrm>
              <a:off x="2584381" y="4057465"/>
              <a:ext cx="635496" cy="617640"/>
              <a:chOff x="0" y="0"/>
              <a:chExt cx="540046" cy="539839"/>
            </a:xfrm>
          </p:grpSpPr>
          <p:sp>
            <p:nvSpPr>
              <p:cNvPr id="21" name="Rounded Rectangle 20"/>
              <p:cNvSpPr/>
              <p:nvPr/>
            </p:nvSpPr>
            <p:spPr bwMode="auto">
              <a:xfrm>
                <a:off x="-72" y="342"/>
                <a:ext cx="539734" cy="539477"/>
              </a:xfrm>
              <a:prstGeom prst="roundRect">
                <a:avLst/>
              </a:prstGeom>
              <a:solidFill>
                <a:srgbClr val="FFFFFF"/>
              </a:solidFill>
              <a:ln w="38100"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sp>
            <p:nvSpPr>
              <p:cNvPr id="22" name="Down Arrow 21"/>
              <p:cNvSpPr/>
              <p:nvPr/>
            </p:nvSpPr>
            <p:spPr bwMode="auto">
              <a:xfrm rot="18272841">
                <a:off x="174103" y="23935"/>
                <a:ext cx="195354" cy="490788"/>
              </a:xfrm>
              <a:prstGeom prst="downArrow">
                <a:avLst/>
              </a:prstGeom>
              <a:solidFill>
                <a:srgbClr val="4C4C4C">
                  <a:lumMod val="60000"/>
                  <a:lumOff val="40000"/>
                </a:srgbClr>
              </a:solidFill>
              <a:ln w="9525" cap="flat" cmpd="sng" algn="ctr">
                <a:no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grpSp>
        <p:grpSp>
          <p:nvGrpSpPr>
            <p:cNvPr id="46095" name="Group 14"/>
            <p:cNvGrpSpPr>
              <a:grpSpLocks/>
            </p:cNvGrpSpPr>
            <p:nvPr/>
          </p:nvGrpSpPr>
          <p:grpSpPr bwMode="auto">
            <a:xfrm>
              <a:off x="2584381" y="3235665"/>
              <a:ext cx="635496" cy="657428"/>
              <a:chOff x="0" y="0"/>
              <a:chExt cx="540046" cy="539839"/>
            </a:xfrm>
          </p:grpSpPr>
          <p:sp>
            <p:nvSpPr>
              <p:cNvPr id="19" name="Rounded Rectangle 18"/>
              <p:cNvSpPr/>
              <p:nvPr/>
            </p:nvSpPr>
            <p:spPr bwMode="auto">
              <a:xfrm>
                <a:off x="-72" y="303"/>
                <a:ext cx="539734" cy="539298"/>
              </a:xfrm>
              <a:prstGeom prst="roundRect">
                <a:avLst/>
              </a:prstGeom>
              <a:solidFill>
                <a:srgbClr val="FFFFFF"/>
              </a:solidFill>
              <a:ln w="38100"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sp>
            <p:nvSpPr>
              <p:cNvPr id="20" name="Plus 19"/>
              <p:cNvSpPr/>
              <p:nvPr/>
            </p:nvSpPr>
            <p:spPr bwMode="auto">
              <a:xfrm>
                <a:off x="47552" y="55363"/>
                <a:ext cx="435227" cy="433415"/>
              </a:xfrm>
              <a:prstGeom prst="mathPlus">
                <a:avLst/>
              </a:prstGeom>
              <a:solidFill>
                <a:schemeClr val="accent1">
                  <a:lumMod val="75000"/>
                </a:schemeClr>
              </a:solidFill>
              <a:ln w="9525" cap="flat" cmpd="sng" algn="ctr">
                <a:no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dirty="0">
                    <a:solidFill>
                      <a:schemeClr val="tx2"/>
                    </a:solidFill>
                    <a:latin typeface="Calibri"/>
                    <a:ea typeface="Times New Roman"/>
                    <a:cs typeface="Times New Roman"/>
                  </a:rPr>
                  <a:t> </a:t>
                </a:r>
                <a:endParaRPr lang="en-AU" sz="1108" dirty="0">
                  <a:solidFill>
                    <a:schemeClr val="tx2"/>
                  </a:solidFill>
                  <a:latin typeface="Calibri"/>
                  <a:ea typeface="Calibri"/>
                  <a:cs typeface="Times New Roman"/>
                </a:endParaRPr>
              </a:p>
            </p:txBody>
          </p:sp>
        </p:grpSp>
        <p:grpSp>
          <p:nvGrpSpPr>
            <p:cNvPr id="46096" name="Group 15"/>
            <p:cNvGrpSpPr>
              <a:grpSpLocks/>
            </p:cNvGrpSpPr>
            <p:nvPr/>
          </p:nvGrpSpPr>
          <p:grpSpPr bwMode="auto">
            <a:xfrm>
              <a:off x="2584381" y="2445704"/>
              <a:ext cx="635496" cy="625588"/>
              <a:chOff x="0" y="0"/>
              <a:chExt cx="540046" cy="539839"/>
            </a:xfrm>
          </p:grpSpPr>
          <p:sp>
            <p:nvSpPr>
              <p:cNvPr id="17" name="Rounded Rectangle 16"/>
              <p:cNvSpPr/>
              <p:nvPr/>
            </p:nvSpPr>
            <p:spPr bwMode="auto">
              <a:xfrm>
                <a:off x="-72" y="-469"/>
                <a:ext cx="539734" cy="540041"/>
              </a:xfrm>
              <a:prstGeom prst="roundRect">
                <a:avLst/>
              </a:prstGeom>
              <a:solidFill>
                <a:srgbClr val="FFFFFF"/>
              </a:solidFill>
              <a:ln w="38100"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108">
                    <a:latin typeface="Calibri"/>
                    <a:ea typeface="Times New Roman"/>
                    <a:cs typeface="Times New Roman"/>
                  </a:rPr>
                  <a:t> </a:t>
                </a:r>
                <a:endParaRPr lang="en-AU" sz="1108">
                  <a:latin typeface="Calibri"/>
                  <a:ea typeface="Calibri"/>
                  <a:cs typeface="Times New Roman"/>
                </a:endParaRPr>
              </a:p>
            </p:txBody>
          </p:sp>
          <p:pic>
            <p:nvPicPr>
              <p:cNvPr id="46100" name="Picture 17" descr="http://www.ascendant.com.ph/images/icon/patient.png"/>
              <p:cNvPicPr>
                <a:picLocks noChangeAspect="1"/>
              </p:cNvPicPr>
              <p:nvPr/>
            </p:nvPicPr>
            <p:blipFill>
              <a:blip r:embed="rId3">
                <a:grayscl/>
                <a:extLst>
                  <a:ext uri="{28A0092B-C50C-407E-A947-70E740481C1C}">
                    <a14:useLocalDpi xmlns:a14="http://schemas.microsoft.com/office/drawing/2010/main" val="0"/>
                  </a:ext>
                </a:extLst>
              </a:blip>
              <a:srcRect/>
              <a:stretch>
                <a:fillRect/>
              </a:stretch>
            </p:blipFill>
            <p:spPr bwMode="auto">
              <a:xfrm>
                <a:off x="54591" y="61415"/>
                <a:ext cx="423081" cy="409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46097" name="Picture 2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80592" y="3172941"/>
              <a:ext cx="832692" cy="756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Rectangle 23"/>
            <p:cNvSpPr/>
            <p:nvPr/>
          </p:nvSpPr>
          <p:spPr bwMode="auto">
            <a:xfrm>
              <a:off x="1136576" y="2348880"/>
              <a:ext cx="7560840" cy="2448272"/>
            </a:xfrm>
            <a:prstGeom prst="rect">
              <a:avLst/>
            </a:prstGeom>
            <a:noFill/>
            <a:ln w="9525" cap="flat" cmpd="sng" algn="ctr">
              <a:solidFill>
                <a:srgbClr val="4C4C4C">
                  <a:lumMod val="60000"/>
                  <a:lumOff val="40000"/>
                </a:srgbClr>
              </a:solidFill>
              <a:prstDash val="solid"/>
              <a:round/>
              <a:headEnd type="none" w="sm" len="sm"/>
              <a:tailEnd type="none" w="sm" len="sm"/>
            </a:ln>
            <a:effectLst/>
          </p:spPr>
          <p:txBody>
            <a:bodyPr lIns="84407" tIns="42203" rIns="84407" bIns="42203" anchor="ctr"/>
            <a:lstStyle/>
            <a:p>
              <a:pPr>
                <a:lnSpc>
                  <a:spcPct val="115000"/>
                </a:lnSpc>
                <a:spcAft>
                  <a:spcPts val="923"/>
                </a:spcAft>
                <a:defRPr/>
              </a:pPr>
              <a:r>
                <a:rPr lang="en-AU" sz="1015">
                  <a:latin typeface="Calibri"/>
                  <a:ea typeface="Times New Roman"/>
                  <a:cs typeface="Times New Roman"/>
                </a:rPr>
                <a:t> </a:t>
              </a:r>
              <a:endParaRPr lang="en-AU" sz="1015">
                <a:latin typeface="Calibri"/>
                <a:ea typeface="Calibri"/>
                <a:cs typeface="Times New Roman"/>
              </a:endParaRPr>
            </a:p>
          </p:txBody>
        </p:sp>
      </p:grpSp>
      <p:sp>
        <p:nvSpPr>
          <p:cNvPr id="2" name="Rectangle 1"/>
          <p:cNvSpPr/>
          <p:nvPr/>
        </p:nvSpPr>
        <p:spPr>
          <a:xfrm>
            <a:off x="420688" y="935038"/>
            <a:ext cx="4240212" cy="390525"/>
          </a:xfrm>
          <a:prstGeom prst="rect">
            <a:avLst/>
          </a:prstGeom>
        </p:spPr>
        <p:txBody>
          <a:bodyPr>
            <a:spAutoFit/>
          </a:bodyPr>
          <a:lstStyle/>
          <a:p>
            <a:pPr>
              <a:lnSpc>
                <a:spcPct val="150000"/>
              </a:lnSpc>
              <a:defRPr/>
            </a:pPr>
            <a:r>
              <a:rPr lang="en-AU" sz="1292" dirty="0"/>
              <a:t>The Integrated Care strategy has overall aims:</a:t>
            </a:r>
          </a:p>
        </p:txBody>
      </p:sp>
      <p:sp>
        <p:nvSpPr>
          <p:cNvPr id="5" name="TextBox 4"/>
          <p:cNvSpPr txBox="1"/>
          <p:nvPr/>
        </p:nvSpPr>
        <p:spPr>
          <a:xfrm>
            <a:off x="573088" y="3897313"/>
            <a:ext cx="7710487" cy="1662112"/>
          </a:xfrm>
          <a:prstGeom prst="rect">
            <a:avLst/>
          </a:prstGeom>
          <a:noFill/>
          <a:ln>
            <a:solidFill>
              <a:schemeClr val="bg1">
                <a:lumMod val="65000"/>
              </a:schemeClr>
            </a:solidFill>
          </a:ln>
        </p:spPr>
        <p:txBody>
          <a:bodyPr wrap="none" anchor="ctr"/>
          <a:lstStyle/>
          <a:p>
            <a:pPr>
              <a:defRPr/>
            </a:pPr>
            <a:r>
              <a:rPr lang="en-AU" sz="1292" b="1" dirty="0"/>
              <a:t>Funded Integrated Care initiatives will need to demonstrate outcomes via </a:t>
            </a:r>
            <a:r>
              <a:rPr lang="en-AU" sz="1292" b="1" u="sng" dirty="0"/>
              <a:t>relevant</a:t>
            </a:r>
            <a:r>
              <a:rPr lang="en-AU" sz="1292" b="1" dirty="0"/>
              <a:t> </a:t>
            </a:r>
          </a:p>
          <a:p>
            <a:pPr>
              <a:defRPr/>
            </a:pPr>
            <a:r>
              <a:rPr lang="en-AU" sz="1292" b="1" dirty="0"/>
              <a:t>key performance indicators (KPIs) that will be monitored. KPIs should be:</a:t>
            </a:r>
          </a:p>
          <a:p>
            <a:pPr>
              <a:defRPr/>
            </a:pPr>
            <a:endParaRPr lang="en-AU" sz="1292" b="1" dirty="0"/>
          </a:p>
          <a:p>
            <a:pPr algn="ctr">
              <a:defRPr/>
            </a:pPr>
            <a:r>
              <a:rPr lang="en-AU" sz="1292" b="1" dirty="0"/>
              <a:t>Specific; Measurable; Achievable; Relevant; Time-bound</a:t>
            </a:r>
          </a:p>
          <a:p>
            <a:pPr>
              <a:defRPr/>
            </a:pPr>
            <a:endParaRPr lang="en-AU" sz="1292" dirty="0"/>
          </a:p>
          <a:p>
            <a:pPr>
              <a:defRPr/>
            </a:pPr>
            <a:endParaRPr lang="en-AU" sz="1292" dirty="0"/>
          </a:p>
        </p:txBody>
      </p:sp>
    </p:spTree>
    <p:extLst>
      <p:ext uri="{BB962C8B-B14F-4D97-AF65-F5344CB8AC3E}">
        <p14:creationId xmlns:p14="http://schemas.microsoft.com/office/powerpoint/2010/main" val="25675219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2388" y="33338"/>
            <a:ext cx="8748712" cy="601662"/>
          </a:xfrm>
          <a:prstGeom prst="rect">
            <a:avLst/>
          </a:prstGeom>
        </p:spPr>
        <p:txBody>
          <a:bodyPr lIns="137775" tIns="137775">
            <a:spAutoFit/>
          </a:bodyPr>
          <a:lstStyle/>
          <a:p>
            <a:pPr>
              <a:defRPr/>
            </a:pPr>
            <a:r>
              <a:rPr lang="en-GB" sz="2700" b="1" dirty="0">
                <a:solidFill>
                  <a:schemeClr val="accent1"/>
                </a:solidFill>
                <a:latin typeface="+mj-lt"/>
              </a:rPr>
              <a:t>‘Example of Patient-Centred Integrated Care Model</a:t>
            </a:r>
            <a:r>
              <a:rPr lang="en-GB" sz="2700" dirty="0">
                <a:solidFill>
                  <a:schemeClr val="accent1"/>
                </a:solidFill>
                <a:latin typeface="+mj-lt"/>
              </a:rPr>
              <a:t>?</a:t>
            </a:r>
          </a:p>
        </p:txBody>
      </p:sp>
      <p:pic>
        <p:nvPicPr>
          <p:cNvPr id="48131" name="Picture 32"/>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7088" y="908050"/>
            <a:ext cx="7561262" cy="468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14883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115888"/>
            <a:ext cx="8275638" cy="708025"/>
          </a:xfrm>
        </p:spPr>
        <p:txBody>
          <a:bodyPr>
            <a:normAutofit/>
          </a:bodyPr>
          <a:lstStyle/>
          <a:p>
            <a:pPr>
              <a:defRPr/>
            </a:pPr>
            <a:r>
              <a:rPr lang="en-GB" sz="3300" b="1" dirty="0"/>
              <a:t>Integrated care models for elderly and frail</a:t>
            </a:r>
            <a:endParaRPr lang="en-GB" sz="3300" dirty="0"/>
          </a:p>
        </p:txBody>
      </p:sp>
      <p:pic>
        <p:nvPicPr>
          <p:cNvPr id="49155"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116013" y="908050"/>
            <a:ext cx="6770687" cy="4675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0044873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7875" y="987425"/>
            <a:ext cx="7508875" cy="463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itle 1"/>
          <p:cNvSpPr>
            <a:spLocks noGrp="1"/>
          </p:cNvSpPr>
          <p:nvPr>
            <p:ph type="title"/>
          </p:nvPr>
        </p:nvSpPr>
        <p:spPr>
          <a:xfrm>
            <a:off x="179388" y="115888"/>
            <a:ext cx="8229600" cy="419100"/>
          </a:xfrm>
        </p:spPr>
        <p:txBody>
          <a:bodyPr>
            <a:normAutofit fontScale="90000"/>
          </a:bodyPr>
          <a:lstStyle/>
          <a:p>
            <a:r>
              <a:rPr lang="en-GB" altLang="en-US" sz="2800"/>
              <a:t>Example of integrated care: Autistic child</a:t>
            </a:r>
          </a:p>
        </p:txBody>
      </p:sp>
    </p:spTree>
    <p:extLst>
      <p:ext uri="{BB962C8B-B14F-4D97-AF65-F5344CB8AC3E}">
        <p14:creationId xmlns:p14="http://schemas.microsoft.com/office/powerpoint/2010/main" val="46730947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950" y="115888"/>
            <a:ext cx="8147050" cy="850900"/>
          </a:xfrm>
        </p:spPr>
        <p:txBody>
          <a:bodyPr>
            <a:normAutofit/>
          </a:bodyPr>
          <a:lstStyle/>
          <a:p>
            <a:pPr>
              <a:defRPr/>
            </a:pPr>
            <a:r>
              <a:rPr lang="en-GB" sz="2800" b="1" dirty="0"/>
              <a:t>Case Study Integrated Care: Care Plan for dementia</a:t>
            </a:r>
          </a:p>
        </p:txBody>
      </p:sp>
      <p:sp>
        <p:nvSpPr>
          <p:cNvPr id="3" name="Content Placeholder 2"/>
          <p:cNvSpPr>
            <a:spLocks noGrp="1"/>
          </p:cNvSpPr>
          <p:nvPr>
            <p:ph sz="half" idx="1"/>
          </p:nvPr>
        </p:nvSpPr>
        <p:spPr>
          <a:xfrm>
            <a:off x="250825" y="1306513"/>
            <a:ext cx="3816350" cy="3887787"/>
          </a:xfrm>
        </p:spPr>
        <p:txBody>
          <a:bodyPr>
            <a:normAutofit fontScale="85000" lnSpcReduction="20000"/>
          </a:bodyPr>
          <a:lstStyle/>
          <a:p>
            <a:pPr>
              <a:defRPr/>
            </a:pPr>
            <a:r>
              <a:rPr lang="en-GB" b="1" dirty="0"/>
              <a:t>Assessment of needs</a:t>
            </a:r>
          </a:p>
          <a:p>
            <a:pPr lvl="1">
              <a:defRPr/>
            </a:pPr>
            <a:r>
              <a:rPr lang="en-GB" dirty="0"/>
              <a:t>Continuing ADL Hobbies </a:t>
            </a:r>
            <a:r>
              <a:rPr lang="en-GB" dirty="0" err="1"/>
              <a:t>etc</a:t>
            </a:r>
            <a:r>
              <a:rPr lang="en-GB" dirty="0"/>
              <a:t> Driving </a:t>
            </a:r>
          </a:p>
          <a:p>
            <a:pPr lvl="1">
              <a:defRPr/>
            </a:pPr>
            <a:r>
              <a:rPr lang="en-GB" dirty="0"/>
              <a:t>EOL discussions </a:t>
            </a:r>
          </a:p>
          <a:p>
            <a:pPr lvl="1">
              <a:defRPr/>
            </a:pPr>
            <a:r>
              <a:rPr lang="en-GB" dirty="0"/>
              <a:t>Information </a:t>
            </a:r>
          </a:p>
          <a:p>
            <a:pPr lvl="1">
              <a:defRPr/>
            </a:pPr>
            <a:r>
              <a:rPr lang="en-GB" dirty="0"/>
              <a:t>Occupational Therapy </a:t>
            </a:r>
          </a:p>
          <a:p>
            <a:pPr lvl="1">
              <a:defRPr/>
            </a:pPr>
            <a:r>
              <a:rPr lang="en-GB" dirty="0"/>
              <a:t>Respite </a:t>
            </a:r>
          </a:p>
          <a:p>
            <a:pPr lvl="1">
              <a:defRPr/>
            </a:pPr>
            <a:r>
              <a:rPr lang="en-GB" dirty="0"/>
              <a:t>Risk reduction as for </a:t>
            </a:r>
            <a:r>
              <a:rPr lang="en-GB" dirty="0" err="1"/>
              <a:t>cardiov</a:t>
            </a:r>
            <a:r>
              <a:rPr lang="en-GB" dirty="0"/>
              <a:t> /diabetes </a:t>
            </a:r>
          </a:p>
          <a:p>
            <a:pPr lvl="1">
              <a:defRPr/>
            </a:pPr>
            <a:r>
              <a:rPr lang="en-GB" dirty="0"/>
              <a:t>Someone to talk to </a:t>
            </a:r>
          </a:p>
          <a:p>
            <a:pPr lvl="1">
              <a:defRPr/>
            </a:pPr>
            <a:r>
              <a:rPr lang="en-GB" dirty="0"/>
              <a:t>Social Care Services </a:t>
            </a:r>
          </a:p>
          <a:p>
            <a:pPr lvl="1">
              <a:defRPr/>
            </a:pPr>
            <a:r>
              <a:rPr lang="en-GB" dirty="0"/>
              <a:t>State Benefits </a:t>
            </a:r>
          </a:p>
        </p:txBody>
      </p:sp>
      <p:sp>
        <p:nvSpPr>
          <p:cNvPr id="4" name="Content Placeholder 3"/>
          <p:cNvSpPr>
            <a:spLocks noGrp="1"/>
          </p:cNvSpPr>
          <p:nvPr>
            <p:ph sz="half" idx="2"/>
          </p:nvPr>
        </p:nvSpPr>
        <p:spPr>
          <a:xfrm>
            <a:off x="4787900" y="1125538"/>
            <a:ext cx="4248150" cy="4535487"/>
          </a:xfrm>
        </p:spPr>
        <p:txBody>
          <a:bodyPr>
            <a:normAutofit fontScale="85000" lnSpcReduction="20000"/>
          </a:bodyPr>
          <a:lstStyle/>
          <a:p>
            <a:pPr>
              <a:defRPr/>
            </a:pPr>
            <a:r>
              <a:rPr lang="en-GB" dirty="0"/>
              <a:t>Provision for needs</a:t>
            </a:r>
          </a:p>
          <a:p>
            <a:pPr lvl="1">
              <a:defRPr/>
            </a:pPr>
            <a:r>
              <a:rPr lang="en-GB" dirty="0"/>
              <a:t>Cognitive stimulation </a:t>
            </a:r>
          </a:p>
          <a:p>
            <a:pPr lvl="1">
              <a:defRPr/>
            </a:pPr>
            <a:r>
              <a:rPr lang="en-GB" dirty="0"/>
              <a:t>Diet </a:t>
            </a:r>
          </a:p>
          <a:p>
            <a:pPr lvl="1">
              <a:defRPr/>
            </a:pPr>
            <a:r>
              <a:rPr lang="en-GB" dirty="0"/>
              <a:t>Exercise </a:t>
            </a:r>
          </a:p>
          <a:p>
            <a:pPr lvl="1">
              <a:defRPr/>
            </a:pPr>
            <a:r>
              <a:rPr lang="en-GB" dirty="0"/>
              <a:t>Information </a:t>
            </a:r>
          </a:p>
          <a:p>
            <a:pPr lvl="1">
              <a:defRPr/>
            </a:pPr>
            <a:r>
              <a:rPr lang="en-GB" dirty="0"/>
              <a:t>Medication </a:t>
            </a:r>
          </a:p>
          <a:p>
            <a:pPr lvl="1">
              <a:defRPr/>
            </a:pPr>
            <a:r>
              <a:rPr lang="en-GB" dirty="0"/>
              <a:t>Ongoing support by professionals (</a:t>
            </a:r>
            <a:r>
              <a:rPr lang="en-GB" dirty="0" err="1"/>
              <a:t>cp</a:t>
            </a:r>
            <a:r>
              <a:rPr lang="en-GB" dirty="0"/>
              <a:t> cv </a:t>
            </a:r>
            <a:r>
              <a:rPr lang="en-GB" dirty="0" err="1"/>
              <a:t>dm</a:t>
            </a:r>
            <a:r>
              <a:rPr lang="en-GB" dirty="0"/>
              <a:t> </a:t>
            </a:r>
            <a:r>
              <a:rPr lang="en-GB" dirty="0" err="1"/>
              <a:t>etc</a:t>
            </a:r>
            <a:r>
              <a:rPr lang="en-GB" dirty="0"/>
              <a:t>) </a:t>
            </a:r>
          </a:p>
          <a:p>
            <a:pPr lvl="1">
              <a:defRPr/>
            </a:pPr>
            <a:r>
              <a:rPr lang="en-GB" dirty="0"/>
              <a:t>Respite Support groups </a:t>
            </a:r>
          </a:p>
          <a:p>
            <a:pPr>
              <a:defRPr/>
            </a:pPr>
            <a:endParaRPr lang="en-GB" dirty="0"/>
          </a:p>
          <a:p>
            <a:pPr>
              <a:defRPr/>
            </a:pPr>
            <a:r>
              <a:rPr lang="en-GB" dirty="0"/>
              <a:t>Support for Carers </a:t>
            </a:r>
          </a:p>
          <a:p>
            <a:pPr lvl="1">
              <a:defRPr/>
            </a:pPr>
            <a:r>
              <a:rPr lang="en-GB" dirty="0"/>
              <a:t>Education </a:t>
            </a:r>
          </a:p>
          <a:p>
            <a:pPr lvl="1">
              <a:defRPr/>
            </a:pPr>
            <a:r>
              <a:rPr lang="en-GB" dirty="0"/>
              <a:t>Respite </a:t>
            </a:r>
          </a:p>
          <a:p>
            <a:pPr lvl="1">
              <a:defRPr/>
            </a:pPr>
            <a:r>
              <a:rPr lang="en-GB" dirty="0"/>
              <a:t>Support groups</a:t>
            </a:r>
          </a:p>
          <a:p>
            <a:pPr>
              <a:defRPr/>
            </a:pPr>
            <a:endParaRPr lang="en-GB" dirty="0"/>
          </a:p>
        </p:txBody>
      </p:sp>
    </p:spTree>
    <p:extLst>
      <p:ext uri="{BB962C8B-B14F-4D97-AF65-F5344CB8AC3E}">
        <p14:creationId xmlns:p14="http://schemas.microsoft.com/office/powerpoint/2010/main" val="108929134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333375"/>
            <a:ext cx="8229600" cy="561975"/>
          </a:xfrm>
        </p:spPr>
        <p:txBody>
          <a:bodyPr>
            <a:normAutofit fontScale="90000"/>
          </a:bodyPr>
          <a:lstStyle/>
          <a:p>
            <a:pPr>
              <a:defRPr/>
            </a:pPr>
            <a:r>
              <a:rPr lang="en-GB" sz="3600" b="1" dirty="0"/>
              <a:t>Individual models of integrated care</a:t>
            </a:r>
            <a:endParaRPr lang="en-GB" sz="3600" dirty="0"/>
          </a:p>
        </p:txBody>
      </p:sp>
      <p:sp>
        <p:nvSpPr>
          <p:cNvPr id="8" name="Content Placeholder 7"/>
          <p:cNvSpPr>
            <a:spLocks noGrp="1"/>
          </p:cNvSpPr>
          <p:nvPr>
            <p:ph sz="half" idx="1"/>
          </p:nvPr>
        </p:nvSpPr>
        <p:spPr>
          <a:xfrm>
            <a:off x="533400" y="1412875"/>
            <a:ext cx="4038600" cy="3989388"/>
          </a:xfrm>
        </p:spPr>
        <p:txBody>
          <a:bodyPr>
            <a:normAutofit fontScale="77500" lnSpcReduction="20000"/>
          </a:bodyPr>
          <a:lstStyle/>
          <a:p>
            <a:pPr>
              <a:defRPr/>
            </a:pPr>
            <a:r>
              <a:rPr lang="en-GB" dirty="0"/>
              <a:t>This group of integrated care models is concerned with coordination of care for high-risk patients and/or with multiple conditions. </a:t>
            </a:r>
          </a:p>
          <a:p>
            <a:pPr>
              <a:defRPr/>
            </a:pPr>
            <a:endParaRPr lang="en-GB" dirty="0"/>
          </a:p>
          <a:p>
            <a:pPr>
              <a:defRPr/>
            </a:pPr>
            <a:r>
              <a:rPr lang="en-GB" dirty="0"/>
              <a:t>Individual models of integrated care aim to facilitate the appropriate delivery of health care services and overcome fragmentation between providers</a:t>
            </a:r>
          </a:p>
        </p:txBody>
      </p:sp>
      <p:sp>
        <p:nvSpPr>
          <p:cNvPr id="9" name="Content Placeholder 8"/>
          <p:cNvSpPr>
            <a:spLocks noGrp="1"/>
          </p:cNvSpPr>
          <p:nvPr>
            <p:ph sz="half" idx="2"/>
          </p:nvPr>
        </p:nvSpPr>
        <p:spPr>
          <a:xfrm>
            <a:off x="4681538" y="1196975"/>
            <a:ext cx="4038600" cy="3989388"/>
          </a:xfrm>
        </p:spPr>
        <p:txBody>
          <a:bodyPr>
            <a:normAutofit fontScale="77500" lnSpcReduction="20000"/>
          </a:bodyPr>
          <a:lstStyle/>
          <a:p>
            <a:pPr>
              <a:defRPr/>
            </a:pPr>
            <a:r>
              <a:rPr lang="en-GB" dirty="0"/>
              <a:t>Coordination of care for such patients extends beyond one episode of care, where coordination between different providers is necessary, but also embraces the concept of integration across the life-course.</a:t>
            </a:r>
          </a:p>
          <a:p>
            <a:pPr>
              <a:defRPr/>
            </a:pPr>
            <a:endParaRPr lang="en-GB" dirty="0"/>
          </a:p>
          <a:p>
            <a:pPr>
              <a:defRPr/>
            </a:pPr>
            <a:r>
              <a:rPr lang="en-GB" dirty="0"/>
              <a:t>Individual models described in the literature vary in design and integration processes that stand behind them.</a:t>
            </a:r>
          </a:p>
        </p:txBody>
      </p:sp>
    </p:spTree>
    <p:extLst>
      <p:ext uri="{BB962C8B-B14F-4D97-AF65-F5344CB8AC3E}">
        <p14:creationId xmlns:p14="http://schemas.microsoft.com/office/powerpoint/2010/main" val="13161256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Content Placeholder 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7950" y="-158750"/>
            <a:ext cx="9251950" cy="6108700"/>
          </a:xfrm>
        </p:spPr>
      </p:pic>
      <p:sp>
        <p:nvSpPr>
          <p:cNvPr id="4" name="Date Placeholder 3"/>
          <p:cNvSpPr>
            <a:spLocks noGrp="1"/>
          </p:cNvSpPr>
          <p:nvPr>
            <p:ph type="dt" sz="quarter" idx="10"/>
          </p:nvPr>
        </p:nvSpPr>
        <p:spPr/>
        <p:txBody>
          <a:bodyPr/>
          <a:lstStyle/>
          <a:p>
            <a:pPr>
              <a:defRPr/>
            </a:pPr>
            <a:fld id="{3F45FFC1-ADBA-F94D-BB5A-782C9D668B43}" type="datetime1">
              <a:rPr lang="en-GB" altLang="en-US" smtClean="0"/>
              <a:pPr>
                <a:defRPr/>
              </a:pPr>
              <a:t>05/01/2022</a:t>
            </a:fld>
            <a:endParaRPr lang="en-GB" altLang="en-US" dirty="0"/>
          </a:p>
        </p:txBody>
      </p:sp>
      <p:sp>
        <p:nvSpPr>
          <p:cNvPr id="3891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0E28D7C-A783-4B83-9428-0A4B1A1FB76C}" type="slidenum">
              <a:rPr lang="en-GB" altLang="en-US" sz="1200" smtClean="0">
                <a:solidFill>
                  <a:srgbClr val="898989"/>
                </a:solidFill>
              </a:rPr>
              <a:pPr>
                <a:spcBef>
                  <a:spcPct val="0"/>
                </a:spcBef>
                <a:buFontTx/>
                <a:buNone/>
              </a:pPr>
              <a:t>31</a:t>
            </a:fld>
            <a:endParaRPr lang="en-GB" altLang="en-US" sz="1200">
              <a:solidFill>
                <a:srgbClr val="898989"/>
              </a:solidFill>
            </a:endParaRPr>
          </a:p>
        </p:txBody>
      </p:sp>
    </p:spTree>
    <p:extLst>
      <p:ext uri="{BB962C8B-B14F-4D97-AF65-F5344CB8AC3E}">
        <p14:creationId xmlns:p14="http://schemas.microsoft.com/office/powerpoint/2010/main" val="30411485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2925" y="263525"/>
            <a:ext cx="8001000" cy="322263"/>
          </a:xfrm>
        </p:spPr>
        <p:txBody>
          <a:bodyPr>
            <a:normAutofit fontScale="90000"/>
          </a:bodyPr>
          <a:lstStyle/>
          <a:p>
            <a:pPr>
              <a:defRPr/>
            </a:pPr>
            <a:r>
              <a:rPr lang="en-AU" sz="2700" b="1" dirty="0"/>
              <a:t>Example of Individual care models for the Aged</a:t>
            </a:r>
          </a:p>
        </p:txBody>
      </p:sp>
      <p:sp>
        <p:nvSpPr>
          <p:cNvPr id="3993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633207-0CA8-46E6-A6E1-887AAD2C793B}" type="slidenum">
              <a:rPr lang="en-AU" altLang="en-US" sz="1200" smtClean="0">
                <a:solidFill>
                  <a:srgbClr val="898989"/>
                </a:solidFill>
              </a:rPr>
              <a:pPr>
                <a:spcBef>
                  <a:spcPct val="0"/>
                </a:spcBef>
                <a:buFontTx/>
                <a:buNone/>
              </a:pPr>
              <a:t>32</a:t>
            </a:fld>
            <a:endParaRPr lang="en-AU" altLang="en-US" sz="1200">
              <a:solidFill>
                <a:srgbClr val="898989"/>
              </a:solidFill>
            </a:endParaRPr>
          </a:p>
        </p:txBody>
      </p:sp>
      <p:grpSp>
        <p:nvGrpSpPr>
          <p:cNvPr id="39940" name="Group 5"/>
          <p:cNvGrpSpPr>
            <a:grpSpLocks/>
          </p:cNvGrpSpPr>
          <p:nvPr/>
        </p:nvGrpSpPr>
        <p:grpSpPr bwMode="auto">
          <a:xfrm>
            <a:off x="107950" y="836613"/>
            <a:ext cx="8978900" cy="4875212"/>
            <a:chOff x="251520" y="1052736"/>
            <a:chExt cx="8979296" cy="5522912"/>
          </a:xfrm>
        </p:grpSpPr>
        <p:sp>
          <p:nvSpPr>
            <p:cNvPr id="7" name="Rounded Rectangle 6"/>
            <p:cNvSpPr/>
            <p:nvPr/>
          </p:nvSpPr>
          <p:spPr>
            <a:xfrm>
              <a:off x="251520" y="1989706"/>
              <a:ext cx="1922548"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dirty="0">
                  <a:solidFill>
                    <a:srgbClr val="FF0000"/>
                  </a:solidFill>
                </a:rPr>
                <a:t>Community Care</a:t>
              </a:r>
              <a:endParaRPr lang="en-US" sz="1477" dirty="0">
                <a:solidFill>
                  <a:srgbClr val="FF0000"/>
                </a:solidFill>
              </a:endParaRPr>
            </a:p>
          </p:txBody>
        </p:sp>
        <p:sp>
          <p:nvSpPr>
            <p:cNvPr id="8" name="Rounded Rectangle 7"/>
            <p:cNvSpPr/>
            <p:nvPr/>
          </p:nvSpPr>
          <p:spPr>
            <a:xfrm>
              <a:off x="3420310" y="1772099"/>
              <a:ext cx="1922548"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7030A0"/>
                  </a:solidFill>
                </a:rPr>
                <a:t>ASET</a:t>
              </a:r>
            </a:p>
            <a:p>
              <a:pPr algn="ctr">
                <a:defRPr/>
              </a:pPr>
              <a:r>
                <a:rPr lang="en-AU" sz="1477" b="1" dirty="0">
                  <a:solidFill>
                    <a:srgbClr val="7030A0"/>
                  </a:solidFill>
                </a:rPr>
                <a:t>Aged Care Services in ED Teams</a:t>
              </a:r>
              <a:endParaRPr lang="en-US" sz="1477" b="1" dirty="0">
                <a:solidFill>
                  <a:srgbClr val="7030A0"/>
                </a:solidFill>
              </a:endParaRPr>
            </a:p>
          </p:txBody>
        </p:sp>
        <p:sp>
          <p:nvSpPr>
            <p:cNvPr id="9" name="Rounded Rectangle 8"/>
            <p:cNvSpPr/>
            <p:nvPr/>
          </p:nvSpPr>
          <p:spPr>
            <a:xfrm>
              <a:off x="1259627" y="3572306"/>
              <a:ext cx="1922547" cy="1131200"/>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AU" sz="1477" b="1" dirty="0">
                <a:solidFill>
                  <a:schemeClr val="accent1"/>
                </a:solidFill>
              </a:endParaRPr>
            </a:p>
          </p:txBody>
        </p:sp>
        <p:sp>
          <p:nvSpPr>
            <p:cNvPr id="10" name="Rounded Rectangle 9"/>
            <p:cNvSpPr/>
            <p:nvPr/>
          </p:nvSpPr>
          <p:spPr>
            <a:xfrm>
              <a:off x="3347282" y="4581214"/>
              <a:ext cx="1922548"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chemeClr val="accent1"/>
                  </a:solidFill>
                </a:rPr>
                <a:t>Transitional Aged Care package</a:t>
              </a:r>
              <a:endParaRPr lang="en-US" sz="1477" dirty="0">
                <a:solidFill>
                  <a:schemeClr val="accent1"/>
                </a:solidFill>
              </a:endParaRPr>
            </a:p>
          </p:txBody>
        </p:sp>
        <p:sp>
          <p:nvSpPr>
            <p:cNvPr id="11" name="Rounded Rectangle 10"/>
            <p:cNvSpPr/>
            <p:nvPr/>
          </p:nvSpPr>
          <p:spPr>
            <a:xfrm>
              <a:off x="6947890" y="2709070"/>
              <a:ext cx="1922548"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7030A0"/>
                  </a:solidFill>
                </a:rPr>
                <a:t>ACAT</a:t>
              </a:r>
            </a:p>
            <a:p>
              <a:pPr algn="ctr">
                <a:defRPr/>
              </a:pPr>
              <a:r>
                <a:rPr lang="en-AU" sz="1477" b="1" dirty="0">
                  <a:solidFill>
                    <a:srgbClr val="7030A0"/>
                  </a:solidFill>
                </a:rPr>
                <a:t>Aged Care Assessment Teams</a:t>
              </a:r>
              <a:endParaRPr lang="en-US" sz="1477" b="1" dirty="0">
                <a:solidFill>
                  <a:srgbClr val="7030A0"/>
                </a:solidFill>
              </a:endParaRPr>
            </a:p>
          </p:txBody>
        </p:sp>
        <p:sp>
          <p:nvSpPr>
            <p:cNvPr id="12" name="Rounded Rectangle 11"/>
            <p:cNvSpPr/>
            <p:nvPr/>
          </p:nvSpPr>
          <p:spPr>
            <a:xfrm>
              <a:off x="5579405" y="3428433"/>
              <a:ext cx="1922548" cy="1131200"/>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00B050"/>
                  </a:solidFill>
                </a:rPr>
                <a:t>AARCS</a:t>
              </a:r>
            </a:p>
            <a:p>
              <a:pPr algn="ctr">
                <a:defRPr/>
              </a:pPr>
              <a:r>
                <a:rPr lang="en-AU" sz="1477" b="1" dirty="0">
                  <a:solidFill>
                    <a:srgbClr val="00B050"/>
                  </a:solidFill>
                </a:rPr>
                <a:t>Community Aged Care Packages</a:t>
              </a:r>
              <a:endParaRPr lang="en-US" sz="1477" b="1" dirty="0">
                <a:solidFill>
                  <a:srgbClr val="00B050"/>
                </a:solidFill>
              </a:endParaRPr>
            </a:p>
          </p:txBody>
        </p:sp>
        <p:sp>
          <p:nvSpPr>
            <p:cNvPr id="13" name="Rounded Rectangle 12"/>
            <p:cNvSpPr/>
            <p:nvPr/>
          </p:nvSpPr>
          <p:spPr>
            <a:xfrm>
              <a:off x="5507965" y="1989706"/>
              <a:ext cx="1922547"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C00000"/>
                  </a:solidFill>
                </a:rPr>
                <a:t>Aged and Chronic Care Triage</a:t>
              </a:r>
              <a:endParaRPr lang="en-US" sz="1477" b="1" dirty="0">
                <a:solidFill>
                  <a:srgbClr val="C00000"/>
                </a:solidFill>
              </a:endParaRPr>
            </a:p>
          </p:txBody>
        </p:sp>
        <p:sp>
          <p:nvSpPr>
            <p:cNvPr id="14" name="Rounded Rectangle 13"/>
            <p:cNvSpPr/>
            <p:nvPr/>
          </p:nvSpPr>
          <p:spPr>
            <a:xfrm>
              <a:off x="4788795" y="1052736"/>
              <a:ext cx="1920960"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FFC000"/>
                  </a:solidFill>
                  <a:effectLst>
                    <a:outerShdw blurRad="38100" dist="38100" dir="2700000" algn="tl">
                      <a:srgbClr val="000000">
                        <a:alpha val="43137"/>
                      </a:srgbClr>
                    </a:outerShdw>
                  </a:effectLst>
                </a:rPr>
                <a:t>End of Life Care</a:t>
              </a:r>
              <a:endParaRPr lang="en-US" sz="1477" b="1" dirty="0">
                <a:solidFill>
                  <a:srgbClr val="FFC000"/>
                </a:solidFill>
                <a:effectLst>
                  <a:outerShdw blurRad="38100" dist="38100" dir="2700000" algn="tl">
                    <a:srgbClr val="000000">
                      <a:alpha val="43137"/>
                    </a:srgbClr>
                  </a:outerShdw>
                </a:effectLst>
              </a:endParaRPr>
            </a:p>
          </p:txBody>
        </p:sp>
        <p:sp>
          <p:nvSpPr>
            <p:cNvPr id="15" name="Rounded Rectangle 14"/>
            <p:cNvSpPr/>
            <p:nvPr/>
          </p:nvSpPr>
          <p:spPr>
            <a:xfrm>
              <a:off x="2628113" y="2687489"/>
              <a:ext cx="1922547"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FF0000"/>
                  </a:solidFill>
                </a:rPr>
                <a:t>Acute &amp; Subacute</a:t>
              </a:r>
              <a:endParaRPr lang="en-US" sz="1477" dirty="0">
                <a:solidFill>
                  <a:srgbClr val="FF0000"/>
                </a:solidFill>
              </a:endParaRPr>
            </a:p>
          </p:txBody>
        </p:sp>
        <p:sp>
          <p:nvSpPr>
            <p:cNvPr id="16" name="Rounded Rectangle 15"/>
            <p:cNvSpPr/>
            <p:nvPr/>
          </p:nvSpPr>
          <p:spPr>
            <a:xfrm>
              <a:off x="6422405" y="5038009"/>
              <a:ext cx="1922547"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chemeClr val="accent1"/>
                  </a:solidFill>
                </a:rPr>
                <a:t>Geriatric Evaluation &amp; Management</a:t>
              </a:r>
            </a:p>
          </p:txBody>
        </p:sp>
        <p:sp>
          <p:nvSpPr>
            <p:cNvPr id="17" name="Rounded Rectangle 16"/>
            <p:cNvSpPr/>
            <p:nvPr/>
          </p:nvSpPr>
          <p:spPr>
            <a:xfrm>
              <a:off x="2915462" y="3644242"/>
              <a:ext cx="1922548" cy="1131200"/>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FFC000"/>
                  </a:solidFill>
                  <a:effectLst>
                    <a:outerShdw blurRad="38100" dist="38100" dir="2700000" algn="tl">
                      <a:srgbClr val="000000">
                        <a:alpha val="43137"/>
                      </a:srgbClr>
                    </a:outerShdw>
                  </a:effectLst>
                </a:rPr>
                <a:t>DBMAS/BASIS</a:t>
              </a:r>
              <a:endParaRPr lang="en-US" sz="1477" dirty="0">
                <a:solidFill>
                  <a:srgbClr val="FFC000"/>
                </a:solidFill>
                <a:effectLst>
                  <a:outerShdw blurRad="38100" dist="38100" dir="2700000" algn="tl">
                    <a:srgbClr val="000000">
                      <a:alpha val="43137"/>
                    </a:srgbClr>
                  </a:outerShdw>
                </a:effectLst>
              </a:endParaRPr>
            </a:p>
          </p:txBody>
        </p:sp>
        <p:sp>
          <p:nvSpPr>
            <p:cNvPr id="18" name="Rounded Rectangle 17"/>
            <p:cNvSpPr/>
            <p:nvPr/>
          </p:nvSpPr>
          <p:spPr>
            <a:xfrm>
              <a:off x="7308269" y="4221532"/>
              <a:ext cx="1922547"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chemeClr val="accent1"/>
                  </a:solidFill>
                </a:rPr>
                <a:t>SMHSOP</a:t>
              </a:r>
            </a:p>
            <a:p>
              <a:pPr algn="ctr">
                <a:defRPr/>
              </a:pPr>
              <a:r>
                <a:rPr lang="en-AU" sz="1477" dirty="0">
                  <a:solidFill>
                    <a:schemeClr val="accent1"/>
                  </a:solidFill>
                </a:rPr>
                <a:t>Specialist Mental Health Services for Older People</a:t>
              </a:r>
              <a:endParaRPr lang="en-US" sz="1477" dirty="0">
                <a:solidFill>
                  <a:schemeClr val="accent1"/>
                </a:solidFill>
              </a:endParaRPr>
            </a:p>
          </p:txBody>
        </p:sp>
        <p:sp>
          <p:nvSpPr>
            <p:cNvPr id="19" name="Rounded Rectangle 18"/>
            <p:cNvSpPr/>
            <p:nvPr/>
          </p:nvSpPr>
          <p:spPr>
            <a:xfrm>
              <a:off x="395989" y="5300577"/>
              <a:ext cx="1922547"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7030A0"/>
                  </a:solidFill>
                </a:rPr>
                <a:t>Falls Prevention</a:t>
              </a:r>
              <a:endParaRPr lang="en-US" sz="1477" dirty="0">
                <a:solidFill>
                  <a:srgbClr val="7030A0"/>
                </a:solidFill>
              </a:endParaRPr>
            </a:p>
          </p:txBody>
        </p:sp>
        <p:sp>
          <p:nvSpPr>
            <p:cNvPr id="20" name="Rounded Rectangle 19"/>
            <p:cNvSpPr/>
            <p:nvPr/>
          </p:nvSpPr>
          <p:spPr>
            <a:xfrm>
              <a:off x="2196294" y="5444450"/>
              <a:ext cx="1922547"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CCCC00"/>
                  </a:solidFill>
                  <a:effectLst>
                    <a:outerShdw blurRad="38100" dist="38100" dir="2700000" algn="tl">
                      <a:srgbClr val="000000">
                        <a:alpha val="43137"/>
                      </a:srgbClr>
                    </a:outerShdw>
                  </a:effectLst>
                </a:rPr>
                <a:t>Residential Aged Care</a:t>
              </a:r>
              <a:endParaRPr lang="en-US" sz="1477" dirty="0">
                <a:solidFill>
                  <a:srgbClr val="CCCC00"/>
                </a:solidFill>
                <a:effectLst>
                  <a:outerShdw blurRad="38100" dist="38100" dir="2700000" algn="tl">
                    <a:srgbClr val="000000">
                      <a:alpha val="43137"/>
                    </a:srgbClr>
                  </a:outerShdw>
                </a:effectLst>
              </a:endParaRPr>
            </a:p>
          </p:txBody>
        </p:sp>
        <p:sp>
          <p:nvSpPr>
            <p:cNvPr id="21" name="Rounded Rectangle 20"/>
            <p:cNvSpPr/>
            <p:nvPr/>
          </p:nvSpPr>
          <p:spPr>
            <a:xfrm>
              <a:off x="7136812" y="1980715"/>
              <a:ext cx="1922547"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chemeClr val="accent1"/>
                  </a:solidFill>
                </a:rPr>
                <a:t>General Practice</a:t>
              </a:r>
              <a:endParaRPr lang="en-US" sz="1477" dirty="0">
                <a:solidFill>
                  <a:schemeClr val="accent1"/>
                </a:solidFill>
              </a:endParaRPr>
            </a:p>
          </p:txBody>
        </p:sp>
        <p:sp>
          <p:nvSpPr>
            <p:cNvPr id="22" name="Rounded Rectangle 21"/>
            <p:cNvSpPr/>
            <p:nvPr/>
          </p:nvSpPr>
          <p:spPr>
            <a:xfrm>
              <a:off x="4212508" y="2709070"/>
              <a:ext cx="1922547"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chemeClr val="accent1"/>
                  </a:solidFill>
                </a:rPr>
                <a:t>Medicare Locals</a:t>
              </a:r>
              <a:endParaRPr lang="en-US" sz="1477" dirty="0">
                <a:solidFill>
                  <a:schemeClr val="accent1"/>
                </a:solidFill>
              </a:endParaRPr>
            </a:p>
          </p:txBody>
        </p:sp>
        <p:sp>
          <p:nvSpPr>
            <p:cNvPr id="23" name="Rounded Rectangle 22"/>
            <p:cNvSpPr/>
            <p:nvPr/>
          </p:nvSpPr>
          <p:spPr>
            <a:xfrm>
              <a:off x="4788795" y="5372513"/>
              <a:ext cx="1920960"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dirty="0">
                  <a:solidFill>
                    <a:srgbClr val="00B0F0"/>
                  </a:solidFill>
                  <a:effectLst>
                    <a:outerShdw blurRad="38100" dist="38100" dir="2700000" algn="tl">
                      <a:srgbClr val="000000">
                        <a:alpha val="43137"/>
                      </a:srgbClr>
                    </a:outerShdw>
                  </a:effectLst>
                </a:rPr>
                <a:t>CHOPS</a:t>
              </a:r>
            </a:p>
            <a:p>
              <a:pPr algn="ctr">
                <a:defRPr/>
              </a:pPr>
              <a:r>
                <a:rPr lang="en-AU" sz="1477" dirty="0">
                  <a:solidFill>
                    <a:srgbClr val="00B0F0"/>
                  </a:solidFill>
                  <a:effectLst>
                    <a:outerShdw blurRad="38100" dist="38100" dir="2700000" algn="tl">
                      <a:srgbClr val="000000">
                        <a:alpha val="43137"/>
                      </a:srgbClr>
                    </a:outerShdw>
                  </a:effectLst>
                </a:rPr>
                <a:t>Care of the Confused Hospitalised Older Person</a:t>
              </a:r>
              <a:endParaRPr lang="en-US" sz="1477" dirty="0">
                <a:solidFill>
                  <a:srgbClr val="00B0F0"/>
                </a:solidFill>
                <a:effectLst>
                  <a:outerShdw blurRad="38100" dist="38100" dir="2700000" algn="tl">
                    <a:srgbClr val="000000">
                      <a:alpha val="43137"/>
                    </a:srgbClr>
                  </a:outerShdw>
                </a:effectLst>
              </a:endParaRPr>
            </a:p>
          </p:txBody>
        </p:sp>
        <p:sp>
          <p:nvSpPr>
            <p:cNvPr id="24" name="Rounded Rectangle 23"/>
            <p:cNvSpPr/>
            <p:nvPr/>
          </p:nvSpPr>
          <p:spPr>
            <a:xfrm>
              <a:off x="1907356" y="1196609"/>
              <a:ext cx="1922547"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chemeClr val="accent1"/>
                  </a:solidFill>
                </a:rPr>
                <a:t>Dementia</a:t>
              </a:r>
              <a:endParaRPr lang="en-US" sz="1477" dirty="0">
                <a:solidFill>
                  <a:schemeClr val="accent1"/>
                </a:solidFill>
              </a:endParaRPr>
            </a:p>
          </p:txBody>
        </p:sp>
        <p:sp>
          <p:nvSpPr>
            <p:cNvPr id="25" name="Rounded Rectangle 24"/>
            <p:cNvSpPr/>
            <p:nvPr/>
          </p:nvSpPr>
          <p:spPr>
            <a:xfrm>
              <a:off x="6805009" y="1124672"/>
              <a:ext cx="1920960"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00B050"/>
                  </a:solidFill>
                </a:rPr>
                <a:t>Carers and families</a:t>
              </a:r>
              <a:endParaRPr lang="en-US" sz="1477" b="1" dirty="0">
                <a:solidFill>
                  <a:srgbClr val="00B050"/>
                </a:solidFill>
              </a:endParaRPr>
            </a:p>
          </p:txBody>
        </p:sp>
        <p:sp>
          <p:nvSpPr>
            <p:cNvPr id="26" name="Rounded Rectangle 25"/>
            <p:cNvSpPr/>
            <p:nvPr/>
          </p:nvSpPr>
          <p:spPr>
            <a:xfrm>
              <a:off x="756367" y="4581214"/>
              <a:ext cx="1920960"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dirty="0">
                  <a:solidFill>
                    <a:srgbClr val="00B0F0"/>
                  </a:solidFill>
                  <a:effectLst>
                    <a:outerShdw blurRad="38100" dist="38100" dir="2700000" algn="tl">
                      <a:srgbClr val="000000">
                        <a:alpha val="43137"/>
                      </a:srgbClr>
                    </a:outerShdw>
                  </a:effectLst>
                </a:rPr>
                <a:t>Older Person Evaluation Risk Assessment</a:t>
              </a:r>
              <a:endParaRPr lang="en-US" sz="1477" dirty="0">
                <a:solidFill>
                  <a:srgbClr val="00B0F0"/>
                </a:solidFill>
                <a:effectLst>
                  <a:outerShdw blurRad="38100" dist="38100" dir="2700000" algn="tl">
                    <a:srgbClr val="000000">
                      <a:alpha val="43137"/>
                    </a:srgbClr>
                  </a:outerShdw>
                </a:effectLst>
              </a:endParaRPr>
            </a:p>
          </p:txBody>
        </p:sp>
        <p:sp>
          <p:nvSpPr>
            <p:cNvPr id="27" name="Rounded Rectangle 26"/>
            <p:cNvSpPr/>
            <p:nvPr/>
          </p:nvSpPr>
          <p:spPr>
            <a:xfrm>
              <a:off x="1958158" y="1989706"/>
              <a:ext cx="1922547"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dirty="0">
                  <a:solidFill>
                    <a:srgbClr val="FF0000"/>
                  </a:solidFill>
                </a:rPr>
                <a:t>Clinical Assessment and Referral Program</a:t>
              </a:r>
              <a:endParaRPr lang="en-US" sz="1477" dirty="0">
                <a:solidFill>
                  <a:srgbClr val="FF0000"/>
                </a:solidFill>
              </a:endParaRPr>
            </a:p>
          </p:txBody>
        </p:sp>
        <p:sp>
          <p:nvSpPr>
            <p:cNvPr id="28" name="Rounded Rectangle 27"/>
            <p:cNvSpPr/>
            <p:nvPr/>
          </p:nvSpPr>
          <p:spPr>
            <a:xfrm>
              <a:off x="972277" y="2781006"/>
              <a:ext cx="1922548" cy="1131200"/>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00B050"/>
                  </a:solidFill>
                </a:rPr>
                <a:t>Advance Care Planning</a:t>
              </a:r>
              <a:endParaRPr lang="en-US" sz="1477" b="1" dirty="0">
                <a:solidFill>
                  <a:srgbClr val="00B050"/>
                </a:solidFill>
              </a:endParaRPr>
            </a:p>
          </p:txBody>
        </p:sp>
        <p:sp>
          <p:nvSpPr>
            <p:cNvPr id="29" name="Rounded Rectangle 28"/>
            <p:cNvSpPr/>
            <p:nvPr/>
          </p:nvSpPr>
          <p:spPr>
            <a:xfrm>
              <a:off x="322961" y="1124672"/>
              <a:ext cx="1922547" cy="1131198"/>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C00000"/>
                  </a:solidFill>
                </a:rPr>
                <a:t>Primary Care</a:t>
              </a:r>
              <a:endParaRPr lang="en-US" sz="1477" b="1" dirty="0">
                <a:solidFill>
                  <a:srgbClr val="C00000"/>
                </a:solidFill>
              </a:endParaRPr>
            </a:p>
          </p:txBody>
        </p:sp>
        <p:sp>
          <p:nvSpPr>
            <p:cNvPr id="30" name="Rounded Rectangle 29"/>
            <p:cNvSpPr/>
            <p:nvPr/>
          </p:nvSpPr>
          <p:spPr>
            <a:xfrm>
              <a:off x="4715767" y="4149595"/>
              <a:ext cx="1922548" cy="1129401"/>
            </a:xfrm>
            <a:prstGeom prst="roundRect">
              <a:avLst/>
            </a:prstGeom>
            <a:noFill/>
            <a:ln w="6350"/>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AU" sz="1477" b="1" dirty="0">
                  <a:solidFill>
                    <a:srgbClr val="C00000"/>
                  </a:solidFill>
                </a:rPr>
                <a:t>Orthogeriatrics</a:t>
              </a:r>
              <a:endParaRPr lang="en-US" sz="1477" b="1" dirty="0">
                <a:solidFill>
                  <a:srgbClr val="C00000"/>
                </a:solidFill>
              </a:endParaRPr>
            </a:p>
          </p:txBody>
        </p:sp>
      </p:grpSp>
      <p:sp>
        <p:nvSpPr>
          <p:cNvPr id="5" name="Rectangle 4"/>
          <p:cNvSpPr/>
          <p:nvPr/>
        </p:nvSpPr>
        <p:spPr>
          <a:xfrm>
            <a:off x="1481138" y="3827463"/>
            <a:ext cx="1108075" cy="347662"/>
          </a:xfrm>
          <a:prstGeom prst="rect">
            <a:avLst/>
          </a:prstGeom>
        </p:spPr>
        <p:txBody>
          <a:bodyPr wrap="none">
            <a:spAutoFit/>
          </a:bodyPr>
          <a:lstStyle/>
          <a:p>
            <a:pPr algn="ctr">
              <a:defRPr/>
            </a:pPr>
            <a:r>
              <a:rPr lang="en-AU" sz="1661" dirty="0" err="1">
                <a:solidFill>
                  <a:srgbClr val="00B0F0"/>
                </a:solidFill>
                <a:effectLst>
                  <a:outerShdw blurRad="38100" dist="38100" dir="2700000" algn="tl">
                    <a:srgbClr val="000000">
                      <a:alpha val="43137"/>
                    </a:srgbClr>
                  </a:outerShdw>
                </a:effectLst>
              </a:rPr>
              <a:t>ComPack</a:t>
            </a:r>
            <a:endParaRPr lang="en-AU" sz="1661" dirty="0">
              <a:solidFill>
                <a:srgbClr val="00B0F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0355666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68275" y="120650"/>
            <a:ext cx="6151563" cy="571500"/>
          </a:xfrm>
          <a:prstGeom prst="rect">
            <a:avLst/>
          </a:prstGeom>
          <a:ln w="12700">
            <a:miter lim="400000"/>
          </a:ln>
          <a:extLst>
            <a:ext uri="{C572A759-6A51-4108-AA02-DFA0A04FC94B}"/>
          </a:extLst>
        </p:spPr>
        <p:txBody>
          <a:bodyPr lIns="0" tIns="0" rIns="0" bIns="0" anchor="ctr"/>
          <a:lstStyle>
            <a:lvl1pPr algn="ctr" defTabSz="584200" rtl="0" eaLnBrk="0" fontAlgn="base" hangingPunct="0">
              <a:spcBef>
                <a:spcPct val="0"/>
              </a:spcBef>
              <a:spcAft>
                <a:spcPct val="0"/>
              </a:spcAft>
              <a:defRPr sz="7200" cap="all">
                <a:solidFill>
                  <a:srgbClr val="535353"/>
                </a:solidFill>
                <a:latin typeface="+mn-lt"/>
                <a:ea typeface="+mn-ea"/>
                <a:cs typeface="+mn-cs"/>
                <a:sym typeface="Gill Sans Light"/>
              </a:defRPr>
            </a:lvl1pPr>
            <a:lvl2pPr algn="ctr" defTabSz="584200" rtl="0" eaLnBrk="0" fontAlgn="base" hangingPunct="0">
              <a:spcBef>
                <a:spcPct val="0"/>
              </a:spcBef>
              <a:spcAft>
                <a:spcPct val="0"/>
              </a:spcAft>
              <a:defRPr sz="7200" cap="all">
                <a:solidFill>
                  <a:srgbClr val="535353"/>
                </a:solidFill>
                <a:latin typeface="+mn-lt"/>
                <a:ea typeface="+mn-ea"/>
                <a:cs typeface="+mn-cs"/>
                <a:sym typeface="Gill Sans Light"/>
              </a:defRPr>
            </a:lvl2pPr>
            <a:lvl3pPr algn="ctr" defTabSz="584200" rtl="0" eaLnBrk="0" fontAlgn="base" hangingPunct="0">
              <a:spcBef>
                <a:spcPct val="0"/>
              </a:spcBef>
              <a:spcAft>
                <a:spcPct val="0"/>
              </a:spcAft>
              <a:defRPr sz="7200" cap="all">
                <a:solidFill>
                  <a:srgbClr val="535353"/>
                </a:solidFill>
                <a:latin typeface="+mn-lt"/>
                <a:ea typeface="+mn-ea"/>
                <a:cs typeface="+mn-cs"/>
                <a:sym typeface="Gill Sans Light"/>
              </a:defRPr>
            </a:lvl3pPr>
            <a:lvl4pPr algn="ctr" defTabSz="584200" rtl="0" eaLnBrk="0" fontAlgn="base" hangingPunct="0">
              <a:spcBef>
                <a:spcPct val="0"/>
              </a:spcBef>
              <a:spcAft>
                <a:spcPct val="0"/>
              </a:spcAft>
              <a:defRPr sz="7200" cap="all">
                <a:solidFill>
                  <a:srgbClr val="535353"/>
                </a:solidFill>
                <a:latin typeface="+mn-lt"/>
                <a:ea typeface="+mn-ea"/>
                <a:cs typeface="+mn-cs"/>
                <a:sym typeface="Gill Sans Light"/>
              </a:defRPr>
            </a:lvl4pPr>
            <a:lvl5pPr algn="ctr" defTabSz="584200" rtl="0" eaLnBrk="0" fontAlgn="base" hangingPunct="0">
              <a:spcBef>
                <a:spcPct val="0"/>
              </a:spcBef>
              <a:spcAft>
                <a:spcPct val="0"/>
              </a:spcAft>
              <a:defRPr sz="7200" cap="all">
                <a:solidFill>
                  <a:srgbClr val="535353"/>
                </a:solidFill>
                <a:latin typeface="+mn-lt"/>
                <a:ea typeface="+mn-ea"/>
                <a:cs typeface="+mn-cs"/>
                <a:sym typeface="Gill Sans Light"/>
              </a:defRPr>
            </a:lvl5pPr>
            <a:lvl6pPr indent="1143000" algn="ctr" defTabSz="584200">
              <a:defRPr sz="7200" cap="all">
                <a:solidFill>
                  <a:srgbClr val="535353"/>
                </a:solidFill>
                <a:latin typeface="+mn-lt"/>
                <a:ea typeface="+mn-ea"/>
                <a:cs typeface="+mn-cs"/>
                <a:sym typeface="Gill Sans Light"/>
              </a:defRPr>
            </a:lvl6pPr>
            <a:lvl7pPr indent="1371600" algn="ctr" defTabSz="584200">
              <a:defRPr sz="7200" cap="all">
                <a:solidFill>
                  <a:srgbClr val="535353"/>
                </a:solidFill>
                <a:latin typeface="+mn-lt"/>
                <a:ea typeface="+mn-ea"/>
                <a:cs typeface="+mn-cs"/>
                <a:sym typeface="Gill Sans Light"/>
              </a:defRPr>
            </a:lvl7pPr>
            <a:lvl8pPr indent="1600200" algn="ctr" defTabSz="584200">
              <a:defRPr sz="7200" cap="all">
                <a:solidFill>
                  <a:srgbClr val="535353"/>
                </a:solidFill>
                <a:latin typeface="+mn-lt"/>
                <a:ea typeface="+mn-ea"/>
                <a:cs typeface="+mn-cs"/>
                <a:sym typeface="Gill Sans Light"/>
              </a:defRPr>
            </a:lvl8pPr>
            <a:lvl9pPr indent="1828800" algn="ctr" defTabSz="584200">
              <a:defRPr sz="7200" cap="all">
                <a:solidFill>
                  <a:srgbClr val="535353"/>
                </a:solidFill>
                <a:latin typeface="+mn-lt"/>
                <a:ea typeface="+mn-ea"/>
                <a:cs typeface="+mn-cs"/>
                <a:sym typeface="Gill Sans Light"/>
              </a:defRPr>
            </a:lvl9pPr>
          </a:lstStyle>
          <a:p>
            <a:pPr>
              <a:defRPr/>
            </a:pPr>
            <a:r>
              <a:rPr lang="en-GB" sz="2679" kern="0" dirty="0"/>
              <a:t>Diabetes Care IN Leicester</a:t>
            </a:r>
          </a:p>
        </p:txBody>
      </p:sp>
      <p:pic>
        <p:nvPicPr>
          <p:cNvPr id="5" name="Picture 4" descr="slide_46.pn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800" y="692150"/>
            <a:ext cx="8686800" cy="547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9672075"/>
      </p:ext>
    </p:extLst>
  </p:cSld>
  <p:clrMapOvr>
    <a:masterClrMapping/>
  </p:clrMapOvr>
  <p:transition advClick="0"/>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a:xfrm>
            <a:off x="304800" y="276937"/>
            <a:ext cx="8075613" cy="561975"/>
          </a:xfrm>
        </p:spPr>
        <p:txBody>
          <a:bodyPr>
            <a:normAutofit fontScale="90000"/>
          </a:bodyPr>
          <a:lstStyle/>
          <a:p>
            <a:r>
              <a:rPr lang="en-US" altLang="en-US" sz="3200" dirty="0"/>
              <a:t>The comprehensive model of </a:t>
            </a:r>
            <a:r>
              <a:rPr lang="en-US" altLang="en-US" sz="3200" dirty="0" err="1"/>
              <a:t>personalised</a:t>
            </a:r>
            <a:r>
              <a:rPr lang="en-US" altLang="en-US" sz="3200" dirty="0"/>
              <a:t> care</a:t>
            </a:r>
          </a:p>
        </p:txBody>
      </p:sp>
      <p:sp>
        <p:nvSpPr>
          <p:cNvPr id="50179" name="Content Placeholder 2"/>
          <p:cNvSpPr>
            <a:spLocks noGrp="1"/>
          </p:cNvSpPr>
          <p:nvPr>
            <p:ph idx="1"/>
          </p:nvPr>
        </p:nvSpPr>
        <p:spPr>
          <a:xfrm>
            <a:off x="457200" y="1125538"/>
            <a:ext cx="8229600" cy="4391025"/>
          </a:xfrm>
        </p:spPr>
        <p:txBody>
          <a:bodyPr/>
          <a:lstStyle/>
          <a:p>
            <a:r>
              <a:rPr lang="en-GB" altLang="en-US" sz="2000" dirty="0">
                <a:latin typeface="Calibri" panose="020F0502020204030204" pitchFamily="34" charset="0"/>
                <a:cs typeface="Calibri" panose="020F0502020204030204" pitchFamily="34" charset="0"/>
              </a:rPr>
              <a:t>whole-population approaches to supporting people of all ages and their carers to manage their physical and mental health and wellbeing, build community resilience, and make informed decisions and choices when their health changes</a:t>
            </a:r>
          </a:p>
          <a:p>
            <a:endParaRPr lang="en-GB" altLang="en-US" sz="2000" dirty="0">
              <a:latin typeface="Calibri" panose="020F0502020204030204" pitchFamily="34" charset="0"/>
              <a:cs typeface="Calibri" panose="020F0502020204030204" pitchFamily="34" charset="0"/>
            </a:endParaRPr>
          </a:p>
          <a:p>
            <a:r>
              <a:rPr lang="en-GB" altLang="en-US" sz="2000" dirty="0">
                <a:latin typeface="Calibri" panose="020F0502020204030204" pitchFamily="34" charset="0"/>
                <a:cs typeface="Calibri" panose="020F0502020204030204" pitchFamily="34" charset="0"/>
              </a:rPr>
              <a:t>a proactive and universal offer of support to people with long-term physical and mental health conditions to build knowledge, skills and confidence and to live well with their health condition</a:t>
            </a:r>
          </a:p>
          <a:p>
            <a:endParaRPr lang="en-GB" altLang="en-US" sz="2000" dirty="0">
              <a:latin typeface="Calibri" panose="020F0502020204030204" pitchFamily="34" charset="0"/>
              <a:cs typeface="Calibri" panose="020F0502020204030204" pitchFamily="34" charset="0"/>
            </a:endParaRPr>
          </a:p>
          <a:p>
            <a:r>
              <a:rPr lang="en-GB" altLang="en-US" sz="2000" dirty="0">
                <a:latin typeface="Calibri" panose="020F0502020204030204" pitchFamily="34" charset="0"/>
                <a:cs typeface="Calibri" panose="020F0502020204030204" pitchFamily="34" charset="0"/>
              </a:rPr>
              <a:t>intensive and integrated approaches to empowering people with more complex needs to have greater choice and control over the care they receive.</a:t>
            </a:r>
          </a:p>
        </p:txBody>
      </p:sp>
      <p:sp>
        <p:nvSpPr>
          <p:cNvPr id="4" name="Date Placeholder 3"/>
          <p:cNvSpPr>
            <a:spLocks noGrp="1"/>
          </p:cNvSpPr>
          <p:nvPr>
            <p:ph type="dt" sz="quarter" idx="10"/>
          </p:nvPr>
        </p:nvSpPr>
        <p:spPr/>
        <p:txBody>
          <a:bodyPr/>
          <a:lstStyle/>
          <a:p>
            <a:pPr>
              <a:defRPr/>
            </a:pPr>
            <a:fld id="{3F45FFC1-ADBA-F94D-BB5A-782C9D668B43}" type="datetime1">
              <a:rPr lang="en-GB" altLang="en-US" smtClean="0"/>
              <a:pPr>
                <a:defRPr/>
              </a:pPr>
              <a:t>05/01/2022</a:t>
            </a:fld>
            <a:endParaRPr lang="en-GB" altLang="en-US" dirty="0"/>
          </a:p>
        </p:txBody>
      </p:sp>
      <p:sp>
        <p:nvSpPr>
          <p:cNvPr id="50181"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D6107BD-E96E-45DF-BCA8-8E995D266F2F}" type="slidenum">
              <a:rPr lang="en-GB" altLang="en-US" sz="1200" smtClean="0">
                <a:solidFill>
                  <a:srgbClr val="898989"/>
                </a:solidFill>
              </a:rPr>
              <a:pPr>
                <a:spcBef>
                  <a:spcPct val="0"/>
                </a:spcBef>
                <a:buFontTx/>
                <a:buNone/>
              </a:pPr>
              <a:t>34</a:t>
            </a:fld>
            <a:endParaRPr lang="en-GB" altLang="en-US" sz="1200">
              <a:solidFill>
                <a:srgbClr val="898989"/>
              </a:solidFill>
            </a:endParaRPr>
          </a:p>
        </p:txBody>
      </p:sp>
    </p:spTree>
    <p:extLst>
      <p:ext uri="{BB962C8B-B14F-4D97-AF65-F5344CB8AC3E}">
        <p14:creationId xmlns:p14="http://schemas.microsoft.com/office/powerpoint/2010/main" val="117784556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Content Placeholder 6"/>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07950" y="7938"/>
            <a:ext cx="9088438" cy="5111750"/>
          </a:xfrm>
        </p:spPr>
      </p:pic>
      <p:sp>
        <p:nvSpPr>
          <p:cNvPr id="4" name="Date Placeholder 3"/>
          <p:cNvSpPr>
            <a:spLocks noGrp="1"/>
          </p:cNvSpPr>
          <p:nvPr>
            <p:ph type="dt" sz="quarter" idx="10"/>
          </p:nvPr>
        </p:nvSpPr>
        <p:spPr/>
        <p:txBody>
          <a:bodyPr/>
          <a:lstStyle/>
          <a:p>
            <a:pPr>
              <a:defRPr/>
            </a:pPr>
            <a:fld id="{3F45FFC1-ADBA-F94D-BB5A-782C9D668B43}" type="datetime1">
              <a:rPr lang="en-GB" altLang="en-US" smtClean="0"/>
              <a:pPr>
                <a:defRPr/>
              </a:pPr>
              <a:t>05/01/2022</a:t>
            </a:fld>
            <a:endParaRPr lang="en-GB" altLang="en-US" dirty="0"/>
          </a:p>
        </p:txBody>
      </p:sp>
      <p:sp>
        <p:nvSpPr>
          <p:cNvPr id="5120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39EF273-9CAF-48D2-A4B8-8B6C82FB7280}" type="slidenum">
              <a:rPr lang="en-GB" altLang="en-US" sz="1200" smtClean="0">
                <a:solidFill>
                  <a:srgbClr val="898989"/>
                </a:solidFill>
              </a:rPr>
              <a:pPr>
                <a:spcBef>
                  <a:spcPct val="0"/>
                </a:spcBef>
                <a:buFontTx/>
                <a:buNone/>
              </a:pPr>
              <a:t>35</a:t>
            </a:fld>
            <a:endParaRPr lang="en-GB" altLang="en-US" sz="1200">
              <a:solidFill>
                <a:srgbClr val="898989"/>
              </a:solidFill>
            </a:endParaRPr>
          </a:p>
        </p:txBody>
      </p:sp>
    </p:spTree>
    <p:extLst>
      <p:ext uri="{BB962C8B-B14F-4D97-AF65-F5344CB8AC3E}">
        <p14:creationId xmlns:p14="http://schemas.microsoft.com/office/powerpoint/2010/main" val="16261147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Freeform 116"/>
          <p:cNvSpPr/>
          <p:nvPr/>
        </p:nvSpPr>
        <p:spPr>
          <a:xfrm>
            <a:off x="1020763" y="1500188"/>
            <a:ext cx="757237" cy="757237"/>
          </a:xfrm>
          <a:custGeom>
            <a:avLst/>
            <a:gdLst>
              <a:gd name="connsiteX0" fmla="*/ 0 w 1157680"/>
              <a:gd name="connsiteY0" fmla="*/ 595081 h 1190162"/>
              <a:gd name="connsiteX1" fmla="*/ 578840 w 1157680"/>
              <a:gd name="connsiteY1" fmla="*/ 0 h 1190162"/>
              <a:gd name="connsiteX2" fmla="*/ 1157680 w 1157680"/>
              <a:gd name="connsiteY2" fmla="*/ 595081 h 1190162"/>
              <a:gd name="connsiteX3" fmla="*/ 578840 w 1157680"/>
              <a:gd name="connsiteY3" fmla="*/ 1190162 h 1190162"/>
              <a:gd name="connsiteX4" fmla="*/ 0 w 1157680"/>
              <a:gd name="connsiteY4" fmla="*/ 595081 h 1190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0" h="1190162">
                <a:moveTo>
                  <a:pt x="0" y="595081"/>
                </a:moveTo>
                <a:cubicBezTo>
                  <a:pt x="0" y="266427"/>
                  <a:pt x="259155" y="0"/>
                  <a:pt x="578840" y="0"/>
                </a:cubicBezTo>
                <a:cubicBezTo>
                  <a:pt x="898525" y="0"/>
                  <a:pt x="1157680" y="266427"/>
                  <a:pt x="1157680" y="595081"/>
                </a:cubicBezTo>
                <a:cubicBezTo>
                  <a:pt x="1157680" y="923735"/>
                  <a:pt x="898525" y="1190162"/>
                  <a:pt x="578840" y="1190162"/>
                </a:cubicBezTo>
                <a:cubicBezTo>
                  <a:pt x="259155" y="1190162"/>
                  <a:pt x="0" y="923735"/>
                  <a:pt x="0" y="595081"/>
                </a:cubicBezTo>
                <a:close/>
              </a:path>
            </a:pathLst>
          </a:custGeom>
          <a:solidFill>
            <a:schemeClr val="accent6">
              <a:lumMod val="75000"/>
            </a:schemeClr>
          </a:solidFill>
          <a:ln w="31750">
            <a:solidFill>
              <a:schemeClr val="bg1"/>
            </a:solidFill>
          </a:ln>
        </p:spPr>
        <p:style>
          <a:lnRef idx="2">
            <a:scrgbClr r="0" g="0" b="0"/>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68284" tIns="172836" rIns="168284" bIns="172836" spcCol="1270" anchor="ctr"/>
          <a:lstStyle/>
          <a:p>
            <a:pPr algn="ctr" defTabSz="425287">
              <a:lnSpc>
                <a:spcPct val="90000"/>
              </a:lnSpc>
              <a:spcAft>
                <a:spcPct val="35000"/>
              </a:spcAft>
              <a:defRPr/>
            </a:pPr>
            <a:r>
              <a:rPr lang="en-GB" sz="957" dirty="0"/>
              <a:t>Health </a:t>
            </a:r>
            <a:r>
              <a:rPr lang="en-GB" sz="957" dirty="0" err="1"/>
              <a:t>LeadersForum</a:t>
            </a:r>
            <a:endParaRPr lang="en-GB" sz="957" dirty="0"/>
          </a:p>
        </p:txBody>
      </p:sp>
      <p:cxnSp>
        <p:nvCxnSpPr>
          <p:cNvPr id="54" name="Straight Connector 53"/>
          <p:cNvCxnSpPr/>
          <p:nvPr/>
        </p:nvCxnSpPr>
        <p:spPr>
          <a:xfrm>
            <a:off x="6429375" y="2386013"/>
            <a:ext cx="0" cy="344487"/>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6826250" y="2878138"/>
            <a:ext cx="1588" cy="482600"/>
          </a:xfrm>
          <a:prstGeom prst="line">
            <a:avLst/>
          </a:prstGeom>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98438" y="122238"/>
            <a:ext cx="8748712" cy="7318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722"/>
          </a:p>
        </p:txBody>
      </p:sp>
      <p:sp>
        <p:nvSpPr>
          <p:cNvPr id="2" name="Title 1"/>
          <p:cNvSpPr>
            <a:spLocks noGrp="1"/>
          </p:cNvSpPr>
          <p:nvPr>
            <p:ph type="title"/>
          </p:nvPr>
        </p:nvSpPr>
        <p:spPr>
          <a:xfrm>
            <a:off x="635000" y="190500"/>
            <a:ext cx="7874000" cy="620713"/>
          </a:xfrm>
        </p:spPr>
        <p:txBody>
          <a:bodyPr>
            <a:normAutofit/>
          </a:bodyPr>
          <a:lstStyle/>
          <a:p>
            <a:pPr algn="l">
              <a:defRPr/>
            </a:pPr>
            <a:r>
              <a:rPr lang="en-GB" sz="2679" dirty="0">
                <a:solidFill>
                  <a:schemeClr val="bg1"/>
                </a:solidFill>
              </a:rPr>
              <a:t>Governing the Delivery of the Strategy</a:t>
            </a:r>
          </a:p>
        </p:txBody>
      </p:sp>
      <p:cxnSp>
        <p:nvCxnSpPr>
          <p:cNvPr id="68" name="Straight Connector 67"/>
          <p:cNvCxnSpPr/>
          <p:nvPr/>
        </p:nvCxnSpPr>
        <p:spPr>
          <a:xfrm>
            <a:off x="8021638" y="2740025"/>
            <a:ext cx="0" cy="482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2160588" y="2878138"/>
            <a:ext cx="1587" cy="482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3330575" y="2878138"/>
            <a:ext cx="1588" cy="482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a:off x="5605463" y="2878138"/>
            <a:ext cx="0" cy="482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a:off x="4164013" y="1827213"/>
            <a:ext cx="0" cy="344487"/>
          </a:xfrm>
          <a:prstGeom prst="line">
            <a:avLst/>
          </a:prstGeom>
        </p:spPr>
        <p:style>
          <a:lnRef idx="1">
            <a:schemeClr val="accent1"/>
          </a:lnRef>
          <a:fillRef idx="0">
            <a:schemeClr val="accent1"/>
          </a:fillRef>
          <a:effectRef idx="0">
            <a:schemeClr val="accent1"/>
          </a:effectRef>
          <a:fontRef idx="minor">
            <a:schemeClr val="tx1"/>
          </a:fontRef>
        </p:style>
      </p:cxnSp>
      <p:cxnSp>
        <p:nvCxnSpPr>
          <p:cNvPr id="91" name="Straight Connector 90"/>
          <p:cNvCxnSpPr/>
          <p:nvPr/>
        </p:nvCxnSpPr>
        <p:spPr>
          <a:xfrm>
            <a:off x="2886075" y="1835150"/>
            <a:ext cx="0" cy="344488"/>
          </a:xfrm>
          <a:prstGeom prst="line">
            <a:avLst/>
          </a:prstGeom>
        </p:spPr>
        <p:style>
          <a:lnRef idx="1">
            <a:schemeClr val="accent1"/>
          </a:lnRef>
          <a:fillRef idx="0">
            <a:schemeClr val="accent1"/>
          </a:fillRef>
          <a:effectRef idx="0">
            <a:schemeClr val="accent1"/>
          </a:effectRef>
          <a:fontRef idx="minor">
            <a:schemeClr val="tx1"/>
          </a:fontRef>
        </p:style>
      </p:cxnSp>
      <p:cxnSp>
        <p:nvCxnSpPr>
          <p:cNvPr id="92" name="Straight Connector 91"/>
          <p:cNvCxnSpPr/>
          <p:nvPr/>
        </p:nvCxnSpPr>
        <p:spPr>
          <a:xfrm>
            <a:off x="6429375" y="1831975"/>
            <a:ext cx="0" cy="344488"/>
          </a:xfrm>
          <a:prstGeom prst="line">
            <a:avLst/>
          </a:prstGeom>
        </p:spPr>
        <p:style>
          <a:lnRef idx="1">
            <a:schemeClr val="accent1"/>
          </a:lnRef>
          <a:fillRef idx="0">
            <a:schemeClr val="accent1"/>
          </a:fillRef>
          <a:effectRef idx="0">
            <a:schemeClr val="accent1"/>
          </a:effectRef>
          <a:fontRef idx="minor">
            <a:schemeClr val="tx1"/>
          </a:fontRef>
        </p:style>
      </p:cxnSp>
      <p:cxnSp>
        <p:nvCxnSpPr>
          <p:cNvPr id="93" name="Straight Connector 92"/>
          <p:cNvCxnSpPr/>
          <p:nvPr/>
        </p:nvCxnSpPr>
        <p:spPr>
          <a:xfrm>
            <a:off x="5395913" y="1835150"/>
            <a:ext cx="0" cy="344488"/>
          </a:xfrm>
          <a:prstGeom prst="line">
            <a:avLst/>
          </a:prstGeom>
        </p:spPr>
        <p:style>
          <a:lnRef idx="1">
            <a:schemeClr val="accent1"/>
          </a:lnRef>
          <a:fillRef idx="0">
            <a:schemeClr val="accent1"/>
          </a:fillRef>
          <a:effectRef idx="0">
            <a:schemeClr val="accent1"/>
          </a:effectRef>
          <a:fontRef idx="minor">
            <a:schemeClr val="tx1"/>
          </a:fontRef>
        </p:style>
      </p:cxnSp>
      <p:cxnSp>
        <p:nvCxnSpPr>
          <p:cNvPr id="94" name="Straight Connector 93"/>
          <p:cNvCxnSpPr/>
          <p:nvPr/>
        </p:nvCxnSpPr>
        <p:spPr>
          <a:xfrm>
            <a:off x="4427538" y="1473200"/>
            <a:ext cx="0" cy="344488"/>
          </a:xfrm>
          <a:prstGeom prst="line">
            <a:avLst/>
          </a:prstGeom>
        </p:spPr>
        <p:style>
          <a:lnRef idx="1">
            <a:schemeClr val="accent1"/>
          </a:lnRef>
          <a:fillRef idx="0">
            <a:schemeClr val="accent1"/>
          </a:fillRef>
          <a:effectRef idx="0">
            <a:schemeClr val="accent1"/>
          </a:effectRef>
          <a:fontRef idx="minor">
            <a:schemeClr val="tx1"/>
          </a:fontRef>
        </p:style>
      </p:cxnSp>
      <p:sp>
        <p:nvSpPr>
          <p:cNvPr id="96" name="Freeform 95"/>
          <p:cNvSpPr/>
          <p:nvPr/>
        </p:nvSpPr>
        <p:spPr>
          <a:xfrm>
            <a:off x="3430588" y="885825"/>
            <a:ext cx="2119312" cy="5365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chemeClr val="bg1"/>
                </a:solidFill>
                <a:latin typeface="Calibri"/>
              </a:rPr>
              <a:t>Health and Wellbeing Board</a:t>
            </a:r>
          </a:p>
        </p:txBody>
      </p:sp>
      <p:sp>
        <p:nvSpPr>
          <p:cNvPr id="100" name="Freeform 99"/>
          <p:cNvSpPr/>
          <p:nvPr/>
        </p:nvSpPr>
        <p:spPr>
          <a:xfrm>
            <a:off x="3478213" y="2006600"/>
            <a:ext cx="1374775" cy="520700"/>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chemeClr val="bg1"/>
                </a:solidFill>
                <a:latin typeface="Calibri"/>
              </a:rPr>
              <a:t>Strategic Partnership Group</a:t>
            </a:r>
          </a:p>
        </p:txBody>
      </p:sp>
      <p:sp>
        <p:nvSpPr>
          <p:cNvPr id="101" name="Freeform 100"/>
          <p:cNvSpPr/>
          <p:nvPr/>
        </p:nvSpPr>
        <p:spPr>
          <a:xfrm>
            <a:off x="5411788" y="885825"/>
            <a:ext cx="735012" cy="5365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WAHT</a:t>
            </a:r>
          </a:p>
          <a:p>
            <a:pPr algn="ctr" defTabSz="467816">
              <a:lnSpc>
                <a:spcPct val="90000"/>
              </a:lnSpc>
              <a:spcAft>
                <a:spcPct val="35000"/>
              </a:spcAft>
              <a:defRPr/>
            </a:pPr>
            <a:r>
              <a:rPr lang="en-GB" sz="1052" dirty="0">
                <a:solidFill>
                  <a:sysClr val="windowText" lastClr="000000"/>
                </a:solidFill>
                <a:latin typeface="Calibri"/>
              </a:rPr>
              <a:t>Board</a:t>
            </a:r>
          </a:p>
        </p:txBody>
      </p:sp>
      <p:sp>
        <p:nvSpPr>
          <p:cNvPr id="102" name="Freeform 101"/>
          <p:cNvSpPr/>
          <p:nvPr/>
        </p:nvSpPr>
        <p:spPr>
          <a:xfrm>
            <a:off x="6100763" y="885825"/>
            <a:ext cx="735012" cy="5365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WHCT</a:t>
            </a:r>
          </a:p>
          <a:p>
            <a:pPr algn="ctr" defTabSz="467816">
              <a:lnSpc>
                <a:spcPct val="90000"/>
              </a:lnSpc>
              <a:spcAft>
                <a:spcPct val="35000"/>
              </a:spcAft>
              <a:defRPr/>
            </a:pPr>
            <a:r>
              <a:rPr lang="en-GB" sz="1052" dirty="0">
                <a:solidFill>
                  <a:sysClr val="windowText" lastClr="000000"/>
                </a:solidFill>
                <a:latin typeface="Calibri"/>
              </a:rPr>
              <a:t>Board</a:t>
            </a:r>
          </a:p>
        </p:txBody>
      </p:sp>
      <p:sp>
        <p:nvSpPr>
          <p:cNvPr id="103" name="Freeform 102"/>
          <p:cNvSpPr/>
          <p:nvPr/>
        </p:nvSpPr>
        <p:spPr>
          <a:xfrm>
            <a:off x="6789738" y="885825"/>
            <a:ext cx="735012" cy="5365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WCC Cabinet</a:t>
            </a:r>
          </a:p>
        </p:txBody>
      </p:sp>
      <p:sp>
        <p:nvSpPr>
          <p:cNvPr id="104" name="Freeform 103"/>
          <p:cNvSpPr/>
          <p:nvPr/>
        </p:nvSpPr>
        <p:spPr>
          <a:xfrm>
            <a:off x="2792413" y="879475"/>
            <a:ext cx="736600" cy="54292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WFCCG Governing Body</a:t>
            </a:r>
          </a:p>
        </p:txBody>
      </p:sp>
      <p:sp>
        <p:nvSpPr>
          <p:cNvPr id="105" name="Freeform 104"/>
          <p:cNvSpPr/>
          <p:nvPr/>
        </p:nvSpPr>
        <p:spPr>
          <a:xfrm>
            <a:off x="2103438" y="885825"/>
            <a:ext cx="736600" cy="5365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SWCCG Governing Body</a:t>
            </a:r>
          </a:p>
        </p:txBody>
      </p:sp>
      <p:sp>
        <p:nvSpPr>
          <p:cNvPr id="106" name="Freeform 105"/>
          <p:cNvSpPr/>
          <p:nvPr/>
        </p:nvSpPr>
        <p:spPr>
          <a:xfrm>
            <a:off x="1368425" y="885825"/>
            <a:ext cx="735013" cy="5365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RBCCG Governing Body</a:t>
            </a:r>
          </a:p>
        </p:txBody>
      </p:sp>
      <p:sp>
        <p:nvSpPr>
          <p:cNvPr id="107" name="Freeform 106"/>
          <p:cNvSpPr/>
          <p:nvPr/>
        </p:nvSpPr>
        <p:spPr>
          <a:xfrm>
            <a:off x="7488238" y="879475"/>
            <a:ext cx="735012" cy="538163"/>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6">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ysClr val="windowText" lastClr="000000"/>
                </a:solidFill>
                <a:latin typeface="Calibri"/>
              </a:rPr>
              <a:t>NHSE</a:t>
            </a:r>
          </a:p>
          <a:p>
            <a:pPr algn="ctr" defTabSz="467816">
              <a:lnSpc>
                <a:spcPct val="90000"/>
              </a:lnSpc>
              <a:spcAft>
                <a:spcPct val="35000"/>
              </a:spcAft>
              <a:defRPr/>
            </a:pPr>
            <a:r>
              <a:rPr lang="en-GB" sz="1052" dirty="0">
                <a:solidFill>
                  <a:sysClr val="windowText" lastClr="000000"/>
                </a:solidFill>
                <a:latin typeface="Calibri"/>
              </a:rPr>
              <a:t>AHW</a:t>
            </a:r>
          </a:p>
        </p:txBody>
      </p:sp>
      <p:sp>
        <p:nvSpPr>
          <p:cNvPr id="109" name="Freeform 108"/>
          <p:cNvSpPr/>
          <p:nvPr/>
        </p:nvSpPr>
        <p:spPr>
          <a:xfrm>
            <a:off x="4906963" y="2012950"/>
            <a:ext cx="979487" cy="520700"/>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1">
              <a:lumMod val="20000"/>
              <a:lumOff val="8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chemeClr val="bg1">
                    <a:lumMod val="65000"/>
                  </a:schemeClr>
                </a:solidFill>
                <a:latin typeface="Calibri"/>
              </a:rPr>
              <a:t>Health Protection Group</a:t>
            </a:r>
          </a:p>
        </p:txBody>
      </p:sp>
      <p:sp>
        <p:nvSpPr>
          <p:cNvPr id="110" name="Freeform 109"/>
          <p:cNvSpPr/>
          <p:nvPr/>
        </p:nvSpPr>
        <p:spPr>
          <a:xfrm>
            <a:off x="5940425" y="2003425"/>
            <a:ext cx="979488" cy="519113"/>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chemeClr val="bg1"/>
                </a:solidFill>
                <a:latin typeface="Calibri"/>
              </a:rPr>
              <a:t>Children’s Trust Board</a:t>
            </a:r>
          </a:p>
        </p:txBody>
      </p:sp>
      <p:sp>
        <p:nvSpPr>
          <p:cNvPr id="111" name="Freeform 110"/>
          <p:cNvSpPr/>
          <p:nvPr/>
        </p:nvSpPr>
        <p:spPr>
          <a:xfrm>
            <a:off x="2400300" y="2000250"/>
            <a:ext cx="981075" cy="519113"/>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accent1">
              <a:lumMod val="20000"/>
              <a:lumOff val="8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052" dirty="0">
                <a:solidFill>
                  <a:schemeClr val="bg1">
                    <a:lumMod val="65000"/>
                  </a:schemeClr>
                </a:solidFill>
                <a:latin typeface="Calibri"/>
              </a:rPr>
              <a:t>Health Improvement Group</a:t>
            </a:r>
          </a:p>
        </p:txBody>
      </p:sp>
      <p:sp>
        <p:nvSpPr>
          <p:cNvPr id="112" name="TextBox 111"/>
          <p:cNvSpPr txBox="1"/>
          <p:nvPr/>
        </p:nvSpPr>
        <p:spPr>
          <a:xfrm>
            <a:off x="404813" y="933450"/>
            <a:ext cx="1033462" cy="446088"/>
          </a:xfrm>
          <a:prstGeom prst="rect">
            <a:avLst/>
          </a:prstGeom>
          <a:noFill/>
        </p:spPr>
        <p:txBody>
          <a:bodyPr wrap="none">
            <a:spAutoFit/>
          </a:bodyPr>
          <a:lstStyle/>
          <a:p>
            <a:pPr>
              <a:defRPr/>
            </a:pPr>
            <a:r>
              <a:rPr lang="en-GB" sz="1148" b="1" dirty="0"/>
              <a:t>Governance</a:t>
            </a:r>
          </a:p>
          <a:p>
            <a:pPr>
              <a:defRPr/>
            </a:pPr>
            <a:r>
              <a:rPr lang="en-GB" sz="1148" b="1" dirty="0"/>
              <a:t>Bodies</a:t>
            </a:r>
          </a:p>
        </p:txBody>
      </p:sp>
      <p:cxnSp>
        <p:nvCxnSpPr>
          <p:cNvPr id="113" name="Straight Connector 112"/>
          <p:cNvCxnSpPr/>
          <p:nvPr/>
        </p:nvCxnSpPr>
        <p:spPr>
          <a:xfrm>
            <a:off x="2890838" y="1827213"/>
            <a:ext cx="3538537" cy="0"/>
          </a:xfrm>
          <a:prstGeom prst="line">
            <a:avLst/>
          </a:prstGeom>
        </p:spPr>
        <p:style>
          <a:lnRef idx="1">
            <a:schemeClr val="accent1"/>
          </a:lnRef>
          <a:fillRef idx="0">
            <a:schemeClr val="accent1"/>
          </a:fillRef>
          <a:effectRef idx="0">
            <a:schemeClr val="accent1"/>
          </a:effectRef>
          <a:fontRef idx="minor">
            <a:schemeClr val="tx1"/>
          </a:fontRef>
        </p:style>
      </p:cxnSp>
      <p:sp>
        <p:nvSpPr>
          <p:cNvPr id="114" name="Freeform 113"/>
          <p:cNvSpPr/>
          <p:nvPr/>
        </p:nvSpPr>
        <p:spPr>
          <a:xfrm>
            <a:off x="7402513" y="1884363"/>
            <a:ext cx="758825" cy="757237"/>
          </a:xfrm>
          <a:custGeom>
            <a:avLst/>
            <a:gdLst>
              <a:gd name="connsiteX0" fmla="*/ 0 w 1157680"/>
              <a:gd name="connsiteY0" fmla="*/ 595081 h 1190162"/>
              <a:gd name="connsiteX1" fmla="*/ 578840 w 1157680"/>
              <a:gd name="connsiteY1" fmla="*/ 0 h 1190162"/>
              <a:gd name="connsiteX2" fmla="*/ 1157680 w 1157680"/>
              <a:gd name="connsiteY2" fmla="*/ 595081 h 1190162"/>
              <a:gd name="connsiteX3" fmla="*/ 578840 w 1157680"/>
              <a:gd name="connsiteY3" fmla="*/ 1190162 h 1190162"/>
              <a:gd name="connsiteX4" fmla="*/ 0 w 1157680"/>
              <a:gd name="connsiteY4" fmla="*/ 595081 h 1190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0" h="1190162">
                <a:moveTo>
                  <a:pt x="0" y="595081"/>
                </a:moveTo>
                <a:cubicBezTo>
                  <a:pt x="0" y="266427"/>
                  <a:pt x="259155" y="0"/>
                  <a:pt x="578840" y="0"/>
                </a:cubicBezTo>
                <a:cubicBezTo>
                  <a:pt x="898525" y="0"/>
                  <a:pt x="1157680" y="266427"/>
                  <a:pt x="1157680" y="595081"/>
                </a:cubicBezTo>
                <a:cubicBezTo>
                  <a:pt x="1157680" y="923735"/>
                  <a:pt x="898525" y="1190162"/>
                  <a:pt x="578840" y="1190162"/>
                </a:cubicBezTo>
                <a:cubicBezTo>
                  <a:pt x="259155" y="1190162"/>
                  <a:pt x="0" y="923735"/>
                  <a:pt x="0" y="595081"/>
                </a:cubicBezTo>
                <a:close/>
              </a:path>
            </a:pathLst>
          </a:custGeom>
          <a:solidFill>
            <a:schemeClr val="accent6">
              <a:lumMod val="75000"/>
            </a:schemeClr>
          </a:solidFill>
          <a:ln w="31750">
            <a:solidFill>
              <a:schemeClr val="bg1"/>
            </a:solidFill>
          </a:ln>
        </p:spPr>
        <p:style>
          <a:lnRef idx="2">
            <a:scrgbClr r="0" g="0" b="0"/>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68284" tIns="172836" rIns="168284" bIns="172836" spcCol="1270" anchor="ctr"/>
          <a:lstStyle/>
          <a:p>
            <a:pPr algn="ctr" defTabSz="425287">
              <a:lnSpc>
                <a:spcPct val="90000"/>
              </a:lnSpc>
              <a:spcAft>
                <a:spcPct val="35000"/>
              </a:spcAft>
              <a:defRPr/>
            </a:pPr>
            <a:r>
              <a:rPr lang="en-GB" sz="957" dirty="0"/>
              <a:t>Health</a:t>
            </a:r>
          </a:p>
          <a:p>
            <a:pPr algn="ctr" defTabSz="425287">
              <a:lnSpc>
                <a:spcPct val="90000"/>
              </a:lnSpc>
              <a:spcAft>
                <a:spcPct val="35000"/>
              </a:spcAft>
              <a:defRPr/>
            </a:pPr>
            <a:r>
              <a:rPr lang="en-GB" sz="957" dirty="0"/>
              <a:t>Watch</a:t>
            </a:r>
          </a:p>
        </p:txBody>
      </p:sp>
      <p:sp>
        <p:nvSpPr>
          <p:cNvPr id="115" name="Right Arrow 114"/>
          <p:cNvSpPr/>
          <p:nvPr/>
        </p:nvSpPr>
        <p:spPr>
          <a:xfrm rot="680319">
            <a:off x="1706563" y="1681163"/>
            <a:ext cx="376237" cy="544512"/>
          </a:xfrm>
          <a:prstGeom prst="right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722"/>
          </a:p>
        </p:txBody>
      </p:sp>
      <p:sp>
        <p:nvSpPr>
          <p:cNvPr id="118" name="Right Arrow 117"/>
          <p:cNvSpPr/>
          <p:nvPr/>
        </p:nvSpPr>
        <p:spPr>
          <a:xfrm rot="10800000">
            <a:off x="7131050" y="2000250"/>
            <a:ext cx="376238" cy="544513"/>
          </a:xfrm>
          <a:prstGeom prst="right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722"/>
          </a:p>
        </p:txBody>
      </p:sp>
      <p:sp>
        <p:nvSpPr>
          <p:cNvPr id="120" name="Freeform 119"/>
          <p:cNvSpPr/>
          <p:nvPr/>
        </p:nvSpPr>
        <p:spPr>
          <a:xfrm>
            <a:off x="1539875" y="3154363"/>
            <a:ext cx="1136650" cy="15144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340" b="1" dirty="0">
                <a:solidFill>
                  <a:schemeClr val="bg1"/>
                </a:solidFill>
                <a:latin typeface="Calibri"/>
              </a:rPr>
              <a:t>Urgent Care</a:t>
            </a:r>
          </a:p>
        </p:txBody>
      </p:sp>
      <p:sp>
        <p:nvSpPr>
          <p:cNvPr id="122" name="Freeform 121"/>
          <p:cNvSpPr/>
          <p:nvPr/>
        </p:nvSpPr>
        <p:spPr>
          <a:xfrm>
            <a:off x="2711450" y="3154363"/>
            <a:ext cx="1136650" cy="15144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340" b="1" dirty="0">
                <a:solidFill>
                  <a:schemeClr val="bg1"/>
                </a:solidFill>
                <a:latin typeface="Calibri"/>
              </a:rPr>
              <a:t>Out of hospital care:</a:t>
            </a:r>
          </a:p>
          <a:p>
            <a:pPr marL="82019" indent="-82019" defTabSz="467816">
              <a:lnSpc>
                <a:spcPct val="90000"/>
              </a:lnSpc>
              <a:spcAft>
                <a:spcPct val="35000"/>
              </a:spcAft>
              <a:buFont typeface="Arial" pitchFamily="34" charset="0"/>
              <a:buChar char="•"/>
              <a:defRPr/>
            </a:pPr>
            <a:r>
              <a:rPr lang="en-GB" sz="1052" dirty="0">
                <a:solidFill>
                  <a:schemeClr val="bg1"/>
                </a:solidFill>
                <a:latin typeface="Calibri"/>
              </a:rPr>
              <a:t>Primary Care at scale</a:t>
            </a:r>
          </a:p>
          <a:p>
            <a:pPr marL="82019" indent="-82019" defTabSz="467816">
              <a:lnSpc>
                <a:spcPct val="90000"/>
              </a:lnSpc>
              <a:spcAft>
                <a:spcPct val="35000"/>
              </a:spcAft>
              <a:buFont typeface="Arial" pitchFamily="34" charset="0"/>
              <a:buChar char="•"/>
              <a:defRPr/>
            </a:pPr>
            <a:r>
              <a:rPr lang="en-GB" sz="1052" dirty="0">
                <a:solidFill>
                  <a:schemeClr val="bg1"/>
                </a:solidFill>
                <a:latin typeface="Calibri"/>
              </a:rPr>
              <a:t>Care Closer to home</a:t>
            </a:r>
          </a:p>
        </p:txBody>
      </p:sp>
      <p:sp>
        <p:nvSpPr>
          <p:cNvPr id="123" name="Freeform 122"/>
          <p:cNvSpPr/>
          <p:nvPr/>
        </p:nvSpPr>
        <p:spPr>
          <a:xfrm>
            <a:off x="3883025" y="3154363"/>
            <a:ext cx="1136650" cy="15144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340" b="1" dirty="0">
                <a:solidFill>
                  <a:schemeClr val="bg1"/>
                </a:solidFill>
                <a:latin typeface="Calibri"/>
              </a:rPr>
              <a:t>Specialised Services</a:t>
            </a:r>
          </a:p>
        </p:txBody>
      </p:sp>
      <p:sp>
        <p:nvSpPr>
          <p:cNvPr id="124" name="Freeform 123"/>
          <p:cNvSpPr/>
          <p:nvPr/>
        </p:nvSpPr>
        <p:spPr>
          <a:xfrm>
            <a:off x="5054600" y="3154363"/>
            <a:ext cx="1136650" cy="15144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340" b="1" dirty="0">
                <a:solidFill>
                  <a:schemeClr val="bg1"/>
                </a:solidFill>
                <a:latin typeface="Calibri"/>
              </a:rPr>
              <a:t>Future of Acute </a:t>
            </a:r>
            <a:br>
              <a:rPr lang="en-GB" sz="1340" b="1" dirty="0">
                <a:solidFill>
                  <a:schemeClr val="bg1"/>
                </a:solidFill>
                <a:latin typeface="Calibri"/>
              </a:rPr>
            </a:br>
            <a:r>
              <a:rPr lang="en-GB" sz="1340" b="1" dirty="0">
                <a:solidFill>
                  <a:schemeClr val="bg1"/>
                </a:solidFill>
                <a:latin typeface="Calibri"/>
              </a:rPr>
              <a:t>Services </a:t>
            </a:r>
          </a:p>
        </p:txBody>
      </p:sp>
      <p:sp>
        <p:nvSpPr>
          <p:cNvPr id="125" name="Freeform 124"/>
          <p:cNvSpPr/>
          <p:nvPr/>
        </p:nvSpPr>
        <p:spPr>
          <a:xfrm>
            <a:off x="6259513" y="3154363"/>
            <a:ext cx="1136650" cy="15144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340" b="1" dirty="0">
                <a:solidFill>
                  <a:schemeClr val="bg1"/>
                </a:solidFill>
                <a:latin typeface="Calibri"/>
              </a:rPr>
              <a:t>Future Lives</a:t>
            </a:r>
          </a:p>
        </p:txBody>
      </p:sp>
      <p:sp>
        <p:nvSpPr>
          <p:cNvPr id="126" name="TextBox 125"/>
          <p:cNvSpPr txBox="1"/>
          <p:nvPr/>
        </p:nvSpPr>
        <p:spPr>
          <a:xfrm>
            <a:off x="1609725" y="5600700"/>
            <a:ext cx="6980238" cy="269875"/>
          </a:xfrm>
          <a:prstGeom prst="rect">
            <a:avLst/>
          </a:prstGeom>
          <a:solidFill>
            <a:srgbClr val="92D050"/>
          </a:solidFill>
          <a:ln>
            <a:solidFill>
              <a:schemeClr val="bg1"/>
            </a:solidFill>
          </a:ln>
        </p:spPr>
        <p:txBody>
          <a:bodyPr>
            <a:spAutoFit/>
          </a:bodyPr>
          <a:lstStyle/>
          <a:p>
            <a:pPr algn="ctr">
              <a:defRPr/>
            </a:pPr>
            <a:r>
              <a:rPr lang="en-GB" sz="1148" dirty="0"/>
              <a:t>4. Integrated care plans</a:t>
            </a:r>
          </a:p>
        </p:txBody>
      </p:sp>
      <p:sp>
        <p:nvSpPr>
          <p:cNvPr id="127" name="TextBox 126"/>
          <p:cNvSpPr txBox="1"/>
          <p:nvPr/>
        </p:nvSpPr>
        <p:spPr>
          <a:xfrm>
            <a:off x="1609725" y="5857875"/>
            <a:ext cx="6980238" cy="269875"/>
          </a:xfrm>
          <a:prstGeom prst="rect">
            <a:avLst/>
          </a:prstGeom>
          <a:solidFill>
            <a:srgbClr val="92D050"/>
          </a:solidFill>
          <a:ln>
            <a:solidFill>
              <a:schemeClr val="bg1"/>
            </a:solidFill>
          </a:ln>
        </p:spPr>
        <p:txBody>
          <a:bodyPr>
            <a:spAutoFit/>
          </a:bodyPr>
          <a:lstStyle/>
          <a:p>
            <a:pPr algn="ctr">
              <a:defRPr/>
            </a:pPr>
            <a:r>
              <a:rPr lang="en-GB" sz="1148" dirty="0"/>
              <a:t>5. Financial sustainability</a:t>
            </a:r>
          </a:p>
        </p:txBody>
      </p:sp>
      <p:sp>
        <p:nvSpPr>
          <p:cNvPr id="128" name="TextBox 127"/>
          <p:cNvSpPr txBox="1"/>
          <p:nvPr/>
        </p:nvSpPr>
        <p:spPr>
          <a:xfrm>
            <a:off x="1609725" y="5335588"/>
            <a:ext cx="6980238" cy="269875"/>
          </a:xfrm>
          <a:prstGeom prst="rect">
            <a:avLst/>
          </a:prstGeom>
          <a:solidFill>
            <a:srgbClr val="92D050"/>
          </a:solidFill>
          <a:ln>
            <a:solidFill>
              <a:schemeClr val="bg1"/>
            </a:solidFill>
          </a:ln>
        </p:spPr>
        <p:txBody>
          <a:bodyPr>
            <a:spAutoFit/>
          </a:bodyPr>
          <a:lstStyle/>
          <a:p>
            <a:pPr algn="ctr">
              <a:defRPr/>
            </a:pPr>
            <a:r>
              <a:rPr lang="en-GB" sz="1148" dirty="0"/>
              <a:t>3. Parity of Esteem between physical health and mental health</a:t>
            </a:r>
          </a:p>
        </p:txBody>
      </p:sp>
      <p:sp>
        <p:nvSpPr>
          <p:cNvPr id="129" name="TextBox 128"/>
          <p:cNvSpPr txBox="1"/>
          <p:nvPr/>
        </p:nvSpPr>
        <p:spPr>
          <a:xfrm>
            <a:off x="1609725" y="5073650"/>
            <a:ext cx="6980238" cy="268288"/>
          </a:xfrm>
          <a:prstGeom prst="rect">
            <a:avLst/>
          </a:prstGeom>
          <a:solidFill>
            <a:srgbClr val="92D050"/>
          </a:solidFill>
          <a:ln>
            <a:solidFill>
              <a:schemeClr val="bg1"/>
            </a:solidFill>
          </a:ln>
        </p:spPr>
        <p:txBody>
          <a:bodyPr>
            <a:spAutoFit/>
          </a:bodyPr>
          <a:lstStyle/>
          <a:p>
            <a:pPr algn="ctr">
              <a:defRPr/>
            </a:pPr>
            <a:r>
              <a:rPr lang="en-GB" sz="1148" dirty="0"/>
              <a:t>2. Effective and meaningful public engagement</a:t>
            </a:r>
          </a:p>
        </p:txBody>
      </p:sp>
      <p:sp>
        <p:nvSpPr>
          <p:cNvPr id="130" name="TextBox 129"/>
          <p:cNvSpPr txBox="1"/>
          <p:nvPr/>
        </p:nvSpPr>
        <p:spPr>
          <a:xfrm>
            <a:off x="1609725" y="4806950"/>
            <a:ext cx="6980238" cy="268288"/>
          </a:xfrm>
          <a:prstGeom prst="rect">
            <a:avLst/>
          </a:prstGeom>
          <a:solidFill>
            <a:srgbClr val="92D050"/>
          </a:solidFill>
          <a:ln>
            <a:solidFill>
              <a:schemeClr val="bg1"/>
            </a:solidFill>
          </a:ln>
        </p:spPr>
        <p:txBody>
          <a:bodyPr>
            <a:spAutoFit/>
          </a:bodyPr>
          <a:lstStyle/>
          <a:p>
            <a:pPr algn="ctr">
              <a:defRPr/>
            </a:pPr>
            <a:r>
              <a:rPr lang="en-GB" sz="1148" dirty="0"/>
              <a:t>1. Improving quality</a:t>
            </a:r>
          </a:p>
        </p:txBody>
      </p:sp>
      <p:cxnSp>
        <p:nvCxnSpPr>
          <p:cNvPr id="131" name="Straight Connector 130"/>
          <p:cNvCxnSpPr/>
          <p:nvPr/>
        </p:nvCxnSpPr>
        <p:spPr>
          <a:xfrm>
            <a:off x="4164013" y="2527300"/>
            <a:ext cx="0" cy="3444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a:xfrm>
            <a:off x="2160588" y="2878138"/>
            <a:ext cx="4649787" cy="0"/>
          </a:xfrm>
          <a:prstGeom prst="line">
            <a:avLst/>
          </a:prstGeom>
        </p:spPr>
        <p:style>
          <a:lnRef idx="1">
            <a:schemeClr val="accent1"/>
          </a:lnRef>
          <a:fillRef idx="0">
            <a:schemeClr val="accent1"/>
          </a:fillRef>
          <a:effectRef idx="0">
            <a:schemeClr val="accent1"/>
          </a:effectRef>
          <a:fontRef idx="minor">
            <a:schemeClr val="tx1"/>
          </a:fontRef>
        </p:style>
      </p:cxnSp>
      <p:sp>
        <p:nvSpPr>
          <p:cNvPr id="133" name="TextBox 132"/>
          <p:cNvSpPr txBox="1"/>
          <p:nvPr/>
        </p:nvSpPr>
        <p:spPr>
          <a:xfrm rot="16200000">
            <a:off x="400050" y="3556001"/>
            <a:ext cx="1514475" cy="711200"/>
          </a:xfrm>
          <a:prstGeom prst="rect">
            <a:avLst/>
          </a:prstGeom>
          <a:solidFill>
            <a:schemeClr val="tx2">
              <a:lumMod val="60000"/>
              <a:lumOff val="40000"/>
            </a:schemeClr>
          </a:solidFill>
        </p:spPr>
        <p:txBody>
          <a:bodyPr>
            <a:spAutoFit/>
          </a:bodyPr>
          <a:lstStyle/>
          <a:p>
            <a:pPr algn="ctr">
              <a:defRPr/>
            </a:pPr>
            <a:r>
              <a:rPr lang="en-GB" sz="1340" dirty="0">
                <a:solidFill>
                  <a:schemeClr val="bg1"/>
                </a:solidFill>
              </a:rPr>
              <a:t>Transformation programme areas</a:t>
            </a:r>
          </a:p>
        </p:txBody>
      </p:sp>
      <p:sp>
        <p:nvSpPr>
          <p:cNvPr id="86" name="TextBox 85"/>
          <p:cNvSpPr txBox="1"/>
          <p:nvPr/>
        </p:nvSpPr>
        <p:spPr>
          <a:xfrm rot="16200000">
            <a:off x="472281" y="5141119"/>
            <a:ext cx="1566863" cy="917575"/>
          </a:xfrm>
          <a:prstGeom prst="rect">
            <a:avLst/>
          </a:prstGeom>
          <a:solidFill>
            <a:srgbClr val="92D050"/>
          </a:solidFill>
        </p:spPr>
        <p:txBody>
          <a:bodyPr>
            <a:spAutoFit/>
          </a:bodyPr>
          <a:lstStyle/>
          <a:p>
            <a:pPr algn="ctr">
              <a:defRPr/>
            </a:pPr>
            <a:r>
              <a:rPr lang="en-GB" sz="1340" dirty="0"/>
              <a:t>Making it </a:t>
            </a:r>
            <a:br>
              <a:rPr lang="en-GB" sz="1340" dirty="0"/>
            </a:br>
            <a:r>
              <a:rPr lang="en-GB" sz="1340" b="1" i="1" dirty="0"/>
              <a:t>“Well Connected” </a:t>
            </a:r>
            <a:r>
              <a:rPr lang="en-GB" sz="1340" i="1" dirty="0"/>
              <a:t>by </a:t>
            </a:r>
            <a:r>
              <a:rPr lang="en-GB" sz="1340" dirty="0"/>
              <a:t>focusing  on</a:t>
            </a:r>
            <a:endParaRPr lang="en-GB" sz="1340" i="1" dirty="0"/>
          </a:p>
        </p:txBody>
      </p:sp>
      <p:sp>
        <p:nvSpPr>
          <p:cNvPr id="53" name="Freeform 52"/>
          <p:cNvSpPr/>
          <p:nvPr/>
        </p:nvSpPr>
        <p:spPr>
          <a:xfrm>
            <a:off x="7453313" y="3154363"/>
            <a:ext cx="1136650" cy="1514475"/>
          </a:xfrm>
          <a:custGeom>
            <a:avLst/>
            <a:gdLst>
              <a:gd name="connsiteX0" fmla="*/ 0 w 898100"/>
              <a:gd name="connsiteY0" fmla="*/ 89810 h 920272"/>
              <a:gd name="connsiteX1" fmla="*/ 89810 w 898100"/>
              <a:gd name="connsiteY1" fmla="*/ 0 h 920272"/>
              <a:gd name="connsiteX2" fmla="*/ 808290 w 898100"/>
              <a:gd name="connsiteY2" fmla="*/ 0 h 920272"/>
              <a:gd name="connsiteX3" fmla="*/ 898100 w 898100"/>
              <a:gd name="connsiteY3" fmla="*/ 89810 h 920272"/>
              <a:gd name="connsiteX4" fmla="*/ 898100 w 898100"/>
              <a:gd name="connsiteY4" fmla="*/ 830462 h 920272"/>
              <a:gd name="connsiteX5" fmla="*/ 808290 w 898100"/>
              <a:gd name="connsiteY5" fmla="*/ 920272 h 920272"/>
              <a:gd name="connsiteX6" fmla="*/ 89810 w 898100"/>
              <a:gd name="connsiteY6" fmla="*/ 920272 h 920272"/>
              <a:gd name="connsiteX7" fmla="*/ 0 w 898100"/>
              <a:gd name="connsiteY7" fmla="*/ 830462 h 920272"/>
              <a:gd name="connsiteX8" fmla="*/ 0 w 898100"/>
              <a:gd name="connsiteY8" fmla="*/ 89810 h 920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98100" h="920272">
                <a:moveTo>
                  <a:pt x="0" y="89810"/>
                </a:moveTo>
                <a:cubicBezTo>
                  <a:pt x="0" y="40209"/>
                  <a:pt x="40209" y="0"/>
                  <a:pt x="89810" y="0"/>
                </a:cubicBezTo>
                <a:lnTo>
                  <a:pt x="808290" y="0"/>
                </a:lnTo>
                <a:cubicBezTo>
                  <a:pt x="857891" y="0"/>
                  <a:pt x="898100" y="40209"/>
                  <a:pt x="898100" y="89810"/>
                </a:cubicBezTo>
                <a:lnTo>
                  <a:pt x="898100" y="830462"/>
                </a:lnTo>
                <a:cubicBezTo>
                  <a:pt x="898100" y="880063"/>
                  <a:pt x="857891" y="920272"/>
                  <a:pt x="808290" y="920272"/>
                </a:cubicBezTo>
                <a:lnTo>
                  <a:pt x="89810" y="920272"/>
                </a:lnTo>
                <a:cubicBezTo>
                  <a:pt x="40209" y="920272"/>
                  <a:pt x="0" y="880063"/>
                  <a:pt x="0" y="830462"/>
                </a:cubicBezTo>
                <a:lnTo>
                  <a:pt x="0" y="89810"/>
                </a:lnTo>
                <a:close/>
              </a:path>
            </a:pathLst>
          </a:custGeom>
          <a:solidFill>
            <a:schemeClr val="tx2">
              <a:lumMod val="60000"/>
              <a:lumOff val="40000"/>
            </a:schemeClr>
          </a:solidFill>
          <a:ln w="25400" cap="flat" cmpd="sng" algn="ctr">
            <a:solidFill>
              <a:sysClr val="window" lastClr="FFFFFF">
                <a:hueOff val="0"/>
                <a:satOff val="0"/>
                <a:lumOff val="0"/>
                <a:alphaOff val="0"/>
              </a:sysClr>
            </a:solidFill>
            <a:prstDash val="solid"/>
          </a:ln>
          <a:effectLst/>
        </p:spPr>
        <p:txBody>
          <a:bodyPr lIns="45216" tIns="45216" rIns="45216" bIns="45216" spcCol="1270" anchor="ctr"/>
          <a:lstStyle/>
          <a:p>
            <a:pPr algn="ctr" defTabSz="467816">
              <a:lnSpc>
                <a:spcPct val="90000"/>
              </a:lnSpc>
              <a:spcAft>
                <a:spcPct val="35000"/>
              </a:spcAft>
              <a:defRPr/>
            </a:pPr>
            <a:r>
              <a:rPr lang="en-GB" sz="1340" b="1" dirty="0">
                <a:solidFill>
                  <a:schemeClr val="bg1"/>
                </a:solidFill>
                <a:latin typeface="Calibri"/>
              </a:rPr>
              <a:t>Children and Young People’s Plan</a:t>
            </a:r>
          </a:p>
        </p:txBody>
      </p:sp>
      <p:cxnSp>
        <p:nvCxnSpPr>
          <p:cNvPr id="55" name="Straight Connector 54"/>
          <p:cNvCxnSpPr/>
          <p:nvPr/>
        </p:nvCxnSpPr>
        <p:spPr>
          <a:xfrm>
            <a:off x="6429375" y="2740025"/>
            <a:ext cx="1584325" cy="0"/>
          </a:xfrm>
          <a:prstGeom prst="line">
            <a:avLst/>
          </a:prstGeom>
        </p:spPr>
        <p:style>
          <a:lnRef idx="1">
            <a:schemeClr val="accent1"/>
          </a:lnRef>
          <a:fillRef idx="0">
            <a:schemeClr val="accent1"/>
          </a:fillRef>
          <a:effectRef idx="0">
            <a:schemeClr val="accent1"/>
          </a:effectRef>
          <a:fontRef idx="minor">
            <a:schemeClr val="tx1"/>
          </a:fontRef>
        </p:style>
      </p:cxnSp>
      <p:sp>
        <p:nvSpPr>
          <p:cNvPr id="52" name="TextBox 51"/>
          <p:cNvSpPr txBox="1"/>
          <p:nvPr/>
        </p:nvSpPr>
        <p:spPr>
          <a:xfrm>
            <a:off x="1609725" y="6118225"/>
            <a:ext cx="6981825" cy="446088"/>
          </a:xfrm>
          <a:prstGeom prst="rect">
            <a:avLst/>
          </a:prstGeom>
          <a:solidFill>
            <a:srgbClr val="92D050"/>
          </a:solidFill>
          <a:ln>
            <a:solidFill>
              <a:schemeClr val="bg1"/>
            </a:solidFill>
          </a:ln>
        </p:spPr>
        <p:txBody>
          <a:bodyPr>
            <a:spAutoFit/>
          </a:bodyPr>
          <a:lstStyle/>
          <a:p>
            <a:pPr algn="ctr">
              <a:defRPr/>
            </a:pPr>
            <a:r>
              <a:rPr lang="en-GB" sz="1148" dirty="0"/>
              <a:t>6. Alignment of key enablers – leadership, governance workforce, information technology and estate management</a:t>
            </a:r>
          </a:p>
        </p:txBody>
      </p:sp>
      <p:sp>
        <p:nvSpPr>
          <p:cNvPr id="57" name="Freeform 56"/>
          <p:cNvSpPr/>
          <p:nvPr/>
        </p:nvSpPr>
        <p:spPr>
          <a:xfrm>
            <a:off x="1030288" y="2257425"/>
            <a:ext cx="755650" cy="758825"/>
          </a:xfrm>
          <a:custGeom>
            <a:avLst/>
            <a:gdLst>
              <a:gd name="connsiteX0" fmla="*/ 0 w 1157680"/>
              <a:gd name="connsiteY0" fmla="*/ 595081 h 1190162"/>
              <a:gd name="connsiteX1" fmla="*/ 578840 w 1157680"/>
              <a:gd name="connsiteY1" fmla="*/ 0 h 1190162"/>
              <a:gd name="connsiteX2" fmla="*/ 1157680 w 1157680"/>
              <a:gd name="connsiteY2" fmla="*/ 595081 h 1190162"/>
              <a:gd name="connsiteX3" fmla="*/ 578840 w 1157680"/>
              <a:gd name="connsiteY3" fmla="*/ 1190162 h 1190162"/>
              <a:gd name="connsiteX4" fmla="*/ 0 w 1157680"/>
              <a:gd name="connsiteY4" fmla="*/ 595081 h 11901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680" h="1190162">
                <a:moveTo>
                  <a:pt x="0" y="595081"/>
                </a:moveTo>
                <a:cubicBezTo>
                  <a:pt x="0" y="266427"/>
                  <a:pt x="259155" y="0"/>
                  <a:pt x="578840" y="0"/>
                </a:cubicBezTo>
                <a:cubicBezTo>
                  <a:pt x="898525" y="0"/>
                  <a:pt x="1157680" y="266427"/>
                  <a:pt x="1157680" y="595081"/>
                </a:cubicBezTo>
                <a:cubicBezTo>
                  <a:pt x="1157680" y="923735"/>
                  <a:pt x="898525" y="1190162"/>
                  <a:pt x="578840" y="1190162"/>
                </a:cubicBezTo>
                <a:cubicBezTo>
                  <a:pt x="259155" y="1190162"/>
                  <a:pt x="0" y="923735"/>
                  <a:pt x="0" y="595081"/>
                </a:cubicBezTo>
                <a:close/>
              </a:path>
            </a:pathLst>
          </a:custGeom>
          <a:solidFill>
            <a:schemeClr val="accent6">
              <a:lumMod val="75000"/>
            </a:schemeClr>
          </a:solidFill>
          <a:ln w="31750">
            <a:solidFill>
              <a:schemeClr val="bg1"/>
            </a:solidFill>
          </a:ln>
        </p:spPr>
        <p:style>
          <a:lnRef idx="2">
            <a:scrgbClr r="0" g="0" b="0"/>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lIns="168284" tIns="172836" rIns="168284" bIns="172836" spcCol="1270" anchor="ctr"/>
          <a:lstStyle/>
          <a:p>
            <a:pPr algn="ctr" defTabSz="425287">
              <a:lnSpc>
                <a:spcPct val="90000"/>
              </a:lnSpc>
              <a:spcAft>
                <a:spcPct val="35000"/>
              </a:spcAft>
              <a:defRPr/>
            </a:pPr>
            <a:r>
              <a:rPr lang="en-GB" sz="957" dirty="0"/>
              <a:t>Worcs </a:t>
            </a:r>
          </a:p>
          <a:p>
            <a:pPr algn="ctr" defTabSz="425287">
              <a:lnSpc>
                <a:spcPct val="90000"/>
              </a:lnSpc>
              <a:spcAft>
                <a:spcPct val="35000"/>
              </a:spcAft>
              <a:defRPr/>
            </a:pPr>
            <a:r>
              <a:rPr lang="en-GB" sz="957" dirty="0"/>
              <a:t>VCS</a:t>
            </a:r>
          </a:p>
        </p:txBody>
      </p:sp>
      <p:sp>
        <p:nvSpPr>
          <p:cNvPr id="58" name="Right Arrow 57"/>
          <p:cNvSpPr/>
          <p:nvPr/>
        </p:nvSpPr>
        <p:spPr>
          <a:xfrm rot="20907231">
            <a:off x="1741488" y="2260600"/>
            <a:ext cx="376237" cy="544513"/>
          </a:xfrm>
          <a:prstGeom prst="rightArrow">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722"/>
          </a:p>
        </p:txBody>
      </p:sp>
      <p:sp>
        <p:nvSpPr>
          <p:cNvPr id="60" name="Rectangle 59"/>
          <p:cNvSpPr/>
          <p:nvPr/>
        </p:nvSpPr>
        <p:spPr>
          <a:xfrm>
            <a:off x="198438" y="6486525"/>
            <a:ext cx="8748712" cy="2270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722" dirty="0"/>
          </a:p>
        </p:txBody>
      </p:sp>
      <p:sp>
        <p:nvSpPr>
          <p:cNvPr id="61" name="Title 1"/>
          <p:cNvSpPr txBox="1">
            <a:spLocks/>
          </p:cNvSpPr>
          <p:nvPr/>
        </p:nvSpPr>
        <p:spPr>
          <a:xfrm>
            <a:off x="198438" y="6484938"/>
            <a:ext cx="8748712" cy="228600"/>
          </a:xfrm>
          <a:prstGeom prst="rect">
            <a:avLst/>
          </a:prstGeom>
        </p:spPr>
        <p:txBody>
          <a:bodyPr lIns="87488" tIns="43744" rIns="87488" bIns="43744"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endParaRPr lang="en-GB" sz="2679" dirty="0">
              <a:solidFill>
                <a:schemeClr val="bg1"/>
              </a:solidFill>
            </a:endParaRPr>
          </a:p>
        </p:txBody>
      </p:sp>
    </p:spTree>
    <p:extLst>
      <p:ext uri="{BB962C8B-B14F-4D97-AF65-F5344CB8AC3E}">
        <p14:creationId xmlns:p14="http://schemas.microsoft.com/office/powerpoint/2010/main" val="38678570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457200" y="274638"/>
            <a:ext cx="6934200" cy="390525"/>
          </a:xfrm>
        </p:spPr>
        <p:txBody>
          <a:bodyPr>
            <a:normAutofit fontScale="90000"/>
          </a:bodyPr>
          <a:lstStyle/>
          <a:p>
            <a:r>
              <a:rPr lang="en-GB" altLang="en-US" dirty="0"/>
              <a:t>Summary of today’s class</a:t>
            </a:r>
          </a:p>
        </p:txBody>
      </p:sp>
      <p:sp>
        <p:nvSpPr>
          <p:cNvPr id="56323" name="Content Placeholder 2"/>
          <p:cNvSpPr>
            <a:spLocks noGrp="1"/>
          </p:cNvSpPr>
          <p:nvPr>
            <p:ph sz="half" idx="1"/>
          </p:nvPr>
        </p:nvSpPr>
        <p:spPr>
          <a:xfrm>
            <a:off x="0" y="1101725"/>
            <a:ext cx="4787900" cy="4343400"/>
          </a:xfrm>
        </p:spPr>
        <p:txBody>
          <a:bodyPr/>
          <a:lstStyle/>
          <a:p>
            <a:pPr>
              <a:spcAft>
                <a:spcPts val="1200"/>
              </a:spcAft>
            </a:pPr>
            <a:r>
              <a:rPr lang="en-GB" altLang="en-US" sz="1200" b="1" dirty="0"/>
              <a:t>We have covered Principles of Person-Centred care:</a:t>
            </a:r>
          </a:p>
          <a:p>
            <a:pPr lvl="1">
              <a:spcAft>
                <a:spcPts val="600"/>
              </a:spcAft>
            </a:pPr>
            <a:r>
              <a:rPr lang="en-GB" altLang="en-US" sz="1200" dirty="0"/>
              <a:t>Respecting people’s values and putting people at the centre of care </a:t>
            </a:r>
          </a:p>
          <a:p>
            <a:pPr lvl="1">
              <a:spcAft>
                <a:spcPts val="600"/>
              </a:spcAft>
            </a:pPr>
            <a:r>
              <a:rPr lang="en-GB" altLang="en-US" sz="1200" dirty="0"/>
              <a:t>Taking into account people’s preferences and expressed needs </a:t>
            </a:r>
          </a:p>
          <a:p>
            <a:pPr lvl="1">
              <a:spcAft>
                <a:spcPts val="600"/>
              </a:spcAft>
            </a:pPr>
            <a:r>
              <a:rPr lang="en-GB" altLang="en-US" sz="1200" dirty="0"/>
              <a:t>Coordinating and integrating care </a:t>
            </a:r>
          </a:p>
          <a:p>
            <a:pPr lvl="1">
              <a:spcAft>
                <a:spcPts val="600"/>
              </a:spcAft>
            </a:pPr>
            <a:r>
              <a:rPr lang="en-GB" altLang="en-US" sz="1200" dirty="0"/>
              <a:t>Working together to make sure there is good communication, information and education</a:t>
            </a:r>
          </a:p>
          <a:p>
            <a:pPr lvl="1">
              <a:spcAft>
                <a:spcPts val="600"/>
              </a:spcAft>
            </a:pPr>
            <a:r>
              <a:rPr lang="en-GB" altLang="en-US" sz="1200" dirty="0"/>
              <a:t>Making sure people are physically comfortable and safe </a:t>
            </a:r>
          </a:p>
          <a:p>
            <a:pPr lvl="1">
              <a:spcAft>
                <a:spcPts val="600"/>
              </a:spcAft>
            </a:pPr>
            <a:r>
              <a:rPr lang="en-GB" altLang="en-US" sz="1200" dirty="0"/>
              <a:t>Emotional support </a:t>
            </a:r>
          </a:p>
          <a:p>
            <a:pPr lvl="1">
              <a:spcAft>
                <a:spcPts val="600"/>
              </a:spcAft>
            </a:pPr>
            <a:r>
              <a:rPr lang="en-GB" altLang="en-US" sz="1200" dirty="0"/>
              <a:t>Involving family and friends </a:t>
            </a:r>
          </a:p>
          <a:p>
            <a:pPr lvl="1">
              <a:spcAft>
                <a:spcPts val="600"/>
              </a:spcAft>
            </a:pPr>
            <a:r>
              <a:rPr lang="en-GB" altLang="en-US" sz="1200" dirty="0"/>
              <a:t>Making sure there is continuity between and within services </a:t>
            </a:r>
          </a:p>
          <a:p>
            <a:pPr lvl="1">
              <a:spcAft>
                <a:spcPts val="600"/>
              </a:spcAft>
            </a:pPr>
            <a:r>
              <a:rPr lang="en-GB" altLang="en-US" sz="1200" dirty="0"/>
              <a:t>Making sure people have access to appropriate care when they need it </a:t>
            </a:r>
          </a:p>
          <a:p>
            <a:pPr>
              <a:spcAft>
                <a:spcPts val="600"/>
              </a:spcAft>
            </a:pPr>
            <a:endParaRPr lang="en-GB" altLang="en-US" sz="1200" dirty="0"/>
          </a:p>
          <a:p>
            <a:endParaRPr lang="en-GB" altLang="en-US" sz="1200" dirty="0"/>
          </a:p>
        </p:txBody>
      </p:sp>
      <p:sp>
        <p:nvSpPr>
          <p:cNvPr id="56324" name="Content Placeholder 5"/>
          <p:cNvSpPr>
            <a:spLocks noGrp="1"/>
          </p:cNvSpPr>
          <p:nvPr>
            <p:ph sz="half" idx="2"/>
          </p:nvPr>
        </p:nvSpPr>
        <p:spPr>
          <a:xfrm>
            <a:off x="4953000" y="1101725"/>
            <a:ext cx="4038600" cy="3989387"/>
          </a:xfrm>
        </p:spPr>
        <p:txBody>
          <a:bodyPr/>
          <a:lstStyle/>
          <a:p>
            <a:r>
              <a:rPr lang="en-GB" altLang="en-US" sz="1200" b="1"/>
              <a:t>The importance of:</a:t>
            </a:r>
          </a:p>
          <a:p>
            <a:pPr lvl="1"/>
            <a:r>
              <a:rPr lang="en-GB" altLang="en-US" sz="1200">
                <a:latin typeface="Arial" panose="020B0604020202020204" pitchFamily="34" charset="0"/>
                <a:cs typeface="Arial" panose="020B0604020202020204" pitchFamily="34" charset="0"/>
              </a:rPr>
              <a:t>Consent and the legal framework for getting consent through the Mental Capacity Act (MCA) 2005 Code of Practice</a:t>
            </a:r>
          </a:p>
          <a:p>
            <a:pPr lvl="1"/>
            <a:endParaRPr lang="en-GB" altLang="en-US" sz="1200">
              <a:latin typeface="Arial" panose="020B0604020202020204" pitchFamily="34" charset="0"/>
              <a:cs typeface="Arial" panose="020B0604020202020204" pitchFamily="34" charset="0"/>
            </a:endParaRPr>
          </a:p>
          <a:p>
            <a:pPr lvl="1"/>
            <a:r>
              <a:rPr lang="en-GB" altLang="en-US" sz="1200">
                <a:latin typeface="Arial" panose="020B0604020202020204" pitchFamily="34" charset="0"/>
                <a:cs typeface="Arial" panose="020B0604020202020204" pitchFamily="34" charset="0"/>
              </a:rPr>
              <a:t>Importance of effective communication to facilitate patient participation in person centred care</a:t>
            </a:r>
            <a:endParaRPr lang="en-GB" altLang="en-US" sz="1200"/>
          </a:p>
          <a:p>
            <a:endParaRPr lang="en-GB" altLang="en-US" sz="1200">
              <a:latin typeface="Arial" panose="020B0604020202020204" pitchFamily="34" charset="0"/>
              <a:cs typeface="Arial" panose="020B0604020202020204" pitchFamily="34" charset="0"/>
            </a:endParaRPr>
          </a:p>
          <a:p>
            <a:r>
              <a:rPr lang="en-GB" altLang="en-US" sz="1200">
                <a:latin typeface="Arial" panose="020B0604020202020204" pitchFamily="34" charset="0"/>
                <a:cs typeface="Arial" panose="020B0604020202020204" pitchFamily="34" charset="0"/>
              </a:rPr>
              <a:t>Models of Person centred care including:</a:t>
            </a:r>
          </a:p>
          <a:p>
            <a:pPr lvl="1"/>
            <a:r>
              <a:rPr lang="en-GB" altLang="en-US" sz="1200">
                <a:latin typeface="Arial" panose="020B0604020202020204" pitchFamily="34" charset="0"/>
                <a:cs typeface="Arial" panose="020B0604020202020204" pitchFamily="34" charset="0"/>
              </a:rPr>
              <a:t>Individual care plans</a:t>
            </a:r>
          </a:p>
          <a:p>
            <a:pPr lvl="1"/>
            <a:r>
              <a:rPr lang="en-GB" altLang="en-US" sz="1200">
                <a:latin typeface="Arial" panose="020B0604020202020204" pitchFamily="34" charset="0"/>
                <a:cs typeface="Arial" panose="020B0604020202020204" pitchFamily="34" charset="0"/>
              </a:rPr>
              <a:t>Integrated care models for elderly and frail</a:t>
            </a:r>
          </a:p>
          <a:p>
            <a:pPr lvl="1"/>
            <a:r>
              <a:rPr lang="en-GB" altLang="en-US" sz="1200">
                <a:latin typeface="Arial" panose="020B0604020202020204" pitchFamily="34" charset="0"/>
                <a:cs typeface="Arial" panose="020B0604020202020204" pitchFamily="34" charset="0"/>
              </a:rPr>
              <a:t>Disease-specific integrated care models</a:t>
            </a:r>
          </a:p>
          <a:p>
            <a:endParaRPr lang="en-GB" altLang="en-US" sz="1200"/>
          </a:p>
        </p:txBody>
      </p:sp>
      <p:sp>
        <p:nvSpPr>
          <p:cNvPr id="4" name="Date Placeholder 3"/>
          <p:cNvSpPr>
            <a:spLocks noGrp="1"/>
          </p:cNvSpPr>
          <p:nvPr>
            <p:ph type="dt" sz="quarter" idx="10"/>
          </p:nvPr>
        </p:nvSpPr>
        <p:spPr/>
        <p:txBody>
          <a:bodyPr/>
          <a:lstStyle/>
          <a:p>
            <a:pPr>
              <a:defRPr/>
            </a:pPr>
            <a:fld id="{AA657EE2-FBB8-4901-BFDA-98416624532A}" type="datetime1">
              <a:rPr lang="en-GB" altLang="en-US" smtClean="0"/>
              <a:pPr>
                <a:defRPr/>
              </a:pPr>
              <a:t>05/01/2022</a:t>
            </a:fld>
            <a:endParaRPr lang="en-GB" altLang="en-US" dirty="0"/>
          </a:p>
        </p:txBody>
      </p:sp>
      <p:sp>
        <p:nvSpPr>
          <p:cNvPr id="56326" name="Slide Number Placeholder 4"/>
          <p:cNvSpPr>
            <a:spLocks noGrp="1"/>
          </p:cNvSpPr>
          <p:nvPr>
            <p:ph type="sldNum" sz="quarter" idx="11"/>
          </p:nvPr>
        </p:nvSpPr>
        <p:spPr bwMode="auto">
          <a:xfrm>
            <a:off x="8413750" y="6381750"/>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8D04AFE-52AC-4AF3-ADEF-99C881280F54}" type="slidenum">
              <a:rPr lang="en-GB" altLang="en-US" sz="1200" smtClean="0">
                <a:solidFill>
                  <a:srgbClr val="898989"/>
                </a:solidFill>
              </a:rPr>
              <a:pPr>
                <a:spcBef>
                  <a:spcPct val="0"/>
                </a:spcBef>
                <a:buFontTx/>
                <a:buNone/>
              </a:pPr>
              <a:t>37</a:t>
            </a:fld>
            <a:endParaRPr lang="en-GB" altLang="en-US" sz="1200">
              <a:solidFill>
                <a:srgbClr val="898989"/>
              </a:solidFill>
            </a:endParaRPr>
          </a:p>
        </p:txBody>
      </p:sp>
    </p:spTree>
    <p:extLst>
      <p:ext uri="{BB962C8B-B14F-4D97-AF65-F5344CB8AC3E}">
        <p14:creationId xmlns:p14="http://schemas.microsoft.com/office/powerpoint/2010/main" val="153292144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4"/>
          <p:cNvSpPr>
            <a:spLocks noGrp="1"/>
          </p:cNvSpPr>
          <p:nvPr>
            <p:ph type="title"/>
          </p:nvPr>
        </p:nvSpPr>
        <p:spPr>
          <a:xfrm>
            <a:off x="468313" y="115888"/>
            <a:ext cx="7761287" cy="490537"/>
          </a:xfrm>
        </p:spPr>
        <p:txBody>
          <a:bodyPr/>
          <a:lstStyle/>
          <a:p>
            <a:pPr algn="l"/>
            <a:r>
              <a:rPr lang="en-GB" altLang="en-US" sz="2400"/>
              <a:t>References </a:t>
            </a:r>
          </a:p>
        </p:txBody>
      </p:sp>
      <p:sp>
        <p:nvSpPr>
          <p:cNvPr id="57347" name="Content Placeholder 5"/>
          <p:cNvSpPr>
            <a:spLocks noGrp="1"/>
          </p:cNvSpPr>
          <p:nvPr>
            <p:ph idx="1"/>
          </p:nvPr>
        </p:nvSpPr>
        <p:spPr>
          <a:xfrm>
            <a:off x="323850" y="765175"/>
            <a:ext cx="8496300" cy="4751388"/>
          </a:xfrm>
        </p:spPr>
        <p:txBody>
          <a:bodyPr/>
          <a:lstStyle/>
          <a:p>
            <a:pPr marL="557213" indent="-557213">
              <a:buFont typeface="Myriad Pro"/>
              <a:buAutoNum type="arabicPeriod"/>
            </a:pPr>
            <a:r>
              <a:rPr lang="en-GB" altLang="en-US" sz="1200">
                <a:latin typeface="Calibri" panose="020F0502020204030204" pitchFamily="34" charset="0"/>
                <a:cs typeface="Calibri" panose="020F0502020204030204" pitchFamily="34" charset="0"/>
              </a:rPr>
              <a:t>Miller, B. F., &amp; Auxier, A. (2012). Integrated care policy. In R. Curtis &amp; E. Christian (Eds.), Integrated care: Applying theory to practice (281-295). New York/London: Routledge Taylor &amp;Francis	Group.</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Ell, K. (1996). Social work and health care practice and policy: A psychosocial research agenda. Social Work, 41(6), 583-592.</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NHS Resources for enabling individuals: </a:t>
            </a:r>
            <a:r>
              <a:rPr lang="en-GB" altLang="en-US" sz="1200">
                <a:latin typeface="Calibri" panose="020F0502020204030204" pitchFamily="34" charset="0"/>
                <a:cs typeface="Calibri" panose="020F0502020204030204" pitchFamily="34" charset="0"/>
                <a:hlinkClick r:id="rId2"/>
              </a:rPr>
              <a:t>http://www.chlfoundation.org.uk/resources.htm</a:t>
            </a:r>
            <a:endParaRPr lang="en-GB" altLang="en-US" sz="1200">
              <a:latin typeface="Calibri" panose="020F0502020204030204" pitchFamily="34" charset="0"/>
              <a:cs typeface="Calibri" panose="020F0502020204030204" pitchFamily="34" charset="0"/>
            </a:endParaRP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Gehlert, S. (2011). The conceptual underpinnings of social work in health care. In S. Gehlert &amp; T. Browne (Eds.), The handbook of health social work (1-22). New Jersey: John Wiley&amp; Sons.</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Philips, S. D., Burns, B. J., Edgar, E. R., Mueser, K. T., Linkins, K. W., Rosenheck, R. A.,…McDonel Herr E. C. (2001). Moving assertive community treatment into standard practice. Psychiatric Services, 52(6), 771-779</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Larkin, G. L., McKay, M. P., &amp; Angelos, P. (2005). Six core competencies and seven deadly sins: A virtues-based approach to the new medical guidelines for graduate medical education. Surgery,138(3), 490-497. Doi: 10.1016/j.surg.2005.03.013</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Mola, E., DeBonis, J., A., &amp; Ginacane, R. (2008). Integrating patient empowerment as an essential characteristic of the discipline of general practice/family medicine. The European Journal of General Practice, 14(2), 89-94.</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Hoge, M. A., Paris, M., Adger, H., Collins, F. L., Finn, C. V., Fricks, L.,…Young, A. S. (2005). Workforce competencies in behavioral health: An overview. Administration and Policy in Mental Health, 32(5/6), 593-631. Doi: 10.1007/s10488-005-3259-x</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Vourlekis, B. S., Ell, K., &amp; Padgett, D. (2001). Educating social workers for health care’s brave new world. Journal of Social Work Education, 37(1), 177-191.</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Keigher, S. M. (1997). What role for social work in the new health care practice paradigm? Health and Social Work 22(2), 149-155.</a:t>
            </a:r>
          </a:p>
          <a:p>
            <a:pPr marL="557213" indent="-557213">
              <a:buFont typeface="Myriad Pro"/>
              <a:buAutoNum type="arabicPeriod"/>
            </a:pPr>
            <a:r>
              <a:rPr lang="en-GB" altLang="en-US" sz="1200">
                <a:latin typeface="Calibri" panose="020F0502020204030204" pitchFamily="34" charset="0"/>
                <a:cs typeface="Calibri" panose="020F0502020204030204" pitchFamily="34" charset="0"/>
              </a:rPr>
              <a:t>Hunter, C. L., Goodie, J. L., Oordt, J. L., &amp; Dobmeyer, A. C. (2012). Integrated behavioural health in primary care: Step-by-step guidance for assessment and intervention. Washington, D.C.: American Psychological Association.</a:t>
            </a:r>
          </a:p>
        </p:txBody>
      </p:sp>
    </p:spTree>
    <p:extLst>
      <p:ext uri="{BB962C8B-B14F-4D97-AF65-F5344CB8AC3E}">
        <p14:creationId xmlns:p14="http://schemas.microsoft.com/office/powerpoint/2010/main" val="93546759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r>
              <a:rPr lang="en-GB" altLang="en-US" b="1"/>
              <a:t>QUESTION TIME</a:t>
            </a:r>
          </a:p>
        </p:txBody>
      </p:sp>
      <p:pic>
        <p:nvPicPr>
          <p:cNvPr id="58371" name="Content Placeholder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p:cNvSpPr>
            <a:spLocks noGrp="1"/>
          </p:cNvSpPr>
          <p:nvPr>
            <p:ph type="dt" sz="quarter" idx="10"/>
          </p:nvPr>
        </p:nvSpPr>
        <p:spPr/>
        <p:txBody>
          <a:bodyPr/>
          <a:lstStyle/>
          <a:p>
            <a:pPr>
              <a:defRPr/>
            </a:pPr>
            <a:fld id="{C329EE58-E6A4-4677-BD48-D1D3A6272A9B}" type="datetime1">
              <a:rPr lang="en-GB" altLang="en-US" smtClean="0"/>
              <a:pPr>
                <a:defRPr/>
              </a:pPr>
              <a:t>05/01/2022</a:t>
            </a:fld>
            <a:endParaRPr lang="en-GB" altLang="en-US" dirty="0"/>
          </a:p>
        </p:txBody>
      </p:sp>
      <p:sp>
        <p:nvSpPr>
          <p:cNvPr id="5837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5E1F150-9863-4A19-BAC8-36AE6BFE0976}" type="slidenum">
              <a:rPr lang="en-GB" altLang="en-US" sz="1200" smtClean="0">
                <a:solidFill>
                  <a:srgbClr val="898989"/>
                </a:solidFill>
              </a:rPr>
              <a:pPr>
                <a:spcBef>
                  <a:spcPct val="0"/>
                </a:spcBef>
                <a:buFontTx/>
                <a:buNone/>
              </a:pPr>
              <a:t>39</a:t>
            </a:fld>
            <a:endParaRPr lang="en-GB" altLang="en-US" sz="1200">
              <a:solidFill>
                <a:srgbClr val="898989"/>
              </a:solidFill>
            </a:endParaRPr>
          </a:p>
        </p:txBody>
      </p:sp>
      <p:pic>
        <p:nvPicPr>
          <p:cNvPr id="5837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837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23372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PowerPoint Presentation Template</Template>
  <TotalTime>77</TotalTime>
  <Words>3555</Words>
  <Application>Microsoft Office PowerPoint</Application>
  <PresentationFormat>On-screen Show (4:3)</PresentationFormat>
  <Paragraphs>436</Paragraphs>
  <Slides>39</Slides>
  <Notes>14</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52" baseType="lpstr">
      <vt:lpstr>Arial</vt:lpstr>
      <vt:lpstr>Calibri</vt:lpstr>
      <vt:lpstr>Frutiger 55 Roman</vt:lpstr>
      <vt:lpstr>Impact</vt:lpstr>
      <vt:lpstr>Myriad Pro</vt:lpstr>
      <vt:lpstr>Sohne</vt:lpstr>
      <vt:lpstr>Tahoma</vt:lpstr>
      <vt:lpstr>Times New Roman</vt:lpstr>
      <vt:lpstr>Trebuchet MS</vt:lpstr>
      <vt:lpstr>Verdana</vt:lpstr>
      <vt:lpstr>Wingdings</vt:lpstr>
      <vt:lpstr>Office Theme</vt:lpstr>
      <vt:lpstr>Chart</vt:lpstr>
      <vt:lpstr>BMHP6009: Living With Care, The Older Person  Week 8: Person-Centred Care</vt:lpstr>
      <vt:lpstr>Learning Outcomes</vt:lpstr>
      <vt:lpstr>Objectives of the Lecture</vt:lpstr>
      <vt:lpstr>What is Person Centred Care?</vt:lpstr>
      <vt:lpstr>What is Person-centred care - continued</vt:lpstr>
      <vt:lpstr>PERSONAL PROFILE</vt:lpstr>
      <vt:lpstr>PERSON-CENTRED OUTCOMES</vt:lpstr>
      <vt:lpstr>Values in Health and Social Care</vt:lpstr>
      <vt:lpstr>Video   Personal-Centred Care</vt:lpstr>
      <vt:lpstr>Advantages of a Person-centered Care</vt:lpstr>
      <vt:lpstr>Legal framework of person-centred care</vt:lpstr>
      <vt:lpstr>Legal framework of Person-Centred Care</vt:lpstr>
      <vt:lpstr>Consent : Role of Professionals</vt:lpstr>
      <vt:lpstr>Code of Practice, Mental Capacity Act (MCA) 2005</vt:lpstr>
      <vt:lpstr>Case Study: Mental Capacity Act 2005  In re C (Adult: Refusal of Treatment)</vt:lpstr>
      <vt:lpstr>Case Study: Mental Capacity Act 2005  In re C (Adult: Refusal of Treatment)</vt:lpstr>
      <vt:lpstr>Supported Decision Making</vt:lpstr>
      <vt:lpstr>Components of Communication </vt:lpstr>
      <vt:lpstr>Simple Steps to Communicate Effectively </vt:lpstr>
      <vt:lpstr>Models of person-centred care</vt:lpstr>
      <vt:lpstr>PowerPoint Presentation</vt:lpstr>
      <vt:lpstr>What are integrated care systems?</vt:lpstr>
      <vt:lpstr>Models of integrated care </vt:lpstr>
      <vt:lpstr>PowerPoint Presentation</vt:lpstr>
      <vt:lpstr>Aims and Objectives of Integrated Care</vt:lpstr>
      <vt:lpstr>PowerPoint Presentation</vt:lpstr>
      <vt:lpstr>Integrated care models for elderly and frail</vt:lpstr>
      <vt:lpstr>Example of integrated care: Autistic child</vt:lpstr>
      <vt:lpstr>Case Study Integrated Care: Care Plan for dementia</vt:lpstr>
      <vt:lpstr>Individual models of integrated care</vt:lpstr>
      <vt:lpstr>PowerPoint Presentation</vt:lpstr>
      <vt:lpstr>Example of Individual care models for the Aged</vt:lpstr>
      <vt:lpstr>PowerPoint Presentation</vt:lpstr>
      <vt:lpstr>The comprehensive model of personalised care</vt:lpstr>
      <vt:lpstr>PowerPoint Presentation</vt:lpstr>
      <vt:lpstr>Governing the Delivery of the Strategy</vt:lpstr>
      <vt:lpstr>Summary of today’s class</vt:lpstr>
      <vt:lpstr>References </vt:lpstr>
      <vt:lpstr>QUESTION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Eleni Koutsogeorgou</cp:lastModifiedBy>
  <cp:revision>17</cp:revision>
  <dcterms:created xsi:type="dcterms:W3CDTF">2022-01-02T12:49:34Z</dcterms:created>
  <dcterms:modified xsi:type="dcterms:W3CDTF">2022-01-05T16:42:15Z</dcterms:modified>
</cp:coreProperties>
</file>