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3001" autoAdjust="0"/>
  </p:normalViewPr>
  <p:slideViewPr>
    <p:cSldViewPr snapToGrid="0">
      <p:cViewPr varScale="1">
        <p:scale>
          <a:sx n="60" d="100"/>
          <a:sy n="60" d="100"/>
        </p:scale>
        <p:origin x="1507"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26323A-64B5-48D6-A31D-B4DAB7BBCE67}" type="datetimeFigureOut">
              <a:rPr lang="en-IN" smtClean="0"/>
              <a:t>08-04-2026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C87030-D2D4-49C5-BA1A-DFDC584CF010}" type="slidenum">
              <a:rPr lang="en-IN" smtClean="0"/>
              <a:t>‹#›</a:t>
            </a:fld>
            <a:endParaRPr lang="en-IN"/>
          </a:p>
        </p:txBody>
      </p:sp>
    </p:spTree>
    <p:extLst>
      <p:ext uri="{BB962C8B-B14F-4D97-AF65-F5344CB8AC3E}">
        <p14:creationId xmlns:p14="http://schemas.microsoft.com/office/powerpoint/2010/main" val="2795806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company will offer high-protein, vegan, and vegetarian dishes with a huge variety of options, alongside subscription plans. NutriBox proposed to provide high-protein, vegan and vegetarian dishes with various options with the subscription plans and to provide convenience and regularity. </a:t>
            </a:r>
          </a:p>
          <a:p>
            <a:pPr algn="just"/>
            <a:endParaRPr lang="en-IN" dirty="0"/>
          </a:p>
        </p:txBody>
      </p:sp>
      <p:sp>
        <p:nvSpPr>
          <p:cNvPr id="4" name="Slide Number Placeholder 3"/>
          <p:cNvSpPr>
            <a:spLocks noGrp="1"/>
          </p:cNvSpPr>
          <p:nvPr>
            <p:ph type="sldNum" sz="quarter" idx="5"/>
          </p:nvPr>
        </p:nvSpPr>
        <p:spPr/>
        <p:txBody>
          <a:bodyPr/>
          <a:lstStyle/>
          <a:p>
            <a:fld id="{99C87030-D2D4-49C5-BA1A-DFDC584CF010}" type="slidenum">
              <a:rPr lang="en-IN" smtClean="0"/>
              <a:t>3</a:t>
            </a:fld>
            <a:endParaRPr lang="en-IN"/>
          </a:p>
        </p:txBody>
      </p:sp>
    </p:spTree>
    <p:extLst>
      <p:ext uri="{BB962C8B-B14F-4D97-AF65-F5344CB8AC3E}">
        <p14:creationId xmlns:p14="http://schemas.microsoft.com/office/powerpoint/2010/main" val="59493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company will enter the city and will create a mobile app to make it user-friendly within 1-3 years. This strategy will support the increasing demand for online delivery. The other aspect of business is enhancing efficiency and allocating resources. </a:t>
            </a:r>
          </a:p>
          <a:p>
            <a:endParaRPr lang="en-IN" dirty="0"/>
          </a:p>
        </p:txBody>
      </p:sp>
      <p:sp>
        <p:nvSpPr>
          <p:cNvPr id="4" name="Slide Number Placeholder 3"/>
          <p:cNvSpPr>
            <a:spLocks noGrp="1"/>
          </p:cNvSpPr>
          <p:nvPr>
            <p:ph type="sldNum" sz="quarter" idx="5"/>
          </p:nvPr>
        </p:nvSpPr>
        <p:spPr/>
        <p:txBody>
          <a:bodyPr/>
          <a:lstStyle/>
          <a:p>
            <a:fld id="{99C87030-D2D4-49C5-BA1A-DFDC584CF010}" type="slidenum">
              <a:rPr lang="en-IN" smtClean="0"/>
              <a:t>4</a:t>
            </a:fld>
            <a:endParaRPr lang="en-IN"/>
          </a:p>
        </p:txBody>
      </p:sp>
    </p:spTree>
    <p:extLst>
      <p:ext uri="{BB962C8B-B14F-4D97-AF65-F5344CB8AC3E}">
        <p14:creationId xmlns:p14="http://schemas.microsoft.com/office/powerpoint/2010/main" val="1551499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owner of the company monitors the operational strategy by ensuring the quality of nutrition and by increasing demand. In the technology plan of the business, the mobile application and messaging programme will be used by the customers, which will process customer orders and mechanisms with the digital payments. </a:t>
            </a:r>
          </a:p>
          <a:p>
            <a:endParaRPr lang="en-IN" dirty="0"/>
          </a:p>
        </p:txBody>
      </p:sp>
      <p:sp>
        <p:nvSpPr>
          <p:cNvPr id="4" name="Slide Number Placeholder 3"/>
          <p:cNvSpPr>
            <a:spLocks noGrp="1"/>
          </p:cNvSpPr>
          <p:nvPr>
            <p:ph type="sldNum" sz="quarter" idx="5"/>
          </p:nvPr>
        </p:nvSpPr>
        <p:spPr/>
        <p:txBody>
          <a:bodyPr/>
          <a:lstStyle/>
          <a:p>
            <a:fld id="{99C87030-D2D4-49C5-BA1A-DFDC584CF010}" type="slidenum">
              <a:rPr lang="en-IN" smtClean="0"/>
              <a:t>5</a:t>
            </a:fld>
            <a:endParaRPr lang="en-IN"/>
          </a:p>
        </p:txBody>
      </p:sp>
    </p:spTree>
    <p:extLst>
      <p:ext uri="{BB962C8B-B14F-4D97-AF65-F5344CB8AC3E}">
        <p14:creationId xmlns:p14="http://schemas.microsoft.com/office/powerpoint/2010/main" val="2043772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Facilitating an easy investment helped scale up the food delivery app and the production facilities. </a:t>
            </a:r>
          </a:p>
          <a:p>
            <a:endParaRPr lang="en-IN" dirty="0"/>
          </a:p>
        </p:txBody>
      </p:sp>
      <p:sp>
        <p:nvSpPr>
          <p:cNvPr id="4" name="Slide Number Placeholder 3"/>
          <p:cNvSpPr>
            <a:spLocks noGrp="1"/>
          </p:cNvSpPr>
          <p:nvPr>
            <p:ph type="sldNum" sz="quarter" idx="5"/>
          </p:nvPr>
        </p:nvSpPr>
        <p:spPr/>
        <p:txBody>
          <a:bodyPr/>
          <a:lstStyle/>
          <a:p>
            <a:fld id="{99C87030-D2D4-49C5-BA1A-DFDC584CF010}" type="slidenum">
              <a:rPr lang="en-IN" smtClean="0"/>
              <a:t>6</a:t>
            </a:fld>
            <a:endParaRPr lang="en-IN"/>
          </a:p>
        </p:txBody>
      </p:sp>
    </p:spTree>
    <p:extLst>
      <p:ext uri="{BB962C8B-B14F-4D97-AF65-F5344CB8AC3E}">
        <p14:creationId xmlns:p14="http://schemas.microsoft.com/office/powerpoint/2010/main" val="1669696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technological aspects created a huge impact on the placement of the orders through the mobile applications and the platforms. These 3 factors have been impactful for </a:t>
            </a:r>
            <a:r>
              <a:rPr lang="en-IN" sz="1200" kern="1200" dirty="0" err="1">
                <a:solidFill>
                  <a:schemeClr val="tx1"/>
                </a:solidFill>
                <a:effectLst/>
                <a:latin typeface="+mn-lt"/>
                <a:ea typeface="+mn-ea"/>
                <a:cs typeface="+mn-cs"/>
              </a:rPr>
              <a:t>NutriBox</a:t>
            </a:r>
            <a:r>
              <a:rPr lang="en-IN" sz="1200" kern="1200" dirty="0">
                <a:solidFill>
                  <a:schemeClr val="tx1"/>
                </a:solidFill>
                <a:effectLst/>
                <a:latin typeface="+mn-lt"/>
                <a:ea typeface="+mn-ea"/>
                <a:cs typeface="+mn-cs"/>
              </a:rPr>
              <a:t> in increasing and improving the growth and profit in the business. </a:t>
            </a:r>
          </a:p>
          <a:p>
            <a:br>
              <a:rPr lang="en-IN" sz="1200" kern="1200" dirty="0">
                <a:solidFill>
                  <a:schemeClr val="tx1"/>
                </a:solidFill>
                <a:effectLst/>
                <a:latin typeface="+mn-lt"/>
                <a:ea typeface="+mn-ea"/>
                <a:cs typeface="+mn-cs"/>
              </a:rPr>
            </a:br>
            <a:endParaRPr lang="en-IN" dirty="0">
              <a:effectLst/>
            </a:endParaRP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5"/>
          </p:nvPr>
        </p:nvSpPr>
        <p:spPr/>
        <p:txBody>
          <a:bodyPr/>
          <a:lstStyle/>
          <a:p>
            <a:fld id="{99C87030-D2D4-49C5-BA1A-DFDC584CF010}" type="slidenum">
              <a:rPr lang="en-IN" smtClean="0"/>
              <a:t>7</a:t>
            </a:fld>
            <a:endParaRPr lang="en-IN"/>
          </a:p>
        </p:txBody>
      </p:sp>
    </p:spTree>
    <p:extLst>
      <p:ext uri="{BB962C8B-B14F-4D97-AF65-F5344CB8AC3E}">
        <p14:creationId xmlns:p14="http://schemas.microsoft.com/office/powerpoint/2010/main" val="8147681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Marketing can benefit companies in enhancing their customer reach and revenue in the competitive business market (Martin and Blythe, 2023). From that perspective, it can be stated that NutriBox UK can benefit from applying effective marketing strategies to enhance its customer reach by showcasing its products and services that can effectively fulfil the gap within the food industry and its nutrition and unhealthy food consumption of the customers. </a:t>
            </a:r>
          </a:p>
          <a:p>
            <a:endParaRPr lang="en-GB" dirty="0"/>
          </a:p>
        </p:txBody>
      </p:sp>
      <p:sp>
        <p:nvSpPr>
          <p:cNvPr id="4" name="Slide Number Placeholder 3"/>
          <p:cNvSpPr>
            <a:spLocks noGrp="1"/>
          </p:cNvSpPr>
          <p:nvPr>
            <p:ph type="sldNum" sz="quarter" idx="5"/>
          </p:nvPr>
        </p:nvSpPr>
        <p:spPr/>
        <p:txBody>
          <a:bodyPr/>
          <a:lstStyle/>
          <a:p>
            <a:fld id="{99C87030-D2D4-49C5-BA1A-DFDC584CF010}" type="slidenum">
              <a:rPr lang="en-IN" smtClean="0"/>
              <a:t>8</a:t>
            </a:fld>
            <a:endParaRPr lang="en-IN"/>
          </a:p>
        </p:txBody>
      </p:sp>
    </p:spTree>
    <p:extLst>
      <p:ext uri="{BB962C8B-B14F-4D97-AF65-F5344CB8AC3E}">
        <p14:creationId xmlns:p14="http://schemas.microsoft.com/office/powerpoint/2010/main" val="4232183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can be stated that having appropriate application of traditional and digital marketing through social media usage and own online website can establish trust and loyalty of the customers in the complicated business market. Apart from digital marketing, it can enhance personal communication with customers across digital channels and social media networks in the modern business era. </a:t>
            </a:r>
          </a:p>
          <a:p>
            <a:endParaRPr lang="en-GB" dirty="0"/>
          </a:p>
        </p:txBody>
      </p:sp>
      <p:sp>
        <p:nvSpPr>
          <p:cNvPr id="4" name="Slide Number Placeholder 3"/>
          <p:cNvSpPr>
            <a:spLocks noGrp="1"/>
          </p:cNvSpPr>
          <p:nvPr>
            <p:ph type="sldNum" sz="quarter" idx="5"/>
          </p:nvPr>
        </p:nvSpPr>
        <p:spPr/>
        <p:txBody>
          <a:bodyPr/>
          <a:lstStyle/>
          <a:p>
            <a:fld id="{99C87030-D2D4-49C5-BA1A-DFDC584CF010}" type="slidenum">
              <a:rPr lang="en-IN" smtClean="0"/>
              <a:t>9</a:t>
            </a:fld>
            <a:endParaRPr lang="en-IN"/>
          </a:p>
        </p:txBody>
      </p:sp>
    </p:spTree>
    <p:extLst>
      <p:ext uri="{BB962C8B-B14F-4D97-AF65-F5344CB8AC3E}">
        <p14:creationId xmlns:p14="http://schemas.microsoft.com/office/powerpoint/2010/main" val="1272898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consideration of the marketing strategies, NutriBox UK can effectively concentrate on enhancing its customer reach using social media channels like Instagram, Facebook and YouTube. From that perspective, the company will create videos and capture photos of their healthy vegan and vegetarian dishes that entail high protein. Also, to gain the trust of the customers, showcasing their products and services, they can create TV ads to enhance trust and loyalty. </a:t>
            </a:r>
          </a:p>
          <a:p>
            <a:endParaRPr lang="en-GB" dirty="0"/>
          </a:p>
        </p:txBody>
      </p:sp>
      <p:sp>
        <p:nvSpPr>
          <p:cNvPr id="4" name="Slide Number Placeholder 3"/>
          <p:cNvSpPr>
            <a:spLocks noGrp="1"/>
          </p:cNvSpPr>
          <p:nvPr>
            <p:ph type="sldNum" sz="quarter" idx="5"/>
          </p:nvPr>
        </p:nvSpPr>
        <p:spPr/>
        <p:txBody>
          <a:bodyPr/>
          <a:lstStyle/>
          <a:p>
            <a:fld id="{99C87030-D2D4-49C5-BA1A-DFDC584CF010}" type="slidenum">
              <a:rPr lang="en-IN" smtClean="0"/>
              <a:t>10</a:t>
            </a:fld>
            <a:endParaRPr lang="en-IN"/>
          </a:p>
        </p:txBody>
      </p:sp>
    </p:spTree>
    <p:extLst>
      <p:ext uri="{BB962C8B-B14F-4D97-AF65-F5344CB8AC3E}">
        <p14:creationId xmlns:p14="http://schemas.microsoft.com/office/powerpoint/2010/main" val="302168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Funding helps companies to launch and start their operations and bring products to the market, and helps them deliver to the customers (Gutterman, 2023). To commercialise the business and operations, funding helps in production and distribution, aside from marketing and other required actions.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 might need an initial cost for their equipment and utensils to start the company, around £5000 in the form of a fixed cost and funding of around £10000.</a:t>
            </a:r>
          </a:p>
          <a:p>
            <a:endParaRPr lang="en-GB" dirty="0"/>
          </a:p>
        </p:txBody>
      </p:sp>
      <p:sp>
        <p:nvSpPr>
          <p:cNvPr id="4" name="Slide Number Placeholder 3"/>
          <p:cNvSpPr>
            <a:spLocks noGrp="1"/>
          </p:cNvSpPr>
          <p:nvPr>
            <p:ph type="sldNum" sz="quarter" idx="5"/>
          </p:nvPr>
        </p:nvSpPr>
        <p:spPr/>
        <p:txBody>
          <a:bodyPr/>
          <a:lstStyle/>
          <a:p>
            <a:fld id="{99C87030-D2D4-49C5-BA1A-DFDC584CF010}" type="slidenum">
              <a:rPr lang="en-IN" smtClean="0"/>
              <a:t>11</a:t>
            </a:fld>
            <a:endParaRPr lang="en-IN"/>
          </a:p>
        </p:txBody>
      </p:sp>
    </p:spTree>
    <p:extLst>
      <p:ext uri="{BB962C8B-B14F-4D97-AF65-F5344CB8AC3E}">
        <p14:creationId xmlns:p14="http://schemas.microsoft.com/office/powerpoint/2010/main" val="1838660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Political and economic drivers from PESTLE are some of the important aspects considering hygiene and demand of customers from the perspective of cost of living. Also, marketing strategies like TV ads and social media channels from the focus of traditional and digital marketing can enhance their customer reach.</a:t>
            </a:r>
          </a:p>
          <a:p>
            <a:endParaRPr lang="en-GB" dirty="0"/>
          </a:p>
        </p:txBody>
      </p:sp>
      <p:sp>
        <p:nvSpPr>
          <p:cNvPr id="4" name="Slide Number Placeholder 3"/>
          <p:cNvSpPr>
            <a:spLocks noGrp="1"/>
          </p:cNvSpPr>
          <p:nvPr>
            <p:ph type="sldNum" sz="quarter" idx="5"/>
          </p:nvPr>
        </p:nvSpPr>
        <p:spPr/>
        <p:txBody>
          <a:bodyPr/>
          <a:lstStyle/>
          <a:p>
            <a:fld id="{99C87030-D2D4-49C5-BA1A-DFDC584CF010}" type="slidenum">
              <a:rPr lang="en-IN" smtClean="0"/>
              <a:t>12</a:t>
            </a:fld>
            <a:endParaRPr lang="en-IN"/>
          </a:p>
        </p:txBody>
      </p:sp>
    </p:spTree>
    <p:extLst>
      <p:ext uri="{BB962C8B-B14F-4D97-AF65-F5344CB8AC3E}">
        <p14:creationId xmlns:p14="http://schemas.microsoft.com/office/powerpoint/2010/main" val="4186154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E0533-3C32-A6A7-B94C-CA80452DB8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B193B9F1-81C6-BAB3-AA13-300D60ACD3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F932A87-EF30-25CE-0ADF-8FC02D26A912}"/>
              </a:ext>
            </a:extLst>
          </p:cNvPr>
          <p:cNvSpPr>
            <a:spLocks noGrp="1"/>
          </p:cNvSpPr>
          <p:nvPr>
            <p:ph type="dt" sz="half" idx="10"/>
          </p:nvPr>
        </p:nvSpPr>
        <p:spPr/>
        <p:txBody>
          <a:bodyPr/>
          <a:lstStyle/>
          <a:p>
            <a:fld id="{2ABFA2FD-EA84-44D9-9720-697C9CD9FEC7}" type="datetimeFigureOut">
              <a:rPr lang="en-IN" smtClean="0"/>
              <a:t>08-04-2026</a:t>
            </a:fld>
            <a:endParaRPr lang="en-IN"/>
          </a:p>
        </p:txBody>
      </p:sp>
      <p:sp>
        <p:nvSpPr>
          <p:cNvPr id="5" name="Footer Placeholder 4">
            <a:extLst>
              <a:ext uri="{FF2B5EF4-FFF2-40B4-BE49-F238E27FC236}">
                <a16:creationId xmlns:a16="http://schemas.microsoft.com/office/drawing/2014/main" id="{FFC16DA3-0904-F4AB-6A70-672786B3D66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C3C18F8-A2B0-7A5E-CD6F-D0ABF499E938}"/>
              </a:ext>
            </a:extLst>
          </p:cNvPr>
          <p:cNvSpPr>
            <a:spLocks noGrp="1"/>
          </p:cNvSpPr>
          <p:nvPr>
            <p:ph type="sldNum" sz="quarter" idx="12"/>
          </p:nvPr>
        </p:nvSpPr>
        <p:spPr/>
        <p:txBody>
          <a:bodyPr/>
          <a:lstStyle/>
          <a:p>
            <a:fld id="{984390CB-4406-4587-806D-8FDD53342FD3}" type="slidenum">
              <a:rPr lang="en-IN" smtClean="0"/>
              <a:t>‹#›</a:t>
            </a:fld>
            <a:endParaRPr lang="en-IN"/>
          </a:p>
        </p:txBody>
      </p:sp>
    </p:spTree>
    <p:extLst>
      <p:ext uri="{BB962C8B-B14F-4D97-AF65-F5344CB8AC3E}">
        <p14:creationId xmlns:p14="http://schemas.microsoft.com/office/powerpoint/2010/main" val="2833351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7C3F3-1584-4A57-A557-A0E441D5802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0F2FA94-3027-642C-F4E5-56C6FBBB0D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22FFF25-4E36-3C3C-4E21-7D4CB63DBA0F}"/>
              </a:ext>
            </a:extLst>
          </p:cNvPr>
          <p:cNvSpPr>
            <a:spLocks noGrp="1"/>
          </p:cNvSpPr>
          <p:nvPr>
            <p:ph type="dt" sz="half" idx="10"/>
          </p:nvPr>
        </p:nvSpPr>
        <p:spPr/>
        <p:txBody>
          <a:bodyPr/>
          <a:lstStyle/>
          <a:p>
            <a:fld id="{2ABFA2FD-EA84-44D9-9720-697C9CD9FEC7}" type="datetimeFigureOut">
              <a:rPr lang="en-IN" smtClean="0"/>
              <a:t>08-04-2026</a:t>
            </a:fld>
            <a:endParaRPr lang="en-IN"/>
          </a:p>
        </p:txBody>
      </p:sp>
      <p:sp>
        <p:nvSpPr>
          <p:cNvPr id="5" name="Footer Placeholder 4">
            <a:extLst>
              <a:ext uri="{FF2B5EF4-FFF2-40B4-BE49-F238E27FC236}">
                <a16:creationId xmlns:a16="http://schemas.microsoft.com/office/drawing/2014/main" id="{40088736-4251-BA02-60EF-F4CE7F5570B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882992B-9F22-6C22-C76C-832D4B3A14D9}"/>
              </a:ext>
            </a:extLst>
          </p:cNvPr>
          <p:cNvSpPr>
            <a:spLocks noGrp="1"/>
          </p:cNvSpPr>
          <p:nvPr>
            <p:ph type="sldNum" sz="quarter" idx="12"/>
          </p:nvPr>
        </p:nvSpPr>
        <p:spPr/>
        <p:txBody>
          <a:bodyPr/>
          <a:lstStyle/>
          <a:p>
            <a:fld id="{984390CB-4406-4587-806D-8FDD53342FD3}" type="slidenum">
              <a:rPr lang="en-IN" smtClean="0"/>
              <a:t>‹#›</a:t>
            </a:fld>
            <a:endParaRPr lang="en-IN"/>
          </a:p>
        </p:txBody>
      </p:sp>
    </p:spTree>
    <p:extLst>
      <p:ext uri="{BB962C8B-B14F-4D97-AF65-F5344CB8AC3E}">
        <p14:creationId xmlns:p14="http://schemas.microsoft.com/office/powerpoint/2010/main" val="2545956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460FA-E5C9-F443-F7DB-D90CC0D860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635EA76-476A-F041-9191-1F3FEE2A4E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23F28-59D4-EE50-00E8-9ED3CD1E8D7C}"/>
              </a:ext>
            </a:extLst>
          </p:cNvPr>
          <p:cNvSpPr>
            <a:spLocks noGrp="1"/>
          </p:cNvSpPr>
          <p:nvPr>
            <p:ph type="dt" sz="half" idx="10"/>
          </p:nvPr>
        </p:nvSpPr>
        <p:spPr/>
        <p:txBody>
          <a:bodyPr/>
          <a:lstStyle/>
          <a:p>
            <a:fld id="{2ABFA2FD-EA84-44D9-9720-697C9CD9FEC7}" type="datetimeFigureOut">
              <a:rPr lang="en-IN" smtClean="0"/>
              <a:t>08-04-2026</a:t>
            </a:fld>
            <a:endParaRPr lang="en-IN"/>
          </a:p>
        </p:txBody>
      </p:sp>
      <p:sp>
        <p:nvSpPr>
          <p:cNvPr id="5" name="Footer Placeholder 4">
            <a:extLst>
              <a:ext uri="{FF2B5EF4-FFF2-40B4-BE49-F238E27FC236}">
                <a16:creationId xmlns:a16="http://schemas.microsoft.com/office/drawing/2014/main" id="{8D095CE8-5042-5FB6-3373-754908E9677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07BF184-E0EE-8C2C-53B0-3C81C67F73D5}"/>
              </a:ext>
            </a:extLst>
          </p:cNvPr>
          <p:cNvSpPr>
            <a:spLocks noGrp="1"/>
          </p:cNvSpPr>
          <p:nvPr>
            <p:ph type="sldNum" sz="quarter" idx="12"/>
          </p:nvPr>
        </p:nvSpPr>
        <p:spPr/>
        <p:txBody>
          <a:bodyPr/>
          <a:lstStyle/>
          <a:p>
            <a:fld id="{984390CB-4406-4587-806D-8FDD53342FD3}" type="slidenum">
              <a:rPr lang="en-IN" smtClean="0"/>
              <a:t>‹#›</a:t>
            </a:fld>
            <a:endParaRPr lang="en-IN"/>
          </a:p>
        </p:txBody>
      </p:sp>
    </p:spTree>
    <p:extLst>
      <p:ext uri="{BB962C8B-B14F-4D97-AF65-F5344CB8AC3E}">
        <p14:creationId xmlns:p14="http://schemas.microsoft.com/office/powerpoint/2010/main" val="2478710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952B3-A8B3-6785-01AF-D946FF999D4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BE0257B-1A95-FA87-F285-A684729EA4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3A598DB-70B8-CA0A-E2ED-19CA2BB532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D415E78-A9EE-4B82-5980-29D0D9A4EA3F}"/>
              </a:ext>
            </a:extLst>
          </p:cNvPr>
          <p:cNvSpPr>
            <a:spLocks noGrp="1"/>
          </p:cNvSpPr>
          <p:nvPr>
            <p:ph type="dt" sz="half" idx="10"/>
          </p:nvPr>
        </p:nvSpPr>
        <p:spPr/>
        <p:txBody>
          <a:bodyPr/>
          <a:lstStyle/>
          <a:p>
            <a:fld id="{2ABFA2FD-EA84-44D9-9720-697C9CD9FEC7}" type="datetimeFigureOut">
              <a:rPr lang="en-IN" smtClean="0"/>
              <a:t>08-04-2026</a:t>
            </a:fld>
            <a:endParaRPr lang="en-IN"/>
          </a:p>
        </p:txBody>
      </p:sp>
      <p:sp>
        <p:nvSpPr>
          <p:cNvPr id="6" name="Footer Placeholder 5">
            <a:extLst>
              <a:ext uri="{FF2B5EF4-FFF2-40B4-BE49-F238E27FC236}">
                <a16:creationId xmlns:a16="http://schemas.microsoft.com/office/drawing/2014/main" id="{3AF27FA0-FC32-6A35-E851-6A643206AD9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7AFA313-AB9F-CE01-D4F8-DCAEAB0D94B6}"/>
              </a:ext>
            </a:extLst>
          </p:cNvPr>
          <p:cNvSpPr>
            <a:spLocks noGrp="1"/>
          </p:cNvSpPr>
          <p:nvPr>
            <p:ph type="sldNum" sz="quarter" idx="12"/>
          </p:nvPr>
        </p:nvSpPr>
        <p:spPr/>
        <p:txBody>
          <a:bodyPr/>
          <a:lstStyle/>
          <a:p>
            <a:fld id="{984390CB-4406-4587-806D-8FDD53342FD3}" type="slidenum">
              <a:rPr lang="en-IN" smtClean="0"/>
              <a:t>‹#›</a:t>
            </a:fld>
            <a:endParaRPr lang="en-IN"/>
          </a:p>
        </p:txBody>
      </p:sp>
    </p:spTree>
    <p:extLst>
      <p:ext uri="{BB962C8B-B14F-4D97-AF65-F5344CB8AC3E}">
        <p14:creationId xmlns:p14="http://schemas.microsoft.com/office/powerpoint/2010/main" val="1790025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2CC19-D793-6BA6-BC17-E1629B475E7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D8B1E07-D2D5-B4AF-2D9A-7732AA97B7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7C8874-EBEC-1CFD-78AB-88FC0AE0E7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1CA1400-7715-F01A-E6A3-A57A52A67E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6299EF-B4A9-4CA2-05C2-5B026568D1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3531568-2341-468F-36F5-88B157FCD131}"/>
              </a:ext>
            </a:extLst>
          </p:cNvPr>
          <p:cNvSpPr>
            <a:spLocks noGrp="1"/>
          </p:cNvSpPr>
          <p:nvPr>
            <p:ph type="dt" sz="half" idx="10"/>
          </p:nvPr>
        </p:nvSpPr>
        <p:spPr/>
        <p:txBody>
          <a:bodyPr/>
          <a:lstStyle/>
          <a:p>
            <a:fld id="{2ABFA2FD-EA84-44D9-9720-697C9CD9FEC7}" type="datetimeFigureOut">
              <a:rPr lang="en-IN" smtClean="0"/>
              <a:t>08-04-2026</a:t>
            </a:fld>
            <a:endParaRPr lang="en-IN"/>
          </a:p>
        </p:txBody>
      </p:sp>
      <p:sp>
        <p:nvSpPr>
          <p:cNvPr id="8" name="Footer Placeholder 7">
            <a:extLst>
              <a:ext uri="{FF2B5EF4-FFF2-40B4-BE49-F238E27FC236}">
                <a16:creationId xmlns:a16="http://schemas.microsoft.com/office/drawing/2014/main" id="{66D2DEF0-52F0-4A7B-A09F-C368EF22576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19790425-E274-985B-DB74-BCA896FB9743}"/>
              </a:ext>
            </a:extLst>
          </p:cNvPr>
          <p:cNvSpPr>
            <a:spLocks noGrp="1"/>
          </p:cNvSpPr>
          <p:nvPr>
            <p:ph type="sldNum" sz="quarter" idx="12"/>
          </p:nvPr>
        </p:nvSpPr>
        <p:spPr/>
        <p:txBody>
          <a:bodyPr/>
          <a:lstStyle/>
          <a:p>
            <a:fld id="{984390CB-4406-4587-806D-8FDD53342FD3}" type="slidenum">
              <a:rPr lang="en-IN" smtClean="0"/>
              <a:t>‹#›</a:t>
            </a:fld>
            <a:endParaRPr lang="en-IN"/>
          </a:p>
        </p:txBody>
      </p:sp>
    </p:spTree>
    <p:extLst>
      <p:ext uri="{BB962C8B-B14F-4D97-AF65-F5344CB8AC3E}">
        <p14:creationId xmlns:p14="http://schemas.microsoft.com/office/powerpoint/2010/main" val="2205068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5A808-4AD0-4075-8FB1-043A6F62A51D}"/>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788C95A7-5614-9239-3EFA-A9651339958C}"/>
              </a:ext>
            </a:extLst>
          </p:cNvPr>
          <p:cNvSpPr>
            <a:spLocks noGrp="1"/>
          </p:cNvSpPr>
          <p:nvPr>
            <p:ph type="dt" sz="half" idx="10"/>
          </p:nvPr>
        </p:nvSpPr>
        <p:spPr/>
        <p:txBody>
          <a:bodyPr/>
          <a:lstStyle/>
          <a:p>
            <a:fld id="{2ABFA2FD-EA84-44D9-9720-697C9CD9FEC7}" type="datetimeFigureOut">
              <a:rPr lang="en-IN" smtClean="0"/>
              <a:t>08-04-2026</a:t>
            </a:fld>
            <a:endParaRPr lang="en-IN"/>
          </a:p>
        </p:txBody>
      </p:sp>
      <p:sp>
        <p:nvSpPr>
          <p:cNvPr id="4" name="Footer Placeholder 3">
            <a:extLst>
              <a:ext uri="{FF2B5EF4-FFF2-40B4-BE49-F238E27FC236}">
                <a16:creationId xmlns:a16="http://schemas.microsoft.com/office/drawing/2014/main" id="{831F378A-743D-09DA-141C-289F570C2567}"/>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35C5AA0-73EC-A57E-271C-7A783612A0CF}"/>
              </a:ext>
            </a:extLst>
          </p:cNvPr>
          <p:cNvSpPr>
            <a:spLocks noGrp="1"/>
          </p:cNvSpPr>
          <p:nvPr>
            <p:ph type="sldNum" sz="quarter" idx="12"/>
          </p:nvPr>
        </p:nvSpPr>
        <p:spPr/>
        <p:txBody>
          <a:bodyPr/>
          <a:lstStyle/>
          <a:p>
            <a:fld id="{984390CB-4406-4587-806D-8FDD53342FD3}" type="slidenum">
              <a:rPr lang="en-IN" smtClean="0"/>
              <a:t>‹#›</a:t>
            </a:fld>
            <a:endParaRPr lang="en-IN"/>
          </a:p>
        </p:txBody>
      </p:sp>
    </p:spTree>
    <p:extLst>
      <p:ext uri="{BB962C8B-B14F-4D97-AF65-F5344CB8AC3E}">
        <p14:creationId xmlns:p14="http://schemas.microsoft.com/office/powerpoint/2010/main" val="4191240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DBE41E-4525-21D1-A621-EF336F546E69}"/>
              </a:ext>
            </a:extLst>
          </p:cNvPr>
          <p:cNvSpPr>
            <a:spLocks noGrp="1"/>
          </p:cNvSpPr>
          <p:nvPr>
            <p:ph type="dt" sz="half" idx="10"/>
          </p:nvPr>
        </p:nvSpPr>
        <p:spPr/>
        <p:txBody>
          <a:bodyPr/>
          <a:lstStyle/>
          <a:p>
            <a:fld id="{2ABFA2FD-EA84-44D9-9720-697C9CD9FEC7}" type="datetimeFigureOut">
              <a:rPr lang="en-IN" smtClean="0"/>
              <a:t>08-04-2026</a:t>
            </a:fld>
            <a:endParaRPr lang="en-IN"/>
          </a:p>
        </p:txBody>
      </p:sp>
      <p:sp>
        <p:nvSpPr>
          <p:cNvPr id="3" name="Footer Placeholder 2">
            <a:extLst>
              <a:ext uri="{FF2B5EF4-FFF2-40B4-BE49-F238E27FC236}">
                <a16:creationId xmlns:a16="http://schemas.microsoft.com/office/drawing/2014/main" id="{D922AB8D-143E-2680-BFAB-706B4A91D4B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6CA0FD5E-0066-3B54-4D94-3407B3D0C926}"/>
              </a:ext>
            </a:extLst>
          </p:cNvPr>
          <p:cNvSpPr>
            <a:spLocks noGrp="1"/>
          </p:cNvSpPr>
          <p:nvPr>
            <p:ph type="sldNum" sz="quarter" idx="12"/>
          </p:nvPr>
        </p:nvSpPr>
        <p:spPr/>
        <p:txBody>
          <a:bodyPr/>
          <a:lstStyle/>
          <a:p>
            <a:fld id="{984390CB-4406-4587-806D-8FDD53342FD3}" type="slidenum">
              <a:rPr lang="en-IN" smtClean="0"/>
              <a:t>‹#›</a:t>
            </a:fld>
            <a:endParaRPr lang="en-IN"/>
          </a:p>
        </p:txBody>
      </p:sp>
    </p:spTree>
    <p:extLst>
      <p:ext uri="{BB962C8B-B14F-4D97-AF65-F5344CB8AC3E}">
        <p14:creationId xmlns:p14="http://schemas.microsoft.com/office/powerpoint/2010/main" val="4253512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93836-DFEB-33B0-97A3-29A92E928A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A095A165-C2E6-C5DA-BAAB-7AA7A0AD70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64E3FC3-C10F-7D67-E76E-C71C7A3EEB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9D5289-8200-C615-95CD-D522D26C09BB}"/>
              </a:ext>
            </a:extLst>
          </p:cNvPr>
          <p:cNvSpPr>
            <a:spLocks noGrp="1"/>
          </p:cNvSpPr>
          <p:nvPr>
            <p:ph type="dt" sz="half" idx="10"/>
          </p:nvPr>
        </p:nvSpPr>
        <p:spPr/>
        <p:txBody>
          <a:bodyPr/>
          <a:lstStyle/>
          <a:p>
            <a:fld id="{2ABFA2FD-EA84-44D9-9720-697C9CD9FEC7}" type="datetimeFigureOut">
              <a:rPr lang="en-IN" smtClean="0"/>
              <a:t>08-04-2026</a:t>
            </a:fld>
            <a:endParaRPr lang="en-IN"/>
          </a:p>
        </p:txBody>
      </p:sp>
      <p:sp>
        <p:nvSpPr>
          <p:cNvPr id="6" name="Footer Placeholder 5">
            <a:extLst>
              <a:ext uri="{FF2B5EF4-FFF2-40B4-BE49-F238E27FC236}">
                <a16:creationId xmlns:a16="http://schemas.microsoft.com/office/drawing/2014/main" id="{50F7243D-FEDE-A07D-DDC2-D6A280F8B6B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BF4CCF0-CA89-B060-1674-6A37090D8FC8}"/>
              </a:ext>
            </a:extLst>
          </p:cNvPr>
          <p:cNvSpPr>
            <a:spLocks noGrp="1"/>
          </p:cNvSpPr>
          <p:nvPr>
            <p:ph type="sldNum" sz="quarter" idx="12"/>
          </p:nvPr>
        </p:nvSpPr>
        <p:spPr/>
        <p:txBody>
          <a:bodyPr/>
          <a:lstStyle/>
          <a:p>
            <a:fld id="{984390CB-4406-4587-806D-8FDD53342FD3}" type="slidenum">
              <a:rPr lang="en-IN" smtClean="0"/>
              <a:t>‹#›</a:t>
            </a:fld>
            <a:endParaRPr lang="en-IN"/>
          </a:p>
        </p:txBody>
      </p:sp>
    </p:spTree>
    <p:extLst>
      <p:ext uri="{BB962C8B-B14F-4D97-AF65-F5344CB8AC3E}">
        <p14:creationId xmlns:p14="http://schemas.microsoft.com/office/powerpoint/2010/main" val="1845582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E6363-BB77-7D8E-EE8E-927304A498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C2487F79-DC3D-2BC7-FD6A-6D3EC8AD82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C8159D1-408D-78D1-0B90-1F17AF7AB9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55641D-F212-05C5-E32E-2EA321AFB607}"/>
              </a:ext>
            </a:extLst>
          </p:cNvPr>
          <p:cNvSpPr>
            <a:spLocks noGrp="1"/>
          </p:cNvSpPr>
          <p:nvPr>
            <p:ph type="dt" sz="half" idx="10"/>
          </p:nvPr>
        </p:nvSpPr>
        <p:spPr/>
        <p:txBody>
          <a:bodyPr/>
          <a:lstStyle/>
          <a:p>
            <a:fld id="{2ABFA2FD-EA84-44D9-9720-697C9CD9FEC7}" type="datetimeFigureOut">
              <a:rPr lang="en-IN" smtClean="0"/>
              <a:t>08-04-2026</a:t>
            </a:fld>
            <a:endParaRPr lang="en-IN"/>
          </a:p>
        </p:txBody>
      </p:sp>
      <p:sp>
        <p:nvSpPr>
          <p:cNvPr id="6" name="Footer Placeholder 5">
            <a:extLst>
              <a:ext uri="{FF2B5EF4-FFF2-40B4-BE49-F238E27FC236}">
                <a16:creationId xmlns:a16="http://schemas.microsoft.com/office/drawing/2014/main" id="{429F7CF5-733A-6587-B8F2-391D392E763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EF718CE-EC0E-97CD-DBA7-C3E23BE25385}"/>
              </a:ext>
            </a:extLst>
          </p:cNvPr>
          <p:cNvSpPr>
            <a:spLocks noGrp="1"/>
          </p:cNvSpPr>
          <p:nvPr>
            <p:ph type="sldNum" sz="quarter" idx="12"/>
          </p:nvPr>
        </p:nvSpPr>
        <p:spPr/>
        <p:txBody>
          <a:bodyPr/>
          <a:lstStyle/>
          <a:p>
            <a:fld id="{984390CB-4406-4587-806D-8FDD53342FD3}" type="slidenum">
              <a:rPr lang="en-IN" smtClean="0"/>
              <a:t>‹#›</a:t>
            </a:fld>
            <a:endParaRPr lang="en-IN"/>
          </a:p>
        </p:txBody>
      </p:sp>
    </p:spTree>
    <p:extLst>
      <p:ext uri="{BB962C8B-B14F-4D97-AF65-F5344CB8AC3E}">
        <p14:creationId xmlns:p14="http://schemas.microsoft.com/office/powerpoint/2010/main" val="2458920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15071-DC95-5564-564D-246EAA4D804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45F564B-9CDB-C25F-410F-E89B2709B9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5EEBF13-66B3-00E5-0C35-71ADDD84B6F0}"/>
              </a:ext>
            </a:extLst>
          </p:cNvPr>
          <p:cNvSpPr>
            <a:spLocks noGrp="1"/>
          </p:cNvSpPr>
          <p:nvPr>
            <p:ph type="dt" sz="half" idx="10"/>
          </p:nvPr>
        </p:nvSpPr>
        <p:spPr/>
        <p:txBody>
          <a:bodyPr/>
          <a:lstStyle/>
          <a:p>
            <a:fld id="{2ABFA2FD-EA84-44D9-9720-697C9CD9FEC7}" type="datetimeFigureOut">
              <a:rPr lang="en-IN" smtClean="0"/>
              <a:t>08-04-2026</a:t>
            </a:fld>
            <a:endParaRPr lang="en-IN"/>
          </a:p>
        </p:txBody>
      </p:sp>
      <p:sp>
        <p:nvSpPr>
          <p:cNvPr id="5" name="Footer Placeholder 4">
            <a:extLst>
              <a:ext uri="{FF2B5EF4-FFF2-40B4-BE49-F238E27FC236}">
                <a16:creationId xmlns:a16="http://schemas.microsoft.com/office/drawing/2014/main" id="{3DEF96F6-D1E0-2941-0075-8C1611E6C16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F546527-B122-C391-7EDE-531B7FC11429}"/>
              </a:ext>
            </a:extLst>
          </p:cNvPr>
          <p:cNvSpPr>
            <a:spLocks noGrp="1"/>
          </p:cNvSpPr>
          <p:nvPr>
            <p:ph type="sldNum" sz="quarter" idx="12"/>
          </p:nvPr>
        </p:nvSpPr>
        <p:spPr/>
        <p:txBody>
          <a:bodyPr/>
          <a:lstStyle/>
          <a:p>
            <a:fld id="{984390CB-4406-4587-806D-8FDD53342FD3}" type="slidenum">
              <a:rPr lang="en-IN" smtClean="0"/>
              <a:t>‹#›</a:t>
            </a:fld>
            <a:endParaRPr lang="en-IN"/>
          </a:p>
        </p:txBody>
      </p:sp>
    </p:spTree>
    <p:extLst>
      <p:ext uri="{BB962C8B-B14F-4D97-AF65-F5344CB8AC3E}">
        <p14:creationId xmlns:p14="http://schemas.microsoft.com/office/powerpoint/2010/main" val="3451968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469647-6610-B4C0-7ECD-A05F9C4748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3B4EFE6-7F13-22AE-1DB6-F53E3E70F4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300F421-E069-A9C6-7A13-7CC3AECC8412}"/>
              </a:ext>
            </a:extLst>
          </p:cNvPr>
          <p:cNvSpPr>
            <a:spLocks noGrp="1"/>
          </p:cNvSpPr>
          <p:nvPr>
            <p:ph type="dt" sz="half" idx="10"/>
          </p:nvPr>
        </p:nvSpPr>
        <p:spPr/>
        <p:txBody>
          <a:bodyPr/>
          <a:lstStyle/>
          <a:p>
            <a:fld id="{2ABFA2FD-EA84-44D9-9720-697C9CD9FEC7}" type="datetimeFigureOut">
              <a:rPr lang="en-IN" smtClean="0"/>
              <a:t>08-04-2026</a:t>
            </a:fld>
            <a:endParaRPr lang="en-IN"/>
          </a:p>
        </p:txBody>
      </p:sp>
      <p:sp>
        <p:nvSpPr>
          <p:cNvPr id="5" name="Footer Placeholder 4">
            <a:extLst>
              <a:ext uri="{FF2B5EF4-FFF2-40B4-BE49-F238E27FC236}">
                <a16:creationId xmlns:a16="http://schemas.microsoft.com/office/drawing/2014/main" id="{9B9176DB-2E70-EBB1-69C2-6BF606ECB30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8B945E9-7B98-31D4-EA98-074C261E2BD2}"/>
              </a:ext>
            </a:extLst>
          </p:cNvPr>
          <p:cNvSpPr>
            <a:spLocks noGrp="1"/>
          </p:cNvSpPr>
          <p:nvPr>
            <p:ph type="sldNum" sz="quarter" idx="12"/>
          </p:nvPr>
        </p:nvSpPr>
        <p:spPr/>
        <p:txBody>
          <a:bodyPr/>
          <a:lstStyle/>
          <a:p>
            <a:fld id="{984390CB-4406-4587-806D-8FDD53342FD3}" type="slidenum">
              <a:rPr lang="en-IN" smtClean="0"/>
              <a:t>‹#›</a:t>
            </a:fld>
            <a:endParaRPr lang="en-IN"/>
          </a:p>
        </p:txBody>
      </p:sp>
    </p:spTree>
    <p:extLst>
      <p:ext uri="{BB962C8B-B14F-4D97-AF65-F5344CB8AC3E}">
        <p14:creationId xmlns:p14="http://schemas.microsoft.com/office/powerpoint/2010/main" val="2645763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F5ED5E-4E9E-D9C3-459C-EC2B6913D9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DE7B8CD-43EC-4A17-D9D0-3EEDC7F8F7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C9D0430-A6F7-E6B2-019E-D4FA7E78C9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BFA2FD-EA84-44D9-9720-697C9CD9FEC7}" type="datetimeFigureOut">
              <a:rPr lang="en-IN" smtClean="0"/>
              <a:t>08-04-2026</a:t>
            </a:fld>
            <a:endParaRPr lang="en-IN"/>
          </a:p>
        </p:txBody>
      </p:sp>
      <p:sp>
        <p:nvSpPr>
          <p:cNvPr id="5" name="Footer Placeholder 4">
            <a:extLst>
              <a:ext uri="{FF2B5EF4-FFF2-40B4-BE49-F238E27FC236}">
                <a16:creationId xmlns:a16="http://schemas.microsoft.com/office/drawing/2014/main" id="{542AF863-0F72-73C2-98F7-84270BB2C3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12034150-E4CB-0442-82C6-DC5124A288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4390CB-4406-4587-806D-8FDD53342FD3}" type="slidenum">
              <a:rPr lang="en-IN" smtClean="0"/>
              <a:t>‹#›</a:t>
            </a:fld>
            <a:endParaRPr lang="en-IN"/>
          </a:p>
        </p:txBody>
      </p:sp>
    </p:spTree>
    <p:extLst>
      <p:ext uri="{BB962C8B-B14F-4D97-AF65-F5344CB8AC3E}">
        <p14:creationId xmlns:p14="http://schemas.microsoft.com/office/powerpoint/2010/main" val="14271474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D14F-8F16-A9AE-3C08-40F5A0D5F322}"/>
              </a:ext>
            </a:extLst>
          </p:cNvPr>
          <p:cNvSpPr>
            <a:spLocks noGrp="1"/>
          </p:cNvSpPr>
          <p:nvPr>
            <p:ph type="ctrTitle"/>
          </p:nvPr>
        </p:nvSpPr>
        <p:spPr>
          <a:xfrm>
            <a:off x="1747736" y="2241044"/>
            <a:ext cx="9144000" cy="1533290"/>
          </a:xfrm>
        </p:spPr>
        <p:txBody>
          <a:bodyPr>
            <a:normAutofit/>
          </a:bodyPr>
          <a:lstStyle/>
          <a:p>
            <a:r>
              <a:rPr lang="en-IN" sz="3600" b="1" dirty="0">
                <a:latin typeface="Times New Roman" panose="02020603050405020304" pitchFamily="18" charset="0"/>
                <a:cs typeface="Times New Roman" panose="02020603050405020304" pitchFamily="18" charset="0"/>
              </a:rPr>
              <a:t>Part 2: Presentation Pitch</a:t>
            </a:r>
          </a:p>
        </p:txBody>
      </p:sp>
      <p:pic>
        <p:nvPicPr>
          <p:cNvPr id="3" name="Image 2" descr="Discover University of Wales Trinity Saint David">
            <a:extLst>
              <a:ext uri="{FF2B5EF4-FFF2-40B4-BE49-F238E27FC236}">
                <a16:creationId xmlns:a16="http://schemas.microsoft.com/office/drawing/2014/main" id="{38124F8A-A78C-99F6-A638-589EF71207BD}"/>
              </a:ext>
            </a:extLst>
          </p:cNvPr>
          <p:cNvPicPr>
            <a:picLocks/>
          </p:cNvPicPr>
          <p:nvPr/>
        </p:nvPicPr>
        <p:blipFill>
          <a:blip r:embed="rId2" cstate="print"/>
          <a:stretch>
            <a:fillRect/>
          </a:stretch>
        </p:blipFill>
        <p:spPr>
          <a:xfrm>
            <a:off x="535998" y="340476"/>
            <a:ext cx="1809750" cy="723900"/>
          </a:xfrm>
          <a:prstGeom prst="rect">
            <a:avLst/>
          </a:prstGeom>
        </p:spPr>
      </p:pic>
      <p:sp>
        <p:nvSpPr>
          <p:cNvPr id="5" name="TextBox 4">
            <a:extLst>
              <a:ext uri="{FF2B5EF4-FFF2-40B4-BE49-F238E27FC236}">
                <a16:creationId xmlns:a16="http://schemas.microsoft.com/office/drawing/2014/main" id="{92655F18-F0B2-DD2B-A30D-C4CC5FF1579F}"/>
              </a:ext>
            </a:extLst>
          </p:cNvPr>
          <p:cNvSpPr txBox="1"/>
          <p:nvPr/>
        </p:nvSpPr>
        <p:spPr>
          <a:xfrm>
            <a:off x="3273122" y="1238733"/>
            <a:ext cx="6093228" cy="1548244"/>
          </a:xfrm>
          <a:prstGeom prst="rect">
            <a:avLst/>
          </a:prstGeom>
          <a:noFill/>
        </p:spPr>
        <p:txBody>
          <a:bodyPr wrap="square">
            <a:spAutoFit/>
          </a:bodyPr>
          <a:lstStyle/>
          <a:p>
            <a:pPr algn="ctr">
              <a:lnSpc>
                <a:spcPct val="150000"/>
              </a:lnSpc>
              <a:spcBef>
                <a:spcPts val="600"/>
              </a:spcBef>
              <a:spcAft>
                <a:spcPts val="600"/>
              </a:spcAft>
              <a:buNone/>
            </a:pPr>
            <a:r>
              <a:rPr lang="en-GB" sz="3000" b="1" kern="1400" spc="-50" dirty="0">
                <a:effectLst/>
                <a:latin typeface="Times New Roman" panose="02020603050405020304" pitchFamily="18" charset="0"/>
                <a:ea typeface="DengXian Light" panose="02010600030101010101" pitchFamily="2" charset="-122"/>
                <a:cs typeface="Angsana New" panose="02020603050405020304" pitchFamily="18" charset="-34"/>
              </a:rPr>
              <a:t>LCLM4006</a:t>
            </a:r>
          </a:p>
          <a:p>
            <a:pPr algn="ctr">
              <a:lnSpc>
                <a:spcPct val="150000"/>
              </a:lnSpc>
              <a:spcBef>
                <a:spcPts val="600"/>
              </a:spcBef>
              <a:spcAft>
                <a:spcPts val="600"/>
              </a:spcAft>
              <a:buNone/>
            </a:pPr>
            <a:r>
              <a:rPr lang="en-GB" sz="3000" b="1" kern="1400" spc="-50" dirty="0">
                <a:effectLst/>
                <a:latin typeface="Times New Roman" panose="02020603050405020304" pitchFamily="18" charset="0"/>
                <a:ea typeface="DengXian Light" panose="02010600030101010101" pitchFamily="2" charset="-122"/>
                <a:cs typeface="Angsana New" panose="02020603050405020304" pitchFamily="18" charset="-34"/>
              </a:rPr>
              <a:t>Enterprise and Entrepreneurship</a:t>
            </a:r>
          </a:p>
        </p:txBody>
      </p:sp>
      <p:sp>
        <p:nvSpPr>
          <p:cNvPr id="7" name="TextBox 6">
            <a:extLst>
              <a:ext uri="{FF2B5EF4-FFF2-40B4-BE49-F238E27FC236}">
                <a16:creationId xmlns:a16="http://schemas.microsoft.com/office/drawing/2014/main" id="{8DB3DD3B-7EAB-3629-A429-665862C15AD3}"/>
              </a:ext>
            </a:extLst>
          </p:cNvPr>
          <p:cNvSpPr txBox="1"/>
          <p:nvPr/>
        </p:nvSpPr>
        <p:spPr>
          <a:xfrm>
            <a:off x="3273122" y="4690040"/>
            <a:ext cx="6093228" cy="1231106"/>
          </a:xfrm>
          <a:prstGeom prst="rect">
            <a:avLst/>
          </a:prstGeom>
          <a:noFill/>
        </p:spPr>
        <p:txBody>
          <a:bodyPr wrap="square">
            <a:spAutoFit/>
          </a:bodyPr>
          <a:lstStyle/>
          <a:p>
            <a:pPr algn="ctr">
              <a:spcBef>
                <a:spcPts val="600"/>
              </a:spcBef>
              <a:spcAft>
                <a:spcPts val="600"/>
              </a:spcAft>
              <a:buNone/>
            </a:pPr>
            <a:r>
              <a:rPr lang="en-GB" sz="1800" b="1" kern="100" dirty="0">
                <a:effectLst/>
                <a:latin typeface="Times New Roman" panose="02020603050405020304" pitchFamily="18" charset="0"/>
                <a:ea typeface="Calibri" panose="020F0502020204030204" pitchFamily="34" charset="0"/>
                <a:cs typeface="Cordia New" panose="020B0304020202020204" pitchFamily="34" charset="-34"/>
              </a:rPr>
              <a:t>Student name: Sulita Aminta Camara </a:t>
            </a:r>
          </a:p>
          <a:p>
            <a:pPr algn="ctr">
              <a:spcBef>
                <a:spcPts val="600"/>
              </a:spcBef>
              <a:spcAft>
                <a:spcPts val="600"/>
              </a:spcAft>
              <a:buNone/>
            </a:pPr>
            <a:r>
              <a:rPr lang="en-GB" sz="1800" b="1" kern="100" dirty="0">
                <a:effectLst/>
                <a:latin typeface="Times New Roman" panose="02020603050405020304" pitchFamily="18" charset="0"/>
                <a:ea typeface="Calibri" panose="020F0502020204030204" pitchFamily="34" charset="0"/>
                <a:cs typeface="Cordia New" panose="020B0304020202020204" pitchFamily="34" charset="-34"/>
              </a:rPr>
              <a:t>Student ID: 2438447</a:t>
            </a:r>
          </a:p>
          <a:p>
            <a:pPr algn="ctr">
              <a:spcBef>
                <a:spcPts val="600"/>
              </a:spcBef>
              <a:spcAft>
                <a:spcPts val="600"/>
              </a:spcAft>
              <a:buNone/>
            </a:pPr>
            <a:r>
              <a:rPr lang="en-GB" b="1" kern="100" dirty="0">
                <a:latin typeface="Times New Roman" panose="02020603050405020304" pitchFamily="18" charset="0"/>
                <a:ea typeface="Calibri" panose="020F0502020204030204" pitchFamily="34" charset="0"/>
                <a:cs typeface="Cordia New" panose="020B0304020202020204" pitchFamily="34" charset="-34"/>
              </a:rPr>
              <a:t>Lecture name: Konstantina Mari</a:t>
            </a:r>
            <a:endParaRPr lang="en-GB" sz="1800" kern="100" dirty="0">
              <a:effectLst/>
              <a:latin typeface="Times New Roman" panose="02020603050405020304" pitchFamily="18" charset="0"/>
              <a:ea typeface="Calibri" panose="020F0502020204030204" pitchFamily="34" charset="0"/>
              <a:cs typeface="Cordia New" panose="020B0304020202020204" pitchFamily="34" charset="-34"/>
            </a:endParaRPr>
          </a:p>
        </p:txBody>
      </p:sp>
    </p:spTree>
    <p:extLst>
      <p:ext uri="{BB962C8B-B14F-4D97-AF65-F5344CB8AC3E}">
        <p14:creationId xmlns:p14="http://schemas.microsoft.com/office/powerpoint/2010/main" val="1792285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78158-C18B-3F0B-25B9-282277F254CE}"/>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Table of Contents</a:t>
            </a:r>
            <a:br>
              <a:rPr lang="en-IN" sz="3200"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45ECCBB-58BC-8E0E-E210-93BF4EBDE6DD}"/>
              </a:ext>
            </a:extLst>
          </p:cNvPr>
          <p:cNvSpPr>
            <a:spLocks noGrp="1"/>
          </p:cNvSpPr>
          <p:nvPr>
            <p:ph idx="1"/>
          </p:nvPr>
        </p:nvSpPr>
        <p:spPr>
          <a:xfrm>
            <a:off x="702013" y="1520393"/>
            <a:ext cx="6727973" cy="4536264"/>
          </a:xfrm>
        </p:spPr>
        <p:txBody>
          <a:bodyPr>
            <a:normAutofit lnSpcReduction="10000"/>
          </a:bodyPr>
          <a:lstStyle/>
          <a:p>
            <a:pPr algn="just">
              <a:lnSpc>
                <a:spcPct val="150000"/>
              </a:lnSpc>
              <a:spcBef>
                <a:spcPts val="600"/>
              </a:spcBef>
              <a:spcAft>
                <a:spcPts val="600"/>
              </a:spcAft>
            </a:pPr>
            <a:r>
              <a:rPr lang="en-US" sz="2000" b="1" dirty="0">
                <a:latin typeface="Times New Roman" panose="02020603050405020304" pitchFamily="18" charset="0"/>
                <a:cs typeface="Times New Roman" panose="02020603050405020304" pitchFamily="18" charset="0"/>
              </a:rPr>
              <a:t>Slide 3 - </a:t>
            </a:r>
            <a:r>
              <a:rPr lang="en-US" sz="2000" dirty="0">
                <a:latin typeface="Times New Roman" panose="02020603050405020304" pitchFamily="18" charset="0"/>
                <a:cs typeface="Times New Roman" panose="02020603050405020304" pitchFamily="18" charset="0"/>
              </a:rPr>
              <a:t>Introduction</a:t>
            </a:r>
          </a:p>
          <a:p>
            <a:pPr algn="just">
              <a:lnSpc>
                <a:spcPct val="150000"/>
              </a:lnSpc>
              <a:spcBef>
                <a:spcPts val="600"/>
              </a:spcBef>
              <a:spcAft>
                <a:spcPts val="600"/>
              </a:spcAft>
            </a:pPr>
            <a:r>
              <a:rPr lang="en-US" sz="2000" b="1" dirty="0">
                <a:latin typeface="Times New Roman" panose="02020603050405020304" pitchFamily="18" charset="0"/>
                <a:cs typeface="Times New Roman" panose="02020603050405020304" pitchFamily="18" charset="0"/>
              </a:rPr>
              <a:t>Slide 4-6 - </a:t>
            </a:r>
            <a:r>
              <a:rPr lang="en-US" sz="2000" dirty="0">
                <a:latin typeface="Times New Roman" panose="02020603050405020304" pitchFamily="18" charset="0"/>
                <a:cs typeface="Times New Roman" panose="02020603050405020304" pitchFamily="18" charset="0"/>
              </a:rPr>
              <a:t>Overview of the business idea</a:t>
            </a:r>
          </a:p>
          <a:p>
            <a:pPr algn="just">
              <a:lnSpc>
                <a:spcPct val="150000"/>
              </a:lnSpc>
              <a:spcBef>
                <a:spcPts val="600"/>
              </a:spcBef>
              <a:spcAft>
                <a:spcPts val="600"/>
              </a:spcAft>
            </a:pPr>
            <a:r>
              <a:rPr lang="en-US" sz="2000" b="1" dirty="0">
                <a:latin typeface="Times New Roman" panose="02020603050405020304" pitchFamily="18" charset="0"/>
                <a:cs typeface="Times New Roman" panose="02020603050405020304" pitchFamily="18" charset="0"/>
              </a:rPr>
              <a:t>Slide 7 - </a:t>
            </a:r>
            <a:r>
              <a:rPr lang="en-US" sz="2000" dirty="0">
                <a:latin typeface="Times New Roman" panose="02020603050405020304" pitchFamily="18" charset="0"/>
                <a:cs typeface="Times New Roman" panose="02020603050405020304" pitchFamily="18" charset="0"/>
              </a:rPr>
              <a:t>Three important external factors from the PESTEL analysis</a:t>
            </a:r>
          </a:p>
          <a:p>
            <a:pPr algn="just">
              <a:lnSpc>
                <a:spcPct val="150000"/>
              </a:lnSpc>
              <a:spcBef>
                <a:spcPts val="600"/>
              </a:spcBef>
              <a:spcAft>
                <a:spcPts val="600"/>
              </a:spcAft>
            </a:pPr>
            <a:r>
              <a:rPr lang="en-US" sz="2000" b="1" dirty="0">
                <a:latin typeface="Times New Roman" panose="02020603050405020304" pitchFamily="18" charset="0"/>
                <a:cs typeface="Times New Roman" panose="02020603050405020304" pitchFamily="18" charset="0"/>
              </a:rPr>
              <a:t>Slide 8-10 - </a:t>
            </a:r>
            <a:r>
              <a:rPr lang="en-US" sz="2000" dirty="0">
                <a:latin typeface="Times New Roman" panose="02020603050405020304" pitchFamily="18" charset="0"/>
                <a:cs typeface="Times New Roman" panose="02020603050405020304" pitchFamily="18" charset="0"/>
              </a:rPr>
              <a:t>Two major marketing strategies</a:t>
            </a:r>
          </a:p>
          <a:p>
            <a:pPr algn="just">
              <a:lnSpc>
                <a:spcPct val="150000"/>
              </a:lnSpc>
              <a:spcBef>
                <a:spcPts val="600"/>
              </a:spcBef>
              <a:spcAft>
                <a:spcPts val="600"/>
              </a:spcAft>
            </a:pPr>
            <a:r>
              <a:rPr lang="en-US" sz="2000" b="1" dirty="0">
                <a:latin typeface="Times New Roman" panose="02020603050405020304" pitchFamily="18" charset="0"/>
                <a:cs typeface="Times New Roman" panose="02020603050405020304" pitchFamily="18" charset="0"/>
              </a:rPr>
              <a:t>Slide 11 - </a:t>
            </a:r>
            <a:r>
              <a:rPr lang="en-US" sz="2000" dirty="0">
                <a:latin typeface="Times New Roman" panose="02020603050405020304" pitchFamily="18" charset="0"/>
                <a:cs typeface="Times New Roman" panose="02020603050405020304" pitchFamily="18" charset="0"/>
              </a:rPr>
              <a:t>Funding requirements and allocation</a:t>
            </a:r>
          </a:p>
          <a:p>
            <a:pPr algn="just">
              <a:lnSpc>
                <a:spcPct val="150000"/>
              </a:lnSpc>
              <a:spcBef>
                <a:spcPts val="600"/>
              </a:spcBef>
              <a:spcAft>
                <a:spcPts val="600"/>
              </a:spcAft>
            </a:pPr>
            <a:r>
              <a:rPr lang="en-US" sz="2000" b="1" dirty="0">
                <a:latin typeface="Times New Roman" panose="02020603050405020304" pitchFamily="18" charset="0"/>
                <a:cs typeface="Times New Roman" panose="02020603050405020304" pitchFamily="18" charset="0"/>
              </a:rPr>
              <a:t>Slide 12 - </a:t>
            </a:r>
            <a:r>
              <a:rPr lang="en-US" sz="2000" dirty="0">
                <a:latin typeface="Times New Roman" panose="02020603050405020304" pitchFamily="18" charset="0"/>
                <a:cs typeface="Times New Roman" panose="02020603050405020304" pitchFamily="18" charset="0"/>
              </a:rPr>
              <a:t>Conclusion</a:t>
            </a:r>
          </a:p>
          <a:p>
            <a:pPr algn="just">
              <a:lnSpc>
                <a:spcPct val="150000"/>
              </a:lnSpc>
              <a:spcBef>
                <a:spcPts val="600"/>
              </a:spcBef>
              <a:spcAft>
                <a:spcPts val="600"/>
              </a:spcAft>
            </a:pPr>
            <a:r>
              <a:rPr lang="en-US" sz="2000" b="1" dirty="0">
                <a:latin typeface="Times New Roman" panose="02020603050405020304" pitchFamily="18" charset="0"/>
                <a:cs typeface="Times New Roman" panose="02020603050405020304" pitchFamily="18" charset="0"/>
              </a:rPr>
              <a:t>Slide 13 - </a:t>
            </a:r>
            <a:r>
              <a:rPr lang="en-US" sz="2000" dirty="0">
                <a:latin typeface="Times New Roman" panose="02020603050405020304" pitchFamily="18" charset="0"/>
                <a:cs typeface="Times New Roman" panose="02020603050405020304" pitchFamily="18" charset="0"/>
              </a:rPr>
              <a:t>Reference List	</a:t>
            </a:r>
          </a:p>
        </p:txBody>
      </p:sp>
      <p:pic>
        <p:nvPicPr>
          <p:cNvPr id="5" name="Picture 4">
            <a:extLst>
              <a:ext uri="{FF2B5EF4-FFF2-40B4-BE49-F238E27FC236}">
                <a16:creationId xmlns:a16="http://schemas.microsoft.com/office/drawing/2014/main" id="{6AFC399D-0695-5843-0FFE-A22AC04296E9}"/>
              </a:ext>
            </a:extLst>
          </p:cNvPr>
          <p:cNvPicPr>
            <a:picLocks noChangeAspect="1"/>
          </p:cNvPicPr>
          <p:nvPr/>
        </p:nvPicPr>
        <p:blipFill>
          <a:blip r:embed="rId2"/>
          <a:stretch>
            <a:fillRect/>
          </a:stretch>
        </p:blipFill>
        <p:spPr>
          <a:xfrm>
            <a:off x="7566173" y="1520394"/>
            <a:ext cx="4301918" cy="4536264"/>
          </a:xfrm>
          <a:prstGeom prst="rect">
            <a:avLst/>
          </a:prstGeom>
          <a:effectLst>
            <a:softEdge rad="419100"/>
          </a:effectLst>
        </p:spPr>
      </p:pic>
    </p:spTree>
    <p:extLst>
      <p:ext uri="{BB962C8B-B14F-4D97-AF65-F5344CB8AC3E}">
        <p14:creationId xmlns:p14="http://schemas.microsoft.com/office/powerpoint/2010/main" val="50761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349D0-4295-1F08-7DFC-8D641FC80CC0}"/>
              </a:ext>
            </a:extLst>
          </p:cNvPr>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Introduction</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C3F7756-0AB5-A46F-E628-C4069E359DB3}"/>
              </a:ext>
            </a:extLst>
          </p:cNvPr>
          <p:cNvSpPr>
            <a:spLocks noGrp="1"/>
          </p:cNvSpPr>
          <p:nvPr>
            <p:ph idx="1"/>
          </p:nvPr>
        </p:nvSpPr>
        <p:spPr>
          <a:xfrm>
            <a:off x="838200" y="1976066"/>
            <a:ext cx="5897880" cy="4516809"/>
          </a:xfrm>
        </p:spPr>
        <p:txBody>
          <a:bodyPr>
            <a:normAutofit/>
          </a:bodyPr>
          <a:lstStyle/>
          <a:p>
            <a:pPr lvl="0" algn="just"/>
            <a:r>
              <a:rPr lang="en-US" sz="2000" dirty="0">
                <a:latin typeface="Times New Roman" panose="02020603050405020304" pitchFamily="18" charset="0"/>
                <a:cs typeface="Times New Roman" panose="02020603050405020304" pitchFamily="18" charset="0"/>
              </a:rPr>
              <a:t>Entrepreneurship is the process of designing, launching and managing a new business venture for creating value and innovation (Głodowska, Maciejewski, and Wach, 2023).</a:t>
            </a:r>
          </a:p>
          <a:p>
            <a:pPr lvl="0" algn="just"/>
            <a:r>
              <a:rPr lang="en-US" sz="2000" dirty="0">
                <a:latin typeface="Times New Roman" panose="02020603050405020304" pitchFamily="18" charset="0"/>
                <a:cs typeface="Times New Roman" panose="02020603050405020304" pitchFamily="18" charset="0"/>
              </a:rPr>
              <a:t>This presentation propose a business pitch proposal for a healthy meal service for professionals and students.</a:t>
            </a:r>
          </a:p>
          <a:p>
            <a:pPr lvl="0" algn="just"/>
            <a:r>
              <a:rPr lang="en-US" sz="2000" dirty="0">
                <a:latin typeface="Times New Roman" panose="02020603050405020304" pitchFamily="18" charset="0"/>
                <a:cs typeface="Times New Roman" panose="02020603050405020304" pitchFamily="18" charset="0"/>
              </a:rPr>
              <a:t>The name of this business is Nutri Box, which will be a sole trader. It will operate in urban areas in the UK, and it will also employ a subscription system on a weekly and monthly basis (</a:t>
            </a:r>
            <a:r>
              <a:rPr lang="en-US" sz="2000" i="1" dirty="0">
                <a:latin typeface="Times New Roman" panose="02020603050405020304" pitchFamily="18" charset="0"/>
                <a:cs typeface="Times New Roman" panose="02020603050405020304" pitchFamily="18" charset="0"/>
              </a:rPr>
              <a:t>Taken from component 1</a:t>
            </a:r>
            <a:r>
              <a:rPr lang="en-US" sz="2000" dirty="0">
                <a:latin typeface="Times New Roman" panose="02020603050405020304" pitchFamily="18" charset="0"/>
                <a:cs typeface="Times New Roman" panose="02020603050405020304" pitchFamily="18" charset="0"/>
              </a:rPr>
              <a:t>).</a:t>
            </a:r>
          </a:p>
          <a:p>
            <a:endParaRPr lang="en-IN" dirty="0"/>
          </a:p>
        </p:txBody>
      </p:sp>
      <p:pic>
        <p:nvPicPr>
          <p:cNvPr id="5" name="Picture 4">
            <a:extLst>
              <a:ext uri="{FF2B5EF4-FFF2-40B4-BE49-F238E27FC236}">
                <a16:creationId xmlns:a16="http://schemas.microsoft.com/office/drawing/2014/main" id="{55024C80-CABF-B540-A35A-4D9C8EBF573F}"/>
              </a:ext>
            </a:extLst>
          </p:cNvPr>
          <p:cNvPicPr>
            <a:picLocks noChangeAspect="1"/>
          </p:cNvPicPr>
          <p:nvPr/>
        </p:nvPicPr>
        <p:blipFill>
          <a:blip r:embed="rId3"/>
          <a:stretch>
            <a:fillRect/>
          </a:stretch>
        </p:blipFill>
        <p:spPr>
          <a:xfrm>
            <a:off x="7100362" y="1690688"/>
            <a:ext cx="4253438" cy="3875222"/>
          </a:xfrm>
          <a:prstGeom prst="rect">
            <a:avLst/>
          </a:prstGeom>
          <a:effectLst>
            <a:softEdge rad="355600"/>
          </a:effectLst>
        </p:spPr>
      </p:pic>
    </p:spTree>
    <p:extLst>
      <p:ext uri="{BB962C8B-B14F-4D97-AF65-F5344CB8AC3E}">
        <p14:creationId xmlns:p14="http://schemas.microsoft.com/office/powerpoint/2010/main" val="3697029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08280-5424-543C-88D9-5E57954B5371}"/>
              </a:ext>
            </a:extLst>
          </p:cNvPr>
          <p:cNvSpPr>
            <a:spLocks noGrp="1"/>
          </p:cNvSpPr>
          <p:nvPr>
            <p:ph type="title"/>
          </p:nvPr>
        </p:nvSpPr>
        <p:spPr/>
        <p:txBody>
          <a:bodyPr>
            <a:normAutofit fontScale="90000"/>
          </a:bodyPr>
          <a:lstStyle/>
          <a:p>
            <a:pPr algn="ctr"/>
            <a:br>
              <a:rPr lang="en-IN" sz="3200" b="1" dirty="0">
                <a:latin typeface="Times New Roman" panose="02020603050405020304" pitchFamily="18" charset="0"/>
                <a:cs typeface="Times New Roman" panose="02020603050405020304" pitchFamily="18" charset="0"/>
              </a:rPr>
            </a:br>
            <a:r>
              <a:rPr lang="en-IN" sz="3300" b="1" dirty="0">
                <a:latin typeface="Times New Roman" panose="02020603050405020304" pitchFamily="18" charset="0"/>
                <a:cs typeface="Times New Roman" panose="02020603050405020304" pitchFamily="18" charset="0"/>
              </a:rPr>
              <a:t>Overview of the business idea </a:t>
            </a:r>
            <a:br>
              <a:rPr lang="en-IN" b="1" dirty="0"/>
            </a:br>
            <a:endParaRPr lang="en-IN" dirty="0"/>
          </a:p>
        </p:txBody>
      </p:sp>
      <p:sp>
        <p:nvSpPr>
          <p:cNvPr id="3" name="Content Placeholder 2">
            <a:extLst>
              <a:ext uri="{FF2B5EF4-FFF2-40B4-BE49-F238E27FC236}">
                <a16:creationId xmlns:a16="http://schemas.microsoft.com/office/drawing/2014/main" id="{11255F57-1BDE-CFB7-7214-C6A1A199EBF5}"/>
              </a:ext>
            </a:extLst>
          </p:cNvPr>
          <p:cNvSpPr>
            <a:spLocks noGrp="1"/>
          </p:cNvSpPr>
          <p:nvPr>
            <p:ph idx="1"/>
          </p:nvPr>
        </p:nvSpPr>
        <p:spPr>
          <a:xfrm>
            <a:off x="838200" y="2477979"/>
            <a:ext cx="6127885" cy="2809066"/>
          </a:xfrm>
        </p:spPr>
        <p:txBody>
          <a:bodyPr/>
          <a:lstStyle/>
          <a:p>
            <a:pPr lvl="0" algn="just"/>
            <a:r>
              <a:rPr lang="en-US" sz="2000" dirty="0">
                <a:latin typeface="Times New Roman" panose="02020603050405020304" pitchFamily="18" charset="0"/>
                <a:cs typeface="Times New Roman" panose="02020603050405020304" pitchFamily="18" charset="0"/>
              </a:rPr>
              <a:t>NutriBox UK is a health-focused meal delivery service, which provides curated, high-protein and plan-based vegan meals for health-conscious urbanites.</a:t>
            </a:r>
          </a:p>
          <a:p>
            <a:pPr lvl="0" algn="just"/>
            <a:r>
              <a:rPr lang="en-US" sz="2000" dirty="0">
                <a:latin typeface="Times New Roman" panose="02020603050405020304" pitchFamily="18" charset="0"/>
                <a:cs typeface="Times New Roman" panose="02020603050405020304" pitchFamily="18" charset="0"/>
              </a:rPr>
              <a:t>Fresh products will be used for preparing the meals and to deliver balanced nutrition at a reasonable cost (Huangna, 2022).</a:t>
            </a:r>
          </a:p>
          <a:p>
            <a:pPr lvl="0" algn="just"/>
            <a:r>
              <a:rPr lang="en-US" sz="2000" dirty="0">
                <a:latin typeface="Times New Roman" panose="02020603050405020304" pitchFamily="18" charset="0"/>
                <a:cs typeface="Times New Roman" panose="02020603050405020304" pitchFamily="18" charset="0"/>
              </a:rPr>
              <a:t>The long-term objective of the business is to set SMART goals and to promote long-term sustainability.</a:t>
            </a:r>
          </a:p>
          <a:p>
            <a:endParaRPr lang="en-IN" dirty="0"/>
          </a:p>
        </p:txBody>
      </p:sp>
      <p:pic>
        <p:nvPicPr>
          <p:cNvPr id="5" name="Picture 4">
            <a:extLst>
              <a:ext uri="{FF2B5EF4-FFF2-40B4-BE49-F238E27FC236}">
                <a16:creationId xmlns:a16="http://schemas.microsoft.com/office/drawing/2014/main" id="{80EE27E8-2770-0896-B1A1-120DD9EC95A2}"/>
              </a:ext>
            </a:extLst>
          </p:cNvPr>
          <p:cNvPicPr>
            <a:picLocks noChangeAspect="1"/>
          </p:cNvPicPr>
          <p:nvPr/>
        </p:nvPicPr>
        <p:blipFill>
          <a:blip r:embed="rId3"/>
          <a:stretch>
            <a:fillRect/>
          </a:stretch>
        </p:blipFill>
        <p:spPr>
          <a:xfrm>
            <a:off x="7396480" y="1831106"/>
            <a:ext cx="3957320" cy="4102813"/>
          </a:xfrm>
          <a:prstGeom prst="rect">
            <a:avLst/>
          </a:prstGeom>
          <a:effectLst>
            <a:softEdge rad="177800"/>
          </a:effectLst>
        </p:spPr>
      </p:pic>
      <p:sp>
        <p:nvSpPr>
          <p:cNvPr id="6" name="TextBox 5">
            <a:extLst>
              <a:ext uri="{FF2B5EF4-FFF2-40B4-BE49-F238E27FC236}">
                <a16:creationId xmlns:a16="http://schemas.microsoft.com/office/drawing/2014/main" id="{F4D6C536-3936-854D-D5D3-30714E1C2F53}"/>
              </a:ext>
            </a:extLst>
          </p:cNvPr>
          <p:cNvSpPr txBox="1"/>
          <p:nvPr/>
        </p:nvSpPr>
        <p:spPr>
          <a:xfrm>
            <a:off x="3048000" y="1288055"/>
            <a:ext cx="6096000" cy="369332"/>
          </a:xfrm>
          <a:prstGeom prst="rect">
            <a:avLst/>
          </a:prstGeom>
          <a:noFill/>
        </p:spPr>
        <p:txBody>
          <a:bodyPr wrap="square">
            <a:spAutoFit/>
          </a:bodyPr>
          <a:lstStyle/>
          <a:p>
            <a:pPr algn="ctr"/>
            <a:r>
              <a:rPr lang="en-IN" sz="1800" b="1" dirty="0">
                <a:latin typeface="Times New Roman" panose="02020603050405020304" pitchFamily="18" charset="0"/>
                <a:cs typeface="Times New Roman" panose="02020603050405020304" pitchFamily="18" charset="0"/>
              </a:rPr>
              <a:t>Description of the product and/or service with the start up</a:t>
            </a:r>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0957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154753-8E0D-84FD-5F04-495470B35CAC}"/>
              </a:ext>
            </a:extLst>
          </p:cNvPr>
          <p:cNvSpPr>
            <a:spLocks noGrp="1"/>
          </p:cNvSpPr>
          <p:nvPr>
            <p:ph idx="1"/>
          </p:nvPr>
        </p:nvSpPr>
        <p:spPr>
          <a:xfrm>
            <a:off x="838199" y="2300119"/>
            <a:ext cx="5897880" cy="2830681"/>
          </a:xfrm>
        </p:spPr>
        <p:txBody>
          <a:bodyPr/>
          <a:lstStyle/>
          <a:p>
            <a:pPr lvl="0" algn="just"/>
            <a:r>
              <a:rPr lang="en-IN" sz="2000" dirty="0">
                <a:latin typeface="Times New Roman" panose="02020603050405020304" pitchFamily="18" charset="0"/>
                <a:cs typeface="Times New Roman" panose="02020603050405020304" pitchFamily="18" charset="0"/>
              </a:rPr>
              <a:t>The USP of the business is that it is formulated with protein and a rich plant-based menu to cater to the fitness needs.</a:t>
            </a:r>
          </a:p>
          <a:p>
            <a:pPr lvl="0" algn="just"/>
            <a:r>
              <a:rPr lang="en-IN" sz="2000" dirty="0">
                <a:latin typeface="Times New Roman" panose="02020603050405020304" pitchFamily="18" charset="0"/>
                <a:cs typeface="Times New Roman" panose="02020603050405020304" pitchFamily="18" charset="0"/>
              </a:rPr>
              <a:t>In the dietary prioritisation, it offers tailored meals with low-carb, vegan and diabetic friendly options (Cormier, 2022).</a:t>
            </a:r>
          </a:p>
          <a:p>
            <a:pPr lvl="0" algn="just"/>
            <a:r>
              <a:rPr lang="en-IN" sz="2000" dirty="0">
                <a:latin typeface="Times New Roman" panose="02020603050405020304" pitchFamily="18" charset="0"/>
                <a:cs typeface="Times New Roman" panose="02020603050405020304" pitchFamily="18" charset="0"/>
              </a:rPr>
              <a:t>The management team of the company is the team owner, chef and delivery staff.</a:t>
            </a:r>
          </a:p>
          <a:p>
            <a:endParaRPr lang="en-IN" dirty="0"/>
          </a:p>
        </p:txBody>
      </p:sp>
      <p:pic>
        <p:nvPicPr>
          <p:cNvPr id="5" name="Picture 4">
            <a:extLst>
              <a:ext uri="{FF2B5EF4-FFF2-40B4-BE49-F238E27FC236}">
                <a16:creationId xmlns:a16="http://schemas.microsoft.com/office/drawing/2014/main" id="{39257C96-0F19-D4B1-FC24-3FD8BB19A009}"/>
              </a:ext>
            </a:extLst>
          </p:cNvPr>
          <p:cNvPicPr>
            <a:picLocks noChangeAspect="1"/>
          </p:cNvPicPr>
          <p:nvPr/>
        </p:nvPicPr>
        <p:blipFill>
          <a:blip r:embed="rId3"/>
          <a:stretch>
            <a:fillRect/>
          </a:stretch>
        </p:blipFill>
        <p:spPr>
          <a:xfrm>
            <a:off x="7183121" y="1934359"/>
            <a:ext cx="4170680" cy="4005574"/>
          </a:xfrm>
          <a:prstGeom prst="rect">
            <a:avLst/>
          </a:prstGeom>
          <a:effectLst>
            <a:softEdge rad="215900"/>
          </a:effectLst>
        </p:spPr>
      </p:pic>
      <p:sp>
        <p:nvSpPr>
          <p:cNvPr id="7" name="Title 1">
            <a:extLst>
              <a:ext uri="{FF2B5EF4-FFF2-40B4-BE49-F238E27FC236}">
                <a16:creationId xmlns:a16="http://schemas.microsoft.com/office/drawing/2014/main" id="{24E20E7F-BEC1-2444-7E0D-FC8198689395}"/>
              </a:ext>
            </a:extLst>
          </p:cNvPr>
          <p:cNvSpPr>
            <a:spLocks noGrp="1"/>
          </p:cNvSpPr>
          <p:nvPr>
            <p:ph type="title"/>
          </p:nvPr>
        </p:nvSpPr>
        <p:spPr>
          <a:xfrm>
            <a:off x="838200" y="365125"/>
            <a:ext cx="10515600" cy="1325563"/>
          </a:xfrm>
        </p:spPr>
        <p:txBody>
          <a:bodyPr>
            <a:normAutofit fontScale="90000"/>
          </a:bodyPr>
          <a:lstStyle/>
          <a:p>
            <a:pPr algn="ctr"/>
            <a:br>
              <a:rPr lang="en-IN" sz="3200" b="1" dirty="0">
                <a:latin typeface="Times New Roman" panose="02020603050405020304" pitchFamily="18" charset="0"/>
                <a:cs typeface="Times New Roman" panose="02020603050405020304" pitchFamily="18" charset="0"/>
              </a:rPr>
            </a:br>
            <a:r>
              <a:rPr lang="en-IN" sz="3300" b="1" dirty="0">
                <a:latin typeface="Times New Roman" panose="02020603050405020304" pitchFamily="18" charset="0"/>
                <a:cs typeface="Times New Roman" panose="02020603050405020304" pitchFamily="18" charset="0"/>
              </a:rPr>
              <a:t>Overview of the business idea </a:t>
            </a:r>
            <a:br>
              <a:rPr lang="en-IN" sz="3300" b="1" dirty="0"/>
            </a:br>
            <a:endParaRPr lang="en-IN" sz="3300" dirty="0"/>
          </a:p>
        </p:txBody>
      </p:sp>
      <p:sp>
        <p:nvSpPr>
          <p:cNvPr id="8" name="TextBox 7">
            <a:extLst>
              <a:ext uri="{FF2B5EF4-FFF2-40B4-BE49-F238E27FC236}">
                <a16:creationId xmlns:a16="http://schemas.microsoft.com/office/drawing/2014/main" id="{B8C4C352-CC98-648A-2CB4-CA037A52FDF0}"/>
              </a:ext>
            </a:extLst>
          </p:cNvPr>
          <p:cNvSpPr txBox="1"/>
          <p:nvPr/>
        </p:nvSpPr>
        <p:spPr>
          <a:xfrm>
            <a:off x="3048000" y="1288055"/>
            <a:ext cx="6096000" cy="369332"/>
          </a:xfrm>
          <a:prstGeom prst="rect">
            <a:avLst/>
          </a:prstGeom>
          <a:noFill/>
        </p:spPr>
        <p:txBody>
          <a:bodyPr wrap="square">
            <a:spAutoFit/>
          </a:bodyPr>
          <a:lstStyle/>
          <a:p>
            <a:pPr algn="ctr"/>
            <a:r>
              <a:rPr lang="en-IN" sz="1800" b="1" dirty="0">
                <a:latin typeface="Times New Roman" panose="02020603050405020304" pitchFamily="18" charset="0"/>
                <a:cs typeface="Times New Roman" panose="02020603050405020304" pitchFamily="18" charset="0"/>
              </a:rPr>
              <a:t>Unique selling points</a:t>
            </a:r>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1026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1B2722-FE8E-9289-90B0-090230FF2F2C}"/>
              </a:ext>
            </a:extLst>
          </p:cNvPr>
          <p:cNvSpPr>
            <a:spLocks noGrp="1"/>
          </p:cNvSpPr>
          <p:nvPr>
            <p:ph idx="1"/>
          </p:nvPr>
        </p:nvSpPr>
        <p:spPr>
          <a:xfrm>
            <a:off x="838200" y="2448157"/>
            <a:ext cx="5257800" cy="2807767"/>
          </a:xfrm>
        </p:spPr>
        <p:txBody>
          <a:bodyPr/>
          <a:lstStyle/>
          <a:p>
            <a:pPr lvl="0" algn="just"/>
            <a:r>
              <a:rPr lang="en-IN" sz="2000" dirty="0">
                <a:latin typeface="Times New Roman" panose="02020603050405020304" pitchFamily="18" charset="0"/>
                <a:cs typeface="Times New Roman" panose="02020603050405020304" pitchFamily="18" charset="0"/>
              </a:rPr>
              <a:t>NutriBox will be registered as a Private Limited Company (Ltd) in the UK, which will offer liability protection.</a:t>
            </a:r>
          </a:p>
          <a:p>
            <a:pPr lvl="0" algn="just"/>
            <a:r>
              <a:rPr lang="en-IN" sz="2000" dirty="0">
                <a:latin typeface="Times New Roman" panose="02020603050405020304" pitchFamily="18" charset="0"/>
                <a:cs typeface="Times New Roman" panose="02020603050405020304" pitchFamily="18" charset="0"/>
              </a:rPr>
              <a:t>It is focused on protecting personal assets from business debt.</a:t>
            </a:r>
          </a:p>
          <a:p>
            <a:pPr lvl="0" algn="just"/>
            <a:r>
              <a:rPr lang="en-IN" sz="2000" dirty="0">
                <a:latin typeface="Times New Roman" panose="02020603050405020304" pitchFamily="18" charset="0"/>
                <a:cs typeface="Times New Roman" panose="02020603050405020304" pitchFamily="18" charset="0"/>
              </a:rPr>
              <a:t>Credibility is easy to attract partnerships and investors in the food industry (Rogers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2024).</a:t>
            </a:r>
          </a:p>
        </p:txBody>
      </p:sp>
      <p:pic>
        <p:nvPicPr>
          <p:cNvPr id="5" name="Picture 4">
            <a:extLst>
              <a:ext uri="{FF2B5EF4-FFF2-40B4-BE49-F238E27FC236}">
                <a16:creationId xmlns:a16="http://schemas.microsoft.com/office/drawing/2014/main" id="{7C870733-7A20-0A3F-E721-54D2A47EFCF9}"/>
              </a:ext>
            </a:extLst>
          </p:cNvPr>
          <p:cNvPicPr>
            <a:picLocks noChangeAspect="1"/>
          </p:cNvPicPr>
          <p:nvPr/>
        </p:nvPicPr>
        <p:blipFill>
          <a:blip r:embed="rId3"/>
          <a:stretch>
            <a:fillRect/>
          </a:stretch>
        </p:blipFill>
        <p:spPr>
          <a:xfrm>
            <a:off x="6489921" y="2065284"/>
            <a:ext cx="4960399" cy="3593835"/>
          </a:xfrm>
          <a:prstGeom prst="rect">
            <a:avLst/>
          </a:prstGeom>
          <a:effectLst>
            <a:softEdge rad="241300"/>
          </a:effectLst>
        </p:spPr>
      </p:pic>
      <p:sp>
        <p:nvSpPr>
          <p:cNvPr id="7" name="Title 1">
            <a:extLst>
              <a:ext uri="{FF2B5EF4-FFF2-40B4-BE49-F238E27FC236}">
                <a16:creationId xmlns:a16="http://schemas.microsoft.com/office/drawing/2014/main" id="{9085B5B1-46AB-0E15-8D8C-A14042C2008E}"/>
              </a:ext>
            </a:extLst>
          </p:cNvPr>
          <p:cNvSpPr>
            <a:spLocks noGrp="1"/>
          </p:cNvSpPr>
          <p:nvPr>
            <p:ph type="title"/>
          </p:nvPr>
        </p:nvSpPr>
        <p:spPr>
          <a:xfrm>
            <a:off x="838200" y="365125"/>
            <a:ext cx="10515600" cy="1325563"/>
          </a:xfrm>
        </p:spPr>
        <p:txBody>
          <a:bodyPr>
            <a:normAutofit fontScale="90000"/>
          </a:bodyPr>
          <a:lstStyle/>
          <a:p>
            <a:pPr algn="ctr"/>
            <a:br>
              <a:rPr lang="en-IN" sz="3200" b="1" dirty="0">
                <a:latin typeface="Times New Roman" panose="02020603050405020304" pitchFamily="18" charset="0"/>
                <a:cs typeface="Times New Roman" panose="02020603050405020304" pitchFamily="18" charset="0"/>
              </a:rPr>
            </a:br>
            <a:r>
              <a:rPr lang="en-IN" sz="3300" b="1" dirty="0">
                <a:latin typeface="Times New Roman" panose="02020603050405020304" pitchFamily="18" charset="0"/>
                <a:cs typeface="Times New Roman" panose="02020603050405020304" pitchFamily="18" charset="0"/>
              </a:rPr>
              <a:t>Overview of the business idea </a:t>
            </a:r>
            <a:br>
              <a:rPr lang="en-IN" sz="3300" b="1" dirty="0"/>
            </a:br>
            <a:endParaRPr lang="en-IN" sz="3300" dirty="0"/>
          </a:p>
        </p:txBody>
      </p:sp>
      <p:sp>
        <p:nvSpPr>
          <p:cNvPr id="8" name="TextBox 7">
            <a:extLst>
              <a:ext uri="{FF2B5EF4-FFF2-40B4-BE49-F238E27FC236}">
                <a16:creationId xmlns:a16="http://schemas.microsoft.com/office/drawing/2014/main" id="{E5A266D2-4DC1-D472-1C09-D84D4801D913}"/>
              </a:ext>
            </a:extLst>
          </p:cNvPr>
          <p:cNvSpPr txBox="1"/>
          <p:nvPr/>
        </p:nvSpPr>
        <p:spPr>
          <a:xfrm>
            <a:off x="3048000" y="1288055"/>
            <a:ext cx="6096000" cy="369332"/>
          </a:xfrm>
          <a:prstGeom prst="rect">
            <a:avLst/>
          </a:prstGeom>
          <a:noFill/>
        </p:spPr>
        <p:txBody>
          <a:bodyPr wrap="square">
            <a:spAutoFit/>
          </a:bodyPr>
          <a:lstStyle/>
          <a:p>
            <a:pPr algn="ctr"/>
            <a:r>
              <a:rPr lang="en-US" sz="1800" b="1" dirty="0">
                <a:latin typeface="Times New Roman" panose="02020603050405020304" pitchFamily="18" charset="0"/>
                <a:cs typeface="Times New Roman" panose="02020603050405020304" pitchFamily="18" charset="0"/>
              </a:rPr>
              <a:t>Management structure and legal format</a:t>
            </a:r>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19015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3D337-8EC6-F556-5327-2C02D79F01E2}"/>
              </a:ext>
            </a:extLst>
          </p:cNvPr>
          <p:cNvSpPr>
            <a:spLocks noGrp="1"/>
          </p:cNvSpPr>
          <p:nvPr>
            <p:ph type="title"/>
          </p:nvPr>
        </p:nvSpPr>
        <p:spPr/>
        <p:txBody>
          <a:bodyPr>
            <a:noAutofit/>
          </a:bodyPr>
          <a:lstStyle/>
          <a:p>
            <a:pPr algn="ctr"/>
            <a:r>
              <a:rPr lang="en-IN" sz="3000" b="1" dirty="0">
                <a:latin typeface="Times New Roman" panose="02020603050405020304" pitchFamily="18" charset="0"/>
                <a:cs typeface="Times New Roman" panose="02020603050405020304" pitchFamily="18" charset="0"/>
              </a:rPr>
              <a:t>Three important external factors from your PESTEL analysis</a:t>
            </a:r>
            <a:endParaRPr lang="en-IN" sz="3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2185C8C-47F8-0B0F-ECDC-D1019C4B1219}"/>
              </a:ext>
            </a:extLst>
          </p:cNvPr>
          <p:cNvSpPr>
            <a:spLocks noGrp="1"/>
          </p:cNvSpPr>
          <p:nvPr>
            <p:ph idx="1"/>
          </p:nvPr>
        </p:nvSpPr>
        <p:spPr>
          <a:xfrm>
            <a:off x="838200" y="2318459"/>
            <a:ext cx="5873885" cy="4954554"/>
          </a:xfrm>
        </p:spPr>
        <p:txBody>
          <a:bodyPr/>
          <a:lstStyle/>
          <a:p>
            <a:pPr lvl="0" algn="just"/>
            <a:r>
              <a:rPr lang="en-IN" sz="2000" dirty="0">
                <a:latin typeface="Times New Roman" panose="02020603050405020304" pitchFamily="18" charset="0"/>
                <a:cs typeface="Times New Roman" panose="02020603050405020304" pitchFamily="18" charset="0"/>
              </a:rPr>
              <a:t>The political factors, such as strict regulations on food safety and hygiene, affected the business with the requirement to maintain the UK standard </a:t>
            </a:r>
          </a:p>
          <a:p>
            <a:pPr lvl="0" algn="just"/>
            <a:r>
              <a:rPr lang="en-IN" sz="2000" dirty="0">
                <a:latin typeface="Times New Roman" panose="02020603050405020304" pitchFamily="18" charset="0"/>
                <a:cs typeface="Times New Roman" panose="02020603050405020304" pitchFamily="18" charset="0"/>
              </a:rPr>
              <a:t>The economic drivers were demand-driven, with the advances in cost of living and changes in the availability of affordable meals (Taken from component 1)</a:t>
            </a:r>
          </a:p>
          <a:p>
            <a:endParaRPr lang="en-IN" dirty="0"/>
          </a:p>
        </p:txBody>
      </p:sp>
      <p:pic>
        <p:nvPicPr>
          <p:cNvPr id="5" name="Picture 4">
            <a:extLst>
              <a:ext uri="{FF2B5EF4-FFF2-40B4-BE49-F238E27FC236}">
                <a16:creationId xmlns:a16="http://schemas.microsoft.com/office/drawing/2014/main" id="{DFCC88DE-A939-0F63-61BC-7E004632BCD2}"/>
              </a:ext>
            </a:extLst>
          </p:cNvPr>
          <p:cNvPicPr>
            <a:picLocks noChangeAspect="1"/>
          </p:cNvPicPr>
          <p:nvPr/>
        </p:nvPicPr>
        <p:blipFill>
          <a:blip r:embed="rId3"/>
          <a:stretch>
            <a:fillRect/>
          </a:stretch>
        </p:blipFill>
        <p:spPr>
          <a:xfrm>
            <a:off x="7138808" y="1992245"/>
            <a:ext cx="4214992" cy="3951355"/>
          </a:xfrm>
          <a:prstGeom prst="rect">
            <a:avLst/>
          </a:prstGeom>
          <a:effectLst>
            <a:softEdge rad="127000"/>
          </a:effectLst>
        </p:spPr>
      </p:pic>
    </p:spTree>
    <p:extLst>
      <p:ext uri="{BB962C8B-B14F-4D97-AF65-F5344CB8AC3E}">
        <p14:creationId xmlns:p14="http://schemas.microsoft.com/office/powerpoint/2010/main" val="734378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2E4199-C616-696A-3699-9D9188159FB3}"/>
              </a:ext>
            </a:extLst>
          </p:cNvPr>
          <p:cNvSpPr>
            <a:spLocks noGrp="1"/>
          </p:cNvSpPr>
          <p:nvPr>
            <p:ph idx="1"/>
          </p:nvPr>
        </p:nvSpPr>
        <p:spPr>
          <a:xfrm>
            <a:off x="838200" y="2367279"/>
            <a:ext cx="5664200" cy="3809683"/>
          </a:xfrm>
        </p:spPr>
        <p:txBody>
          <a:bodyPr/>
          <a:lstStyle/>
          <a:p>
            <a:pPr lvl="0" algn="just"/>
            <a:r>
              <a:rPr lang="en-GB" sz="2000" dirty="0">
                <a:latin typeface="Times New Roman" panose="02020603050405020304" pitchFamily="18" charset="0"/>
                <a:cs typeface="Times New Roman" panose="02020603050405020304" pitchFamily="18" charset="0"/>
              </a:rPr>
              <a:t>According to Martin and Blythe (2023), marketing is a form of practice that helps organisations showcase their products and services to their customers. </a:t>
            </a:r>
          </a:p>
          <a:p>
            <a:pPr lvl="0" algn="just"/>
            <a:r>
              <a:rPr lang="en-GB" sz="2000" dirty="0">
                <a:latin typeface="Times New Roman" panose="02020603050405020304" pitchFamily="18" charset="0"/>
                <a:cs typeface="Times New Roman" panose="02020603050405020304" pitchFamily="18" charset="0"/>
              </a:rPr>
              <a:t>It also enhances communication and interpersonal relationships between companies and their targeted audience.  </a:t>
            </a:r>
          </a:p>
          <a:p>
            <a:endParaRPr lang="en-IN" dirty="0"/>
          </a:p>
        </p:txBody>
      </p:sp>
      <p:sp>
        <p:nvSpPr>
          <p:cNvPr id="4" name="Title 1">
            <a:extLst>
              <a:ext uri="{FF2B5EF4-FFF2-40B4-BE49-F238E27FC236}">
                <a16:creationId xmlns:a16="http://schemas.microsoft.com/office/drawing/2014/main" id="{5A5E4C76-DA20-FE99-1B8F-E56E78D06CFA}"/>
              </a:ext>
            </a:extLst>
          </p:cNvPr>
          <p:cNvSpPr txBox="1">
            <a:spLocks/>
          </p:cNvSpPr>
          <p:nvPr/>
        </p:nvSpPr>
        <p:spPr>
          <a:xfrm>
            <a:off x="990600" y="500062"/>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000" b="1" dirty="0">
                <a:latin typeface="Times New Roman" panose="02020603050405020304" pitchFamily="18" charset="0"/>
                <a:cs typeface="Times New Roman" panose="02020603050405020304" pitchFamily="18" charset="0"/>
              </a:rPr>
              <a:t>Two major marketing strategies</a:t>
            </a:r>
            <a:endParaRPr lang="en-IN" sz="3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0C8E3BE-E1F8-F4E6-19A2-5C3DFFBD97FA}"/>
              </a:ext>
            </a:extLst>
          </p:cNvPr>
          <p:cNvPicPr>
            <a:picLocks noChangeAspect="1"/>
          </p:cNvPicPr>
          <p:nvPr/>
        </p:nvPicPr>
        <p:blipFill>
          <a:blip r:embed="rId3"/>
          <a:stretch>
            <a:fillRect/>
          </a:stretch>
        </p:blipFill>
        <p:spPr>
          <a:xfrm>
            <a:off x="6744626" y="1825624"/>
            <a:ext cx="4761574" cy="4087495"/>
          </a:xfrm>
          <a:prstGeom prst="rect">
            <a:avLst/>
          </a:prstGeom>
          <a:effectLst>
            <a:softEdge rad="127000"/>
          </a:effectLst>
        </p:spPr>
      </p:pic>
    </p:spTree>
    <p:extLst>
      <p:ext uri="{BB962C8B-B14F-4D97-AF65-F5344CB8AC3E}">
        <p14:creationId xmlns:p14="http://schemas.microsoft.com/office/powerpoint/2010/main" val="3099350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CF0C79-EB42-526A-07B1-207499C0F241}"/>
              </a:ext>
            </a:extLst>
          </p:cNvPr>
          <p:cNvSpPr>
            <a:spLocks noGrp="1"/>
          </p:cNvSpPr>
          <p:nvPr>
            <p:ph idx="1"/>
          </p:nvPr>
        </p:nvSpPr>
        <p:spPr>
          <a:xfrm>
            <a:off x="838200" y="2468879"/>
            <a:ext cx="5836920" cy="3708083"/>
          </a:xfrm>
        </p:spPr>
        <p:txBody>
          <a:bodyPr/>
          <a:lstStyle/>
          <a:p>
            <a:pPr lvl="0" algn="just"/>
            <a:r>
              <a:rPr lang="en-GB" sz="2000" dirty="0">
                <a:latin typeface="Times New Roman" panose="02020603050405020304" pitchFamily="18" charset="0"/>
                <a:cs typeface="Times New Roman" panose="02020603050405020304" pitchFamily="18" charset="0"/>
              </a:rPr>
              <a:t>In the opinion of Zambrano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(2022), two major marketing strategies are traditional marketing and digital marketing.  </a:t>
            </a:r>
          </a:p>
          <a:p>
            <a:pPr lvl="0" algn="just"/>
            <a:r>
              <a:rPr lang="en-GB" sz="2000" dirty="0">
                <a:latin typeface="Times New Roman" panose="02020603050405020304" pitchFamily="18" charset="0"/>
                <a:cs typeface="Times New Roman" panose="02020603050405020304" pitchFamily="18" charset="0"/>
              </a:rPr>
              <a:t>Also, these marketing strategies have multiple opportunities to enhance customer reach and increase revenue by establishing customer trust and loyalty. </a:t>
            </a:r>
          </a:p>
          <a:p>
            <a:endParaRPr lang="en-IN" dirty="0"/>
          </a:p>
        </p:txBody>
      </p:sp>
      <p:sp>
        <p:nvSpPr>
          <p:cNvPr id="5" name="Title 1">
            <a:extLst>
              <a:ext uri="{FF2B5EF4-FFF2-40B4-BE49-F238E27FC236}">
                <a16:creationId xmlns:a16="http://schemas.microsoft.com/office/drawing/2014/main" id="{55D9D9FC-E4BF-76A1-EA15-EC8BA992225A}"/>
              </a:ext>
            </a:extLst>
          </p:cNvPr>
          <p:cNvSpPr txBox="1">
            <a:spLocks/>
          </p:cNvSpPr>
          <p:nvPr/>
        </p:nvSpPr>
        <p:spPr>
          <a:xfrm>
            <a:off x="990600" y="500062"/>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000" b="1" dirty="0">
                <a:latin typeface="Times New Roman" panose="02020603050405020304" pitchFamily="18" charset="0"/>
                <a:cs typeface="Times New Roman" panose="02020603050405020304" pitchFamily="18" charset="0"/>
              </a:rPr>
              <a:t>Two major marketing strategies (Contd..)</a:t>
            </a:r>
            <a:endParaRPr lang="en-IN" sz="3000"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8F905E5D-0041-7E3A-3E2B-D0686742A074}"/>
              </a:ext>
            </a:extLst>
          </p:cNvPr>
          <p:cNvPicPr>
            <a:picLocks noChangeAspect="1"/>
          </p:cNvPicPr>
          <p:nvPr/>
        </p:nvPicPr>
        <p:blipFill>
          <a:blip r:embed="rId3"/>
          <a:stretch>
            <a:fillRect/>
          </a:stretch>
        </p:blipFill>
        <p:spPr>
          <a:xfrm>
            <a:off x="6918960" y="1900374"/>
            <a:ext cx="4587240" cy="4012746"/>
          </a:xfrm>
          <a:prstGeom prst="rect">
            <a:avLst/>
          </a:prstGeom>
          <a:effectLst>
            <a:softEdge rad="127000"/>
          </a:effectLst>
        </p:spPr>
      </p:pic>
    </p:spTree>
    <p:extLst>
      <p:ext uri="{BB962C8B-B14F-4D97-AF65-F5344CB8AC3E}">
        <p14:creationId xmlns:p14="http://schemas.microsoft.com/office/powerpoint/2010/main" val="3113397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5B7827-66DC-B243-BDD6-74BEA7E5AE1C}"/>
              </a:ext>
            </a:extLst>
          </p:cNvPr>
          <p:cNvSpPr>
            <a:spLocks noGrp="1"/>
          </p:cNvSpPr>
          <p:nvPr>
            <p:ph idx="1"/>
          </p:nvPr>
        </p:nvSpPr>
        <p:spPr>
          <a:xfrm>
            <a:off x="990600" y="2395855"/>
            <a:ext cx="5628640" cy="3962083"/>
          </a:xfrm>
        </p:spPr>
        <p:txBody>
          <a:bodyPr/>
          <a:lstStyle/>
          <a:p>
            <a:pPr lvl="0" algn="just"/>
            <a:r>
              <a:rPr lang="en-GB" sz="2000" dirty="0">
                <a:latin typeface="Times New Roman" panose="02020603050405020304" pitchFamily="18" charset="0"/>
                <a:cs typeface="Times New Roman" panose="02020603050405020304" pitchFamily="18" charset="0"/>
              </a:rPr>
              <a:t>In the opinion of Loo (2025), to reach customers, companies can effectively concentrate on TV ads, instead of the focus of traditional marketing.</a:t>
            </a:r>
          </a:p>
          <a:p>
            <a:pPr lvl="0" algn="just"/>
            <a:r>
              <a:rPr lang="en-GB" sz="2000" dirty="0">
                <a:latin typeface="Times New Roman" panose="02020603050405020304" pitchFamily="18" charset="0"/>
                <a:cs typeface="Times New Roman" panose="02020603050405020304" pitchFamily="18" charset="0"/>
              </a:rPr>
              <a:t>Nuseir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(2023), from the focus of digital marketing strategy, Instagram, Facebook, Twitter, YouTube and LinkedIn are some of the effective social media channels. </a:t>
            </a:r>
          </a:p>
          <a:p>
            <a:endParaRPr lang="en-IN" dirty="0"/>
          </a:p>
        </p:txBody>
      </p:sp>
      <p:sp>
        <p:nvSpPr>
          <p:cNvPr id="4" name="Title 1">
            <a:extLst>
              <a:ext uri="{FF2B5EF4-FFF2-40B4-BE49-F238E27FC236}">
                <a16:creationId xmlns:a16="http://schemas.microsoft.com/office/drawing/2014/main" id="{7C3A4F74-BD36-9294-CDA9-2396F87AE742}"/>
              </a:ext>
            </a:extLst>
          </p:cNvPr>
          <p:cNvSpPr txBox="1">
            <a:spLocks/>
          </p:cNvSpPr>
          <p:nvPr/>
        </p:nvSpPr>
        <p:spPr>
          <a:xfrm>
            <a:off x="990600" y="500062"/>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000" b="1" dirty="0">
                <a:latin typeface="Times New Roman" panose="02020603050405020304" pitchFamily="18" charset="0"/>
                <a:cs typeface="Times New Roman" panose="02020603050405020304" pitchFamily="18" charset="0"/>
              </a:rPr>
              <a:t>Two major marketing strategies (Contd..)</a:t>
            </a:r>
            <a:endParaRPr lang="en-IN" sz="3000"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A3B0C678-164B-A2B8-BF61-BA7936543038}"/>
              </a:ext>
            </a:extLst>
          </p:cNvPr>
          <p:cNvPicPr>
            <a:picLocks noChangeAspect="1"/>
          </p:cNvPicPr>
          <p:nvPr/>
        </p:nvPicPr>
        <p:blipFill>
          <a:blip r:embed="rId3"/>
          <a:stretch>
            <a:fillRect/>
          </a:stretch>
        </p:blipFill>
        <p:spPr>
          <a:xfrm>
            <a:off x="6918960" y="1825625"/>
            <a:ext cx="4505960" cy="3688080"/>
          </a:xfrm>
          <a:prstGeom prst="rect">
            <a:avLst/>
          </a:prstGeom>
          <a:effectLst>
            <a:softEdge rad="127000"/>
          </a:effectLst>
        </p:spPr>
      </p:pic>
    </p:spTree>
    <p:extLst>
      <p:ext uri="{BB962C8B-B14F-4D97-AF65-F5344CB8AC3E}">
        <p14:creationId xmlns:p14="http://schemas.microsoft.com/office/powerpoint/2010/main" val="2061786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16640F-ECF4-8271-7127-53B8624543B8}"/>
              </a:ext>
            </a:extLst>
          </p:cNvPr>
          <p:cNvSpPr>
            <a:spLocks noGrp="1"/>
          </p:cNvSpPr>
          <p:nvPr>
            <p:ph idx="1"/>
          </p:nvPr>
        </p:nvSpPr>
        <p:spPr>
          <a:xfrm>
            <a:off x="838200" y="2560319"/>
            <a:ext cx="5552440" cy="3616643"/>
          </a:xfrm>
        </p:spPr>
        <p:txBody>
          <a:bodyPr/>
          <a:lstStyle/>
          <a:p>
            <a:pPr lvl="0" algn="just"/>
            <a:r>
              <a:rPr lang="en-GB" sz="2000" dirty="0">
                <a:latin typeface="Times New Roman" panose="02020603050405020304" pitchFamily="18" charset="0"/>
                <a:cs typeface="Times New Roman" panose="02020603050405020304" pitchFamily="18" charset="0"/>
              </a:rPr>
              <a:t>According to Gutterman (2023), companies face challenges in obtaining funds for starting their business.</a:t>
            </a:r>
          </a:p>
          <a:p>
            <a:pPr lvl="0" algn="just"/>
            <a:r>
              <a:rPr lang="en-GB" sz="2000" dirty="0">
                <a:latin typeface="Times New Roman" panose="02020603050405020304" pitchFamily="18" charset="0"/>
                <a:cs typeface="Times New Roman" panose="02020603050405020304" pitchFamily="18" charset="0"/>
              </a:rPr>
              <a:t>Also, funding helps companies to bring the initial products and services to the industry and market. </a:t>
            </a:r>
          </a:p>
          <a:p>
            <a:endParaRPr lang="en-IN" dirty="0"/>
          </a:p>
        </p:txBody>
      </p:sp>
      <p:pic>
        <p:nvPicPr>
          <p:cNvPr id="8" name="Picture 7">
            <a:extLst>
              <a:ext uri="{FF2B5EF4-FFF2-40B4-BE49-F238E27FC236}">
                <a16:creationId xmlns:a16="http://schemas.microsoft.com/office/drawing/2014/main" id="{5B2E1828-B275-5519-15E7-A7A2355FBE88}"/>
              </a:ext>
            </a:extLst>
          </p:cNvPr>
          <p:cNvPicPr>
            <a:picLocks noChangeAspect="1"/>
          </p:cNvPicPr>
          <p:nvPr/>
        </p:nvPicPr>
        <p:blipFill>
          <a:blip r:embed="rId3"/>
          <a:stretch>
            <a:fillRect/>
          </a:stretch>
        </p:blipFill>
        <p:spPr>
          <a:xfrm>
            <a:off x="6784253" y="2017166"/>
            <a:ext cx="4692835" cy="1411834"/>
          </a:xfrm>
          <a:prstGeom prst="rect">
            <a:avLst/>
          </a:prstGeom>
        </p:spPr>
      </p:pic>
      <p:pic>
        <p:nvPicPr>
          <p:cNvPr id="10" name="Picture 9">
            <a:extLst>
              <a:ext uri="{FF2B5EF4-FFF2-40B4-BE49-F238E27FC236}">
                <a16:creationId xmlns:a16="http://schemas.microsoft.com/office/drawing/2014/main" id="{ED244FA8-5182-0573-E7DB-04E1C37F4A82}"/>
              </a:ext>
            </a:extLst>
          </p:cNvPr>
          <p:cNvPicPr>
            <a:picLocks noChangeAspect="1"/>
          </p:cNvPicPr>
          <p:nvPr/>
        </p:nvPicPr>
        <p:blipFill>
          <a:blip r:embed="rId4"/>
          <a:stretch>
            <a:fillRect/>
          </a:stretch>
        </p:blipFill>
        <p:spPr>
          <a:xfrm>
            <a:off x="6784253" y="3620541"/>
            <a:ext cx="4721947" cy="2197621"/>
          </a:xfrm>
          <a:prstGeom prst="rect">
            <a:avLst/>
          </a:prstGeom>
        </p:spPr>
      </p:pic>
      <p:sp>
        <p:nvSpPr>
          <p:cNvPr id="11" name="Title 1">
            <a:extLst>
              <a:ext uri="{FF2B5EF4-FFF2-40B4-BE49-F238E27FC236}">
                <a16:creationId xmlns:a16="http://schemas.microsoft.com/office/drawing/2014/main" id="{84613FE4-793F-71D3-ED0F-20ED5AE0AD71}"/>
              </a:ext>
            </a:extLst>
          </p:cNvPr>
          <p:cNvSpPr txBox="1">
            <a:spLocks/>
          </p:cNvSpPr>
          <p:nvPr/>
        </p:nvSpPr>
        <p:spPr>
          <a:xfrm>
            <a:off x="990600" y="500062"/>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000" b="1" dirty="0">
                <a:latin typeface="Times New Roman" panose="02020603050405020304" pitchFamily="18" charset="0"/>
                <a:cs typeface="Times New Roman" panose="02020603050405020304" pitchFamily="18" charset="0"/>
              </a:rPr>
              <a:t>Funding requirements and allocation</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7140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C39D68-5C23-7202-18E8-AE6836E14B02}"/>
              </a:ext>
            </a:extLst>
          </p:cNvPr>
          <p:cNvSpPr>
            <a:spLocks noGrp="1"/>
          </p:cNvSpPr>
          <p:nvPr>
            <p:ph idx="1"/>
          </p:nvPr>
        </p:nvSpPr>
        <p:spPr>
          <a:xfrm>
            <a:off x="838200" y="2560319"/>
            <a:ext cx="5694680" cy="3616643"/>
          </a:xfrm>
        </p:spPr>
        <p:txBody>
          <a:bodyPr/>
          <a:lstStyle/>
          <a:p>
            <a:pPr lvl="0" algn="just"/>
            <a:r>
              <a:rPr lang="en-GB" sz="2000" dirty="0">
                <a:latin typeface="Times New Roman" panose="02020603050405020304" pitchFamily="18" charset="0"/>
                <a:cs typeface="Times New Roman" panose="02020603050405020304" pitchFamily="18" charset="0"/>
              </a:rPr>
              <a:t>As per the conclusion of the presentation, NutriBox UK concentrate on a healthy meal delivery service. </a:t>
            </a:r>
          </a:p>
          <a:p>
            <a:pPr lvl="0" algn="just"/>
            <a:r>
              <a:rPr lang="en-GB" sz="2000" dirty="0">
                <a:latin typeface="Times New Roman" panose="02020603050405020304" pitchFamily="18" charset="0"/>
                <a:cs typeface="Times New Roman" panose="02020603050405020304" pitchFamily="18" charset="0"/>
              </a:rPr>
              <a:t>High protein and plant-based food and recipes are some of the examples of their USP, prioritising dietary solutions.</a:t>
            </a:r>
          </a:p>
          <a:p>
            <a:endParaRPr lang="en-IN" dirty="0"/>
          </a:p>
        </p:txBody>
      </p:sp>
      <p:sp>
        <p:nvSpPr>
          <p:cNvPr id="4" name="Title 1">
            <a:extLst>
              <a:ext uri="{FF2B5EF4-FFF2-40B4-BE49-F238E27FC236}">
                <a16:creationId xmlns:a16="http://schemas.microsoft.com/office/drawing/2014/main" id="{C4F284B1-9D2D-E531-116E-E151425B21A5}"/>
              </a:ext>
            </a:extLst>
          </p:cNvPr>
          <p:cNvSpPr txBox="1">
            <a:spLocks/>
          </p:cNvSpPr>
          <p:nvPr/>
        </p:nvSpPr>
        <p:spPr>
          <a:xfrm>
            <a:off x="990600" y="500062"/>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3000" b="1" dirty="0">
                <a:latin typeface="Times New Roman" panose="02020603050405020304" pitchFamily="18" charset="0"/>
                <a:cs typeface="Times New Roman" panose="02020603050405020304" pitchFamily="18" charset="0"/>
              </a:rPr>
              <a:t>Conclusion</a:t>
            </a:r>
            <a:endParaRPr lang="en-IN" sz="3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5BA0980C-F59A-7EAE-2FDC-29D313109545}"/>
              </a:ext>
            </a:extLst>
          </p:cNvPr>
          <p:cNvPicPr>
            <a:picLocks noChangeAspect="1"/>
          </p:cNvPicPr>
          <p:nvPr/>
        </p:nvPicPr>
        <p:blipFill>
          <a:blip r:embed="rId3"/>
          <a:stretch>
            <a:fillRect/>
          </a:stretch>
        </p:blipFill>
        <p:spPr>
          <a:xfrm>
            <a:off x="7056119" y="1706878"/>
            <a:ext cx="4297681" cy="4297681"/>
          </a:xfrm>
          <a:prstGeom prst="rect">
            <a:avLst/>
          </a:prstGeom>
          <a:effectLst>
            <a:softEdge rad="127000"/>
          </a:effectLst>
        </p:spPr>
      </p:pic>
    </p:spTree>
    <p:extLst>
      <p:ext uri="{BB962C8B-B14F-4D97-AF65-F5344CB8AC3E}">
        <p14:creationId xmlns:p14="http://schemas.microsoft.com/office/powerpoint/2010/main" val="1016561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37F29-1FE9-9FC3-5D83-B31C59AB32BA}"/>
              </a:ext>
            </a:extLst>
          </p:cNvPr>
          <p:cNvSpPr>
            <a:spLocks noGrp="1"/>
          </p:cNvSpPr>
          <p:nvPr>
            <p:ph type="title"/>
          </p:nvPr>
        </p:nvSpPr>
        <p:spPr/>
        <p:txBody>
          <a:bodyPr>
            <a:normAutofit fontScale="90000"/>
          </a:bodyPr>
          <a:lstStyle/>
          <a:p>
            <a:pPr algn="ctr"/>
            <a:br>
              <a:rPr lang="en-IN" b="1" dirty="0">
                <a:latin typeface="Times New Roman" panose="02020603050405020304" pitchFamily="18" charset="0"/>
                <a:cs typeface="Times New Roman" panose="02020603050405020304" pitchFamily="18" charset="0"/>
              </a:rPr>
            </a:br>
            <a:r>
              <a:rPr lang="en-IN" sz="3300" b="1" dirty="0">
                <a:latin typeface="Times New Roman" panose="02020603050405020304" pitchFamily="18" charset="0"/>
                <a:cs typeface="Times New Roman" panose="02020603050405020304" pitchFamily="18" charset="0"/>
              </a:rPr>
              <a:t>Reference List </a:t>
            </a:r>
            <a:br>
              <a:rPr lang="en-IN" sz="3600" b="1" dirty="0"/>
            </a:br>
            <a:endParaRPr lang="en-IN" dirty="0"/>
          </a:p>
        </p:txBody>
      </p:sp>
      <p:sp>
        <p:nvSpPr>
          <p:cNvPr id="3" name="Content Placeholder 2">
            <a:extLst>
              <a:ext uri="{FF2B5EF4-FFF2-40B4-BE49-F238E27FC236}">
                <a16:creationId xmlns:a16="http://schemas.microsoft.com/office/drawing/2014/main" id="{93D1F277-A907-FE55-41B1-2AEDA5F7A856}"/>
              </a:ext>
            </a:extLst>
          </p:cNvPr>
          <p:cNvSpPr>
            <a:spLocks noGrp="1"/>
          </p:cNvSpPr>
          <p:nvPr>
            <p:ph idx="1"/>
          </p:nvPr>
        </p:nvSpPr>
        <p:spPr/>
        <p:txBody>
          <a:bodyPr>
            <a:normAutofit fontScale="55000" lnSpcReduction="20000"/>
          </a:bodyPr>
          <a:lstStyle/>
          <a:p>
            <a:pPr algn="just"/>
            <a:r>
              <a:rPr lang="en-GB" dirty="0">
                <a:latin typeface="Times New Roman" panose="02020603050405020304" pitchFamily="18" charset="0"/>
                <a:cs typeface="Times New Roman" panose="02020603050405020304" pitchFamily="18" charset="0"/>
              </a:rPr>
              <a:t>Cormier, S. (2022) </a:t>
            </a:r>
            <a:r>
              <a:rPr lang="en-GB" i="1" dirty="0">
                <a:latin typeface="Times New Roman" panose="02020603050405020304" pitchFamily="18" charset="0"/>
                <a:cs typeface="Times New Roman" panose="02020603050405020304" pitchFamily="18" charset="0"/>
              </a:rPr>
              <a:t>Plant-Based Nutrition Guide for Endurance Cyclists</a:t>
            </a:r>
            <a:r>
              <a:rPr lang="en-GB" dirty="0">
                <a:latin typeface="Times New Roman" panose="02020603050405020304" pitchFamily="18" charset="0"/>
                <a:cs typeface="Times New Roman" panose="02020603050405020304" pitchFamily="18" charset="0"/>
              </a:rPr>
              <a:t>. California State University, Long Beach.</a:t>
            </a:r>
          </a:p>
          <a:p>
            <a:pPr algn="just"/>
            <a:r>
              <a:rPr lang="en-GB" dirty="0">
                <a:latin typeface="Times New Roman" panose="02020603050405020304" pitchFamily="18" charset="0"/>
                <a:cs typeface="Times New Roman" panose="02020603050405020304" pitchFamily="18" charset="0"/>
              </a:rPr>
              <a:t>Głodowska, A., Maciejewski, M. and Wach, K. (2023) ‘Navigating the digital landscape: A conceptual framework for understanding digital entrepreneurship and business transformation’. </a:t>
            </a:r>
            <a:r>
              <a:rPr lang="en-GB" i="1" dirty="0">
                <a:latin typeface="Times New Roman" panose="02020603050405020304" pitchFamily="18" charset="0"/>
                <a:cs typeface="Times New Roman" panose="02020603050405020304" pitchFamily="18" charset="0"/>
              </a:rPr>
              <a:t>International Entrepreneurship Review</a:t>
            </a:r>
            <a:r>
              <a:rPr lang="en-GB" dirty="0">
                <a:latin typeface="Times New Roman" panose="02020603050405020304" pitchFamily="18" charset="0"/>
                <a:cs typeface="Times New Roman" panose="02020603050405020304" pitchFamily="18" charset="0"/>
              </a:rPr>
              <a:t>, 9(4), pp.7-20.</a:t>
            </a:r>
          </a:p>
          <a:p>
            <a:pPr algn="just"/>
            <a:r>
              <a:rPr lang="en-GB" dirty="0">
                <a:latin typeface="Times New Roman" panose="02020603050405020304" pitchFamily="18" charset="0"/>
                <a:cs typeface="Times New Roman" panose="02020603050405020304" pitchFamily="18" charset="0"/>
              </a:rPr>
              <a:t>Gutterman, A.S. (2023) ‘Initial funding sources for startups’, </a:t>
            </a:r>
            <a:r>
              <a:rPr lang="en-GB" i="1" dirty="0">
                <a:latin typeface="Times New Roman" panose="02020603050405020304" pitchFamily="18" charset="0"/>
                <a:cs typeface="Times New Roman" panose="02020603050405020304" pitchFamily="18" charset="0"/>
              </a:rPr>
              <a:t>Available at SSRN 4483015</a:t>
            </a:r>
            <a:r>
              <a:rPr lang="en-GB" dirty="0">
                <a:latin typeface="Times New Roman" panose="02020603050405020304" pitchFamily="18" charset="0"/>
                <a:cs typeface="Times New Roman" panose="02020603050405020304" pitchFamily="18" charset="0"/>
              </a:rPr>
              <a:t>.</a:t>
            </a:r>
          </a:p>
          <a:p>
            <a:pPr algn="just"/>
            <a:r>
              <a:rPr lang="en-GB" dirty="0">
                <a:latin typeface="Times New Roman" panose="02020603050405020304" pitchFamily="18" charset="0"/>
                <a:cs typeface="Times New Roman" panose="02020603050405020304" pitchFamily="18" charset="0"/>
              </a:rPr>
              <a:t>Huangna, M. (2022) ‘Analysis of innovative strategies for promoting vegan and vegetarian food companies on the international market’. </a:t>
            </a:r>
            <a:r>
              <a:rPr lang="en-GB" i="1" dirty="0">
                <a:latin typeface="Times New Roman" panose="02020603050405020304" pitchFamily="18" charset="0"/>
                <a:cs typeface="Times New Roman" panose="02020603050405020304" pitchFamily="18" charset="0"/>
              </a:rPr>
              <a:t>Стратегии развития социальных общностей, институтов и территорий. Т. 2.—Екатеринбург, </a:t>
            </a:r>
            <a:r>
              <a:rPr lang="en-GB" dirty="0">
                <a:latin typeface="Times New Roman" panose="02020603050405020304" pitchFamily="18" charset="0"/>
                <a:cs typeface="Times New Roman" panose="02020603050405020304" pitchFamily="18" charset="0"/>
              </a:rPr>
              <a:t>2022, pp.101-104.</a:t>
            </a:r>
          </a:p>
          <a:p>
            <a:pPr algn="just"/>
            <a:r>
              <a:rPr lang="en-GB" dirty="0">
                <a:latin typeface="Times New Roman" panose="02020603050405020304" pitchFamily="18" charset="0"/>
                <a:cs typeface="Times New Roman" panose="02020603050405020304" pitchFamily="18" charset="0"/>
              </a:rPr>
              <a:t>Loo, P. (2025) ‘Transformation of Traditional Marketing Strategy to Digital; Challenges and Opportunities for Retailers’, </a:t>
            </a:r>
            <a:r>
              <a:rPr lang="en-GB" i="1" dirty="0">
                <a:latin typeface="Times New Roman" panose="02020603050405020304" pitchFamily="18" charset="0"/>
                <a:cs typeface="Times New Roman" panose="02020603050405020304" pitchFamily="18" charset="0"/>
              </a:rPr>
              <a:t>Oikonomia: Journal of Management Economics and Accounting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a:t>
            </a:r>
            <a:r>
              <a:rPr lang="en-GB" dirty="0">
                <a:latin typeface="Times New Roman" panose="02020603050405020304" pitchFamily="18" charset="0"/>
                <a:cs typeface="Times New Roman" panose="02020603050405020304" pitchFamily="18" charset="0"/>
              </a:rPr>
              <a:t>(2), pp.32-44. Available at: https://doi.org/10.61942/oikonomia.v2i2.301</a:t>
            </a:r>
          </a:p>
          <a:p>
            <a:pPr algn="just"/>
            <a:r>
              <a:rPr lang="en-GB" dirty="0">
                <a:latin typeface="Times New Roman" panose="02020603050405020304" pitchFamily="18" charset="0"/>
                <a:cs typeface="Times New Roman" panose="02020603050405020304" pitchFamily="18" charset="0"/>
              </a:rPr>
              <a:t>Martin, J. and Blythe, J. (2023) </a:t>
            </a:r>
            <a:r>
              <a:rPr lang="en-GB" i="1" dirty="0">
                <a:latin typeface="Times New Roman" panose="02020603050405020304" pitchFamily="18" charset="0"/>
                <a:cs typeface="Times New Roman" panose="02020603050405020304" pitchFamily="18" charset="0"/>
              </a:rPr>
              <a:t>Essentials of marketing</a:t>
            </a:r>
            <a:r>
              <a:rPr lang="en-GB" dirty="0">
                <a:latin typeface="Times New Roman" panose="02020603050405020304" pitchFamily="18" charset="0"/>
                <a:cs typeface="Times New Roman" panose="02020603050405020304" pitchFamily="18" charset="0"/>
              </a:rPr>
              <a:t>. BoD–Books on Demand.</a:t>
            </a:r>
          </a:p>
          <a:p>
            <a:pPr algn="just"/>
            <a:r>
              <a:rPr lang="en-GB" dirty="0">
                <a:latin typeface="Times New Roman" panose="02020603050405020304" pitchFamily="18" charset="0"/>
                <a:cs typeface="Times New Roman" panose="02020603050405020304" pitchFamily="18" charset="0"/>
              </a:rPr>
              <a:t>Nuseir, M.T., El Refae, G.A., Aljumah, A., Alshurideh, M., Urabi, S. and Kurdi, B.A. (2023) Digital marketing strategies and the impact on customer experience: A systematic review. </a:t>
            </a:r>
            <a:r>
              <a:rPr lang="en-GB" i="1" dirty="0">
                <a:latin typeface="Times New Roman" panose="02020603050405020304" pitchFamily="18" charset="0"/>
                <a:cs typeface="Times New Roman" panose="02020603050405020304" pitchFamily="18" charset="0"/>
              </a:rPr>
              <a:t>The effect of information technology on business and marketing intelligence systems</a:t>
            </a:r>
            <a:r>
              <a:rPr lang="en-GB" dirty="0">
                <a:latin typeface="Times New Roman" panose="02020603050405020304" pitchFamily="18" charset="0"/>
                <a:cs typeface="Times New Roman" panose="02020603050405020304" pitchFamily="18" charset="0"/>
              </a:rPr>
              <a:t>, pp.21-44. Available at: https://doi.org/10.1007/978-3-031-12382-5_2</a:t>
            </a:r>
          </a:p>
          <a:p>
            <a:pPr algn="just"/>
            <a:r>
              <a:rPr lang="en-GB" dirty="0">
                <a:latin typeface="Times New Roman" panose="02020603050405020304" pitchFamily="18" charset="0"/>
                <a:cs typeface="Times New Roman" panose="02020603050405020304" pitchFamily="18" charset="0"/>
              </a:rPr>
              <a:t>Rogers, H., Dora, M., Tsolakis, N. and Kumar, M. (2024) Plant-based food supply chains: recognising market opportunities and industry challenges of pea protein. </a:t>
            </a:r>
            <a:r>
              <a:rPr lang="en-GB" i="1" dirty="0">
                <a:latin typeface="Times New Roman" panose="02020603050405020304" pitchFamily="18" charset="0"/>
                <a:cs typeface="Times New Roman" panose="02020603050405020304" pitchFamily="18" charset="0"/>
              </a:rPr>
              <a:t>Applied Food Research</a:t>
            </a:r>
            <a:r>
              <a:rPr lang="en-GB" dirty="0">
                <a:latin typeface="Times New Roman" panose="02020603050405020304" pitchFamily="18" charset="0"/>
                <a:cs typeface="Times New Roman" panose="02020603050405020304" pitchFamily="18" charset="0"/>
              </a:rPr>
              <a:t>, 4(2), p.100440.</a:t>
            </a:r>
          </a:p>
          <a:p>
            <a:pPr algn="just"/>
            <a:r>
              <a:rPr lang="en-GB" dirty="0">
                <a:latin typeface="Times New Roman" panose="02020603050405020304" pitchFamily="18" charset="0"/>
                <a:cs typeface="Times New Roman" panose="02020603050405020304" pitchFamily="18" charset="0"/>
              </a:rPr>
              <a:t>Zambrano, L.M.V., Quintero, F.Á.L., Calderón, M.G.M., Alcívar, K.G.Z., Cusme, Y.A.Z. and García, K.A.M. (2022) ‘Evolution from traditional marketing to digital marketing as a formative process’, </a:t>
            </a:r>
            <a:r>
              <a:rPr lang="en-GB" i="1" dirty="0">
                <a:latin typeface="Times New Roman" panose="02020603050405020304" pitchFamily="18" charset="0"/>
                <a:cs typeface="Times New Roman" panose="02020603050405020304" pitchFamily="18" charset="0"/>
              </a:rPr>
              <a:t>Journal of business and entrepreneurial studies</a:t>
            </a:r>
            <a:r>
              <a:rPr lang="en-GB" dirty="0">
                <a:latin typeface="Times New Roman" panose="02020603050405020304" pitchFamily="18" charset="0"/>
                <a:cs typeface="Times New Roman" panose="02020603050405020304" pitchFamily="18" charset="0"/>
              </a:rPr>
              <a:t>, 6(3).</a:t>
            </a:r>
          </a:p>
        </p:txBody>
      </p:sp>
    </p:spTree>
    <p:extLst>
      <p:ext uri="{BB962C8B-B14F-4D97-AF65-F5344CB8AC3E}">
        <p14:creationId xmlns:p14="http://schemas.microsoft.com/office/powerpoint/2010/main" val="8563416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BDB4459-EC13-4006-231D-5AA8FB0BE5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046757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1645</Words>
  <Application>Microsoft Office PowerPoint</Application>
  <PresentationFormat>Widescreen</PresentationFormat>
  <Paragraphs>84</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Part 2: Presentation Pitch</vt:lpstr>
      <vt:lpstr>Table of Contents </vt:lpstr>
      <vt:lpstr>Introduction</vt:lpstr>
      <vt:lpstr> Overview of the business idea  </vt:lpstr>
      <vt:lpstr> Overview of the business idea  </vt:lpstr>
      <vt:lpstr> Overview of the business idea  </vt:lpstr>
      <vt:lpstr>Three important external factors from your PESTEL analysis</vt:lpstr>
      <vt:lpstr>PowerPoint Presentation</vt:lpstr>
      <vt:lpstr>PowerPoint Presentation</vt:lpstr>
      <vt:lpstr>PowerPoint Presentation</vt:lpstr>
      <vt:lpstr>PowerPoint Presentation</vt:lpstr>
      <vt:lpstr>PowerPoint Presentation</vt:lpstr>
      <vt:lpstr> 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Sulita Aminta Camara (2438447)</cp:lastModifiedBy>
  <cp:revision>6</cp:revision>
  <dcterms:created xsi:type="dcterms:W3CDTF">2026-04-04T09:27:22Z</dcterms:created>
  <dcterms:modified xsi:type="dcterms:W3CDTF">2026-04-08T10:18:33Z</dcterms:modified>
</cp:coreProperties>
</file>