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handoutMasterIdLst>
    <p:handoutMasterId r:id="rId17"/>
  </p:handoutMasterIdLst>
  <p:sldIdLst>
    <p:sldId id="256" r:id="rId2"/>
    <p:sldId id="257" r:id="rId3"/>
    <p:sldId id="264" r:id="rId4"/>
    <p:sldId id="270" r:id="rId5"/>
    <p:sldId id="258" r:id="rId6"/>
    <p:sldId id="259" r:id="rId7"/>
    <p:sldId id="260" r:id="rId8"/>
    <p:sldId id="271" r:id="rId9"/>
    <p:sldId id="261" r:id="rId10"/>
    <p:sldId id="265" r:id="rId11"/>
    <p:sldId id="266" r:id="rId12"/>
    <p:sldId id="267" r:id="rId13"/>
    <p:sldId id="268" r:id="rId14"/>
    <p:sldId id="263" r:id="rId15"/>
    <p:sldId id="269" r:id="rId16"/>
  </p:sldIdLst>
  <p:sldSz cx="9144000" cy="6858000" type="screen4x3"/>
  <p:notesSz cx="6669088"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3" d="100"/>
          <a:sy n="73" d="100"/>
        </p:scale>
        <p:origin x="-1074" y="-10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968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sz="quarter" idx="1"/>
          </p:nvPr>
        </p:nvSpPr>
        <p:spPr>
          <a:xfrm>
            <a:off x="3778250" y="0"/>
            <a:ext cx="2889250" cy="496888"/>
          </a:xfrm>
          <a:prstGeom prst="rect">
            <a:avLst/>
          </a:prstGeom>
        </p:spPr>
        <p:txBody>
          <a:bodyPr vert="horz" lIns="91440" tIns="45720" rIns="91440" bIns="45720" rtlCol="0"/>
          <a:lstStyle>
            <a:lvl1pPr algn="r">
              <a:defRPr sz="1200"/>
            </a:lvl1pPr>
          </a:lstStyle>
          <a:p>
            <a:fld id="{0BAC2D7A-9190-4102-B2F2-0FE5E17C4FD8}" type="datetimeFigureOut">
              <a:rPr lang="cy-GB" smtClean="0"/>
              <a:t>20/10/2016</a:t>
            </a:fld>
            <a:endParaRPr lang="cy-GB"/>
          </a:p>
        </p:txBody>
      </p:sp>
      <p:sp>
        <p:nvSpPr>
          <p:cNvPr id="4" name="Footer Placeholder 3"/>
          <p:cNvSpPr>
            <a:spLocks noGrp="1"/>
          </p:cNvSpPr>
          <p:nvPr>
            <p:ph type="ftr" sz="quarter" idx="2"/>
          </p:nvPr>
        </p:nvSpPr>
        <p:spPr>
          <a:xfrm>
            <a:off x="0" y="9429750"/>
            <a:ext cx="2889250" cy="496888"/>
          </a:xfrm>
          <a:prstGeom prst="rect">
            <a:avLst/>
          </a:prstGeom>
        </p:spPr>
        <p:txBody>
          <a:bodyPr vert="horz" lIns="91440" tIns="45720" rIns="91440" bIns="45720" rtlCol="0" anchor="b"/>
          <a:lstStyle>
            <a:lvl1pPr algn="l">
              <a:defRPr sz="1200"/>
            </a:lvl1pPr>
          </a:lstStyle>
          <a:p>
            <a:endParaRPr lang="cy-GB"/>
          </a:p>
        </p:txBody>
      </p:sp>
      <p:sp>
        <p:nvSpPr>
          <p:cNvPr id="5" name="Slide Number Placeholder 4"/>
          <p:cNvSpPr>
            <a:spLocks noGrp="1"/>
          </p:cNvSpPr>
          <p:nvPr>
            <p:ph type="sldNum" sz="quarter" idx="3"/>
          </p:nvPr>
        </p:nvSpPr>
        <p:spPr>
          <a:xfrm>
            <a:off x="3778250" y="9429750"/>
            <a:ext cx="2889250" cy="496888"/>
          </a:xfrm>
          <a:prstGeom prst="rect">
            <a:avLst/>
          </a:prstGeom>
        </p:spPr>
        <p:txBody>
          <a:bodyPr vert="horz" lIns="91440" tIns="45720" rIns="91440" bIns="45720" rtlCol="0" anchor="b"/>
          <a:lstStyle>
            <a:lvl1pPr algn="r">
              <a:defRPr sz="1200"/>
            </a:lvl1pPr>
          </a:lstStyle>
          <a:p>
            <a:fld id="{C3E88194-61CA-4DEA-A8E8-174B8A8DB74A}" type="slidenum">
              <a:rPr lang="cy-GB" smtClean="0"/>
              <a:t>‹#›</a:t>
            </a:fld>
            <a:endParaRPr lang="cy-GB"/>
          </a:p>
        </p:txBody>
      </p:sp>
    </p:spTree>
    <p:extLst>
      <p:ext uri="{BB962C8B-B14F-4D97-AF65-F5344CB8AC3E}">
        <p14:creationId xmlns:p14="http://schemas.microsoft.com/office/powerpoint/2010/main" val="3956762457"/>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891821" y="5617774"/>
            <a:ext cx="7382935"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989952" y="1016990"/>
            <a:ext cx="7179733" cy="4831643"/>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990600" y="1009650"/>
            <a:ext cx="7179733" cy="4831643"/>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769521" y="702069"/>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7855433" y="749720"/>
            <a:ext cx="566928" cy="566928"/>
          </a:xfrm>
          <a:prstGeom prst="rect">
            <a:avLst/>
          </a:prstGeom>
          <a:noFill/>
        </p:spPr>
      </p:pic>
      <p:sp>
        <p:nvSpPr>
          <p:cNvPr id="2" name="Title 1"/>
          <p:cNvSpPr>
            <a:spLocks noGrp="1"/>
          </p:cNvSpPr>
          <p:nvPr>
            <p:ph type="ctrTitle"/>
          </p:nvPr>
        </p:nvSpPr>
        <p:spPr>
          <a:xfrm>
            <a:off x="1727201" y="1794935"/>
            <a:ext cx="5723468" cy="1828090"/>
          </a:xfrm>
        </p:spPr>
        <p:txBody>
          <a:bodyPr anchor="b">
            <a:normAutofit/>
          </a:bodyPr>
          <a:lstStyle>
            <a:lvl1pPr>
              <a:defRPr sz="4800"/>
            </a:lvl1pPr>
          </a:lstStyle>
          <a:p>
            <a:r>
              <a:rPr lang="en-US" smtClean="0"/>
              <a:t>Click to edit Master title style</a:t>
            </a:r>
            <a:endParaRPr lang="en-US"/>
          </a:p>
        </p:txBody>
      </p:sp>
      <p:sp>
        <p:nvSpPr>
          <p:cNvPr id="3" name="Subtitle 2"/>
          <p:cNvSpPr>
            <a:spLocks noGrp="1"/>
          </p:cNvSpPr>
          <p:nvPr>
            <p:ph type="subTitle" idx="1"/>
          </p:nvPr>
        </p:nvSpPr>
        <p:spPr>
          <a:xfrm>
            <a:off x="1727200" y="3736622"/>
            <a:ext cx="5712179" cy="1524000"/>
          </a:xfrm>
        </p:spPr>
        <p:txBody>
          <a:bodyPr/>
          <a:lstStyle>
            <a:lvl1pPr marL="0" indent="0" algn="ctr">
              <a:buNone/>
              <a:defRPr>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6770676" y="5357592"/>
            <a:ext cx="1213821" cy="365125"/>
          </a:xfrm>
        </p:spPr>
        <p:txBody>
          <a:bodyPr/>
          <a:lstStyle/>
          <a:p>
            <a:fld id="{D34288F1-4587-48A3-AAB8-A2CBD5A6B492}" type="datetimeFigureOut">
              <a:rPr lang="en-US" smtClean="0"/>
              <a:t>10/20/2016</a:t>
            </a:fld>
            <a:endParaRPr lang="en-US"/>
          </a:p>
        </p:txBody>
      </p:sp>
      <p:sp>
        <p:nvSpPr>
          <p:cNvPr id="5" name="Footer Placeholder 4"/>
          <p:cNvSpPr>
            <a:spLocks noGrp="1"/>
          </p:cNvSpPr>
          <p:nvPr>
            <p:ph type="ftr" sz="quarter" idx="11"/>
          </p:nvPr>
        </p:nvSpPr>
        <p:spPr>
          <a:xfrm>
            <a:off x="1174044" y="5357592"/>
            <a:ext cx="5034845" cy="365125"/>
          </a:xfrm>
        </p:spPr>
        <p:txBody>
          <a:bodyPr/>
          <a:lstStyle/>
          <a:p>
            <a:endParaRPr lang="en-US"/>
          </a:p>
        </p:txBody>
      </p:sp>
      <p:sp>
        <p:nvSpPr>
          <p:cNvPr id="6" name="Slide Number Placeholder 5"/>
          <p:cNvSpPr>
            <a:spLocks noGrp="1"/>
          </p:cNvSpPr>
          <p:nvPr>
            <p:ph type="sldNum" sz="quarter" idx="12"/>
          </p:nvPr>
        </p:nvSpPr>
        <p:spPr>
          <a:xfrm>
            <a:off x="6213930" y="5357592"/>
            <a:ext cx="554023" cy="365125"/>
          </a:xfrm>
        </p:spPr>
        <p:txBody>
          <a:bodyPr/>
          <a:lstStyle>
            <a:lvl1pPr algn="ctr">
              <a:defRPr/>
            </a:lvl1pPr>
          </a:lstStyle>
          <a:p>
            <a:fld id="{CFD1133E-2AB8-4DC6-916A-BF9A0E3111F9}"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34288F1-4587-48A3-AAB8-A2CBD5A6B492}" type="datetimeFigureOut">
              <a:rPr lang="en-US" smtClean="0"/>
              <a:t>10/20/2016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D1133E-2AB8-4DC6-916A-BF9A0E3111F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4979" y="2239430"/>
            <a:ext cx="6254044" cy="1362075"/>
          </a:xfrm>
        </p:spPr>
        <p:txBody>
          <a:bodyPr anchor="b"/>
          <a:lstStyle>
            <a:lvl1pPr algn="ctr">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456267" y="3725334"/>
            <a:ext cx="6231467" cy="1309511"/>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34288F1-4587-48A3-AAB8-A2CBD5A6B492}" type="datetimeFigureOut">
              <a:rPr lang="en-US" smtClean="0"/>
              <a:t>10/20/2016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D1133E-2AB8-4DC6-916A-BF9A0E3111F9}"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D34288F1-4587-48A3-AAB8-A2CBD5A6B492}" type="datetimeFigureOut">
              <a:rPr lang="en-US" smtClean="0"/>
              <a:t>10/20/2016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D1133E-2AB8-4DC6-916A-BF9A0E3111F9}" type="slidenum">
              <a:rPr lang="en-US" smtClean="0"/>
              <a:t>‹#›</a:t>
            </a:fld>
            <a:endParaRPr lang="en-US"/>
          </a:p>
        </p:txBody>
      </p:sp>
      <p:sp>
        <p:nvSpPr>
          <p:cNvPr id="9" name="Content Placeholder 8"/>
          <p:cNvSpPr>
            <a:spLocks noGrp="1"/>
          </p:cNvSpPr>
          <p:nvPr>
            <p:ph sz="quarter" idx="13"/>
          </p:nvPr>
        </p:nvSpPr>
        <p:spPr>
          <a:xfrm>
            <a:off x="1298448" y="2121407"/>
            <a:ext cx="3200400" cy="360273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63440" y="2119313"/>
            <a:ext cx="3200400" cy="36052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557869" y="2122312"/>
            <a:ext cx="293952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910669" y="2122311"/>
            <a:ext cx="2944368"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D34288F1-4587-48A3-AAB8-A2CBD5A6B492}" type="datetimeFigureOut">
              <a:rPr lang="en-US" smtClean="0"/>
              <a:t>10/20/2016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FD1133E-2AB8-4DC6-916A-BF9A0E3111F9}" type="slidenum">
              <a:rPr lang="en-US" smtClean="0"/>
              <a:t>‹#›</a:t>
            </a:fld>
            <a:endParaRPr lang="en-US"/>
          </a:p>
        </p:txBody>
      </p:sp>
      <p:sp>
        <p:nvSpPr>
          <p:cNvPr id="11" name="Content Placeholder 10"/>
          <p:cNvSpPr>
            <a:spLocks noGrp="1"/>
          </p:cNvSpPr>
          <p:nvPr>
            <p:ph sz="quarter" idx="13"/>
          </p:nvPr>
        </p:nvSpPr>
        <p:spPr>
          <a:xfrm>
            <a:off x="1298448" y="2944368"/>
            <a:ext cx="3227832" cy="2779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4645151" y="2944813"/>
            <a:ext cx="3227832" cy="2779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D34288F1-4587-48A3-AAB8-A2CBD5A6B492}" type="datetimeFigureOut">
              <a:rPr lang="en-US" smtClean="0"/>
              <a:t>10/20/2016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FD1133E-2AB8-4DC6-916A-BF9A0E3111F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4288F1-4587-48A3-AAB8-A2CBD5A6B492}" type="datetimeFigureOut">
              <a:rPr lang="en-US" smtClean="0"/>
              <a:t>10/20/2016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FD1133E-2AB8-4DC6-916A-BF9A0E3111F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Freeform 1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p:nvPr/>
        </p:nvSpPr>
        <p:spPr>
          <a:xfrm rot="60000">
            <a:off x="4471416" y="603504"/>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rot="21540000">
            <a:off x="749808" y="576072"/>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9"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8976" y="2020042"/>
            <a:ext cx="3064827" cy="1503037"/>
          </a:xfrm>
        </p:spPr>
        <p:txBody>
          <a:bodyPr anchor="b">
            <a:normAutofit/>
          </a:bodyPr>
          <a:lstStyle>
            <a:lvl1pPr algn="ctr">
              <a:defRPr sz="2400" b="0"/>
            </a:lvl1pPr>
          </a:lstStyle>
          <a:p>
            <a:r>
              <a:rPr lang="en-US" smtClean="0"/>
              <a:t>Click to edit Master title style</a:t>
            </a:r>
            <a:endParaRPr lang="en-US"/>
          </a:p>
        </p:txBody>
      </p:sp>
      <p:sp>
        <p:nvSpPr>
          <p:cNvPr id="3" name="Content Placeholder 2"/>
          <p:cNvSpPr>
            <a:spLocks noGrp="1"/>
          </p:cNvSpPr>
          <p:nvPr>
            <p:ph idx="1"/>
          </p:nvPr>
        </p:nvSpPr>
        <p:spPr>
          <a:xfrm rot="60000">
            <a:off x="4854291" y="1150993"/>
            <a:ext cx="3020792" cy="4625489"/>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60000">
            <a:off x="1148125" y="3623748"/>
            <a:ext cx="3048891" cy="2100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rot="60000">
            <a:off x="6341698" y="5885672"/>
            <a:ext cx="1213821" cy="365125"/>
          </a:xfrm>
        </p:spPr>
        <p:txBody>
          <a:bodyPr/>
          <a:lstStyle/>
          <a:p>
            <a:fld id="{D34288F1-4587-48A3-AAB8-A2CBD5A6B492}" type="datetimeFigureOut">
              <a:rPr lang="en-US" smtClean="0"/>
              <a:t>10/20/2016</a:t>
            </a:fld>
            <a:endParaRPr lang="en-US"/>
          </a:p>
        </p:txBody>
      </p:sp>
      <p:sp>
        <p:nvSpPr>
          <p:cNvPr id="6" name="Footer Placeholder 5"/>
          <p:cNvSpPr>
            <a:spLocks noGrp="1"/>
          </p:cNvSpPr>
          <p:nvPr>
            <p:ph type="ftr" sz="quarter" idx="11"/>
          </p:nvPr>
        </p:nvSpPr>
        <p:spPr>
          <a:xfrm rot="-60000">
            <a:off x="914554" y="5829261"/>
            <a:ext cx="3522607" cy="365125"/>
          </a:xfrm>
        </p:spPr>
        <p:txBody>
          <a:bodyPr/>
          <a:lstStyle/>
          <a:p>
            <a:endParaRPr lang="en-US"/>
          </a:p>
        </p:txBody>
      </p:sp>
      <p:sp>
        <p:nvSpPr>
          <p:cNvPr id="7" name="Slide Number Placeholder 6"/>
          <p:cNvSpPr>
            <a:spLocks noGrp="1"/>
          </p:cNvSpPr>
          <p:nvPr>
            <p:ph type="sldNum" sz="quarter" idx="12"/>
          </p:nvPr>
        </p:nvSpPr>
        <p:spPr>
          <a:xfrm rot="60000">
            <a:off x="7557313" y="5896961"/>
            <a:ext cx="554023" cy="365125"/>
          </a:xfrm>
        </p:spPr>
        <p:txBody>
          <a:bodyPr/>
          <a:lstStyle/>
          <a:p>
            <a:fld id="{CFD1133E-2AB8-4DC6-916A-BF9A0E3111F9}"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Freeform 3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5058" y="575769"/>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p:cNvSpPr/>
          <p:nvPr/>
        </p:nvSpPr>
        <p:spPr>
          <a:xfrm rot="60000">
            <a:off x="4464768" y="603920"/>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5"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6424" y="2020824"/>
            <a:ext cx="3063240" cy="1499616"/>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rot="60000">
            <a:off x="4898615" y="1207272"/>
            <a:ext cx="2913863" cy="4539412"/>
          </a:xfrm>
          <a:ln w="101600" cap="rnd">
            <a:solidFill>
              <a:srgbClr val="FFFFFF"/>
            </a:solidFill>
          </a:ln>
          <a:effectLst>
            <a:outerShdw blurRad="88900" dir="2700000" algn="tl" rotWithShape="0">
              <a:prstClr val="black">
                <a:alpha val="40000"/>
              </a:prstClr>
            </a:outerShdw>
          </a:effectLst>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rot="-60000">
            <a:off x="1152144" y="3621024"/>
            <a:ext cx="3044952" cy="210312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rot="60000">
            <a:off x="6345936" y="5888737"/>
            <a:ext cx="1213821" cy="365125"/>
          </a:xfrm>
        </p:spPr>
        <p:txBody>
          <a:bodyPr/>
          <a:lstStyle/>
          <a:p>
            <a:fld id="{D34288F1-4587-48A3-AAB8-A2CBD5A6B492}" type="datetimeFigureOut">
              <a:rPr lang="en-US" smtClean="0"/>
              <a:t>10/20/2016</a:t>
            </a:fld>
            <a:endParaRPr lang="en-US"/>
          </a:p>
        </p:txBody>
      </p:sp>
      <p:sp>
        <p:nvSpPr>
          <p:cNvPr id="6" name="Footer Placeholder 5"/>
          <p:cNvSpPr>
            <a:spLocks noGrp="1"/>
          </p:cNvSpPr>
          <p:nvPr>
            <p:ph type="ftr" sz="quarter" idx="11"/>
          </p:nvPr>
        </p:nvSpPr>
        <p:spPr>
          <a:xfrm rot="-60000">
            <a:off x="914569" y="5831037"/>
            <a:ext cx="3319043" cy="365125"/>
          </a:xfrm>
        </p:spPr>
        <p:txBody>
          <a:bodyPr/>
          <a:lstStyle/>
          <a:p>
            <a:endParaRPr lang="en-US"/>
          </a:p>
        </p:txBody>
      </p:sp>
      <p:sp>
        <p:nvSpPr>
          <p:cNvPr id="7" name="Slide Number Placeholder 6"/>
          <p:cNvSpPr>
            <a:spLocks noGrp="1"/>
          </p:cNvSpPr>
          <p:nvPr>
            <p:ph type="sldNum" sz="quarter" idx="12"/>
          </p:nvPr>
        </p:nvSpPr>
        <p:spPr>
          <a:xfrm rot="60000">
            <a:off x="7562089" y="5900026"/>
            <a:ext cx="554023" cy="365125"/>
          </a:xfrm>
        </p:spPr>
        <p:txBody>
          <a:bodyPr/>
          <a:lstStyle/>
          <a:p>
            <a:fld id="{CFD1133E-2AB8-4DC6-916A-BF9A0E3111F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34288F1-4587-48A3-AAB8-A2CBD5A6B492}" type="datetimeFigureOut">
              <a:rPr lang="en-US" smtClean="0"/>
              <a:t>10/20/2016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D1133E-2AB8-4DC6-916A-BF9A0E3111F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1" y="925690"/>
            <a:ext cx="1430867" cy="476391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8221" y="1106312"/>
            <a:ext cx="5178779" cy="440266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34288F1-4587-48A3-AAB8-A2CBD5A6B492}" type="datetimeFigureOut">
              <a:rPr lang="en-US" smtClean="0"/>
              <a:t>10/20/2016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D1133E-2AB8-4DC6-916A-BF9A0E3111F9}"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628650" y="6069330"/>
            <a:ext cx="792099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731520" y="575310"/>
            <a:ext cx="7696200" cy="5715000"/>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31520" y="576072"/>
            <a:ext cx="7696200" cy="5715000"/>
          </a:xfrm>
          <a:prstGeom prst="rect">
            <a:avLst/>
          </a:prstGeom>
          <a:blipFill dpi="0" rotWithShape="1">
            <a:blip r:embed="rId13"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14" cstate="print"/>
          <a:srcRect/>
          <a:stretch>
            <a:fillRect/>
          </a:stretch>
        </p:blipFill>
        <p:spPr bwMode="auto">
          <a:xfrm rot="1435684">
            <a:off x="543741" y="273091"/>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14" cstate="print"/>
          <a:srcRect/>
          <a:stretch>
            <a:fillRect/>
          </a:stretch>
        </p:blipFill>
        <p:spPr bwMode="auto">
          <a:xfrm rot="4096196">
            <a:off x="8115079" y="298163"/>
            <a:ext cx="566928" cy="566928"/>
          </a:xfrm>
          <a:prstGeom prst="rect">
            <a:avLst/>
          </a:prstGeom>
          <a:noFill/>
        </p:spPr>
      </p:pic>
      <p:sp>
        <p:nvSpPr>
          <p:cNvPr id="2" name="Title Placeholder 1"/>
          <p:cNvSpPr>
            <a:spLocks noGrp="1"/>
          </p:cNvSpPr>
          <p:nvPr>
            <p:ph type="title"/>
          </p:nvPr>
        </p:nvSpPr>
        <p:spPr>
          <a:xfrm>
            <a:off x="1095023" y="817582"/>
            <a:ext cx="6965245" cy="1202485"/>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63040" y="2119257"/>
            <a:ext cx="6196405" cy="3603812"/>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454588" y="5809152"/>
            <a:ext cx="1213821" cy="365125"/>
          </a:xfrm>
          <a:prstGeom prst="rect">
            <a:avLst/>
          </a:prstGeom>
        </p:spPr>
        <p:txBody>
          <a:bodyPr vert="horz" lIns="91440" tIns="45720" rIns="91440" bIns="45720" rtlCol="0" anchor="ctr"/>
          <a:lstStyle>
            <a:lvl1pPr algn="r">
              <a:defRPr sz="1200">
                <a:solidFill>
                  <a:schemeClr val="tx2"/>
                </a:solidFill>
                <a:latin typeface="Rage Italic" pitchFamily="66" charset="0"/>
              </a:defRPr>
            </a:lvl1pPr>
          </a:lstStyle>
          <a:p>
            <a:fld id="{D34288F1-4587-48A3-AAB8-A2CBD5A6B492}" type="datetimeFigureOut">
              <a:rPr lang="en-US" smtClean="0"/>
              <a:t>10/20/2016</a:t>
            </a:fld>
            <a:endParaRPr lang="en-US"/>
          </a:p>
        </p:txBody>
      </p:sp>
      <p:sp>
        <p:nvSpPr>
          <p:cNvPr id="5" name="Footer Placeholder 4"/>
          <p:cNvSpPr>
            <a:spLocks noGrp="1"/>
          </p:cNvSpPr>
          <p:nvPr>
            <p:ph type="ftr" sz="quarter" idx="3"/>
          </p:nvPr>
        </p:nvSpPr>
        <p:spPr>
          <a:xfrm>
            <a:off x="914401" y="5809152"/>
            <a:ext cx="5540188" cy="365125"/>
          </a:xfrm>
          <a:prstGeom prst="rect">
            <a:avLst/>
          </a:prstGeom>
        </p:spPr>
        <p:txBody>
          <a:bodyPr vert="horz" lIns="91440" tIns="45720" rIns="91440" bIns="45720" rtlCol="0" anchor="ctr"/>
          <a:lstStyle>
            <a:lvl1pPr algn="l">
              <a:defRPr sz="1400">
                <a:solidFill>
                  <a:schemeClr val="tx2"/>
                </a:solidFill>
                <a:latin typeface="Rage Italic" pitchFamily="66" charset="0"/>
              </a:defRPr>
            </a:lvl1pPr>
          </a:lstStyle>
          <a:p>
            <a:endParaRPr lang="en-US"/>
          </a:p>
        </p:txBody>
      </p:sp>
      <p:sp>
        <p:nvSpPr>
          <p:cNvPr id="6" name="Slide Number Placeholder 5"/>
          <p:cNvSpPr>
            <a:spLocks noGrp="1"/>
          </p:cNvSpPr>
          <p:nvPr>
            <p:ph type="sldNum" sz="quarter" idx="4"/>
          </p:nvPr>
        </p:nvSpPr>
        <p:spPr>
          <a:xfrm>
            <a:off x="7670202" y="5809152"/>
            <a:ext cx="554023" cy="365125"/>
          </a:xfrm>
          <a:prstGeom prst="rect">
            <a:avLst/>
          </a:prstGeom>
        </p:spPr>
        <p:txBody>
          <a:bodyPr vert="horz" lIns="91440" tIns="45720" rIns="91440" bIns="45720" rtlCol="0" anchor="ctr"/>
          <a:lstStyle>
            <a:lvl1pPr algn="r">
              <a:defRPr sz="1400">
                <a:solidFill>
                  <a:schemeClr val="tx2"/>
                </a:solidFill>
                <a:latin typeface="Rage Italic" pitchFamily="66" charset="0"/>
              </a:defRPr>
            </a:lvl1pPr>
          </a:lstStyle>
          <a:p>
            <a:fld id="{CFD1133E-2AB8-4DC6-916A-BF9A0E3111F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2"/>
        </a:buClr>
        <a:buSzPct val="85000"/>
        <a:buFont typeface="Brush Script MT" pitchFamily="66" charset="0"/>
        <a:buChar char="O"/>
        <a:defRPr sz="2400" kern="1200">
          <a:solidFill>
            <a:schemeClr val="tx1"/>
          </a:solidFill>
          <a:latin typeface="+mn-lt"/>
          <a:ea typeface="+mn-ea"/>
          <a:cs typeface="+mn-cs"/>
        </a:defRPr>
      </a:lvl1pPr>
      <a:lvl2pPr marL="640080" indent="-274320" algn="l" defTabSz="914400" rtl="0" eaLnBrk="1" latinLnBrk="0" hangingPunct="1">
        <a:spcBef>
          <a:spcPct val="20000"/>
        </a:spcBef>
        <a:buClr>
          <a:schemeClr val="accent2"/>
        </a:buClr>
        <a:buSzPct val="85000"/>
        <a:buFont typeface="Brush Script MT" pitchFamily="66" charset="0"/>
        <a:buChar char="O"/>
        <a:defRPr sz="22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SzPct val="85000"/>
        <a:buFont typeface="Brush Script MT" pitchFamily="66" charset="0"/>
        <a:buChar char="O"/>
        <a:defRPr sz="2000" kern="1200">
          <a:solidFill>
            <a:schemeClr val="tx1"/>
          </a:solidFill>
          <a:latin typeface="+mn-lt"/>
          <a:ea typeface="+mn-ea"/>
          <a:cs typeface="+mn-cs"/>
        </a:defRPr>
      </a:lvl3pPr>
      <a:lvl4pPr marL="1280160" indent="-228600" algn="l" defTabSz="914400" rtl="0" eaLnBrk="1" latinLnBrk="0" hangingPunct="1">
        <a:spcBef>
          <a:spcPct val="20000"/>
        </a:spcBef>
        <a:buClr>
          <a:schemeClr val="accent2"/>
        </a:buClr>
        <a:buSzPct val="85000"/>
        <a:buFont typeface="Brush Script MT" pitchFamily="66" charset="0"/>
        <a:buChar char="O"/>
        <a:defRPr sz="1800" kern="1200">
          <a:solidFill>
            <a:schemeClr val="tx1"/>
          </a:solidFill>
          <a:latin typeface="+mn-lt"/>
          <a:ea typeface="+mn-ea"/>
          <a:cs typeface="+mn-cs"/>
        </a:defRPr>
      </a:lvl4pPr>
      <a:lvl5pPr marL="164592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5pPr>
      <a:lvl6pPr marL="201168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6pPr>
      <a:lvl7pPr marL="237744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7pPr>
      <a:lvl8pPr marL="274320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8pPr>
      <a:lvl9pPr marL="310896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US" altLang="cy-GB" sz="2800" b="1" dirty="0">
                <a:solidFill>
                  <a:srgbClr val="2C0FBF"/>
                </a:solidFill>
              </a:rPr>
              <a:t>DADANSODDI DATA CYFRANOGOL YN ANSODDOL </a:t>
            </a:r>
            <a:r>
              <a:rPr lang="en-US" altLang="cy-GB" sz="2800" b="1" dirty="0">
                <a:solidFill>
                  <a:srgbClr val="2C0FBF"/>
                </a:solidFill>
                <a:latin typeface="Century Schoolbook"/>
              </a:rPr>
              <a:t/>
            </a:r>
            <a:br>
              <a:rPr lang="en-US" altLang="cy-GB" sz="2800" b="1" dirty="0">
                <a:solidFill>
                  <a:srgbClr val="2C0FBF"/>
                </a:solidFill>
                <a:latin typeface="Century Schoolbook"/>
              </a:rPr>
            </a:br>
            <a:r>
              <a:rPr lang="en-US" altLang="cy-GB" sz="2800" b="1" dirty="0" smtClean="0">
                <a:solidFill>
                  <a:srgbClr val="2C0FBF"/>
                </a:solidFill>
                <a:latin typeface="Century Schoolbook"/>
              </a:rPr>
              <a:t/>
            </a:r>
            <a:br>
              <a:rPr lang="en-US" altLang="cy-GB" sz="2800" b="1" dirty="0" smtClean="0">
                <a:solidFill>
                  <a:srgbClr val="2C0FBF"/>
                </a:solidFill>
                <a:latin typeface="Century Schoolbook"/>
              </a:rPr>
            </a:br>
            <a:r>
              <a:rPr lang="en-US" altLang="cy-GB" sz="2800" b="1" dirty="0" smtClean="0">
                <a:solidFill>
                  <a:srgbClr val="2C0FBF"/>
                </a:solidFill>
                <a:latin typeface="Century Schoolbook"/>
              </a:rPr>
              <a:t> </a:t>
            </a:r>
            <a:r>
              <a:rPr lang="en-US" sz="2800" b="1" dirty="0" smtClean="0">
                <a:solidFill>
                  <a:srgbClr val="2C0FBF"/>
                </a:solidFill>
              </a:rPr>
              <a:t>PARTICIPATORY QUALITATIVE DATA ANALYSIS</a:t>
            </a:r>
            <a:endParaRPr lang="en-US" sz="2800" dirty="0"/>
          </a:p>
        </p:txBody>
      </p:sp>
      <p:sp>
        <p:nvSpPr>
          <p:cNvPr id="3" name="Subtitle 2"/>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3146227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smtClean="0"/>
              <a:t>Interpreting the Findings Qualitative / </a:t>
            </a:r>
            <a:r>
              <a:rPr lang="en-GB" altLang="cy-GB" sz="3200" b="1" dirty="0" err="1" smtClean="0">
                <a:solidFill>
                  <a:srgbClr val="575F6D"/>
                </a:solidFill>
                <a:latin typeface="Century Schoolbook"/>
              </a:rPr>
              <a:t>Dehongli’r</a:t>
            </a:r>
            <a:r>
              <a:rPr lang="en-GB" altLang="cy-GB" sz="3200" b="1" dirty="0" smtClean="0">
                <a:solidFill>
                  <a:srgbClr val="575F6D"/>
                </a:solidFill>
                <a:latin typeface="Century Schoolbook"/>
              </a:rPr>
              <a:t> </a:t>
            </a:r>
            <a:r>
              <a:rPr lang="en-GB" altLang="cy-GB" sz="3200" b="1" dirty="0" err="1" smtClean="0">
                <a:solidFill>
                  <a:srgbClr val="575F6D"/>
                </a:solidFill>
                <a:latin typeface="Century Schoolbook"/>
              </a:rPr>
              <a:t>Canfyddiadau</a:t>
            </a:r>
            <a:r>
              <a:rPr lang="en-GB" altLang="cy-GB" sz="3200" b="1" dirty="0" smtClean="0">
                <a:solidFill>
                  <a:srgbClr val="575F6D"/>
                </a:solidFill>
                <a:latin typeface="Century Schoolbook"/>
              </a:rPr>
              <a:t> </a:t>
            </a:r>
            <a:r>
              <a:rPr lang="en-GB" altLang="cy-GB" sz="3200" b="1" dirty="0" err="1" smtClean="0">
                <a:solidFill>
                  <a:srgbClr val="575F6D"/>
                </a:solidFill>
                <a:latin typeface="Century Schoolbook"/>
              </a:rPr>
              <a:t>Ansoddol</a:t>
            </a:r>
            <a:endParaRPr lang="en-US" sz="3200" b="1" dirty="0"/>
          </a:p>
        </p:txBody>
      </p:sp>
      <p:sp>
        <p:nvSpPr>
          <p:cNvPr id="3" name="Content Placeholder 2"/>
          <p:cNvSpPr>
            <a:spLocks noGrp="1"/>
          </p:cNvSpPr>
          <p:nvPr>
            <p:ph sz="quarter" idx="13"/>
          </p:nvPr>
        </p:nvSpPr>
        <p:spPr/>
        <p:txBody>
          <a:bodyPr>
            <a:normAutofit fontScale="77500" lnSpcReduction="20000"/>
          </a:bodyPr>
          <a:lstStyle/>
          <a:p>
            <a:r>
              <a:rPr lang="en-GB" dirty="0" smtClean="0"/>
              <a:t>Qualitative data usually provides an answer to a ‘why’? </a:t>
            </a:r>
            <a:r>
              <a:rPr lang="en-GB" dirty="0" smtClean="0"/>
              <a:t>question, </a:t>
            </a:r>
            <a:r>
              <a:rPr lang="en-GB" dirty="0" smtClean="0"/>
              <a:t>and are generally open questions. </a:t>
            </a:r>
          </a:p>
          <a:p>
            <a:r>
              <a:rPr lang="en-GB" dirty="0" smtClean="0"/>
              <a:t>This kind of data will be gained from open ended questionnaires, interviews and focus groups as well as creative methods such as </a:t>
            </a:r>
            <a:r>
              <a:rPr lang="en-GB" dirty="0" smtClean="0"/>
              <a:t>photographs, </a:t>
            </a:r>
            <a:r>
              <a:rPr lang="en-GB" dirty="0" smtClean="0"/>
              <a:t>videos and drawings. </a:t>
            </a:r>
          </a:p>
          <a:p>
            <a:r>
              <a:rPr lang="en-GB" dirty="0" smtClean="0"/>
              <a:t>There are a number of approaches to analysing this kind of data: </a:t>
            </a:r>
            <a:endParaRPr lang="en-US" dirty="0"/>
          </a:p>
        </p:txBody>
      </p:sp>
      <p:sp>
        <p:nvSpPr>
          <p:cNvPr id="4" name="Content Placeholder 3"/>
          <p:cNvSpPr>
            <a:spLocks noGrp="1"/>
          </p:cNvSpPr>
          <p:nvPr>
            <p:ph sz="quarter" idx="14"/>
          </p:nvPr>
        </p:nvSpPr>
        <p:spPr/>
        <p:txBody>
          <a:bodyPr>
            <a:noAutofit/>
          </a:bodyPr>
          <a:lstStyle/>
          <a:p>
            <a:pPr>
              <a:lnSpc>
                <a:spcPct val="80000"/>
              </a:lnSpc>
            </a:pPr>
            <a:r>
              <a:rPr lang="cy-GB" altLang="cy-GB" sz="1900" dirty="0"/>
              <a:t>Fel arfer mae data ansoddol yn darparu ateb i gwestiwn ‘Pam?’, ac mae’r cwestiynau fel arfer yn rhai agored.</a:t>
            </a:r>
            <a:r>
              <a:rPr lang="en-GB" sz="1900" dirty="0"/>
              <a:t> </a:t>
            </a:r>
          </a:p>
          <a:p>
            <a:pPr>
              <a:lnSpc>
                <a:spcPct val="80000"/>
              </a:lnSpc>
            </a:pPr>
            <a:r>
              <a:rPr lang="cy-GB" altLang="cy-GB" sz="1900" dirty="0"/>
              <a:t>Cesglir data o’r math hwn o holiaduron penagored, cyfweliadau a grwpiau ffocws yn ogystal â dulliau creadigol megis ffotograffau, fideos a lluniadau.</a:t>
            </a:r>
            <a:r>
              <a:rPr lang="en-GB" sz="1900" dirty="0"/>
              <a:t> </a:t>
            </a:r>
          </a:p>
          <a:p>
            <a:pPr>
              <a:lnSpc>
                <a:spcPct val="80000"/>
              </a:lnSpc>
            </a:pPr>
            <a:r>
              <a:rPr lang="cy-GB" altLang="cy-GB" sz="1900" dirty="0"/>
              <a:t>Mae nifer o ddulliau o ddadansoddi data o’r math hwn:</a:t>
            </a:r>
            <a:r>
              <a:rPr lang="en-GB" sz="1900" dirty="0"/>
              <a:t> </a:t>
            </a:r>
            <a:endParaRPr lang="en-US" sz="1900" dirty="0"/>
          </a:p>
          <a:p>
            <a:pPr marL="273050" lvl="0" indent="-273050" fontAlgn="base">
              <a:spcBef>
                <a:spcPts val="600"/>
              </a:spcBef>
              <a:spcAft>
                <a:spcPct val="0"/>
              </a:spcAft>
              <a:buClr>
                <a:srgbClr val="FE8637"/>
              </a:buClr>
              <a:buSzPct val="70000"/>
              <a:buFont typeface="Wingdings" pitchFamily="2" charset="2"/>
              <a:buChar char=""/>
            </a:pPr>
            <a:endParaRPr lang="cy-GB" altLang="cy-GB" sz="1900" dirty="0"/>
          </a:p>
          <a:p>
            <a:pPr marL="273050" lvl="0" indent="-273050" fontAlgn="base">
              <a:spcBef>
                <a:spcPts val="600"/>
              </a:spcBef>
              <a:spcAft>
                <a:spcPct val="0"/>
              </a:spcAft>
              <a:buClr>
                <a:srgbClr val="FE8637"/>
              </a:buClr>
              <a:buSzPct val="70000"/>
              <a:buFont typeface="Wingdings" pitchFamily="2" charset="2"/>
              <a:buChar char=""/>
            </a:pPr>
            <a:endParaRPr lang="en-GB" sz="1900" dirty="0"/>
          </a:p>
        </p:txBody>
      </p:sp>
    </p:spTree>
    <p:extLst>
      <p:ext uri="{BB962C8B-B14F-4D97-AF65-F5344CB8AC3E}">
        <p14:creationId xmlns:p14="http://schemas.microsoft.com/office/powerpoint/2010/main" val="26406679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Data analysis </a:t>
            </a:r>
            <a:br>
              <a:rPr lang="en-GB" dirty="0" smtClean="0"/>
            </a:br>
            <a:r>
              <a:rPr lang="en-GB" dirty="0" err="1" smtClean="0"/>
              <a:t>Dadansoddi</a:t>
            </a:r>
            <a:r>
              <a:rPr lang="en-GB" dirty="0" smtClean="0"/>
              <a:t> data</a:t>
            </a:r>
            <a:endParaRPr lang="en-US" dirty="0"/>
          </a:p>
        </p:txBody>
      </p:sp>
      <p:sp>
        <p:nvSpPr>
          <p:cNvPr id="3" name="Content Placeholder 2"/>
          <p:cNvSpPr>
            <a:spLocks noGrp="1"/>
          </p:cNvSpPr>
          <p:nvPr>
            <p:ph sz="quarter" idx="13"/>
          </p:nvPr>
        </p:nvSpPr>
        <p:spPr/>
        <p:txBody>
          <a:bodyPr>
            <a:normAutofit/>
          </a:bodyPr>
          <a:lstStyle/>
          <a:p>
            <a:r>
              <a:rPr lang="en-GB" dirty="0" smtClean="0"/>
              <a:t>You do not present all your data collected in a study: RAW DATA </a:t>
            </a:r>
          </a:p>
          <a:p>
            <a:r>
              <a:rPr lang="en-GB" dirty="0" smtClean="0"/>
              <a:t>This data needs to be</a:t>
            </a:r>
          </a:p>
          <a:p>
            <a:pPr lvl="1"/>
            <a:r>
              <a:rPr lang="en-GB" dirty="0" smtClean="0"/>
              <a:t>Analysed </a:t>
            </a:r>
          </a:p>
          <a:p>
            <a:pPr lvl="1"/>
            <a:r>
              <a:rPr lang="en-GB" dirty="0" smtClean="0"/>
              <a:t>Interpreted </a:t>
            </a:r>
          </a:p>
          <a:p>
            <a:pPr lvl="1"/>
            <a:r>
              <a:rPr lang="en-GB" dirty="0" smtClean="0"/>
              <a:t>Summarised</a:t>
            </a:r>
          </a:p>
          <a:p>
            <a:pPr lvl="1"/>
            <a:endParaRPr lang="en-GB" dirty="0" smtClean="0"/>
          </a:p>
        </p:txBody>
      </p:sp>
      <p:sp>
        <p:nvSpPr>
          <p:cNvPr id="4" name="Content Placeholder 3"/>
          <p:cNvSpPr>
            <a:spLocks noGrp="1"/>
          </p:cNvSpPr>
          <p:nvPr>
            <p:ph sz="quarter" idx="14"/>
          </p:nvPr>
        </p:nvSpPr>
        <p:spPr/>
        <p:txBody>
          <a:bodyPr>
            <a:normAutofit/>
          </a:bodyPr>
          <a:lstStyle/>
          <a:p>
            <a:r>
              <a:rPr lang="cy-GB" dirty="0" smtClean="0"/>
              <a:t>Dydych chi ddim yn cyflwyno’r holl ddata a </a:t>
            </a:r>
            <a:r>
              <a:rPr lang="cy-GB" dirty="0" err="1" smtClean="0"/>
              <a:t>gasglwyd</a:t>
            </a:r>
            <a:r>
              <a:rPr lang="cy-GB" dirty="0" smtClean="0"/>
              <a:t> gennych mewn astudiaeth: y DATA CRAI</a:t>
            </a:r>
          </a:p>
          <a:p>
            <a:pPr lvl="0">
              <a:buClr>
                <a:srgbClr val="AA2B1E"/>
              </a:buClr>
            </a:pPr>
            <a:r>
              <a:rPr lang="cy-GB" dirty="0" smtClean="0">
                <a:solidFill>
                  <a:prstClr val="black"/>
                </a:solidFill>
              </a:rPr>
              <a:t>Mae angen</a:t>
            </a:r>
          </a:p>
          <a:p>
            <a:pPr lvl="1">
              <a:buClr>
                <a:srgbClr val="AA2B1E"/>
              </a:buClr>
            </a:pPr>
            <a:r>
              <a:rPr lang="cy-GB" dirty="0" smtClean="0">
                <a:solidFill>
                  <a:prstClr val="black"/>
                </a:solidFill>
              </a:rPr>
              <a:t>Dadansoddi</a:t>
            </a:r>
          </a:p>
          <a:p>
            <a:pPr lvl="1">
              <a:buClr>
                <a:srgbClr val="AA2B1E"/>
              </a:buClr>
            </a:pPr>
            <a:r>
              <a:rPr lang="cy-GB" dirty="0" smtClean="0">
                <a:solidFill>
                  <a:prstClr val="black"/>
                </a:solidFill>
              </a:rPr>
              <a:t>Dehongli</a:t>
            </a:r>
          </a:p>
          <a:p>
            <a:pPr lvl="1">
              <a:buClr>
                <a:srgbClr val="AA2B1E"/>
              </a:buClr>
            </a:pPr>
            <a:r>
              <a:rPr lang="cy-GB" dirty="0" smtClean="0">
                <a:solidFill>
                  <a:prstClr val="black"/>
                </a:solidFill>
              </a:rPr>
              <a:t>Crynhoi’r </a:t>
            </a:r>
            <a:r>
              <a:rPr lang="en-GB" dirty="0" smtClean="0">
                <a:solidFill>
                  <a:prstClr val="black"/>
                </a:solidFill>
              </a:rPr>
              <a:t>data </a:t>
            </a:r>
            <a:r>
              <a:rPr lang="en-GB" dirty="0" err="1" smtClean="0">
                <a:solidFill>
                  <a:prstClr val="black"/>
                </a:solidFill>
              </a:rPr>
              <a:t>hwn</a:t>
            </a:r>
            <a:endParaRPr lang="cy-GB" dirty="0" smtClean="0">
              <a:solidFill>
                <a:prstClr val="black"/>
              </a:solidFill>
            </a:endParaRPr>
          </a:p>
          <a:p>
            <a:endParaRPr lang="en-GB" dirty="0"/>
          </a:p>
        </p:txBody>
      </p:sp>
    </p:spTree>
    <p:extLst>
      <p:ext uri="{BB962C8B-B14F-4D97-AF65-F5344CB8AC3E}">
        <p14:creationId xmlns:p14="http://schemas.microsoft.com/office/powerpoint/2010/main" val="4654943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Data </a:t>
            </a:r>
            <a:r>
              <a:rPr lang="en-GB" dirty="0" smtClean="0"/>
              <a:t>analysis</a:t>
            </a:r>
            <a:br>
              <a:rPr lang="en-GB" dirty="0" smtClean="0"/>
            </a:br>
            <a:r>
              <a:rPr lang="en-GB" dirty="0" err="1" smtClean="0"/>
              <a:t>Dadansoddi</a:t>
            </a:r>
            <a:r>
              <a:rPr lang="en-GB" dirty="0" smtClean="0"/>
              <a:t> data </a:t>
            </a:r>
            <a:endParaRPr lang="en-GB" dirty="0"/>
          </a:p>
        </p:txBody>
      </p:sp>
      <p:sp>
        <p:nvSpPr>
          <p:cNvPr id="3" name="Content Placeholder 2"/>
          <p:cNvSpPr>
            <a:spLocks noGrp="1"/>
          </p:cNvSpPr>
          <p:nvPr>
            <p:ph sz="quarter" idx="13"/>
          </p:nvPr>
        </p:nvSpPr>
        <p:spPr/>
        <p:txBody>
          <a:bodyPr>
            <a:normAutofit fontScale="85000" lnSpcReduction="10000"/>
          </a:bodyPr>
          <a:lstStyle/>
          <a:p>
            <a:r>
              <a:rPr lang="en-GB" dirty="0"/>
              <a:t>However, the data still needs to stand alone in under your Findings Heading:</a:t>
            </a:r>
          </a:p>
          <a:p>
            <a:pPr lvl="1"/>
            <a:r>
              <a:rPr lang="en-GB" dirty="0"/>
              <a:t>This means you do not draw conclusions from </a:t>
            </a:r>
            <a:r>
              <a:rPr lang="en-GB" dirty="0" smtClean="0"/>
              <a:t>it; </a:t>
            </a:r>
            <a:r>
              <a:rPr lang="en-GB" dirty="0"/>
              <a:t>you present your data so that others can see why you have drawn the conclusions you have in your discussion and conclusion sections. </a:t>
            </a:r>
            <a:endParaRPr lang="en-US" dirty="0"/>
          </a:p>
          <a:p>
            <a:endParaRPr lang="en-GB" dirty="0"/>
          </a:p>
        </p:txBody>
      </p:sp>
      <p:sp>
        <p:nvSpPr>
          <p:cNvPr id="4" name="Content Placeholder 3"/>
          <p:cNvSpPr>
            <a:spLocks noGrp="1"/>
          </p:cNvSpPr>
          <p:nvPr>
            <p:ph sz="quarter" idx="14"/>
          </p:nvPr>
        </p:nvSpPr>
        <p:spPr/>
        <p:txBody>
          <a:bodyPr>
            <a:normAutofit fontScale="92500" lnSpcReduction="20000"/>
          </a:bodyPr>
          <a:lstStyle/>
          <a:p>
            <a:pPr lvl="0">
              <a:buClr>
                <a:srgbClr val="AA2B1E"/>
              </a:buClr>
            </a:pPr>
            <a:r>
              <a:rPr lang="cy-GB" sz="2000" dirty="0" smtClean="0"/>
              <a:t>Fodd bynnag, mae dal angen i’r data sefyll ar eu  pen eu hun dan eich Pennawd Canfyddiadau:</a:t>
            </a:r>
            <a:endParaRPr lang="cy-GB" sz="2000" dirty="0" smtClean="0">
              <a:solidFill>
                <a:prstClr val="black"/>
              </a:solidFill>
            </a:endParaRPr>
          </a:p>
          <a:p>
            <a:pPr lvl="1">
              <a:buClr>
                <a:srgbClr val="AA2B1E"/>
              </a:buClr>
            </a:pPr>
            <a:r>
              <a:rPr lang="cy-GB" sz="1900" dirty="0" smtClean="0">
                <a:solidFill>
                  <a:prstClr val="black"/>
                </a:solidFill>
              </a:rPr>
              <a:t>Golyga hyn nad ydych </a:t>
            </a:r>
            <a:r>
              <a:rPr lang="cy-GB" sz="1900" dirty="0" err="1" smtClean="0">
                <a:solidFill>
                  <a:prstClr val="black"/>
                </a:solidFill>
              </a:rPr>
              <a:t>chi’n</a:t>
            </a:r>
            <a:r>
              <a:rPr lang="cy-GB" sz="1900" dirty="0" smtClean="0">
                <a:solidFill>
                  <a:prstClr val="black"/>
                </a:solidFill>
              </a:rPr>
              <a:t> dod i gasgliadau ar sail y data yma ond rydych </a:t>
            </a:r>
            <a:r>
              <a:rPr lang="cy-GB" sz="1900" dirty="0" err="1" smtClean="0">
                <a:solidFill>
                  <a:prstClr val="black"/>
                </a:solidFill>
              </a:rPr>
              <a:t>chi’n</a:t>
            </a:r>
            <a:r>
              <a:rPr lang="cy-GB" sz="1900" dirty="0" smtClean="0">
                <a:solidFill>
                  <a:prstClr val="black"/>
                </a:solidFill>
              </a:rPr>
              <a:t> cyflwyno eich data fel y gall eraill weld pam rydych wedi dod i’r casgliadau a wnaethoch yn eich adrannau trafod a chasgliadau.</a:t>
            </a:r>
            <a:endParaRPr lang="cy-GB" sz="2000" dirty="0"/>
          </a:p>
        </p:txBody>
      </p:sp>
    </p:spTree>
    <p:extLst>
      <p:ext uri="{BB962C8B-B14F-4D97-AF65-F5344CB8AC3E}">
        <p14:creationId xmlns:p14="http://schemas.microsoft.com/office/powerpoint/2010/main" val="13328573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smtClean="0"/>
              <a:t>Interpreting the Findings Qualitative / </a:t>
            </a:r>
            <a:r>
              <a:rPr lang="en-GB" altLang="cy-GB" sz="3200" b="1" dirty="0" err="1" smtClean="0"/>
              <a:t>Dehongli’r</a:t>
            </a:r>
            <a:r>
              <a:rPr lang="en-GB" altLang="cy-GB" sz="3200" b="1" dirty="0" smtClean="0"/>
              <a:t> </a:t>
            </a:r>
            <a:r>
              <a:rPr lang="en-GB" altLang="cy-GB" sz="3200" b="1" dirty="0" err="1" smtClean="0"/>
              <a:t>Canfyddiadau</a:t>
            </a:r>
            <a:r>
              <a:rPr lang="en-GB" altLang="cy-GB" sz="3200" b="1" dirty="0" smtClean="0"/>
              <a:t> </a:t>
            </a:r>
            <a:r>
              <a:rPr lang="en-GB" altLang="cy-GB" sz="3200" b="1" dirty="0" err="1" smtClean="0"/>
              <a:t>Ansoddol</a:t>
            </a:r>
            <a:endParaRPr lang="en-US" sz="3200" dirty="0"/>
          </a:p>
        </p:txBody>
      </p:sp>
      <p:sp>
        <p:nvSpPr>
          <p:cNvPr id="3" name="Content Placeholder 2"/>
          <p:cNvSpPr>
            <a:spLocks noGrp="1"/>
          </p:cNvSpPr>
          <p:nvPr>
            <p:ph sz="quarter" idx="13"/>
          </p:nvPr>
        </p:nvSpPr>
        <p:spPr/>
        <p:txBody>
          <a:bodyPr>
            <a:normAutofit fontScale="77500" lnSpcReduction="20000"/>
          </a:bodyPr>
          <a:lstStyle/>
          <a:p>
            <a:r>
              <a:rPr lang="en-GB" dirty="0" smtClean="0"/>
              <a:t>Summarising:</a:t>
            </a:r>
          </a:p>
          <a:p>
            <a:pPr lvl="1"/>
            <a:r>
              <a:rPr lang="en-GB" dirty="0" smtClean="0"/>
              <a:t>Responses are summarised, often by means of identifying common themes and grouping under these. Summarising can help interpretation to be more meaningful and useful. </a:t>
            </a:r>
          </a:p>
          <a:p>
            <a:r>
              <a:rPr lang="en-GB" dirty="0" smtClean="0"/>
              <a:t>Interpreting:</a:t>
            </a:r>
          </a:p>
          <a:p>
            <a:pPr lvl="1"/>
            <a:r>
              <a:rPr lang="en-GB" dirty="0" smtClean="0"/>
              <a:t>This is where you look at the raw data and interpret what you think are main messages / themes</a:t>
            </a:r>
          </a:p>
          <a:p>
            <a:endParaRPr lang="en-GB" dirty="0" smtClean="0"/>
          </a:p>
          <a:p>
            <a:pPr lvl="1"/>
            <a:endParaRPr lang="en-US" dirty="0"/>
          </a:p>
        </p:txBody>
      </p:sp>
      <p:sp>
        <p:nvSpPr>
          <p:cNvPr id="4" name="Content Placeholder 3"/>
          <p:cNvSpPr>
            <a:spLocks noGrp="1"/>
          </p:cNvSpPr>
          <p:nvPr>
            <p:ph sz="quarter" idx="14"/>
          </p:nvPr>
        </p:nvSpPr>
        <p:spPr/>
        <p:txBody>
          <a:bodyPr>
            <a:normAutofit fontScale="77500" lnSpcReduction="20000"/>
          </a:bodyPr>
          <a:lstStyle/>
          <a:p>
            <a:r>
              <a:rPr lang="cy-GB" altLang="cy-GB" dirty="0"/>
              <a:t>Crynhoi:</a:t>
            </a:r>
          </a:p>
          <a:p>
            <a:pPr lvl="1"/>
            <a:r>
              <a:rPr lang="cy-GB" altLang="cy-GB" dirty="0"/>
              <a:t>Mae ymatebion yn cael eu crynhoi, yn aml drwy adnabod themâu cyffredin a chrynhoi ymatebion o danynt. Mae crynhoi’n gallu </a:t>
            </a:r>
            <a:r>
              <a:rPr lang="cy-GB" altLang="cy-GB" dirty="0" smtClean="0"/>
              <a:t>bod </a:t>
            </a:r>
            <a:r>
              <a:rPr lang="cy-GB" altLang="cy-GB" dirty="0"/>
              <a:t>o gymorth i wneud y dehongli’n fwy ystyrlon a defnyddiol. </a:t>
            </a:r>
          </a:p>
          <a:p>
            <a:r>
              <a:rPr lang="cy-GB" altLang="cy-GB" dirty="0"/>
              <a:t>Dehongli:</a:t>
            </a:r>
          </a:p>
          <a:p>
            <a:pPr lvl="1"/>
            <a:r>
              <a:rPr lang="cy-GB" altLang="cy-GB" dirty="0"/>
              <a:t>Mae hyn yn golygu edrych ar y data crai a dehongli beth yw’r prif negeseuon / themâu yn eich tyb chi</a:t>
            </a:r>
            <a:endParaRPr lang="en-GB" dirty="0"/>
          </a:p>
        </p:txBody>
      </p:sp>
    </p:spTree>
    <p:extLst>
      <p:ext uri="{BB962C8B-B14F-4D97-AF65-F5344CB8AC3E}">
        <p14:creationId xmlns:p14="http://schemas.microsoft.com/office/powerpoint/2010/main" val="6820426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200" b="1" dirty="0">
                <a:solidFill>
                  <a:prstClr val="black"/>
                </a:solidFill>
              </a:rPr>
              <a:t>Interpreting the Findings Qualitative / </a:t>
            </a:r>
            <a:r>
              <a:rPr lang="en-GB" altLang="cy-GB" sz="3200" b="1" dirty="0" err="1">
                <a:solidFill>
                  <a:prstClr val="black"/>
                </a:solidFill>
              </a:rPr>
              <a:t>Dehongli’r</a:t>
            </a:r>
            <a:r>
              <a:rPr lang="en-GB" altLang="cy-GB" sz="3200" b="1" dirty="0">
                <a:solidFill>
                  <a:prstClr val="black"/>
                </a:solidFill>
              </a:rPr>
              <a:t> </a:t>
            </a:r>
            <a:r>
              <a:rPr lang="en-GB" altLang="cy-GB" sz="3200" b="1" dirty="0" err="1">
                <a:solidFill>
                  <a:prstClr val="black"/>
                </a:solidFill>
              </a:rPr>
              <a:t>Canfyddiadau</a:t>
            </a:r>
            <a:r>
              <a:rPr lang="en-GB" altLang="cy-GB" sz="3200" b="1" dirty="0">
                <a:solidFill>
                  <a:prstClr val="black"/>
                </a:solidFill>
              </a:rPr>
              <a:t> </a:t>
            </a:r>
            <a:r>
              <a:rPr lang="en-GB" altLang="cy-GB" sz="3200" b="1" dirty="0" err="1">
                <a:solidFill>
                  <a:prstClr val="black"/>
                </a:solidFill>
              </a:rPr>
              <a:t>Ansoddol</a:t>
            </a:r>
            <a:endParaRPr lang="en-US" dirty="0"/>
          </a:p>
        </p:txBody>
      </p:sp>
      <p:sp>
        <p:nvSpPr>
          <p:cNvPr id="3" name="Content Placeholder 2"/>
          <p:cNvSpPr>
            <a:spLocks noGrp="1"/>
          </p:cNvSpPr>
          <p:nvPr>
            <p:ph sz="quarter" idx="13"/>
          </p:nvPr>
        </p:nvSpPr>
        <p:spPr/>
        <p:txBody>
          <a:bodyPr>
            <a:normAutofit fontScale="70000" lnSpcReduction="20000"/>
          </a:bodyPr>
          <a:lstStyle/>
          <a:p>
            <a:r>
              <a:rPr lang="en-GB" dirty="0" smtClean="0"/>
              <a:t>Coding</a:t>
            </a:r>
          </a:p>
          <a:p>
            <a:pPr lvl="1"/>
            <a:r>
              <a:rPr lang="en-GB" dirty="0" smtClean="0"/>
              <a:t>This process means allocating a ‘code’ for all responses received. These codes allow distinctions in the data to be seen and discussion regarding similarities and differences between different groups and codes. For Example, if your question  is “what do you think about your park?” Your codes may focus on swing, slide, roundabout etc. In addition, once all data </a:t>
            </a:r>
            <a:r>
              <a:rPr lang="en-GB" dirty="0" smtClean="0"/>
              <a:t>has </a:t>
            </a:r>
            <a:r>
              <a:rPr lang="en-GB" dirty="0" smtClean="0"/>
              <a:t>been coded, it will then be possible to quantify the responses. </a:t>
            </a:r>
          </a:p>
          <a:p>
            <a:pPr lvl="1"/>
            <a:endParaRPr lang="en-GB" dirty="0" smtClean="0"/>
          </a:p>
          <a:p>
            <a:endParaRPr lang="en-US" dirty="0"/>
          </a:p>
        </p:txBody>
      </p:sp>
      <p:sp>
        <p:nvSpPr>
          <p:cNvPr id="4" name="Content Placeholder 3"/>
          <p:cNvSpPr>
            <a:spLocks noGrp="1"/>
          </p:cNvSpPr>
          <p:nvPr>
            <p:ph sz="quarter" idx="14"/>
          </p:nvPr>
        </p:nvSpPr>
        <p:spPr/>
        <p:txBody>
          <a:bodyPr>
            <a:normAutofit fontScale="70000" lnSpcReduction="20000"/>
          </a:bodyPr>
          <a:lstStyle/>
          <a:p>
            <a:pPr lvl="0">
              <a:buClr>
                <a:srgbClr val="AA2B1E"/>
              </a:buClr>
            </a:pPr>
            <a:r>
              <a:rPr lang="en-GB" dirty="0" err="1" smtClean="0">
                <a:solidFill>
                  <a:prstClr val="black"/>
                </a:solidFill>
              </a:rPr>
              <a:t>Codio</a:t>
            </a:r>
            <a:endParaRPr lang="en-GB" dirty="0">
              <a:solidFill>
                <a:prstClr val="black"/>
              </a:solidFill>
            </a:endParaRPr>
          </a:p>
          <a:p>
            <a:pPr lvl="1"/>
            <a:r>
              <a:rPr lang="cy-GB" altLang="cy-GB" dirty="0" smtClean="0"/>
              <a:t>Mae’r </a:t>
            </a:r>
            <a:r>
              <a:rPr lang="cy-GB" altLang="cy-GB" dirty="0"/>
              <a:t>broses hon yn golygu neilltuo ‘cod’ i bob ymateb a geir. Mae’r codau hyn yn caniatáu gweld gwahaniaethau yn y data ynghyd â thrafodaeth ynghylch tebygrwydd a gwahaniaethau rhwng grwpiau a chodau gwahanol. Er enghraifft, os mai “beth yw dy </a:t>
            </a:r>
            <a:r>
              <a:rPr lang="cy-GB" altLang="cy-GB" dirty="0" err="1"/>
              <a:t>farn</a:t>
            </a:r>
            <a:r>
              <a:rPr lang="cy-GB" altLang="cy-GB" dirty="0"/>
              <a:t> am dy barc?” </a:t>
            </a:r>
            <a:r>
              <a:rPr lang="cy-GB" altLang="cy-GB" dirty="0" err="1"/>
              <a:t>yw’ch</a:t>
            </a:r>
            <a:r>
              <a:rPr lang="cy-GB" altLang="cy-GB" dirty="0"/>
              <a:t> cwestiwn, gallai’ch codau ganolbwyntio ar siglen, sleid, </a:t>
            </a:r>
            <a:r>
              <a:rPr lang="cy-GB" altLang="cy-GB" dirty="0" smtClean="0"/>
              <a:t>chwyrligwgan ac </a:t>
            </a:r>
            <a:r>
              <a:rPr lang="cy-GB" altLang="cy-GB" dirty="0"/>
              <a:t>ati. Hefyd, pan fydd yr holl ddata wedi’u codio, bydd yn bosibl meintioli’r ymatebion</a:t>
            </a:r>
            <a:r>
              <a:rPr lang="cy-GB" altLang="cy-GB" dirty="0" smtClean="0"/>
              <a:t>.</a:t>
            </a:r>
            <a:r>
              <a:rPr lang="en-GB" sz="1500" dirty="0" smtClean="0">
                <a:solidFill>
                  <a:prstClr val="black"/>
                </a:solidFill>
              </a:rPr>
              <a:t> </a:t>
            </a:r>
            <a:endParaRPr lang="en-GB" sz="1500" dirty="0">
              <a:solidFill>
                <a:prstClr val="black"/>
              </a:solidFill>
            </a:endParaRPr>
          </a:p>
          <a:p>
            <a:endParaRPr lang="en-GB" dirty="0"/>
          </a:p>
        </p:txBody>
      </p:sp>
    </p:spTree>
    <p:extLst>
      <p:ext uri="{BB962C8B-B14F-4D97-AF65-F5344CB8AC3E}">
        <p14:creationId xmlns:p14="http://schemas.microsoft.com/office/powerpoint/2010/main" val="27351597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smtClean="0"/>
              <a:t>Interpreting </a:t>
            </a:r>
            <a:r>
              <a:rPr lang="en-GB" sz="3200" b="1" dirty="0"/>
              <a:t>the Findings </a:t>
            </a:r>
            <a:r>
              <a:rPr lang="en-GB" sz="3200" b="1" dirty="0" smtClean="0"/>
              <a:t>Qualitative cont.: </a:t>
            </a:r>
            <a:r>
              <a:rPr lang="en-GB" sz="3200" b="1" dirty="0"/>
              <a:t>/ </a:t>
            </a:r>
            <a:r>
              <a:rPr lang="en-GB" altLang="cy-GB" sz="3200" b="1" dirty="0" err="1"/>
              <a:t>Dehongli’r</a:t>
            </a:r>
            <a:r>
              <a:rPr lang="en-GB" altLang="cy-GB" sz="3200" b="1" dirty="0"/>
              <a:t> </a:t>
            </a:r>
            <a:r>
              <a:rPr lang="en-GB" altLang="cy-GB" sz="3200" b="1" dirty="0" err="1"/>
              <a:t>Canfyddiadau</a:t>
            </a:r>
            <a:r>
              <a:rPr lang="en-GB" altLang="cy-GB" sz="3200" b="1" dirty="0"/>
              <a:t> </a:t>
            </a:r>
            <a:r>
              <a:rPr lang="en-GB" altLang="cy-GB" sz="3200" b="1" dirty="0" err="1" smtClean="0"/>
              <a:t>Ansoddol</a:t>
            </a:r>
            <a:r>
              <a:rPr lang="en-GB" altLang="cy-GB" sz="3200" b="1" dirty="0" smtClean="0"/>
              <a:t>, </a:t>
            </a:r>
            <a:r>
              <a:rPr lang="en-GB" altLang="cy-GB" sz="3200" b="1" dirty="0" err="1" smtClean="0"/>
              <a:t>parhad</a:t>
            </a:r>
            <a:endParaRPr lang="en-US" sz="3200" dirty="0"/>
          </a:p>
        </p:txBody>
      </p:sp>
      <p:sp>
        <p:nvSpPr>
          <p:cNvPr id="3" name="Content Placeholder 2"/>
          <p:cNvSpPr>
            <a:spLocks noGrp="1"/>
          </p:cNvSpPr>
          <p:nvPr>
            <p:ph sz="quarter" idx="13"/>
          </p:nvPr>
        </p:nvSpPr>
        <p:spPr/>
        <p:txBody>
          <a:bodyPr>
            <a:normAutofit fontScale="70000" lnSpcReduction="20000"/>
          </a:bodyPr>
          <a:lstStyle/>
          <a:p>
            <a:r>
              <a:rPr lang="en-GB" dirty="0" smtClean="0"/>
              <a:t>Working with Visual Data:</a:t>
            </a:r>
          </a:p>
          <a:p>
            <a:pPr lvl="1"/>
            <a:r>
              <a:rPr lang="en-GB" dirty="0" smtClean="0"/>
              <a:t>Visual Data (photographs, drawings, craft work etc.) can be seen as qualitative data and can be analysed interpretively. The best way to achieve this is to set questions and analyse each piece of visual data using the same questions—for example:</a:t>
            </a:r>
          </a:p>
          <a:p>
            <a:pPr lvl="2"/>
            <a:r>
              <a:rPr lang="en-GB" dirty="0" smtClean="0"/>
              <a:t>Where was the photograph taken</a:t>
            </a:r>
          </a:p>
          <a:p>
            <a:pPr lvl="2"/>
            <a:r>
              <a:rPr lang="en-GB" dirty="0" smtClean="0"/>
              <a:t>What does the art depict</a:t>
            </a:r>
          </a:p>
          <a:p>
            <a:pPr lvl="2"/>
            <a:r>
              <a:rPr lang="en-GB" dirty="0" smtClean="0"/>
              <a:t>Who or what is the main subject?</a:t>
            </a:r>
          </a:p>
          <a:p>
            <a:pPr lvl="2"/>
            <a:endParaRPr lang="en-GB" dirty="0" smtClean="0"/>
          </a:p>
          <a:p>
            <a:endParaRPr lang="en-US" dirty="0"/>
          </a:p>
        </p:txBody>
      </p:sp>
      <p:sp>
        <p:nvSpPr>
          <p:cNvPr id="4" name="Content Placeholder 3"/>
          <p:cNvSpPr>
            <a:spLocks noGrp="1"/>
          </p:cNvSpPr>
          <p:nvPr>
            <p:ph sz="quarter" idx="14"/>
          </p:nvPr>
        </p:nvSpPr>
        <p:spPr/>
        <p:txBody>
          <a:bodyPr>
            <a:normAutofit fontScale="70000" lnSpcReduction="20000"/>
          </a:bodyPr>
          <a:lstStyle/>
          <a:p>
            <a:r>
              <a:rPr lang="cy-GB" altLang="cy-GB" dirty="0"/>
              <a:t>Gweithio gyda Data Gweledol:</a:t>
            </a:r>
          </a:p>
          <a:p>
            <a:pPr lvl="1"/>
            <a:r>
              <a:rPr lang="cy-GB" altLang="cy-GB" dirty="0" err="1"/>
              <a:t>Gellir</a:t>
            </a:r>
            <a:r>
              <a:rPr lang="cy-GB" altLang="cy-GB" dirty="0"/>
              <a:t> ystyried Data Gweledol (ffotograffau, lluniadau, gwaith crefft ac ati) yn ddata ansoddol a </a:t>
            </a:r>
            <a:r>
              <a:rPr lang="cy-GB" altLang="cy-GB" dirty="0" err="1"/>
              <a:t>gellir</a:t>
            </a:r>
            <a:r>
              <a:rPr lang="cy-GB" altLang="cy-GB" dirty="0"/>
              <a:t> eu dadansoddi’n </a:t>
            </a:r>
            <a:r>
              <a:rPr lang="cy-GB" altLang="cy-GB" dirty="0" smtClean="0"/>
              <a:t>ddeongliadol</a:t>
            </a:r>
            <a:r>
              <a:rPr lang="cy-GB" altLang="cy-GB" dirty="0"/>
              <a:t>. Y ffordd orau o wneud hyn yw gosod cwestiynau a dadansoddi pob darn o ddata gweledol gan ddefnyddio’r un cwestiynau — er enghraifft:</a:t>
            </a:r>
          </a:p>
          <a:p>
            <a:pPr lvl="2"/>
            <a:r>
              <a:rPr lang="cy-GB" altLang="cy-GB" dirty="0"/>
              <a:t>Lle tynnwyd y ffotograff </a:t>
            </a:r>
          </a:p>
          <a:p>
            <a:pPr lvl="2"/>
            <a:r>
              <a:rPr lang="cy-GB" altLang="cy-GB" dirty="0"/>
              <a:t>Beth mae’r gwaith celf yn ei ddarlunio</a:t>
            </a:r>
          </a:p>
          <a:p>
            <a:pPr lvl="2"/>
            <a:r>
              <a:rPr lang="cy-GB" altLang="cy-GB" dirty="0"/>
              <a:t>Pwy neu beth yw prif destun y gwaith?</a:t>
            </a:r>
          </a:p>
          <a:p>
            <a:pPr marL="365760" lvl="1" indent="0">
              <a:buNone/>
            </a:pPr>
            <a:r>
              <a:rPr lang="cy-GB" altLang="cy-GB" dirty="0" smtClean="0"/>
              <a:t> </a:t>
            </a:r>
            <a:endParaRPr lang="cy-GB" altLang="cy-GB" dirty="0"/>
          </a:p>
        </p:txBody>
      </p:sp>
    </p:spTree>
    <p:extLst>
      <p:ext uri="{BB962C8B-B14F-4D97-AF65-F5344CB8AC3E}">
        <p14:creationId xmlns:p14="http://schemas.microsoft.com/office/powerpoint/2010/main" val="3487382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a:t>Interpreting the Findings Qualitative cont.: / </a:t>
            </a:r>
            <a:r>
              <a:rPr lang="en-GB" altLang="cy-GB" sz="3200" b="1" dirty="0" err="1"/>
              <a:t>Dehongli’r</a:t>
            </a:r>
            <a:r>
              <a:rPr lang="en-GB" altLang="cy-GB" sz="3200" b="1" dirty="0"/>
              <a:t> </a:t>
            </a:r>
            <a:r>
              <a:rPr lang="en-GB" altLang="cy-GB" sz="3200" b="1" dirty="0" err="1"/>
              <a:t>Canfyddiadau</a:t>
            </a:r>
            <a:r>
              <a:rPr lang="en-GB" altLang="cy-GB" sz="3200" b="1" dirty="0"/>
              <a:t> </a:t>
            </a:r>
            <a:r>
              <a:rPr lang="en-GB" altLang="cy-GB" sz="3200" b="1" dirty="0" err="1"/>
              <a:t>Ansoddol</a:t>
            </a:r>
            <a:r>
              <a:rPr lang="en-GB" altLang="cy-GB" sz="3200" b="1" dirty="0"/>
              <a:t>, </a:t>
            </a:r>
            <a:r>
              <a:rPr lang="en-GB" altLang="cy-GB" sz="3200" b="1" dirty="0" err="1"/>
              <a:t>parhad</a:t>
            </a:r>
            <a:r>
              <a:rPr lang="en-GB" sz="3200" b="1" dirty="0" smtClean="0"/>
              <a:t> </a:t>
            </a:r>
            <a:endParaRPr lang="en-GB" sz="3200" dirty="0"/>
          </a:p>
        </p:txBody>
      </p:sp>
      <p:sp>
        <p:nvSpPr>
          <p:cNvPr id="3" name="Content Placeholder 2"/>
          <p:cNvSpPr>
            <a:spLocks noGrp="1"/>
          </p:cNvSpPr>
          <p:nvPr>
            <p:ph sz="quarter" idx="13"/>
          </p:nvPr>
        </p:nvSpPr>
        <p:spPr/>
        <p:txBody>
          <a:bodyPr/>
          <a:lstStyle/>
          <a:p>
            <a:pPr marL="274320" lvl="1"/>
            <a:r>
              <a:rPr lang="en-GB" dirty="0"/>
              <a:t>The codes identified can also be applied to visual data, if appropriate. This approach will allow you to maintain focus during analysis and enable you to compare and contrast different pieces of visual data. </a:t>
            </a:r>
          </a:p>
          <a:p>
            <a:endParaRPr lang="en-GB" dirty="0"/>
          </a:p>
        </p:txBody>
      </p:sp>
      <p:sp>
        <p:nvSpPr>
          <p:cNvPr id="4" name="Content Placeholder 3"/>
          <p:cNvSpPr>
            <a:spLocks noGrp="1"/>
          </p:cNvSpPr>
          <p:nvPr>
            <p:ph sz="quarter" idx="14"/>
          </p:nvPr>
        </p:nvSpPr>
        <p:spPr/>
        <p:txBody>
          <a:bodyPr>
            <a:normAutofit fontScale="92500"/>
          </a:bodyPr>
          <a:lstStyle/>
          <a:p>
            <a:pPr marL="274320" lvl="1"/>
            <a:r>
              <a:rPr lang="cy-GB" altLang="cy-GB" dirty="0"/>
              <a:t>Mae’n bosibl defnyddio’r codau dan sylw gyda data gweledol hefyd, os ydy’n briodol. Bydd y dull hwn yn caniatáu ichi gynnal ffocws yn ystod y dadansoddi ac yn eich galluogi i gymharu a gwrthgyferbynnu gwahanol ddarnau o ddata gweledol</a:t>
            </a:r>
            <a:r>
              <a:rPr lang="en-GB" dirty="0" smtClean="0"/>
              <a:t>.</a:t>
            </a:r>
            <a:endParaRPr lang="en-GB" dirty="0"/>
          </a:p>
          <a:p>
            <a:endParaRPr lang="en-GB" dirty="0"/>
          </a:p>
        </p:txBody>
      </p:sp>
    </p:spTree>
    <p:extLst>
      <p:ext uri="{BB962C8B-B14F-4D97-AF65-F5344CB8AC3E}">
        <p14:creationId xmlns:p14="http://schemas.microsoft.com/office/powerpoint/2010/main" val="25730959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smtClean="0"/>
              <a:t>Interpreting the Findings </a:t>
            </a:r>
            <a:r>
              <a:rPr lang="en-GB" sz="3200" b="1" i="1" dirty="0" smtClean="0"/>
              <a:t>Quantitative</a:t>
            </a:r>
            <a:r>
              <a:rPr lang="en-GB" sz="3200" b="1" dirty="0" smtClean="0"/>
              <a:t> / </a:t>
            </a:r>
            <a:r>
              <a:rPr lang="en-GB" altLang="cy-GB" sz="3200" b="1" dirty="0" err="1" smtClean="0"/>
              <a:t>Dehongli’r</a:t>
            </a:r>
            <a:r>
              <a:rPr lang="en-GB" altLang="cy-GB" sz="3200" b="1" dirty="0" smtClean="0"/>
              <a:t> </a:t>
            </a:r>
            <a:r>
              <a:rPr lang="en-GB" altLang="cy-GB" sz="3200" b="1" dirty="0" err="1" smtClean="0"/>
              <a:t>Canfyddiadau</a:t>
            </a:r>
            <a:r>
              <a:rPr lang="en-GB" altLang="cy-GB" sz="3200" b="1" dirty="0" smtClean="0"/>
              <a:t> </a:t>
            </a:r>
            <a:r>
              <a:rPr lang="en-GB" altLang="cy-GB" sz="3200" b="1" i="1" dirty="0" err="1" smtClean="0"/>
              <a:t>Meintiol</a:t>
            </a:r>
            <a:endParaRPr lang="en-US" sz="3200" dirty="0"/>
          </a:p>
        </p:txBody>
      </p:sp>
      <p:sp>
        <p:nvSpPr>
          <p:cNvPr id="3" name="Content Placeholder 2"/>
          <p:cNvSpPr>
            <a:spLocks noGrp="1"/>
          </p:cNvSpPr>
          <p:nvPr>
            <p:ph sz="quarter" idx="13"/>
          </p:nvPr>
        </p:nvSpPr>
        <p:spPr/>
        <p:txBody>
          <a:bodyPr>
            <a:normAutofit fontScale="62500" lnSpcReduction="20000"/>
          </a:bodyPr>
          <a:lstStyle/>
          <a:p>
            <a:r>
              <a:rPr lang="en-GB" dirty="0" smtClean="0"/>
              <a:t>Quantitative data is all about numbers.</a:t>
            </a:r>
          </a:p>
          <a:p>
            <a:r>
              <a:rPr lang="en-GB" dirty="0" smtClean="0"/>
              <a:t>Whether the data </a:t>
            </a:r>
            <a:r>
              <a:rPr lang="en-GB" dirty="0" smtClean="0"/>
              <a:t>is</a:t>
            </a:r>
            <a:r>
              <a:rPr lang="en-GB" dirty="0" smtClean="0"/>
              <a:t> </a:t>
            </a:r>
            <a:r>
              <a:rPr lang="en-GB" dirty="0" smtClean="0"/>
              <a:t>from a questionnaire, interview, graffiti wall, suggestion box etc., all the responses should be countable;</a:t>
            </a:r>
          </a:p>
          <a:p>
            <a:r>
              <a:rPr lang="en-GB" dirty="0" smtClean="0"/>
              <a:t>Accountability will be rooted in the care taken in framing the question posed. For example, if a </a:t>
            </a:r>
            <a:r>
              <a:rPr lang="en-GB" dirty="0" smtClean="0"/>
              <a:t>question like </a:t>
            </a:r>
            <a:r>
              <a:rPr lang="en-GB" dirty="0" smtClean="0"/>
              <a:t>“Do you like school?” </a:t>
            </a:r>
            <a:r>
              <a:rPr lang="en-GB" dirty="0" smtClean="0"/>
              <a:t>is asked, the </a:t>
            </a:r>
            <a:r>
              <a:rPr lang="en-GB" dirty="0" smtClean="0"/>
              <a:t>answers need to be a choice from ‘yes’ or ‘no’ and ‘sometimes’ or ‘on a scale from 1 to 4’. </a:t>
            </a:r>
          </a:p>
          <a:p>
            <a:r>
              <a:rPr lang="en-GB" dirty="0" smtClean="0"/>
              <a:t>Each response can then be counted. </a:t>
            </a:r>
            <a:endParaRPr lang="en-US" dirty="0"/>
          </a:p>
        </p:txBody>
      </p:sp>
      <p:sp>
        <p:nvSpPr>
          <p:cNvPr id="4" name="Content Placeholder 3"/>
          <p:cNvSpPr>
            <a:spLocks noGrp="1"/>
          </p:cNvSpPr>
          <p:nvPr>
            <p:ph sz="quarter" idx="14"/>
          </p:nvPr>
        </p:nvSpPr>
        <p:spPr/>
        <p:txBody>
          <a:bodyPr>
            <a:normAutofit fontScale="62500" lnSpcReduction="20000"/>
          </a:bodyPr>
          <a:lstStyle/>
          <a:p>
            <a:r>
              <a:rPr lang="cy-GB" altLang="cy-GB" dirty="0"/>
              <a:t>Mae data meintiol yn ymwneud â rhifau.</a:t>
            </a:r>
          </a:p>
          <a:p>
            <a:r>
              <a:rPr lang="cy-GB" altLang="cy-GB" dirty="0"/>
              <a:t>P’un a ydy’r data yn deillio o holiadur, cyfweliad, wal graffiti, blwch awgrymiadau ac ati, dylai pob ateb fod yn </a:t>
            </a:r>
            <a:r>
              <a:rPr lang="cy-GB" altLang="cy-GB" dirty="0" err="1" smtClean="0"/>
              <a:t>gyfrifadwy</a:t>
            </a:r>
            <a:r>
              <a:rPr lang="cy-GB" altLang="cy-GB" dirty="0"/>
              <a:t>;</a:t>
            </a:r>
          </a:p>
          <a:p>
            <a:r>
              <a:rPr lang="cy-GB" altLang="cy-GB" dirty="0"/>
              <a:t>Bydd </a:t>
            </a:r>
            <a:r>
              <a:rPr lang="cy-GB" altLang="cy-GB" dirty="0" err="1" smtClean="0"/>
              <a:t>cyfrifadwyedd</a:t>
            </a:r>
            <a:r>
              <a:rPr lang="cy-GB" altLang="cy-GB" dirty="0" smtClean="0"/>
              <a:t> </a:t>
            </a:r>
            <a:r>
              <a:rPr lang="cy-GB" altLang="cy-GB" dirty="0"/>
              <a:t>yn </a:t>
            </a:r>
            <a:r>
              <a:rPr lang="cy-GB" altLang="cy-GB" dirty="0" smtClean="0"/>
              <a:t>dibynnu </a:t>
            </a:r>
            <a:r>
              <a:rPr lang="cy-GB" altLang="cy-GB" dirty="0"/>
              <a:t>ar y gofal a gymerir wrth fframio’r cwestiwn a osodir. Er enghraifft, gyda chwestiwn megis “Wyt </a:t>
            </a:r>
            <a:r>
              <a:rPr lang="cy-GB" altLang="cy-GB" dirty="0" err="1"/>
              <a:t>ti’n</a:t>
            </a:r>
            <a:r>
              <a:rPr lang="cy-GB" altLang="cy-GB" dirty="0"/>
              <a:t> hoffi’r ysgol?”, rhaid i’r atebion fod yn ddewis o ‘ydw’ neu ‘nac ydw’ a ‘weithiau’ neu ‘ar raddfa o 1 i 4’. </a:t>
            </a:r>
          </a:p>
          <a:p>
            <a:r>
              <a:rPr lang="cy-GB" altLang="cy-GB" dirty="0"/>
              <a:t>Wedyn mae modd cyfrif pob ymateb</a:t>
            </a:r>
            <a:endParaRPr lang="en-GB" dirty="0"/>
          </a:p>
        </p:txBody>
      </p:sp>
    </p:spTree>
    <p:extLst>
      <p:ext uri="{BB962C8B-B14F-4D97-AF65-F5344CB8AC3E}">
        <p14:creationId xmlns:p14="http://schemas.microsoft.com/office/powerpoint/2010/main" val="1996291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smtClean="0"/>
              <a:t>Suggestions on Analysis : first steps / </a:t>
            </a:r>
            <a:r>
              <a:rPr lang="en-GB" sz="3200" dirty="0" err="1" smtClean="0"/>
              <a:t>Awgrymiadau</a:t>
            </a:r>
            <a:r>
              <a:rPr lang="en-GB" sz="3200" dirty="0" smtClean="0"/>
              <a:t> </a:t>
            </a:r>
            <a:r>
              <a:rPr lang="en-GB" sz="3200" dirty="0" err="1" smtClean="0"/>
              <a:t>ar</a:t>
            </a:r>
            <a:r>
              <a:rPr lang="en-GB" sz="3200" dirty="0" smtClean="0"/>
              <a:t> </a:t>
            </a:r>
            <a:r>
              <a:rPr lang="en-GB" sz="3200" dirty="0" err="1" smtClean="0"/>
              <a:t>Ddadansoddi</a:t>
            </a:r>
            <a:r>
              <a:rPr lang="en-GB" sz="3200" dirty="0" smtClean="0"/>
              <a:t>: </a:t>
            </a:r>
            <a:r>
              <a:rPr lang="en-GB" sz="3200" dirty="0" err="1" smtClean="0"/>
              <a:t>camau</a:t>
            </a:r>
            <a:r>
              <a:rPr lang="en-GB" sz="3200" dirty="0" smtClean="0"/>
              <a:t> </a:t>
            </a:r>
            <a:r>
              <a:rPr lang="en-GB" sz="3200" dirty="0" err="1" smtClean="0"/>
              <a:t>cyntaf</a:t>
            </a:r>
            <a:endParaRPr lang="en-US" sz="3200" dirty="0"/>
          </a:p>
        </p:txBody>
      </p:sp>
      <p:sp>
        <p:nvSpPr>
          <p:cNvPr id="3" name="Content Placeholder 2"/>
          <p:cNvSpPr>
            <a:spLocks noGrp="1"/>
          </p:cNvSpPr>
          <p:nvPr>
            <p:ph sz="quarter" idx="13"/>
          </p:nvPr>
        </p:nvSpPr>
        <p:spPr/>
        <p:txBody>
          <a:bodyPr>
            <a:normAutofit fontScale="92500" lnSpcReduction="10000"/>
          </a:bodyPr>
          <a:lstStyle/>
          <a:p>
            <a:r>
              <a:rPr lang="en-GB" dirty="0" smtClean="0"/>
              <a:t>Transcribe data </a:t>
            </a:r>
          </a:p>
          <a:p>
            <a:r>
              <a:rPr lang="en-GB" dirty="0" smtClean="0"/>
              <a:t>Note demographics </a:t>
            </a:r>
          </a:p>
          <a:p>
            <a:r>
              <a:rPr lang="en-GB" dirty="0" smtClean="0"/>
              <a:t>What are some of your first impressions about the data </a:t>
            </a:r>
          </a:p>
          <a:p>
            <a:r>
              <a:rPr lang="en-GB" dirty="0" smtClean="0"/>
              <a:t>What issues arose more than once </a:t>
            </a:r>
          </a:p>
          <a:p>
            <a:r>
              <a:rPr lang="en-GB" dirty="0" smtClean="0"/>
              <a:t>What surprised you if anything </a:t>
            </a:r>
          </a:p>
          <a:p>
            <a:r>
              <a:rPr lang="en-GB" dirty="0" smtClean="0"/>
              <a:t>What did you learn </a:t>
            </a:r>
          </a:p>
          <a:p>
            <a:endParaRPr lang="en-US" dirty="0"/>
          </a:p>
        </p:txBody>
      </p:sp>
      <p:sp>
        <p:nvSpPr>
          <p:cNvPr id="4" name="Content Placeholder 3"/>
          <p:cNvSpPr>
            <a:spLocks noGrp="1"/>
          </p:cNvSpPr>
          <p:nvPr>
            <p:ph sz="quarter" idx="14"/>
          </p:nvPr>
        </p:nvSpPr>
        <p:spPr/>
        <p:txBody>
          <a:bodyPr>
            <a:normAutofit fontScale="92500" lnSpcReduction="10000"/>
          </a:bodyPr>
          <a:lstStyle/>
          <a:p>
            <a:pPr lvl="0">
              <a:buClr>
                <a:srgbClr val="AA2B1E"/>
              </a:buClr>
            </a:pPr>
            <a:r>
              <a:rPr lang="cy-GB" sz="2200" dirty="0" smtClean="0">
                <a:solidFill>
                  <a:prstClr val="black"/>
                </a:solidFill>
              </a:rPr>
              <a:t>Trawsgrifio data </a:t>
            </a:r>
          </a:p>
          <a:p>
            <a:pPr lvl="0">
              <a:buClr>
                <a:srgbClr val="AA2B1E"/>
              </a:buClr>
            </a:pPr>
            <a:r>
              <a:rPr lang="cy-GB" sz="2200" dirty="0" smtClean="0">
                <a:solidFill>
                  <a:prstClr val="black"/>
                </a:solidFill>
              </a:rPr>
              <a:t>Nodi demograffeg</a:t>
            </a:r>
          </a:p>
          <a:p>
            <a:pPr lvl="0">
              <a:buClr>
                <a:srgbClr val="AA2B1E"/>
              </a:buClr>
            </a:pPr>
            <a:r>
              <a:rPr lang="cy-GB" sz="2200" dirty="0" smtClean="0">
                <a:solidFill>
                  <a:prstClr val="black"/>
                </a:solidFill>
              </a:rPr>
              <a:t>Beth yw rhai o’ch argraffiadau cyntaf am y data </a:t>
            </a:r>
          </a:p>
          <a:p>
            <a:pPr lvl="0">
              <a:buClr>
                <a:srgbClr val="AA2B1E"/>
              </a:buClr>
            </a:pPr>
            <a:r>
              <a:rPr lang="cy-GB" sz="2200" dirty="0" smtClean="0">
                <a:solidFill>
                  <a:prstClr val="black"/>
                </a:solidFill>
              </a:rPr>
              <a:t>Pa faterion gododd fwy nag unwaith</a:t>
            </a:r>
          </a:p>
          <a:p>
            <a:pPr lvl="0">
              <a:buClr>
                <a:srgbClr val="AA2B1E"/>
              </a:buClr>
            </a:pPr>
            <a:r>
              <a:rPr lang="cy-GB" sz="2200" dirty="0" smtClean="0">
                <a:solidFill>
                  <a:prstClr val="black"/>
                </a:solidFill>
              </a:rPr>
              <a:t>Beth wnaeth eich synnu, os o gwbl</a:t>
            </a:r>
          </a:p>
          <a:p>
            <a:pPr lvl="0">
              <a:buClr>
                <a:srgbClr val="AA2B1E"/>
              </a:buClr>
            </a:pPr>
            <a:r>
              <a:rPr lang="cy-GB" sz="2200" dirty="0" smtClean="0">
                <a:solidFill>
                  <a:prstClr val="black"/>
                </a:solidFill>
              </a:rPr>
              <a:t>Beth wnaethoch chi ddysgu</a:t>
            </a:r>
            <a:endParaRPr lang="cy-GB" dirty="0"/>
          </a:p>
        </p:txBody>
      </p:sp>
    </p:spTree>
    <p:extLst>
      <p:ext uri="{BB962C8B-B14F-4D97-AF65-F5344CB8AC3E}">
        <p14:creationId xmlns:p14="http://schemas.microsoft.com/office/powerpoint/2010/main" val="2481680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Analysis</a:t>
            </a:r>
            <a:br>
              <a:rPr lang="en-GB" dirty="0" smtClean="0"/>
            </a:br>
            <a:r>
              <a:rPr lang="en-GB" dirty="0" err="1" smtClean="0"/>
              <a:t>Dadansoddi</a:t>
            </a:r>
            <a:r>
              <a:rPr lang="en-GB" dirty="0" smtClean="0"/>
              <a:t> </a:t>
            </a:r>
            <a:endParaRPr lang="en-US" dirty="0"/>
          </a:p>
        </p:txBody>
      </p:sp>
      <p:sp>
        <p:nvSpPr>
          <p:cNvPr id="3" name="Content Placeholder 2"/>
          <p:cNvSpPr>
            <a:spLocks noGrp="1"/>
          </p:cNvSpPr>
          <p:nvPr>
            <p:ph sz="quarter" idx="13"/>
          </p:nvPr>
        </p:nvSpPr>
        <p:spPr/>
        <p:txBody>
          <a:bodyPr>
            <a:normAutofit fontScale="92500" lnSpcReduction="20000"/>
          </a:bodyPr>
          <a:lstStyle/>
          <a:p>
            <a:r>
              <a:rPr lang="en-GB" dirty="0" smtClean="0"/>
              <a:t>Read through data </a:t>
            </a:r>
          </a:p>
          <a:p>
            <a:r>
              <a:rPr lang="en-GB" dirty="0" smtClean="0"/>
              <a:t>Look for patterns</a:t>
            </a:r>
            <a:r>
              <a:rPr lang="en-US" dirty="0" smtClean="0"/>
              <a:t>? What issues are arising again and again </a:t>
            </a:r>
          </a:p>
          <a:p>
            <a:r>
              <a:rPr lang="en-GB" dirty="0" smtClean="0"/>
              <a:t>Any differences in data attributed to different </a:t>
            </a:r>
            <a:r>
              <a:rPr lang="en-GB" dirty="0" smtClean="0"/>
              <a:t>groups, </a:t>
            </a:r>
            <a:r>
              <a:rPr lang="en-GB" dirty="0" smtClean="0"/>
              <a:t>individuals how may differences </a:t>
            </a:r>
          </a:p>
          <a:p>
            <a:r>
              <a:rPr lang="en-GB" dirty="0" smtClean="0"/>
              <a:t>Highlight interesting quotes or stories to use to illustrate your themes</a:t>
            </a:r>
          </a:p>
          <a:p>
            <a:endParaRPr lang="en-GB" dirty="0" smtClean="0"/>
          </a:p>
          <a:p>
            <a:endParaRPr lang="en-GB" dirty="0" smtClean="0"/>
          </a:p>
        </p:txBody>
      </p:sp>
      <p:sp>
        <p:nvSpPr>
          <p:cNvPr id="4" name="Content Placeholder 3"/>
          <p:cNvSpPr>
            <a:spLocks noGrp="1"/>
          </p:cNvSpPr>
          <p:nvPr>
            <p:ph sz="quarter" idx="14"/>
          </p:nvPr>
        </p:nvSpPr>
        <p:spPr/>
        <p:txBody>
          <a:bodyPr>
            <a:normAutofit fontScale="85000" lnSpcReduction="20000"/>
          </a:bodyPr>
          <a:lstStyle/>
          <a:p>
            <a:r>
              <a:rPr lang="cy-GB" dirty="0" smtClean="0"/>
              <a:t>Darllenwch </a:t>
            </a:r>
            <a:r>
              <a:rPr lang="cy-GB" dirty="0" err="1" smtClean="0"/>
              <a:t>trwy’r</a:t>
            </a:r>
            <a:r>
              <a:rPr lang="cy-GB" dirty="0" smtClean="0"/>
              <a:t> data </a:t>
            </a:r>
          </a:p>
          <a:p>
            <a:r>
              <a:rPr lang="cy-GB" dirty="0" smtClean="0"/>
              <a:t>Chwiliwch am batrymau. Pa faterion sy’n codi dro ar ôl tro?</a:t>
            </a:r>
          </a:p>
          <a:p>
            <a:r>
              <a:rPr lang="cy-GB" dirty="0" smtClean="0"/>
              <a:t>Unrhyw wahaniaethau yn y data a briodolwyd i grwpiau, unigolion gwahanol, a faint o wahaniaethau</a:t>
            </a:r>
          </a:p>
          <a:p>
            <a:r>
              <a:rPr lang="cy-GB" dirty="0" smtClean="0"/>
              <a:t>Amlygwch ddyfyniadau neu storïau diddorol i’w defnyddio i ddarlunio eich themâu</a:t>
            </a:r>
            <a:endParaRPr lang="cy-GB" dirty="0"/>
          </a:p>
        </p:txBody>
      </p:sp>
    </p:spTree>
    <p:extLst>
      <p:ext uri="{BB962C8B-B14F-4D97-AF65-F5344CB8AC3E}">
        <p14:creationId xmlns:p14="http://schemas.microsoft.com/office/powerpoint/2010/main" val="22674720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Analysis</a:t>
            </a:r>
            <a:br>
              <a:rPr lang="en-GB" dirty="0" smtClean="0"/>
            </a:br>
            <a:r>
              <a:rPr lang="en-GB" dirty="0" err="1" smtClean="0"/>
              <a:t>Dadansoddi</a:t>
            </a:r>
            <a:r>
              <a:rPr lang="en-GB" dirty="0" smtClean="0"/>
              <a:t> </a:t>
            </a:r>
            <a:endParaRPr lang="en-US" dirty="0"/>
          </a:p>
        </p:txBody>
      </p:sp>
      <p:sp>
        <p:nvSpPr>
          <p:cNvPr id="3" name="Content Placeholder 2"/>
          <p:cNvSpPr>
            <a:spLocks noGrp="1"/>
          </p:cNvSpPr>
          <p:nvPr>
            <p:ph sz="quarter" idx="13"/>
          </p:nvPr>
        </p:nvSpPr>
        <p:spPr>
          <a:xfrm>
            <a:off x="1298448" y="2121406"/>
            <a:ext cx="3200400" cy="4126993"/>
          </a:xfrm>
        </p:spPr>
        <p:txBody>
          <a:bodyPr>
            <a:normAutofit fontScale="62500" lnSpcReduction="20000"/>
          </a:bodyPr>
          <a:lstStyle/>
          <a:p>
            <a:r>
              <a:rPr lang="en-GB" dirty="0" smtClean="0"/>
              <a:t>Create summary statements of the data, </a:t>
            </a:r>
            <a:r>
              <a:rPr lang="en-GB" dirty="0" err="1" smtClean="0"/>
              <a:t>e,g</a:t>
            </a:r>
            <a:r>
              <a:rPr lang="en-GB" dirty="0" smtClean="0"/>
              <a:t> for each question of an interview or for each individual theme:</a:t>
            </a:r>
          </a:p>
          <a:p>
            <a:pPr lvl="1"/>
            <a:r>
              <a:rPr lang="en-GB" dirty="0" smtClean="0"/>
              <a:t>All of the young people interviewed stated that the programme had a </a:t>
            </a:r>
            <a:r>
              <a:rPr lang="en-GB" dirty="0" smtClean="0"/>
              <a:t>positive </a:t>
            </a:r>
            <a:r>
              <a:rPr lang="en-GB" dirty="0" smtClean="0"/>
              <a:t>impact on their lives. Almost all (22 of the 25) young people interviewed </a:t>
            </a:r>
            <a:r>
              <a:rPr lang="en-GB" dirty="0" smtClean="0"/>
              <a:t>stated </a:t>
            </a:r>
            <a:r>
              <a:rPr lang="en-GB" dirty="0" smtClean="0"/>
              <a:t>that they learned how to speak out about issues that were important to them and had gained leadership skills. For example one young person made the following statement:</a:t>
            </a:r>
          </a:p>
          <a:p>
            <a:pPr lvl="2"/>
            <a:r>
              <a:rPr lang="en-GB" dirty="0" smtClean="0"/>
              <a:t>“I learned how to stand up for myself and speak up when I need to. I have been doing this in class all year, and other students admire me for that….”</a:t>
            </a:r>
            <a:endParaRPr lang="en-US" dirty="0"/>
          </a:p>
        </p:txBody>
      </p:sp>
      <p:sp>
        <p:nvSpPr>
          <p:cNvPr id="4" name="Content Placeholder 3"/>
          <p:cNvSpPr>
            <a:spLocks noGrp="1"/>
          </p:cNvSpPr>
          <p:nvPr>
            <p:ph sz="quarter" idx="14"/>
          </p:nvPr>
        </p:nvSpPr>
        <p:spPr>
          <a:xfrm>
            <a:off x="4663440" y="2119312"/>
            <a:ext cx="3200400" cy="4129087"/>
          </a:xfrm>
        </p:spPr>
        <p:txBody>
          <a:bodyPr>
            <a:normAutofit/>
          </a:bodyPr>
          <a:lstStyle/>
          <a:p>
            <a:pPr lvl="0">
              <a:lnSpc>
                <a:spcPct val="80000"/>
              </a:lnSpc>
              <a:buClr>
                <a:srgbClr val="AA2B1E"/>
              </a:buClr>
            </a:pPr>
            <a:r>
              <a:rPr lang="cy-GB" sz="1400" dirty="0" smtClean="0">
                <a:solidFill>
                  <a:prstClr val="black"/>
                </a:solidFill>
              </a:rPr>
              <a:t>Crëwch ddatganiadau cryno  am y data, e.e. er gyfer pob cwestiwn cyfweliad neu bob thema unigol:</a:t>
            </a:r>
          </a:p>
          <a:p>
            <a:pPr lvl="1">
              <a:lnSpc>
                <a:spcPct val="80000"/>
              </a:lnSpc>
              <a:buClr>
                <a:srgbClr val="AA2B1E"/>
              </a:buClr>
            </a:pPr>
            <a:r>
              <a:rPr lang="cy-GB" sz="1400" dirty="0" smtClean="0">
                <a:solidFill>
                  <a:prstClr val="black"/>
                </a:solidFill>
              </a:rPr>
              <a:t>Dywedodd yr holl bobl ifanc a gyfwelwyd fod y rhaglen wedi cael effaith bositif ar eu bywydau. Fe wnaeth bron pawb o’r bobl ifanc </a:t>
            </a:r>
            <a:r>
              <a:rPr lang="cy-GB" sz="1400" dirty="0">
                <a:solidFill>
                  <a:prstClr val="black"/>
                </a:solidFill>
              </a:rPr>
              <a:t>(22 o’r 25) </a:t>
            </a:r>
            <a:r>
              <a:rPr lang="cy-GB" sz="1400" dirty="0" smtClean="0">
                <a:solidFill>
                  <a:prstClr val="black"/>
                </a:solidFill>
              </a:rPr>
              <a:t>ddweud eu bod wedi dysgu sut i fynegi barn am faterion oedd yn bwysig iddynt a’u bod wedi meithrin sgiliau arweinyddiaeth. Er enghraifft, gwnaeth un person ifanc  y datganiad canlynol:</a:t>
            </a:r>
          </a:p>
          <a:p>
            <a:pPr lvl="2">
              <a:lnSpc>
                <a:spcPct val="80000"/>
              </a:lnSpc>
              <a:buClr>
                <a:srgbClr val="AA2B1E"/>
              </a:buClr>
            </a:pPr>
            <a:r>
              <a:rPr lang="cy-GB" sz="1400" dirty="0" smtClean="0">
                <a:solidFill>
                  <a:prstClr val="black"/>
                </a:solidFill>
              </a:rPr>
              <a:t>“Dysgais sut i sefyll lan drosof fi fy hun a chodi llais pan oedd angen. Rydw i wedi bod yn gwneud hyn yn y dosbarth </a:t>
            </a:r>
            <a:r>
              <a:rPr lang="cy-GB" sz="1400" dirty="0" err="1" smtClean="0">
                <a:solidFill>
                  <a:prstClr val="black"/>
                </a:solidFill>
              </a:rPr>
              <a:t>drwy’r</a:t>
            </a:r>
            <a:r>
              <a:rPr lang="cy-GB" sz="1400" dirty="0" smtClean="0">
                <a:solidFill>
                  <a:prstClr val="black"/>
                </a:solidFill>
              </a:rPr>
              <a:t> flwyddyn, ac mae’r myfyrwyr eraill yn fy edmygu am hynny….”</a:t>
            </a:r>
          </a:p>
          <a:p>
            <a:endParaRPr lang="cy-GB" dirty="0"/>
          </a:p>
        </p:txBody>
      </p:sp>
    </p:spTree>
    <p:extLst>
      <p:ext uri="{BB962C8B-B14F-4D97-AF65-F5344CB8AC3E}">
        <p14:creationId xmlns:p14="http://schemas.microsoft.com/office/powerpoint/2010/main" val="1894226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Creative Analysis : Feedback</a:t>
            </a:r>
            <a:br>
              <a:rPr lang="en-GB" sz="3600" dirty="0" smtClean="0"/>
            </a:br>
            <a:r>
              <a:rPr lang="en-GB" sz="3600" dirty="0" err="1" smtClean="0"/>
              <a:t>Dadansoddi</a:t>
            </a:r>
            <a:r>
              <a:rPr lang="en-GB" sz="3600" dirty="0" smtClean="0"/>
              <a:t> </a:t>
            </a:r>
            <a:r>
              <a:rPr lang="en-GB" sz="3600" dirty="0" err="1" smtClean="0"/>
              <a:t>Creadigol</a:t>
            </a:r>
            <a:r>
              <a:rPr lang="en-GB" sz="3600" dirty="0" smtClean="0"/>
              <a:t>: </a:t>
            </a:r>
            <a:r>
              <a:rPr lang="en-GB" sz="3600" dirty="0" err="1" smtClean="0"/>
              <a:t>Adborth</a:t>
            </a:r>
            <a:r>
              <a:rPr lang="en-GB" sz="3600" dirty="0" smtClean="0"/>
              <a:t> </a:t>
            </a:r>
            <a:endParaRPr lang="en-US" sz="3600" dirty="0"/>
          </a:p>
        </p:txBody>
      </p:sp>
      <p:sp>
        <p:nvSpPr>
          <p:cNvPr id="3" name="Content Placeholder 2"/>
          <p:cNvSpPr>
            <a:spLocks noGrp="1"/>
          </p:cNvSpPr>
          <p:nvPr>
            <p:ph sz="quarter" idx="13"/>
          </p:nvPr>
        </p:nvSpPr>
        <p:spPr/>
        <p:txBody>
          <a:bodyPr>
            <a:normAutofit lnSpcReduction="10000"/>
          </a:bodyPr>
          <a:lstStyle/>
          <a:p>
            <a:r>
              <a:rPr lang="en-GB" dirty="0" smtClean="0"/>
              <a:t>Video of research: outline over of theme, provide interview clips of examples of evidence…(don’t forget ethics)</a:t>
            </a:r>
          </a:p>
          <a:p>
            <a:r>
              <a:rPr lang="en-GB" dirty="0" smtClean="0"/>
              <a:t>Performances: drama</a:t>
            </a:r>
          </a:p>
          <a:p>
            <a:r>
              <a:rPr lang="en-GB" dirty="0" smtClean="0"/>
              <a:t>Pictorial….</a:t>
            </a:r>
            <a:endParaRPr lang="en-US" dirty="0"/>
          </a:p>
        </p:txBody>
      </p:sp>
      <p:sp>
        <p:nvSpPr>
          <p:cNvPr id="4" name="Content Placeholder 3"/>
          <p:cNvSpPr>
            <a:spLocks noGrp="1"/>
          </p:cNvSpPr>
          <p:nvPr>
            <p:ph sz="quarter" idx="14"/>
          </p:nvPr>
        </p:nvSpPr>
        <p:spPr/>
        <p:txBody>
          <a:bodyPr>
            <a:normAutofit fontScale="92500"/>
          </a:bodyPr>
          <a:lstStyle/>
          <a:p>
            <a:pPr lvl="0">
              <a:buClr>
                <a:srgbClr val="AA2B1E"/>
              </a:buClr>
            </a:pPr>
            <a:r>
              <a:rPr lang="cy-GB" dirty="0" smtClean="0">
                <a:solidFill>
                  <a:prstClr val="black"/>
                </a:solidFill>
              </a:rPr>
              <a:t>Fideo o’r ymchwil: amlinelliad o’r thema, darparu clipiau cyfweliadau o enghreifftiau o dystiolaeth…(peidiwch ag anghofio moeseg)</a:t>
            </a:r>
          </a:p>
          <a:p>
            <a:pPr lvl="0">
              <a:buClr>
                <a:srgbClr val="AA2B1E"/>
              </a:buClr>
            </a:pPr>
            <a:r>
              <a:rPr lang="cy-GB" dirty="0" smtClean="0">
                <a:solidFill>
                  <a:prstClr val="black"/>
                </a:solidFill>
              </a:rPr>
              <a:t>Perfformiadau: drama</a:t>
            </a:r>
          </a:p>
          <a:p>
            <a:pPr lvl="0">
              <a:buClr>
                <a:srgbClr val="AA2B1E"/>
              </a:buClr>
            </a:pPr>
            <a:r>
              <a:rPr lang="cy-GB" dirty="0" smtClean="0">
                <a:solidFill>
                  <a:prstClr val="black"/>
                </a:solidFill>
              </a:rPr>
              <a:t>Darluniadol….</a:t>
            </a:r>
          </a:p>
          <a:p>
            <a:endParaRPr lang="en-GB" dirty="0"/>
          </a:p>
        </p:txBody>
      </p:sp>
    </p:spTree>
    <p:extLst>
      <p:ext uri="{BB962C8B-B14F-4D97-AF65-F5344CB8AC3E}">
        <p14:creationId xmlns:p14="http://schemas.microsoft.com/office/powerpoint/2010/main" val="32352804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Example</a:t>
            </a:r>
            <a:br>
              <a:rPr lang="en-GB" dirty="0" smtClean="0"/>
            </a:br>
            <a:r>
              <a:rPr lang="en-GB" dirty="0" err="1" smtClean="0"/>
              <a:t>Enghraifft</a:t>
            </a:r>
            <a:r>
              <a:rPr lang="en-GB" dirty="0" smtClean="0"/>
              <a:t> </a:t>
            </a:r>
            <a:endParaRPr lang="en-US" dirty="0"/>
          </a:p>
        </p:txBody>
      </p:sp>
      <p:sp>
        <p:nvSpPr>
          <p:cNvPr id="3" name="Content Placeholder 2"/>
          <p:cNvSpPr>
            <a:spLocks noGrp="1"/>
          </p:cNvSpPr>
          <p:nvPr>
            <p:ph sz="quarter" idx="13"/>
          </p:nvPr>
        </p:nvSpPr>
        <p:spPr>
          <a:xfrm>
            <a:off x="1298448" y="2121406"/>
            <a:ext cx="3200400" cy="4203193"/>
          </a:xfrm>
        </p:spPr>
        <p:txBody>
          <a:bodyPr>
            <a:normAutofit fontScale="62500" lnSpcReduction="20000"/>
          </a:bodyPr>
          <a:lstStyle/>
          <a:p>
            <a:r>
              <a:rPr lang="en-GB" dirty="0" smtClean="0"/>
              <a:t>Run a focus group, </a:t>
            </a:r>
            <a:r>
              <a:rPr lang="en-GB" dirty="0" smtClean="0"/>
              <a:t>on</a:t>
            </a:r>
            <a:r>
              <a:rPr lang="en-GB" dirty="0" smtClean="0"/>
              <a:t>:</a:t>
            </a:r>
          </a:p>
          <a:p>
            <a:pPr lvl="1"/>
            <a:r>
              <a:rPr lang="en-GB" dirty="0" smtClean="0"/>
              <a:t>What makes a good youth worker? </a:t>
            </a:r>
          </a:p>
          <a:p>
            <a:r>
              <a:rPr lang="en-GB" dirty="0"/>
              <a:t>Summarise the data collected into  key themes / issues that have emerged,  </a:t>
            </a:r>
          </a:p>
          <a:p>
            <a:r>
              <a:rPr lang="en-GB" dirty="0"/>
              <a:t>Note these down on a piece of paper </a:t>
            </a:r>
          </a:p>
          <a:p>
            <a:r>
              <a:rPr lang="en-GB" dirty="0"/>
              <a:t>As individuals put a dot against what you think are the most important </a:t>
            </a:r>
            <a:r>
              <a:rPr lang="en-GB" dirty="0" smtClean="0"/>
              <a:t>themes </a:t>
            </a:r>
            <a:endParaRPr lang="en-GB" dirty="0"/>
          </a:p>
          <a:p>
            <a:r>
              <a:rPr lang="en-GB" dirty="0"/>
              <a:t>Identify why you think they are important.</a:t>
            </a:r>
          </a:p>
          <a:p>
            <a:r>
              <a:rPr lang="en-GB" dirty="0"/>
              <a:t>When you have identified your key themes, write each them on a separate piece of paper.</a:t>
            </a:r>
          </a:p>
          <a:p>
            <a:r>
              <a:rPr lang="en-GB" dirty="0"/>
              <a:t>Under each </a:t>
            </a:r>
            <a:r>
              <a:rPr lang="en-GB" dirty="0" smtClean="0"/>
              <a:t>theme write </a:t>
            </a:r>
            <a:r>
              <a:rPr lang="en-GB" dirty="0"/>
              <a:t>some evidence for why you choose these themes </a:t>
            </a:r>
            <a:r>
              <a:rPr lang="en-GB" dirty="0" err="1"/>
              <a:t>e.g</a:t>
            </a:r>
            <a:r>
              <a:rPr lang="en-GB" dirty="0"/>
              <a:t> Quotes…</a:t>
            </a:r>
            <a:endParaRPr lang="en-US" dirty="0"/>
          </a:p>
          <a:p>
            <a:endParaRPr lang="en-GB" dirty="0" smtClean="0"/>
          </a:p>
        </p:txBody>
      </p:sp>
      <p:sp>
        <p:nvSpPr>
          <p:cNvPr id="4" name="Content Placeholder 3"/>
          <p:cNvSpPr>
            <a:spLocks noGrp="1"/>
          </p:cNvSpPr>
          <p:nvPr>
            <p:ph sz="quarter" idx="14"/>
          </p:nvPr>
        </p:nvSpPr>
        <p:spPr>
          <a:xfrm>
            <a:off x="4663440" y="2119312"/>
            <a:ext cx="3200400" cy="4129087"/>
          </a:xfrm>
        </p:spPr>
        <p:txBody>
          <a:bodyPr>
            <a:normAutofit fontScale="92500"/>
          </a:bodyPr>
          <a:lstStyle/>
          <a:p>
            <a:pPr lvl="0">
              <a:buClr>
                <a:srgbClr val="AA2B1E"/>
              </a:buClr>
            </a:pPr>
            <a:r>
              <a:rPr lang="cy-GB" sz="1400" dirty="0" smtClean="0">
                <a:solidFill>
                  <a:prstClr val="black"/>
                </a:solidFill>
              </a:rPr>
              <a:t>Cynhaliwch grŵp ffocws yn ymwneud â:</a:t>
            </a:r>
          </a:p>
          <a:p>
            <a:pPr lvl="1">
              <a:buClr>
                <a:srgbClr val="AA2B1E"/>
              </a:buClr>
            </a:pPr>
            <a:r>
              <a:rPr lang="en-GB" sz="1400" dirty="0" smtClean="0">
                <a:solidFill>
                  <a:prstClr val="black"/>
                </a:solidFill>
              </a:rPr>
              <a:t>Beth </a:t>
            </a:r>
            <a:r>
              <a:rPr lang="en-GB" sz="1400" dirty="0" err="1" smtClean="0">
                <a:solidFill>
                  <a:prstClr val="black"/>
                </a:solidFill>
              </a:rPr>
              <a:t>sy’n</a:t>
            </a:r>
            <a:r>
              <a:rPr lang="en-GB" sz="1400" dirty="0" smtClean="0">
                <a:solidFill>
                  <a:prstClr val="black"/>
                </a:solidFill>
              </a:rPr>
              <a:t> </a:t>
            </a:r>
            <a:r>
              <a:rPr lang="en-GB" sz="1400" dirty="0" err="1" smtClean="0">
                <a:solidFill>
                  <a:prstClr val="black"/>
                </a:solidFill>
              </a:rPr>
              <a:t>gwneud</a:t>
            </a:r>
            <a:r>
              <a:rPr lang="en-GB" sz="1400" dirty="0" smtClean="0">
                <a:solidFill>
                  <a:prstClr val="black"/>
                </a:solidFill>
              </a:rPr>
              <a:t> </a:t>
            </a:r>
            <a:r>
              <a:rPr lang="en-GB" sz="1400" dirty="0" err="1" smtClean="0">
                <a:solidFill>
                  <a:prstClr val="black"/>
                </a:solidFill>
              </a:rPr>
              <a:t>gweithiwr</a:t>
            </a:r>
            <a:r>
              <a:rPr lang="en-GB" sz="1400" dirty="0" smtClean="0">
                <a:solidFill>
                  <a:prstClr val="black"/>
                </a:solidFill>
              </a:rPr>
              <a:t> </a:t>
            </a:r>
            <a:r>
              <a:rPr lang="en-GB" sz="1400" dirty="0" err="1" smtClean="0">
                <a:solidFill>
                  <a:prstClr val="black"/>
                </a:solidFill>
              </a:rPr>
              <a:t>ieuenctid</a:t>
            </a:r>
            <a:r>
              <a:rPr lang="en-GB" sz="1400" dirty="0" smtClean="0">
                <a:solidFill>
                  <a:prstClr val="black"/>
                </a:solidFill>
              </a:rPr>
              <a:t> da? </a:t>
            </a:r>
            <a:endParaRPr lang="en-GB" sz="1400" dirty="0">
              <a:solidFill>
                <a:prstClr val="black"/>
              </a:solidFill>
            </a:endParaRPr>
          </a:p>
          <a:p>
            <a:pPr lvl="0">
              <a:buClr>
                <a:srgbClr val="AA2B1E"/>
              </a:buClr>
            </a:pPr>
            <a:r>
              <a:rPr lang="cy-GB" sz="1400" dirty="0" smtClean="0">
                <a:solidFill>
                  <a:prstClr val="black"/>
                </a:solidFill>
              </a:rPr>
              <a:t>Crynhowch </a:t>
            </a:r>
            <a:r>
              <a:rPr lang="cy-GB" sz="1400" dirty="0">
                <a:solidFill>
                  <a:prstClr val="black"/>
                </a:solidFill>
              </a:rPr>
              <a:t>y data a </a:t>
            </a:r>
            <a:r>
              <a:rPr lang="cy-GB" sz="1400" dirty="0" err="1">
                <a:solidFill>
                  <a:prstClr val="black"/>
                </a:solidFill>
              </a:rPr>
              <a:t>gasglwyd</a:t>
            </a:r>
            <a:r>
              <a:rPr lang="cy-GB" sz="1400" dirty="0">
                <a:solidFill>
                  <a:prstClr val="black"/>
                </a:solidFill>
              </a:rPr>
              <a:t> yn themâu / materion allweddol sydd wedi dod i’r amlwg,  </a:t>
            </a:r>
          </a:p>
          <a:p>
            <a:pPr lvl="0">
              <a:buClr>
                <a:srgbClr val="AA2B1E"/>
              </a:buClr>
            </a:pPr>
            <a:r>
              <a:rPr lang="cy-GB" sz="1400" dirty="0">
                <a:solidFill>
                  <a:prstClr val="black"/>
                </a:solidFill>
              </a:rPr>
              <a:t>Nodwch y rhain ar ddarn o bapur</a:t>
            </a:r>
          </a:p>
          <a:p>
            <a:pPr lvl="0">
              <a:buClr>
                <a:srgbClr val="AA2B1E"/>
              </a:buClr>
            </a:pPr>
            <a:r>
              <a:rPr lang="cy-GB" sz="1400" dirty="0">
                <a:solidFill>
                  <a:prstClr val="black"/>
                </a:solidFill>
              </a:rPr>
              <a:t>Fel unigolyn rhowch ddot yn erbyn y themâu mwyaf pwysig yn eich barn chi</a:t>
            </a:r>
          </a:p>
          <a:p>
            <a:pPr lvl="0">
              <a:buClr>
                <a:srgbClr val="AA2B1E"/>
              </a:buClr>
            </a:pPr>
            <a:r>
              <a:rPr lang="cy-GB" sz="1400" dirty="0" smtClean="0">
                <a:solidFill>
                  <a:prstClr val="black"/>
                </a:solidFill>
              </a:rPr>
              <a:t>Nodwch </a:t>
            </a:r>
            <a:r>
              <a:rPr lang="cy-GB" sz="1400" dirty="0">
                <a:solidFill>
                  <a:prstClr val="black"/>
                </a:solidFill>
              </a:rPr>
              <a:t>pam rydych </a:t>
            </a:r>
            <a:r>
              <a:rPr lang="cy-GB" sz="1400" dirty="0" err="1">
                <a:solidFill>
                  <a:prstClr val="black"/>
                </a:solidFill>
              </a:rPr>
              <a:t>chi’n</a:t>
            </a:r>
            <a:r>
              <a:rPr lang="cy-GB" sz="1400" dirty="0">
                <a:solidFill>
                  <a:prstClr val="black"/>
                </a:solidFill>
              </a:rPr>
              <a:t> meddwl eu bod yn bwysig.</a:t>
            </a:r>
          </a:p>
          <a:p>
            <a:pPr lvl="0">
              <a:buClr>
                <a:srgbClr val="AA2B1E"/>
              </a:buClr>
            </a:pPr>
            <a:r>
              <a:rPr lang="cy-GB" sz="1400" dirty="0">
                <a:solidFill>
                  <a:prstClr val="black"/>
                </a:solidFill>
              </a:rPr>
              <a:t>Wedi i chi ddynodi eich themâu allweddol, ysgrifennwch nhw ar ddarn o bapur ar wahân.</a:t>
            </a:r>
          </a:p>
          <a:p>
            <a:pPr lvl="0">
              <a:buClr>
                <a:srgbClr val="AA2B1E"/>
              </a:buClr>
            </a:pPr>
            <a:r>
              <a:rPr lang="cy-GB" sz="1400" dirty="0">
                <a:solidFill>
                  <a:prstClr val="black"/>
                </a:solidFill>
              </a:rPr>
              <a:t>Dan bob un ysgrifennwch </a:t>
            </a:r>
            <a:r>
              <a:rPr lang="cy-GB" sz="1400" dirty="0" smtClean="0">
                <a:solidFill>
                  <a:prstClr val="black"/>
                </a:solidFill>
              </a:rPr>
              <a:t>ychydig o dystiolaeth </a:t>
            </a:r>
            <a:r>
              <a:rPr lang="cy-GB" sz="1400" dirty="0">
                <a:solidFill>
                  <a:prstClr val="black"/>
                </a:solidFill>
              </a:rPr>
              <a:t>yn egluro pam y gwnaethoch chi ddewis y themâu hyn </a:t>
            </a:r>
            <a:r>
              <a:rPr lang="cy-GB" sz="1400" dirty="0" err="1">
                <a:solidFill>
                  <a:prstClr val="black"/>
                </a:solidFill>
              </a:rPr>
              <a:t>e.e</a:t>
            </a:r>
            <a:r>
              <a:rPr lang="cy-GB" sz="1400" dirty="0">
                <a:solidFill>
                  <a:prstClr val="black"/>
                </a:solidFill>
              </a:rPr>
              <a:t> Dyfyniadau…</a:t>
            </a:r>
          </a:p>
          <a:p>
            <a:endParaRPr lang="en-GB" dirty="0"/>
          </a:p>
        </p:txBody>
      </p:sp>
    </p:spTree>
    <p:extLst>
      <p:ext uri="{BB962C8B-B14F-4D97-AF65-F5344CB8AC3E}">
        <p14:creationId xmlns:p14="http://schemas.microsoft.com/office/powerpoint/2010/main" val="31804639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References</a:t>
            </a:r>
            <a:br>
              <a:rPr lang="en-GB" dirty="0" smtClean="0"/>
            </a:br>
            <a:r>
              <a:rPr lang="en-GB" dirty="0" err="1" smtClean="0"/>
              <a:t>Cyfeiriadau</a:t>
            </a:r>
            <a:r>
              <a:rPr lang="en-GB" dirty="0" smtClean="0"/>
              <a:t> </a:t>
            </a:r>
            <a:endParaRPr lang="en-GB" dirty="0"/>
          </a:p>
        </p:txBody>
      </p:sp>
      <p:sp>
        <p:nvSpPr>
          <p:cNvPr id="3" name="Content Placeholder 2"/>
          <p:cNvSpPr>
            <a:spLocks noGrp="1"/>
          </p:cNvSpPr>
          <p:nvPr>
            <p:ph idx="1"/>
          </p:nvPr>
        </p:nvSpPr>
        <p:spPr/>
        <p:txBody>
          <a:bodyPr>
            <a:normAutofit fontScale="92500"/>
          </a:bodyPr>
          <a:lstStyle/>
          <a:p>
            <a:pPr marL="609600" indent="-609600" fontAlgn="auto">
              <a:lnSpc>
                <a:spcPct val="80000"/>
              </a:lnSpc>
              <a:spcAft>
                <a:spcPts val="0"/>
              </a:spcAft>
              <a:buFontTx/>
              <a:buAutoNum type="arabicPeriod"/>
              <a:defRPr/>
            </a:pPr>
            <a:r>
              <a:rPr lang="en-US" dirty="0" err="1" smtClean="0">
                <a:solidFill>
                  <a:srgbClr val="2C0FBF"/>
                </a:solidFill>
              </a:rPr>
              <a:t>Bryman</a:t>
            </a:r>
            <a:r>
              <a:rPr lang="en-US" dirty="0" smtClean="0">
                <a:solidFill>
                  <a:srgbClr val="2C0FBF"/>
                </a:solidFill>
              </a:rPr>
              <a:t>, A. (2018) </a:t>
            </a:r>
            <a:r>
              <a:rPr lang="en-US" i="1" dirty="0" smtClean="0">
                <a:solidFill>
                  <a:srgbClr val="2C0FBF"/>
                </a:solidFill>
              </a:rPr>
              <a:t>Social Research Methods. </a:t>
            </a:r>
            <a:r>
              <a:rPr lang="en-US" dirty="0" smtClean="0">
                <a:solidFill>
                  <a:srgbClr val="2C0FBF"/>
                </a:solidFill>
              </a:rPr>
              <a:t>New York: Oxford University Press.</a:t>
            </a:r>
          </a:p>
          <a:p>
            <a:pPr marL="609600" indent="-609600" fontAlgn="auto">
              <a:lnSpc>
                <a:spcPct val="80000"/>
              </a:lnSpc>
              <a:spcAft>
                <a:spcPts val="0"/>
              </a:spcAft>
              <a:buFontTx/>
              <a:buAutoNum type="arabicPeriod"/>
              <a:defRPr/>
            </a:pPr>
            <a:r>
              <a:rPr lang="en-US" dirty="0" smtClean="0">
                <a:solidFill>
                  <a:srgbClr val="2C0FBF"/>
                </a:solidFill>
              </a:rPr>
              <a:t>Creswell</a:t>
            </a:r>
            <a:r>
              <a:rPr lang="en-US" dirty="0">
                <a:solidFill>
                  <a:srgbClr val="2C0FBF"/>
                </a:solidFill>
              </a:rPr>
              <a:t>, J. (1998). </a:t>
            </a:r>
            <a:r>
              <a:rPr lang="en-US" i="1" dirty="0">
                <a:solidFill>
                  <a:srgbClr val="2C0FBF"/>
                </a:solidFill>
              </a:rPr>
              <a:t>Qualitative inquiry and research design</a:t>
            </a:r>
            <a:r>
              <a:rPr lang="en-US" dirty="0">
                <a:solidFill>
                  <a:srgbClr val="2C0FBF"/>
                </a:solidFill>
              </a:rPr>
              <a:t>, Thousand Oaks: Sage</a:t>
            </a:r>
          </a:p>
          <a:p>
            <a:pPr marL="609600" indent="-609600" fontAlgn="auto">
              <a:lnSpc>
                <a:spcPct val="80000"/>
              </a:lnSpc>
              <a:spcAft>
                <a:spcPts val="0"/>
              </a:spcAft>
              <a:buFontTx/>
              <a:buAutoNum type="arabicPeriod"/>
              <a:defRPr/>
            </a:pPr>
            <a:r>
              <a:rPr lang="en-US" dirty="0">
                <a:solidFill>
                  <a:srgbClr val="2C0FBF"/>
                </a:solidFill>
              </a:rPr>
              <a:t>Creswell, J. (2002). Analyzing and interpreting qualitative data</a:t>
            </a:r>
            <a:r>
              <a:rPr lang="en-US" i="1" dirty="0">
                <a:solidFill>
                  <a:srgbClr val="2C0FBF"/>
                </a:solidFill>
              </a:rPr>
              <a:t> (pp256-283)</a:t>
            </a:r>
            <a:r>
              <a:rPr lang="en-US" dirty="0">
                <a:solidFill>
                  <a:srgbClr val="2C0FBF"/>
                </a:solidFill>
              </a:rPr>
              <a:t>. In J Creswell, </a:t>
            </a:r>
            <a:r>
              <a:rPr lang="en-US" i="1" dirty="0">
                <a:solidFill>
                  <a:srgbClr val="2C0FBF"/>
                </a:solidFill>
              </a:rPr>
              <a:t>Educational research</a:t>
            </a:r>
            <a:r>
              <a:rPr lang="en-US" dirty="0">
                <a:solidFill>
                  <a:srgbClr val="2C0FBF"/>
                </a:solidFill>
              </a:rPr>
              <a:t>, Thousand Oaks: Sage </a:t>
            </a:r>
          </a:p>
          <a:p>
            <a:pPr marL="609600" indent="-609600" fontAlgn="auto">
              <a:lnSpc>
                <a:spcPct val="80000"/>
              </a:lnSpc>
              <a:spcAft>
                <a:spcPts val="0"/>
              </a:spcAft>
              <a:buFontTx/>
              <a:buAutoNum type="arabicPeriod"/>
              <a:defRPr/>
            </a:pPr>
            <a:r>
              <a:rPr lang="en-US" dirty="0" err="1">
                <a:solidFill>
                  <a:srgbClr val="2C0FBF"/>
                </a:solidFill>
              </a:rPr>
              <a:t>Maykut</a:t>
            </a:r>
            <a:r>
              <a:rPr lang="en-US" dirty="0">
                <a:solidFill>
                  <a:srgbClr val="2C0FBF"/>
                </a:solidFill>
              </a:rPr>
              <a:t>, P. &amp; Morehouse, R. (1994) Qualitative data analysis: using the constant comparative method , In P. </a:t>
            </a:r>
            <a:r>
              <a:rPr lang="en-US" dirty="0" err="1">
                <a:solidFill>
                  <a:srgbClr val="2C0FBF"/>
                </a:solidFill>
              </a:rPr>
              <a:t>Maykut</a:t>
            </a:r>
            <a:r>
              <a:rPr lang="en-US" dirty="0">
                <a:solidFill>
                  <a:srgbClr val="2C0FBF"/>
                </a:solidFill>
              </a:rPr>
              <a:t> &amp; R. Morehouse, </a:t>
            </a:r>
            <a:r>
              <a:rPr lang="en-US" i="1" dirty="0">
                <a:solidFill>
                  <a:srgbClr val="2C0FBF"/>
                </a:solidFill>
              </a:rPr>
              <a:t>Beginning qualitative research</a:t>
            </a:r>
            <a:r>
              <a:rPr lang="en-US" dirty="0">
                <a:solidFill>
                  <a:srgbClr val="2C0FBF"/>
                </a:solidFill>
              </a:rPr>
              <a:t>, London </a:t>
            </a:r>
            <a:r>
              <a:rPr lang="en-US" dirty="0" err="1">
                <a:solidFill>
                  <a:srgbClr val="2C0FBF"/>
                </a:solidFill>
              </a:rPr>
              <a:t>Falmer</a:t>
            </a:r>
            <a:r>
              <a:rPr lang="en-US" dirty="0">
                <a:solidFill>
                  <a:srgbClr val="2C0FBF"/>
                </a:solidFill>
              </a:rPr>
              <a:t> Press </a:t>
            </a:r>
            <a:endParaRPr lang="en-AU" dirty="0">
              <a:solidFill>
                <a:srgbClr val="2C0FBF"/>
              </a:solidFill>
            </a:endParaRPr>
          </a:p>
          <a:p>
            <a:endParaRPr lang="en-GB" dirty="0"/>
          </a:p>
        </p:txBody>
      </p:sp>
    </p:spTree>
    <p:extLst>
      <p:ext uri="{BB962C8B-B14F-4D97-AF65-F5344CB8AC3E}">
        <p14:creationId xmlns:p14="http://schemas.microsoft.com/office/powerpoint/2010/main" val="33819706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ushpin">
  <a:themeElements>
    <a:clrScheme name="Pushpin">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Pushpin">
      <a:majorFont>
        <a:latin typeface="Constantia"/>
        <a:ea typeface=""/>
        <a:cs typeface=""/>
        <a:font script="Jpan" typeface="HGS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a:ea typeface=""/>
        <a:cs typeface=""/>
        <a:font script="Grek" typeface="Arial"/>
        <a:font script="Cyrl" typeface="Arial"/>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ushpin">
      <a:fillStyleLst>
        <a:solidFill>
          <a:schemeClr val="phClr"/>
        </a:solidFill>
        <a:gradFill rotWithShape="1">
          <a:gsLst>
            <a:gs pos="0">
              <a:schemeClr val="phClr">
                <a:tint val="50000"/>
                <a:satMod val="180000"/>
                <a:lumMod val="100000"/>
              </a:schemeClr>
            </a:gs>
            <a:gs pos="40000">
              <a:schemeClr val="phClr">
                <a:tint val="60000"/>
                <a:satMod val="130000"/>
                <a:lumMod val="100000"/>
              </a:schemeClr>
            </a:gs>
            <a:gs pos="100000">
              <a:schemeClr val="phClr">
                <a:tint val="96000"/>
                <a:lumMod val="108000"/>
              </a:schemeClr>
            </a:gs>
          </a:gsLst>
          <a:lin ang="5400000" scaled="0"/>
        </a:gradFill>
        <a:gradFill rotWithShape="1">
          <a:gsLst>
            <a:gs pos="0">
              <a:schemeClr val="phClr"/>
            </a:gs>
            <a:gs pos="100000">
              <a:schemeClr val="phClr">
                <a:shade val="76000"/>
                <a:lumMod val="90000"/>
              </a:schemeClr>
            </a:gs>
          </a:gsLst>
          <a:lin ang="5400000" scaled="0"/>
        </a:gradFill>
      </a:fillStyleLst>
      <a:lnStyleLst>
        <a:ln w="9525" cap="flat" cmpd="sng" algn="ctr">
          <a:solidFill>
            <a:schemeClr val="phClr"/>
          </a:solidFill>
          <a:prstDash val="solid"/>
        </a:ln>
        <a:ln w="15875" cap="flat" cmpd="sng" algn="ctr">
          <a:solidFill>
            <a:schemeClr val="phClr">
              <a:shade val="80000"/>
              <a:lumMod val="90000"/>
            </a:schemeClr>
          </a:solidFill>
          <a:prstDash val="solid"/>
        </a:ln>
        <a:ln w="25400" cap="flat" cmpd="sng" algn="ctr">
          <a:solidFill>
            <a:schemeClr val="phClr"/>
          </a:solidFill>
          <a:prstDash val="solid"/>
        </a:ln>
      </a:lnStyleLst>
      <a:effectStyleLst>
        <a:effectStyle>
          <a:effectLst/>
        </a:effectStyle>
        <a:effectStyle>
          <a:effectLst>
            <a:outerShdw blurRad="38100" dist="38100" dir="4800000" sx="98000" sy="98000" rotWithShape="0">
              <a:srgbClr val="000000">
                <a:alpha val="32000"/>
              </a:srgbClr>
            </a:outerShdw>
          </a:effectLst>
        </a:effectStyle>
        <a:effectStyle>
          <a:effectLst>
            <a:outerShdw blurRad="38100" dist="38100" dir="4800000" sx="96000" sy="96000" rotWithShape="0">
              <a:srgbClr val="000000">
                <a:alpha val="40000"/>
              </a:srgbClr>
            </a:outerShdw>
          </a:effectLst>
          <a:scene3d>
            <a:camera prst="orthographicFront">
              <a:rot lat="0" lon="0" rev="0"/>
            </a:camera>
            <a:lightRig rig="threePt" dir="t">
              <a:rot lat="0" lon="0" rev="3240000"/>
            </a:lightRig>
          </a:scene3d>
          <a:sp3d>
            <a:bevelT w="28575" h="28575"/>
          </a:sp3d>
        </a:effectStyle>
      </a:effectStyleLst>
      <a:bgFillStyleLst>
        <a:solidFill>
          <a:schemeClr val="phClr">
            <a:tint val="93000"/>
          </a:schemeClr>
        </a:solidFill>
        <a:blipFill rotWithShape="1">
          <a:blip xmlns:r="http://schemas.openxmlformats.org/officeDocument/2006/relationships" r:embed="rId1">
            <a:duotone>
              <a:schemeClr val="phClr">
                <a:shade val="80000"/>
                <a:satMod val="140000"/>
                <a:lumMod val="50000"/>
              </a:schemeClr>
              <a:schemeClr val="phClr">
                <a:tint val="95000"/>
                <a:satMod val="180000"/>
                <a:lumMod val="160000"/>
              </a:schemeClr>
            </a:duotone>
          </a:blip>
          <a:stretch/>
        </a:blipFill>
        <a:blipFill rotWithShape="1">
          <a:blip xmlns:r="http://schemas.openxmlformats.org/officeDocument/2006/relationships" r:embed="rId2">
            <a:duotone>
              <a:schemeClr val="phClr">
                <a:tint val="98000"/>
                <a:shade val="90000"/>
                <a:satMod val="120000"/>
                <a:lumMod val="54000"/>
              </a:schemeClr>
              <a:schemeClr val="phClr">
                <a:tint val="80000"/>
                <a:satMod val="160000"/>
                <a:lumMod val="14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Pushpin</Template>
  <TotalTime>526</TotalTime>
  <Words>1765</Words>
  <Application>Microsoft Office PowerPoint</Application>
  <PresentationFormat>On-screen Show (4:3)</PresentationFormat>
  <Paragraphs>120</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Pushpin</vt:lpstr>
      <vt:lpstr>DADANSODDI DATA CYFRANOGOL YN ANSODDOL    PARTICIPATORY QUALITATIVE DATA ANALYSIS</vt:lpstr>
      <vt:lpstr>Interpreting the Findings Qualitative / Dehongli’r Canfyddiadau Ansoddol</vt:lpstr>
      <vt:lpstr>Data analysis  Dadansoddi data</vt:lpstr>
      <vt:lpstr>Data analysis Dadansoddi data </vt:lpstr>
      <vt:lpstr>Interpreting the Findings Qualitative / Dehongli’r Canfyddiadau Ansoddol</vt:lpstr>
      <vt:lpstr>Interpreting the Findings Qualitative / Dehongli’r Canfyddiadau Ansoddol</vt:lpstr>
      <vt:lpstr>Interpreting the Findings Qualitative cont.: / Dehongli’r Canfyddiadau Ansoddol, parhad</vt:lpstr>
      <vt:lpstr>Interpreting the Findings Qualitative cont.: / Dehongli’r Canfyddiadau Ansoddol, parhad </vt:lpstr>
      <vt:lpstr>Interpreting the Findings Quantitative / Dehongli’r Canfyddiadau Meintiol</vt:lpstr>
      <vt:lpstr>Suggestions on Analysis : first steps / Awgrymiadau ar Ddadansoddi: camau cyntaf</vt:lpstr>
      <vt:lpstr>Analysis Dadansoddi </vt:lpstr>
      <vt:lpstr>Analysis Dadansoddi </vt:lpstr>
      <vt:lpstr>Creative Analysis : Feedback Dadansoddi Creadigol: Adborth </vt:lpstr>
      <vt:lpstr>Example Enghraifft </vt:lpstr>
      <vt:lpstr>References Cyfeiriadau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PARTICIPATORY QUALITATIVE DATA ANALYSIS</dc:title>
  <dc:creator>Administrator</dc:creator>
  <cp:lastModifiedBy>Administrator</cp:lastModifiedBy>
  <cp:revision>41</cp:revision>
  <cp:lastPrinted>2015-10-05T10:05:48Z</cp:lastPrinted>
  <dcterms:created xsi:type="dcterms:W3CDTF">2012-12-03T14:13:18Z</dcterms:created>
  <dcterms:modified xsi:type="dcterms:W3CDTF">2016-10-19T23:48:03Z</dcterms:modified>
</cp:coreProperties>
</file>