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4.xml" ContentType="application/vnd.openxmlformats-officedocument.presentationml.notesSlide+xml"/>
  <Override PartName="/ppt/ink/ink15.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431" r:id="rId2"/>
    <p:sldId id="428" r:id="rId3"/>
    <p:sldId id="417" r:id="rId4"/>
    <p:sldId id="406" r:id="rId5"/>
    <p:sldId id="430" r:id="rId6"/>
    <p:sldId id="407" r:id="rId7"/>
    <p:sldId id="408" r:id="rId8"/>
    <p:sldId id="416" r:id="rId9"/>
    <p:sldId id="432" r:id="rId10"/>
    <p:sldId id="422" r:id="rId11"/>
    <p:sldId id="411" r:id="rId12"/>
    <p:sldId id="424" r:id="rId13"/>
    <p:sldId id="395" r:id="rId14"/>
    <p:sldId id="403" r:id="rId15"/>
    <p:sldId id="404" r:id="rId16"/>
    <p:sldId id="402" r:id="rId17"/>
    <p:sldId id="429" r:id="rId18"/>
    <p:sldId id="43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varScale="1">
        <p:scale>
          <a:sx n="88" d="100"/>
          <a:sy n="88" d="100"/>
        </p:scale>
        <p:origin x="72" y="16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4:25.494"/>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9:52.60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45.96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21,'9'-3,"0"0,1 0,-1 1,1 0,0 0,0 1,12 0,-5 0,56-2,96 9,74 20,-96-9,-104-13,74 11,-97-9,-1 0,20 9,-20-7,38 10,6-6,69 2,-16-2,116 22,147 18,10-23,-268-20,-1 4,123 31,-64-7,-151-32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50.51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0,'50'0,"123"2,38 9,63 13,915 160,-993-137,34 21,-209-62,-7-2,1 1,-1 1,21 10,-32-13,0-1,0 0,0 1,-1 0,1-1,-1 1,1 0,-1 1,0-1,0 0,0 0,0 1,-1-1,2 6,0-2,-2-5,0 1,1-1,0 0,-1 0,1 0,0 0,0 0,0 0,0 0,0-1,0 1,1-1,-1 1,0-1,1 0,-1 0,1 0,3 1,7 1,0-1,21 2,-14-2,53 4,-53-6,1 2,-1 0,1 1,28 9,-15 1,-5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53.94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1,'0'0,"1"1,-1 0,1-1,0 1,0 0,-1-1,1 1,0-1,0 1,0-1,0 0,0 1,-1-1,1 0,0 1,0-1,0 0,0 0,0 0,1 0,1 0,181 27,-110-19,762 115,-786-114,0-2,59 1,73-1,355 60,-532-66,255 42,4-23,-44-8,-212-12,1 1,-1 0,0 1,1 0,-1 0,0 1,0 0,-1 0,9 5,-2 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04.4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1,'160'0,"-1"0,1185 14,-1335-14,218 11,-192-7,1 2,-1 1,0 2,40 15,79 49,-63-27,486 216,-507-233,-49-22,-1 2,0 0,0 1,-1 0,25 20,-28-16,-1 0,16 19,-23-23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0.157"/>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1 205,'3'-2,"0"0,1 0,-1 0,1 1,0-1,-1 1,7-1,5-2,311-67,6 26,-93 23,154-21,-356 39,73 3,-60 1,43 0,372 16,-101 35,-257-29,143 47,-186-45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3.133"/>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1,'1738'0,"-1654"2,163 27,70 43,-246-54</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5.342"/>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0,'166'0,"14"0,55 0,1065 0,-867 32,-385-27,390 60,-368-50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9.710"/>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0 82,'127'-4,"172"-22,72-4,577 10,-932 19,-1 1,1 1,0 1,0 0,-1 1,1 0,17 7,75 22,-53-17,88 24,225 68,-327-93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4.52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0,'59'0,"121"16,140 21,111 18,45 4,-21 4,-67-10,-88-9,-96-11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6.542"/>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1,'227'0,"3"0,923 37,-963-22,-160-12,45 3,105 22,-32-1,51 14,-158-28</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8.39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 1,'37'10,"81"5,84-2,66-2,44-3,23-4,6-1,-13-2,-28 4,-57 4,-67 1,-63-1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50.84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0,'3'6,"27"1,51 0,70 9,81 7,98 13,111 32,94 34,27 7,-31 1,-96-15,-116-24,-112-24,-92-20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26:30.32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F2B78EC-5CC5-CDC9-AA27-9B50239262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5BD252A-55E3-D68C-B112-9A67526F51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00714AA-631C-8CD6-0422-00706555B3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6A22D72-A18B-48BC-A033-003954AE8097}"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58D2291-DE14-F562-F457-1D434254CF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16713EF-137A-CB01-EE38-08671FE815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F8AB8B47-0CEA-D4B3-0426-84CE90F25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B580B82-737F-4225-B732-18C0CF10A093}"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3B7F560-A36E-3414-8605-C32277D90B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00BD7DC-B3F2-8155-6AB4-FB885F0FA7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EC7A9BDB-7B26-6E2C-4AEE-377AE0C6C9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A9AA41-0AA8-4EC0-8088-4DBE256BF2B0}"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EADE6C8-FAD3-851B-6C84-A54E217CF9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BA89EA9-CFD8-A1C6-A2EA-BD04BE38CD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6162182A-3825-EA2B-2753-2A41708CD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C10ACE-DAC5-4B12-A6C0-02E49F673116}"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4429A49-8097-63F1-19E8-3B04FBFC14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DB292827-D599-53B8-A1DE-8584685ED2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2069CE51-3600-04D9-004C-77F9C82B7C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0DA5E8D-BEE6-4769-8769-601E84C4EB03}"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1FDA053-0D69-1AE7-5A45-1A6E0AE041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2679351-9399-D7D9-4217-09C3B323D0DE}"/>
              </a:ext>
            </a:extLst>
          </p:cNvPr>
          <p:cNvSpPr>
            <a:spLocks noGrp="1"/>
          </p:cNvSpPr>
          <p:nvPr>
            <p:ph type="body" idx="1"/>
          </p:nvPr>
        </p:nvSpPr>
        <p:spPr/>
        <p:txBody>
          <a:bodyPr>
            <a:normAutofit fontScale="55000" lnSpcReduction="20000"/>
          </a:bodyPr>
          <a:lstStyle/>
          <a:p>
            <a:pPr>
              <a:defRPr/>
            </a:pPr>
            <a:r>
              <a:rPr lang="en-GB" dirty="0">
                <a:solidFill>
                  <a:srgbClr val="000000"/>
                </a:solidFill>
                <a:latin typeface="Arial" panose="020B0604020202020204" pitchFamily="34" charset="0"/>
                <a:ea typeface="Times New Roman" panose="02020603050405020304" pitchFamily="18" charset="0"/>
              </a:rPr>
              <a:t>Reflective Practice is essential in today’s academic learning environment and professional development; it makes meaning from experience and transforms insights into practical strategies for learning and personal growth.  It is a synthesis of activities into daily life on a regular basis, which raise awareness, encourages critical thinking and analysis, supports and aids in decision-making process. </a:t>
            </a:r>
          </a:p>
          <a:p>
            <a:pPr>
              <a:defRPr/>
            </a:pPr>
            <a:endParaRPr lang="en-GB" dirty="0">
              <a:solidFill>
                <a:srgbClr val="000000"/>
              </a:solidFill>
              <a:latin typeface="Arial" panose="020B0604020202020204" pitchFamily="34" charset="0"/>
            </a:endParaRPr>
          </a:p>
          <a:p>
            <a:pPr>
              <a:lnSpc>
                <a:spcPct val="107000"/>
              </a:lnSpc>
              <a:spcBef>
                <a:spcPts val="0"/>
              </a:spcBef>
              <a:spcAft>
                <a:spcPts val="800"/>
              </a:spcAft>
              <a:defRPr/>
            </a:pPr>
            <a:r>
              <a:rPr lang="en-GB" sz="1800" b="1" i="1" kern="1400" dirty="0">
                <a:solidFill>
                  <a:srgbClr val="000000"/>
                </a:solidFill>
                <a:latin typeface="Arial" panose="020B0604020202020204" pitchFamily="34" charset="0"/>
              </a:rPr>
              <a:t>Reflection</a:t>
            </a:r>
            <a:r>
              <a:rPr lang="en-GB" sz="1800" kern="1400" dirty="0">
                <a:solidFill>
                  <a:srgbClr val="000000"/>
                </a:solidFill>
                <a:latin typeface="Arial" panose="020B0604020202020204" pitchFamily="34" charset="0"/>
              </a:rPr>
              <a:t> deepens the learning process. The act of reflecting enables us to make sense of what we've learned, why we learned it, and how each advancement of learning took place. Moreover, reflection is about linking one advancement to the wider perspective of learning - heading towards seeing the bigger picture. Through reflection, learning is integrated, internalised and personalised. Thinking about an experience is essentially a cognitive activity, but reflection is also emotional and physical, and is linked with our values and social identity. Viewing issues from different perspectives challenges assumptions and established patterns of behaviour, and encourages the development of new ways of seeing.</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marL="54585">
              <a:lnSpc>
                <a:spcPct val="132000"/>
              </a:lnSpc>
              <a:spcBef>
                <a:spcPts val="0"/>
              </a:spcBef>
              <a:spcAft>
                <a:spcPts val="800"/>
              </a:spcAft>
              <a:defRPr/>
            </a:pPr>
            <a:r>
              <a:rPr lang="en-GB" sz="1800" b="1" i="1" kern="1400" dirty="0">
                <a:solidFill>
                  <a:srgbClr val="000000"/>
                </a:solidFill>
                <a:latin typeface="Arial" panose="020B0604020202020204" pitchFamily="34" charset="0"/>
              </a:rPr>
              <a:t>Reflexivity </a:t>
            </a:r>
            <a:r>
              <a:rPr lang="en-GB" sz="1800" kern="1400" dirty="0">
                <a:solidFill>
                  <a:srgbClr val="000000"/>
                </a:solidFill>
                <a:latin typeface="Arial" panose="020B0604020202020204" pitchFamily="34" charset="0"/>
              </a:rPr>
              <a:t>is finding strategies to question deeply our own attitudes, theories, assumptions, prejudices and our own patterns of behaviours. To be reflexive is recognising our own influence and the influence of our social and cultural context.  It is about factoring ourselves as players into the situations we practice in. Reflexivity is an examination of the limits of our own knowledge, of how our own behaviour plays into organisational/work structures counter to our own personal and professional values. It is questioning how congruent our actions are with our values and our theories. </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a:defRPr/>
            </a:pPr>
            <a:endParaRPr lang="en-GB" dirty="0"/>
          </a:p>
        </p:txBody>
      </p:sp>
      <p:sp>
        <p:nvSpPr>
          <p:cNvPr id="41988" name="Slide Number Placeholder 3">
            <a:extLst>
              <a:ext uri="{FF2B5EF4-FFF2-40B4-BE49-F238E27FC236}">
                <a16:creationId xmlns:a16="http://schemas.microsoft.com/office/drawing/2014/main" id="{1C0E1CE9-2318-B603-6D53-00EF0CA875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4396175-9261-4682-A9B5-9FED8E4608D3}"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02/10/2022</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customXml" Target="../ink/ink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cbi.nlm.nih.gov/books/NBK64964/"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26.png"/><Relationship Id="rId18" Type="http://schemas.openxmlformats.org/officeDocument/2006/relationships/customXml" Target="../ink/ink10.xml"/><Relationship Id="rId26" Type="http://schemas.openxmlformats.org/officeDocument/2006/relationships/customXml" Target="../ink/ink14.xml"/><Relationship Id="rId3" Type="http://schemas.openxmlformats.org/officeDocument/2006/relationships/image" Target="../media/image21.png"/><Relationship Id="rId21" Type="http://schemas.openxmlformats.org/officeDocument/2006/relationships/image" Target="../media/image30.png"/><Relationship Id="rId7" Type="http://schemas.openxmlformats.org/officeDocument/2006/relationships/image" Target="../media/image23.png"/><Relationship Id="rId12" Type="http://schemas.openxmlformats.org/officeDocument/2006/relationships/customXml" Target="../ink/ink7.xml"/><Relationship Id="rId17" Type="http://schemas.openxmlformats.org/officeDocument/2006/relationships/image" Target="../media/image28.png"/><Relationship Id="rId25" Type="http://schemas.openxmlformats.org/officeDocument/2006/relationships/image" Target="../media/image32.png"/><Relationship Id="rId2" Type="http://schemas.openxmlformats.org/officeDocument/2006/relationships/image" Target="../media/image20.png"/><Relationship Id="rId16" Type="http://schemas.openxmlformats.org/officeDocument/2006/relationships/customXml" Target="../ink/ink9.xml"/><Relationship Id="rId20" Type="http://schemas.openxmlformats.org/officeDocument/2006/relationships/customXml" Target="../ink/ink11.xml"/><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25.png"/><Relationship Id="rId24" Type="http://schemas.openxmlformats.org/officeDocument/2006/relationships/customXml" Target="../ink/ink13.xml"/><Relationship Id="rId5" Type="http://schemas.openxmlformats.org/officeDocument/2006/relationships/image" Target="../media/image22.png"/><Relationship Id="rId15" Type="http://schemas.openxmlformats.org/officeDocument/2006/relationships/image" Target="../media/image27.png"/><Relationship Id="rId23" Type="http://schemas.openxmlformats.org/officeDocument/2006/relationships/image" Target="../media/image31.png"/><Relationship Id="rId10" Type="http://schemas.openxmlformats.org/officeDocument/2006/relationships/customXml" Target="../ink/ink6.xml"/><Relationship Id="rId19" Type="http://schemas.openxmlformats.org/officeDocument/2006/relationships/image" Target="../media/image29.png"/><Relationship Id="rId4" Type="http://schemas.openxmlformats.org/officeDocument/2006/relationships/customXml" Target="../ink/ink3.xml"/><Relationship Id="rId9" Type="http://schemas.openxmlformats.org/officeDocument/2006/relationships/image" Target="../media/image24.png"/><Relationship Id="rId14" Type="http://schemas.openxmlformats.org/officeDocument/2006/relationships/customXml" Target="../ink/ink8.xml"/><Relationship Id="rId22" Type="http://schemas.openxmlformats.org/officeDocument/2006/relationships/customXml" Target="../ink/ink12.xml"/><Relationship Id="rId27"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5.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fontScale="92500" lnSpcReduction="10000"/>
          </a:bodyPr>
          <a:lstStyle/>
          <a:p>
            <a:pPr marL="0" indent="0">
              <a:buNone/>
            </a:pPr>
            <a:r>
              <a:rPr lang="en-GB" sz="3600" b="1" dirty="0"/>
              <a:t>Week 1:  Monday 3</a:t>
            </a:r>
            <a:r>
              <a:rPr lang="en-GB" sz="3600" b="1" baseline="30000" dirty="0"/>
              <a:t>rd</a:t>
            </a:r>
            <a:r>
              <a:rPr lang="en-GB" sz="3600" b="1" dirty="0"/>
              <a:t> October </a:t>
            </a:r>
          </a:p>
          <a:p>
            <a:r>
              <a:rPr lang="en-GB" sz="2200" b="1" dirty="0"/>
              <a:t>Introductions</a:t>
            </a:r>
          </a:p>
          <a:p>
            <a:r>
              <a:rPr lang="en-GB" sz="2200" b="1" dirty="0"/>
              <a:t>Module Overview</a:t>
            </a:r>
          </a:p>
          <a:p>
            <a:pPr marL="0" indent="0">
              <a:buNone/>
            </a:pPr>
            <a:endParaRPr lang="en-GB" sz="2200" b="1" dirty="0"/>
          </a:p>
          <a:p>
            <a:pPr marL="0" indent="0">
              <a:buNone/>
            </a:pPr>
            <a:r>
              <a:rPr lang="en-GB" sz="2200" b="1" dirty="0"/>
              <a:t>Ruth Groff Module Lead </a:t>
            </a:r>
          </a:p>
          <a:p>
            <a:pPr marL="0" indent="0">
              <a:buNone/>
            </a:pPr>
            <a:r>
              <a:rPr lang="en-GB" sz="2200" b="1" i="1" dirty="0">
                <a:solidFill>
                  <a:schemeClr val="accent2"/>
                </a:solidFill>
              </a:rPr>
              <a:t>Katie Ruddy Monday Theory Lecturer</a:t>
            </a:r>
          </a:p>
          <a:p>
            <a:pPr marL="0" indent="0">
              <a:buNone/>
            </a:pPr>
            <a:r>
              <a:rPr lang="en-GB" sz="2200" b="1" i="1" dirty="0">
                <a:solidFill>
                  <a:schemeClr val="accent2"/>
                </a:solidFill>
              </a:rPr>
              <a:t>Ruth Groff Wednesday Skills Sessions </a:t>
            </a:r>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A233-2498-B2DF-9245-491C97364FDD}"/>
              </a:ext>
            </a:extLst>
          </p:cNvPr>
          <p:cNvSpPr>
            <a:spLocks noGrp="1"/>
          </p:cNvSpPr>
          <p:nvPr>
            <p:ph type="title"/>
          </p:nvPr>
        </p:nvSpPr>
        <p:spPr>
          <a:xfrm>
            <a:off x="695325" y="4581525"/>
            <a:ext cx="10596563" cy="1506538"/>
          </a:xfrm>
        </p:spPr>
        <p:txBody>
          <a:bodyPr/>
          <a:lstStyle/>
          <a:p>
            <a:pPr algn="ctr" eaLnBrk="1" hangingPunct="1">
              <a:defRPr/>
            </a:pPr>
            <a:endParaRPr lang="en-GB" dirty="0"/>
          </a:p>
        </p:txBody>
      </p:sp>
      <p:sp>
        <p:nvSpPr>
          <p:cNvPr id="9219" name="Content Placeholder 2">
            <a:extLst>
              <a:ext uri="{FF2B5EF4-FFF2-40B4-BE49-F238E27FC236}">
                <a16:creationId xmlns:a16="http://schemas.microsoft.com/office/drawing/2014/main" id="{FB7058E4-5372-E7CA-7B89-9597EE48E5C6}"/>
              </a:ext>
            </a:extLst>
          </p:cNvPr>
          <p:cNvSpPr>
            <a:spLocks noGrp="1"/>
          </p:cNvSpPr>
          <p:nvPr>
            <p:ph idx="1"/>
          </p:nvPr>
        </p:nvSpPr>
        <p:spPr>
          <a:xfrm>
            <a:off x="684213" y="685800"/>
            <a:ext cx="11099800" cy="3614738"/>
          </a:xfrm>
        </p:spPr>
        <p:txBody>
          <a:bodyPr/>
          <a:lstStyle/>
          <a:p>
            <a:pPr marL="0" indent="0" algn="ctr" eaLnBrk="1" hangingPunct="1">
              <a:buFont typeface="Wingdings 3" panose="05040102010807070707" pitchFamily="18" charset="2"/>
              <a:buNone/>
            </a:pPr>
            <a:r>
              <a:rPr lang="en-GB" altLang="en-US" sz="4400" i="1" dirty="0">
                <a:solidFill>
                  <a:schemeClr val="accent2"/>
                </a:solidFill>
                <a:latin typeface="Roboto" panose="02000000000000000000" pitchFamily="2" charset="0"/>
              </a:rPr>
              <a:t>"When people don't have any curiosity about themselves, that is always a bad sign.“</a:t>
            </a:r>
          </a:p>
          <a:p>
            <a:pPr marL="0" indent="0" algn="ctr" eaLnBrk="1" hangingPunct="1">
              <a:buFont typeface="Wingdings 3" panose="05040102010807070707" pitchFamily="18" charset="2"/>
              <a:buNone/>
            </a:pPr>
            <a:r>
              <a:rPr lang="en-GB" altLang="en-US" sz="4400" i="1" dirty="0">
                <a:solidFill>
                  <a:schemeClr val="tx1"/>
                </a:solidFill>
                <a:latin typeface="Roboto" panose="02000000000000000000" pitchFamily="2" charset="0"/>
              </a:rPr>
              <a:t>Irvin D Yalom </a:t>
            </a:r>
          </a:p>
        </p:txBody>
      </p:sp>
      <p:pic>
        <p:nvPicPr>
          <p:cNvPr id="9220" name="Picture 2">
            <a:extLst>
              <a:ext uri="{FF2B5EF4-FFF2-40B4-BE49-F238E27FC236}">
                <a16:creationId xmlns:a16="http://schemas.microsoft.com/office/drawing/2014/main" id="{05742C4D-3796-A8F8-BBFE-6C0DCF44294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300538"/>
            <a:ext cx="12192000"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F609041-4EB8-59B7-E6CE-A8CDADE04C1C}"/>
                  </a:ext>
                </a:extLst>
              </p14:cNvPr>
              <p14:cNvContentPartPr/>
              <p14:nvPr/>
            </p14:nvContentPartPr>
            <p14:xfrm>
              <a:off x="-463550" y="2025090"/>
              <a:ext cx="360" cy="360"/>
            </p14:xfrm>
          </p:contentPart>
        </mc:Choice>
        <mc:Fallback xmlns="">
          <p:pic>
            <p:nvPicPr>
              <p:cNvPr id="3" name="Ink 2">
                <a:extLst>
                  <a:ext uri="{FF2B5EF4-FFF2-40B4-BE49-F238E27FC236}">
                    <a16:creationId xmlns:a16="http://schemas.microsoft.com/office/drawing/2014/main" id="{8F609041-4EB8-59B7-E6CE-A8CDADE04C1C}"/>
                  </a:ext>
                </a:extLst>
              </p:cNvPr>
              <p:cNvPicPr/>
              <p:nvPr/>
            </p:nvPicPr>
            <p:blipFill>
              <a:blip r:embed="rId4"/>
              <a:stretch>
                <a:fillRect/>
              </a:stretch>
            </p:blipFill>
            <p:spPr>
              <a:xfrm>
                <a:off x="-472550" y="20160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AEE6333C-C63C-A4AE-C71C-F286D7609BB7}"/>
                  </a:ext>
                </a:extLst>
              </p14:cNvPr>
              <p14:cNvContentPartPr/>
              <p14:nvPr/>
            </p14:nvContentPartPr>
            <p14:xfrm>
              <a:off x="901570" y="4222530"/>
              <a:ext cx="360" cy="360"/>
            </p14:xfrm>
          </p:contentPart>
        </mc:Choice>
        <mc:Fallback xmlns="">
          <p:pic>
            <p:nvPicPr>
              <p:cNvPr id="4" name="Ink 3">
                <a:extLst>
                  <a:ext uri="{FF2B5EF4-FFF2-40B4-BE49-F238E27FC236}">
                    <a16:creationId xmlns:a16="http://schemas.microsoft.com/office/drawing/2014/main" id="{AEE6333C-C63C-A4AE-C71C-F286D7609BB7}"/>
                  </a:ext>
                </a:extLst>
              </p:cNvPr>
              <p:cNvPicPr/>
              <p:nvPr/>
            </p:nvPicPr>
            <p:blipFill>
              <a:blip r:embed="rId4"/>
              <a:stretch>
                <a:fillRect/>
              </a:stretch>
            </p:blipFill>
            <p:spPr>
              <a:xfrm>
                <a:off x="892570" y="4213530"/>
                <a:ext cx="18000" cy="18000"/>
              </a:xfrm>
              <a:prstGeom prst="rect">
                <a:avLst/>
              </a:prstGeom>
            </p:spPr>
          </p:pic>
        </mc:Fallback>
      </mc:AlternateContent>
      <p:pic>
        <p:nvPicPr>
          <p:cNvPr id="7" name="Audio 6">
            <a:hlinkClick r:id="" action="ppaction://media"/>
            <a:extLst>
              <a:ext uri="{FF2B5EF4-FFF2-40B4-BE49-F238E27FC236}">
                <a16:creationId xmlns:a16="http://schemas.microsoft.com/office/drawing/2014/main" id="{58892246-BB8C-65C7-717D-F77487019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79375"/>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9" name="Rectangle 1025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851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3" name="Picture 2" descr="Image result for pixabay free images counselling ">
            <a:extLst>
              <a:ext uri="{FF2B5EF4-FFF2-40B4-BE49-F238E27FC236}">
                <a16:creationId xmlns:a16="http://schemas.microsoft.com/office/drawing/2014/main" id="{62E1FDC6-689D-60A7-85C4-B6E6ACAAF9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096000" y="657225"/>
            <a:ext cx="1674813" cy="1062038"/>
          </a:xfrm>
        </p:spPr>
      </p:pic>
      <p:pic>
        <p:nvPicPr>
          <p:cNvPr id="3" name="Audio 2">
            <a:hlinkClick r:id="" action="ppaction://media"/>
            <a:extLst>
              <a:ext uri="{FF2B5EF4-FFF2-40B4-BE49-F238E27FC236}">
                <a16:creationId xmlns:a16="http://schemas.microsoft.com/office/drawing/2014/main" id="{FD6DDDE1-2232-9075-49FF-3AB9234A8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075" y="657225"/>
            <a:ext cx="1062038" cy="10620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10" descr="Image result for Counselling Psychologist">
            <a:extLst>
              <a:ext uri="{FF2B5EF4-FFF2-40B4-BE49-F238E27FC236}">
                <a16:creationId xmlns:a16="http://schemas.microsoft.com/office/drawing/2014/main" id="{B9BF5AD0-E3CC-4CC1-9051-B62B546EF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787525"/>
            <a:ext cx="2803525" cy="19700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9" name="Picture 16" descr="Image result for nurses counselling ">
            <a:extLst>
              <a:ext uri="{FF2B5EF4-FFF2-40B4-BE49-F238E27FC236}">
                <a16:creationId xmlns:a16="http://schemas.microsoft.com/office/drawing/2014/main" id="{EC0FDE7F-2070-8D6D-DC2C-80077F346B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824288"/>
            <a:ext cx="2803525" cy="23749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8" name="Picture 14" descr="Image result for psychodynamic therapy">
            <a:extLst>
              <a:ext uri="{FF2B5EF4-FFF2-40B4-BE49-F238E27FC236}">
                <a16:creationId xmlns:a16="http://schemas.microsoft.com/office/drawing/2014/main" id="{857C5197-888D-097B-CC3A-2043135FBB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66200" y="657225"/>
            <a:ext cx="2587625" cy="1211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descr="Image result for Counselling and Psychotherapy">
            <a:extLst>
              <a:ext uri="{FF2B5EF4-FFF2-40B4-BE49-F238E27FC236}">
                <a16:creationId xmlns:a16="http://schemas.microsoft.com/office/drawing/2014/main" id="{436B8EA7-5AA9-1EB6-EA48-FFBC2CF08F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66200" y="1936750"/>
            <a:ext cx="2587625" cy="17843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8" descr="Image result for Counselling Psychologist">
            <a:extLst>
              <a:ext uri="{FF2B5EF4-FFF2-40B4-BE49-F238E27FC236}">
                <a16:creationId xmlns:a16="http://schemas.microsoft.com/office/drawing/2014/main" id="{FC0400E1-5608-5C67-25DE-A7D39C54D3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6200" y="3789363"/>
            <a:ext cx="2587625" cy="130651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12" descr="Image result for Telephone Counselling ">
            <a:extLst>
              <a:ext uri="{FF2B5EF4-FFF2-40B4-BE49-F238E27FC236}">
                <a16:creationId xmlns:a16="http://schemas.microsoft.com/office/drawing/2014/main" id="{5AB10C11-23CD-1653-F4C1-6575C1C4F84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66200" y="5162550"/>
            <a:ext cx="2587625" cy="10382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B594F801-0C5D-FD1D-5F98-A50439E00210}"/>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fontAlgn="auto">
              <a:spcAft>
                <a:spcPts val="0"/>
              </a:spcAft>
              <a:defRPr/>
            </a:pPr>
            <a:r>
              <a:rPr lang="en-US" sz="3700" kern="1200">
                <a:solidFill>
                  <a:srgbClr val="FFFFFF"/>
                </a:solidFill>
                <a:latin typeface="+mj-lt"/>
                <a:ea typeface="+mj-ea"/>
                <a:cs typeface="+mj-cs"/>
              </a:rPr>
              <a:t>Images of Counselling/helping Skills </a:t>
            </a:r>
          </a:p>
        </p:txBody>
      </p:sp>
    </p:spTree>
  </p:cSld>
  <p:clrMapOvr>
    <a:masterClrMapping/>
  </p:clrMapOvr>
  <p:transition spd="slow" advTm="48973"/>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a:t>Overview of the Module</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fontScale="92500" lnSpcReduction="20000"/>
          </a:bodyPr>
          <a:lstStyle/>
          <a:p>
            <a:pPr eaLnBrk="1" fontAlgn="auto" hangingPunct="1">
              <a:defRPr/>
            </a:pPr>
            <a:r>
              <a:rPr lang="en-GB" altLang="en-US" sz="2000" b="1" dirty="0"/>
              <a:t>Welcome and Icebreaker Activities </a:t>
            </a:r>
          </a:p>
          <a:p>
            <a:pPr eaLnBrk="1" fontAlgn="auto" hangingPunct="1">
              <a:defRPr/>
            </a:pPr>
            <a:r>
              <a:rPr lang="en-GB" altLang="en-US" sz="2000" b="1" dirty="0"/>
              <a:t>Module Moodle Page </a:t>
            </a:r>
          </a:p>
          <a:p>
            <a:pPr eaLnBrk="1" fontAlgn="auto" hangingPunct="1">
              <a:defRPr/>
            </a:pPr>
            <a:r>
              <a:rPr lang="en-GB" altLang="en-US" sz="2000" b="1" dirty="0"/>
              <a:t>Module Handbook</a:t>
            </a:r>
          </a:p>
          <a:p>
            <a:pPr lvl="1">
              <a:buFont typeface="Courier New" panose="02070309020205020404" pitchFamily="49" charset="0"/>
              <a:buChar char="o"/>
              <a:defRPr/>
            </a:pPr>
            <a:r>
              <a:rPr lang="en-GB" altLang="en-US" sz="1600" b="1" dirty="0">
                <a:solidFill>
                  <a:schemeClr val="accent2"/>
                </a:solidFill>
              </a:rPr>
              <a:t>Module Structure  - Monday/Wednesdays</a:t>
            </a:r>
          </a:p>
          <a:p>
            <a:pPr lvl="1">
              <a:buFont typeface="Courier New" panose="02070309020205020404" pitchFamily="49" charset="0"/>
              <a:buChar char="o"/>
              <a:defRPr/>
            </a:pPr>
            <a:r>
              <a:rPr lang="en-GB" altLang="en-US" sz="1600" b="1" dirty="0">
                <a:solidFill>
                  <a:schemeClr val="accent2"/>
                </a:solidFill>
              </a:rPr>
              <a:t>Module Aims</a:t>
            </a:r>
          </a:p>
          <a:p>
            <a:pPr lvl="1">
              <a:buFont typeface="Courier New" panose="02070309020205020404" pitchFamily="49" charset="0"/>
              <a:buChar char="o"/>
              <a:defRPr/>
            </a:pPr>
            <a:r>
              <a:rPr lang="en-GB" altLang="en-US" sz="1600" b="1" dirty="0">
                <a:solidFill>
                  <a:schemeClr val="accent2"/>
                </a:solidFill>
              </a:rPr>
              <a:t>Module Learning Outcome</a:t>
            </a:r>
          </a:p>
          <a:p>
            <a:pPr lvl="1">
              <a:buFont typeface="Courier New" panose="02070309020205020404" pitchFamily="49" charset="0"/>
              <a:buChar char="o"/>
              <a:defRPr/>
            </a:pPr>
            <a:r>
              <a:rPr lang="en-GB" altLang="en-US" sz="1600" b="1" dirty="0">
                <a:solidFill>
                  <a:schemeClr val="accent2"/>
                </a:solidFill>
              </a:rPr>
              <a:t>Module Assessments </a:t>
            </a:r>
          </a:p>
          <a:p>
            <a:pPr eaLnBrk="1" fontAlgn="auto" hangingPunct="1">
              <a:defRPr/>
            </a:pPr>
            <a:r>
              <a:rPr lang="en-GB" altLang="en-US" sz="2000" b="1" dirty="0"/>
              <a:t>Module Expectations and Code of Conduct – Professionalism </a:t>
            </a:r>
          </a:p>
          <a:p>
            <a:pPr eaLnBrk="1" fontAlgn="auto" hangingPunct="1">
              <a:defRPr/>
            </a:pPr>
            <a:r>
              <a:rPr lang="en-GB" altLang="en-US" sz="2000" b="1" dirty="0"/>
              <a:t>Placements</a:t>
            </a:r>
          </a:p>
          <a:p>
            <a:pPr eaLnBrk="1" fontAlgn="auto" hangingPunct="1">
              <a:defRPr/>
            </a:pPr>
            <a:r>
              <a:rPr lang="en-GB" altLang="en-US" sz="2000" b="1" dirty="0"/>
              <a:t>Core Text &amp; Additional Resources </a:t>
            </a:r>
          </a:p>
          <a:p>
            <a:pPr eaLnBrk="1" fontAlgn="auto" hangingPunct="1">
              <a:defRPr/>
            </a:pPr>
            <a:r>
              <a:rPr lang="en-GB" altLang="en-US" sz="2000" b="1" dirty="0"/>
              <a:t>RECAP of Counselling Skills – </a:t>
            </a:r>
            <a:endParaRPr lang="en-GB" altLang="en-US" sz="2000" dirty="0"/>
          </a:p>
          <a:p>
            <a:pPr eaLnBrk="1" fontAlgn="auto" hangingPunct="1">
              <a:defRPr/>
            </a:pPr>
            <a:r>
              <a:rPr lang="en-GB" altLang="en-US" sz="2000" b="1" dirty="0"/>
              <a:t>Reflective Practice/Reflective Journalling </a:t>
            </a:r>
          </a:p>
          <a:p>
            <a:pPr eaLnBrk="1" fontAlgn="auto" hangingPunct="1">
              <a:defRPr/>
            </a:pPr>
            <a:r>
              <a:rPr lang="en-GB" altLang="en-US" sz="2000" b="1" dirty="0"/>
              <a:t>Wednesday Session 5</a:t>
            </a:r>
            <a:r>
              <a:rPr lang="en-GB" altLang="en-US" sz="2000" b="1" baseline="30000" dirty="0"/>
              <a:t>th</a:t>
            </a:r>
            <a:r>
              <a:rPr lang="en-GB" altLang="en-US" sz="2000" b="1" dirty="0"/>
              <a:t> October </a:t>
            </a:r>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1D3A1F-F605-955F-2A74-B4445C9C94D3}"/>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0F34247-E4E7-8469-9D54-516AE7AF18AD}"/>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b="1" dirty="0"/>
              <a:t>Review Module Handbook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214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55955C27-E1C6-2D52-92C3-8B27A0F51EC9}"/>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dirty="0"/>
            </a:br>
            <a:r>
              <a:rPr lang="en-GB" altLang="en-US" sz="4600" b="1" dirty="0"/>
              <a:t>Module Aims</a:t>
            </a:r>
          </a:p>
        </p:txBody>
      </p:sp>
      <p:sp>
        <p:nvSpPr>
          <p:cNvPr id="256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Content Placeholder 2">
            <a:extLst>
              <a:ext uri="{FF2B5EF4-FFF2-40B4-BE49-F238E27FC236}">
                <a16:creationId xmlns:a16="http://schemas.microsoft.com/office/drawing/2014/main" id="{C2AF2D2C-9D1B-97B8-7AA8-0608E7001A85}"/>
              </a:ext>
            </a:extLst>
          </p:cNvPr>
          <p:cNvSpPr>
            <a:spLocks noGrp="1"/>
          </p:cNvSpPr>
          <p:nvPr>
            <p:ph idx="1"/>
          </p:nvPr>
        </p:nvSpPr>
        <p:spPr>
          <a:xfrm>
            <a:off x="572493" y="2071316"/>
            <a:ext cx="6713552" cy="4119172"/>
          </a:xfrm>
        </p:spPr>
        <p:txBody>
          <a:bodyPr rtlCol="0" anchor="t">
            <a:normAutofit/>
          </a:bodyPr>
          <a:lstStyle/>
          <a:p>
            <a:pPr marL="0" indent="0" eaLnBrk="1" fontAlgn="auto" hangingPunct="1">
              <a:buFont typeface="Wingdings 3" panose="05040102010807070707" pitchFamily="18" charset="2"/>
              <a:buNone/>
              <a:defRPr/>
            </a:pPr>
            <a:endParaRPr lang="en-GB" sz="2200" dirty="0"/>
          </a:p>
          <a:p>
            <a:pPr marL="0" indent="0" eaLnBrk="1" fontAlgn="auto" hangingPunct="1">
              <a:buFont typeface="Wingdings 3" panose="05040102010807070707" pitchFamily="18" charset="2"/>
              <a:buNone/>
              <a:defRPr/>
            </a:pPr>
            <a:r>
              <a:rPr lang="en-GB" b="1" dirty="0"/>
              <a:t>To further the advancement of counselling skills developed from level four and gain a critical understanding of embedded and theoretical counselling approaches that underpin a range of counselling and mental health professions today</a:t>
            </a:r>
            <a:r>
              <a:rPr lang="en-GB" dirty="0"/>
              <a:t>. </a:t>
            </a:r>
          </a:p>
        </p:txBody>
      </p:sp>
      <p:pic>
        <p:nvPicPr>
          <p:cNvPr id="16388" name="Picture 5" descr="Image result for pixabay free pebbles">
            <a:extLst>
              <a:ext uri="{FF2B5EF4-FFF2-40B4-BE49-F238E27FC236}">
                <a16:creationId xmlns:a16="http://schemas.microsoft.com/office/drawing/2014/main" id="{3C88FDC0-F9F2-110F-8635-FE196ED83F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7" r="2027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FADAB9C-6013-E598-B326-B05B02DF9376}"/>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b="1"/>
            </a:br>
            <a:r>
              <a:rPr lang="en-GB" altLang="en-US" sz="4600" b="1"/>
              <a:t>Learning Outcomes</a:t>
            </a:r>
          </a:p>
        </p:txBody>
      </p:sp>
      <p:sp>
        <p:nvSpPr>
          <p:cNvPr id="266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a:extLst>
              <a:ext uri="{FF2B5EF4-FFF2-40B4-BE49-F238E27FC236}">
                <a16:creationId xmlns:a16="http://schemas.microsoft.com/office/drawing/2014/main" id="{970D4417-8E3B-DC30-347D-B7E1C010C3D8}"/>
              </a:ext>
            </a:extLst>
          </p:cNvPr>
          <p:cNvSpPr>
            <a:spLocks noGrp="1"/>
          </p:cNvSpPr>
          <p:nvPr>
            <p:ph idx="1"/>
          </p:nvPr>
        </p:nvSpPr>
        <p:spPr>
          <a:xfrm>
            <a:off x="572493" y="2071316"/>
            <a:ext cx="6713552" cy="4119172"/>
          </a:xfrm>
        </p:spPr>
        <p:txBody>
          <a:bodyPr rtlCol="0" anchor="t">
            <a:normAutofit/>
          </a:bodyPr>
          <a:lstStyle/>
          <a:p>
            <a:pPr eaLnBrk="1" fontAlgn="auto" hangingPunct="1">
              <a:defRPr/>
            </a:pPr>
            <a:r>
              <a:rPr lang="en-GB" sz="2000" b="1" dirty="0"/>
              <a:t>Demonstrate appropriate use of a range counselling skills. </a:t>
            </a:r>
          </a:p>
          <a:p>
            <a:pPr eaLnBrk="1" fontAlgn="auto" hangingPunct="1">
              <a:defRPr/>
            </a:pPr>
            <a:r>
              <a:rPr lang="en-GB" sz="2000" b="1" dirty="0">
                <a:solidFill>
                  <a:schemeClr val="accent2"/>
                </a:solidFill>
              </a:rPr>
              <a:t>Gain contextual knowledge and awareness within a relevant placement that offer support and care within mental health and well-being. </a:t>
            </a:r>
          </a:p>
          <a:p>
            <a:pPr eaLnBrk="1" fontAlgn="auto" hangingPunct="1">
              <a:defRPr/>
            </a:pPr>
            <a:r>
              <a:rPr lang="en-GB" sz="2000" b="1" dirty="0"/>
              <a:t>Develop a critical understanding of the various theoretical approaches within counselling practice.</a:t>
            </a:r>
          </a:p>
          <a:p>
            <a:pPr eaLnBrk="1" fontAlgn="auto" hangingPunct="1">
              <a:defRPr/>
            </a:pPr>
            <a:r>
              <a:rPr lang="en-GB" sz="2000" b="1" dirty="0">
                <a:solidFill>
                  <a:schemeClr val="accent2"/>
                </a:solidFill>
              </a:rPr>
              <a:t>Recognise the limits of knowledge, skill, ethical boundaries and experience in counselling.  </a:t>
            </a:r>
          </a:p>
          <a:p>
            <a:pPr eaLnBrk="1" fontAlgn="auto" hangingPunct="1">
              <a:defRPr/>
            </a:pPr>
            <a:r>
              <a:rPr lang="en-GB" sz="2000" b="1" dirty="0"/>
              <a:t>Take responsibility for their own learning and skill development; including effective personal planning, self-reflection and project management skills. </a:t>
            </a:r>
          </a:p>
        </p:txBody>
      </p:sp>
      <p:pic>
        <p:nvPicPr>
          <p:cNvPr id="18434" name="Picture 3">
            <a:extLst>
              <a:ext uri="{FF2B5EF4-FFF2-40B4-BE49-F238E27FC236}">
                <a16:creationId xmlns:a16="http://schemas.microsoft.com/office/drawing/2014/main" id="{07AB1080-FED0-93B5-D4F9-03559DFC52EB}"/>
              </a:ext>
            </a:extLst>
          </p:cNvPr>
          <p:cNvPicPr>
            <a:picLocks noChangeAspect="1"/>
          </p:cNvPicPr>
          <p:nvPr/>
        </p:nvPicPr>
        <p:blipFill rotWithShape="1">
          <a:blip r:embed="rId2">
            <a:extLst>
              <a:ext uri="{28A0092B-C50C-407E-A947-70E740481C1C}">
                <a14:useLocalDpi xmlns:a14="http://schemas.microsoft.com/office/drawing/2010/main" val="0"/>
              </a:ext>
            </a:extLst>
          </a:blip>
          <a:srcRect l="7127" r="2101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764B8247-1559-0F20-6BF2-356ADAA81300}"/>
              </a:ext>
            </a:extLst>
          </p:cNvPr>
          <p:cNvSpPr>
            <a:spLocks noGrp="1"/>
          </p:cNvSpPr>
          <p:nvPr>
            <p:ph idx="1"/>
          </p:nvPr>
        </p:nvSpPr>
        <p:spPr>
          <a:xfrm>
            <a:off x="263525" y="620713"/>
            <a:ext cx="5761038" cy="5761037"/>
          </a:xfrm>
        </p:spPr>
        <p:txBody>
          <a:bodyPr>
            <a:normAutofit/>
          </a:bodyPr>
          <a:lstStyle/>
          <a:p>
            <a:pPr marL="0" indent="0" eaLnBrk="1" hangingPunct="1">
              <a:buFont typeface="Wingdings 3" panose="05040102010807070707" pitchFamily="18" charset="2"/>
              <a:buNone/>
            </a:pPr>
            <a:endParaRPr lang="en-US" altLang="en-US" sz="2400" b="1" dirty="0">
              <a:solidFill>
                <a:schemeClr val="accent2"/>
              </a:solidFill>
            </a:endParaRPr>
          </a:p>
          <a:p>
            <a:pPr marL="0" indent="0" eaLnBrk="1" hangingPunct="1">
              <a:buFont typeface="Wingdings 3" panose="05040102010807070707" pitchFamily="18" charset="2"/>
              <a:buNone/>
            </a:pPr>
            <a:r>
              <a:rPr lang="en-US" altLang="en-US" sz="2400" b="1" dirty="0">
                <a:solidFill>
                  <a:schemeClr val="accent2"/>
                </a:solidFill>
              </a:rPr>
              <a:t>Assessment 1:  Coursework </a:t>
            </a:r>
          </a:p>
          <a:p>
            <a:pPr marL="0" indent="0" eaLnBrk="1" hangingPunct="1">
              <a:buFont typeface="Wingdings 3" panose="05040102010807070707" pitchFamily="18" charset="2"/>
              <a:buNone/>
            </a:pPr>
            <a:r>
              <a:rPr lang="en-GB" altLang="en-US" sz="2400" b="1" dirty="0"/>
              <a:t>Case Study (Essay Format) 2,500 words</a:t>
            </a:r>
            <a:endParaRPr lang="en-US" altLang="en-US" sz="2400" b="1" dirty="0">
              <a:solidFill>
                <a:schemeClr val="accent1"/>
              </a:solidFill>
            </a:endParaRPr>
          </a:p>
          <a:p>
            <a:pPr marL="0" indent="0" eaLnBrk="1" hangingPunct="1">
              <a:buFont typeface="Arial" panose="020B0604020202020204" pitchFamily="34" charset="0"/>
              <a:buNone/>
            </a:pPr>
            <a:r>
              <a:rPr lang="en-GB" altLang="en-US" sz="2400" b="1" dirty="0">
                <a:solidFill>
                  <a:schemeClr val="accent2"/>
                </a:solidFill>
              </a:rPr>
              <a:t>Assessment Component 2:  Practical Skills </a:t>
            </a:r>
          </a:p>
          <a:p>
            <a:pPr marL="0" indent="0" eaLnBrk="1" hangingPunct="1">
              <a:buFont typeface="Arial" panose="020B0604020202020204" pitchFamily="34" charset="0"/>
              <a:buNone/>
            </a:pPr>
            <a:r>
              <a:rPr lang="en-GB" altLang="en-US" sz="2400" b="1" dirty="0"/>
              <a:t>Practical Skills – 15min Recording&amp;  Reflective Commentary  2,000 words</a:t>
            </a:r>
          </a:p>
          <a:p>
            <a:pPr marL="0" indent="0" eaLnBrk="1" hangingPunct="1">
              <a:buFont typeface="Wingdings 3" panose="05040102010807070707" pitchFamily="18" charset="2"/>
              <a:buNone/>
            </a:pPr>
            <a:r>
              <a:rPr lang="en-US" altLang="en-US" sz="2400" b="1" dirty="0">
                <a:solidFill>
                  <a:schemeClr val="accent2"/>
                </a:solidFill>
              </a:rPr>
              <a:t>Assessment  3: Coursework </a:t>
            </a:r>
          </a:p>
          <a:p>
            <a:pPr marL="0" indent="0" eaLnBrk="1" hangingPunct="1">
              <a:buFont typeface="Wingdings 3" panose="05040102010807070707" pitchFamily="18" charset="2"/>
              <a:buNone/>
            </a:pPr>
            <a:r>
              <a:rPr lang="en-GB" altLang="en-US" sz="2400" b="1" dirty="0"/>
              <a:t>Portfolio of Evidence – Placement &amp; 1,000-word reflective piece</a:t>
            </a:r>
          </a:p>
          <a:p>
            <a:pPr marL="0" indent="0" eaLnBrk="1" hangingPunct="1">
              <a:lnSpc>
                <a:spcPct val="100000"/>
              </a:lnSpc>
              <a:buFont typeface="Wingdings 3" panose="05040102010807070707" pitchFamily="18" charset="2"/>
              <a:buNone/>
            </a:pPr>
            <a:endParaRPr lang="en-GB" altLang="en-US" sz="2800" b="1" dirty="0"/>
          </a:p>
          <a:p>
            <a:pPr marL="0" indent="0" eaLnBrk="1" hangingPunct="1">
              <a:buFont typeface="Wingdings 3" panose="05040102010807070707" pitchFamily="18" charset="2"/>
              <a:buNone/>
            </a:pPr>
            <a:r>
              <a:rPr lang="en-GB" altLang="en-US" sz="2400" b="1" i="1" dirty="0">
                <a:solidFill>
                  <a:schemeClr val="tx1"/>
                </a:solidFill>
              </a:rPr>
              <a:t>(Please review assessment specification form and further guidance provided on Moodle) </a:t>
            </a:r>
          </a:p>
          <a:p>
            <a:pPr marL="0" indent="0" eaLnBrk="1" hangingPunct="1">
              <a:buFont typeface="Arial" panose="020B0604020202020204" pitchFamily="34" charset="0"/>
              <a:buNone/>
            </a:pPr>
            <a:endParaRPr lang="en-GB" altLang="en-US" sz="2800" b="1" dirty="0">
              <a:solidFill>
                <a:schemeClr val="bg2"/>
              </a:solidFill>
            </a:endParaRPr>
          </a:p>
        </p:txBody>
      </p:sp>
      <p:pic>
        <p:nvPicPr>
          <p:cNvPr id="20483" name="Picture 4">
            <a:extLst>
              <a:ext uri="{FF2B5EF4-FFF2-40B4-BE49-F238E27FC236}">
                <a16:creationId xmlns:a16="http://schemas.microsoft.com/office/drawing/2014/main" id="{9D3CD092-5BD5-BB13-C935-F9E46CC3E3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0"/>
            <a:ext cx="5880100" cy="681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D24F29-7D5C-2CCF-1C7A-125FFCAEB3C2}"/>
              </a:ext>
            </a:extLst>
          </p:cNvPr>
          <p:cNvPicPr>
            <a:picLocks noChangeAspect="1"/>
          </p:cNvPicPr>
          <p:nvPr/>
        </p:nvPicPr>
        <p:blipFill rotWithShape="1">
          <a:blip r:embed="rId2"/>
          <a:srcRect b="1000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69E35-9CD2-E734-9178-29F4BC4166E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rPr>
              <a:t>Expectations &amp; Professionalism </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01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4" name="Rectangle 1947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9" name="Picture 4">
            <a:extLst>
              <a:ext uri="{FF2B5EF4-FFF2-40B4-BE49-F238E27FC236}">
                <a16:creationId xmlns:a16="http://schemas.microsoft.com/office/drawing/2014/main" id="{689AA9F4-A583-F068-9562-12875F8F1E50}"/>
              </a:ext>
            </a:extLst>
          </p:cNvPr>
          <p:cNvPicPr>
            <a:picLocks noChangeAspect="1"/>
          </p:cNvPicPr>
          <p:nvPr/>
        </p:nvPicPr>
        <p:blipFill rotWithShape="1">
          <a:blip r:embed="rId2">
            <a:extLst>
              <a:ext uri="{28A0092B-C50C-407E-A947-70E740481C1C}">
                <a14:useLocalDpi xmlns:a14="http://schemas.microsoft.com/office/drawing/2010/main" val="0"/>
              </a:ext>
            </a:extLst>
          </a:blip>
          <a:srcRect t="5490" b="11494"/>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Content Placeholder 2">
            <a:extLst>
              <a:ext uri="{FF2B5EF4-FFF2-40B4-BE49-F238E27FC236}">
                <a16:creationId xmlns:a16="http://schemas.microsoft.com/office/drawing/2014/main" id="{7013065D-BA94-A61A-6EA1-54A6B58A86C5}"/>
              </a:ext>
            </a:extLst>
          </p:cNvPr>
          <p:cNvSpPr>
            <a:spLocks noGrp="1"/>
          </p:cNvSpPr>
          <p:nvPr>
            <p:ph idx="1"/>
          </p:nvPr>
        </p:nvSpPr>
        <p:spPr>
          <a:xfrm>
            <a:off x="4654294" y="4777739"/>
            <a:ext cx="6897626" cy="1399223"/>
          </a:xfrm>
        </p:spPr>
        <p:txBody>
          <a:bodyPr anchor="ctr">
            <a:normAutofit fontScale="92500" lnSpcReduction="10000"/>
          </a:bodyPr>
          <a:lstStyle/>
          <a:p>
            <a:pPr marL="0" indent="0" eaLnBrk="1" hangingPunct="1">
              <a:buFont typeface="Wingdings 3" panose="05040102010807070707" pitchFamily="18" charset="2"/>
              <a:buNone/>
              <a:defRPr/>
            </a:pPr>
            <a:r>
              <a:rPr lang="en-GB" sz="3600" b="1" dirty="0"/>
              <a:t>Voluntary Experience/Work Placement </a:t>
            </a:r>
            <a:r>
              <a:rPr lang="en-GB" sz="3600" dirty="0"/>
              <a:t>– </a:t>
            </a:r>
            <a:r>
              <a:rPr lang="en-GB" sz="3600" b="1" dirty="0"/>
              <a:t>All information is On Moodle </a:t>
            </a:r>
          </a:p>
          <a:p>
            <a:pPr marL="0" indent="0" eaLnBrk="1" hangingPunct="1">
              <a:buFont typeface="Wingdings 3" panose="05040102010807070707" pitchFamily="18" charset="2"/>
              <a:buNone/>
              <a:defRPr/>
            </a:pPr>
            <a:endParaRPr lang="en-GB" altLang="en-US" sz="22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A1C13-62BE-3DC2-0E2D-1A20B1861195}"/>
              </a:ext>
            </a:extLst>
          </p:cNvPr>
          <p:cNvSpPr>
            <a:spLocks noGrp="1"/>
          </p:cNvSpPr>
          <p:nvPr>
            <p:ph sz="half" idx="1"/>
          </p:nvPr>
        </p:nvSpPr>
        <p:spPr>
          <a:xfrm>
            <a:off x="244635" y="624135"/>
            <a:ext cx="5472113" cy="5329238"/>
          </a:xfrm>
        </p:spPr>
        <p:txBody>
          <a:bodyPr rtlCol="0">
            <a:normAutofit fontScale="62500" lnSpcReduction="20000"/>
          </a:bodyPr>
          <a:lstStyle/>
          <a:p>
            <a:pPr eaLnBrk="1" fontAlgn="auto" hangingPunct="1">
              <a:defRPr/>
            </a:pPr>
            <a:endParaRPr lang="en-GB" b="1" dirty="0">
              <a:solidFill>
                <a:schemeClr val="accent2"/>
              </a:solidFill>
            </a:endParaRPr>
          </a:p>
          <a:p>
            <a:pPr eaLnBrk="1" fontAlgn="auto" hangingPunct="1">
              <a:defRPr/>
            </a:pPr>
            <a:endParaRPr lang="en-GB" b="1" dirty="0">
              <a:solidFill>
                <a:schemeClr val="accent2"/>
              </a:solidFill>
            </a:endParaRPr>
          </a:p>
          <a:p>
            <a:pPr eaLnBrk="1" fontAlgn="auto" hangingPunct="1">
              <a:defRPr/>
            </a:pPr>
            <a:r>
              <a:rPr lang="en-GB" b="1" dirty="0">
                <a:solidFill>
                  <a:schemeClr val="accent2"/>
                </a:solidFill>
              </a:rPr>
              <a:t>Midwinter, R. &amp; Dickson, J. (2015). Embedding Counselling and Communication Skills: a relational Skills Module. London: Routledge (EBook</a:t>
            </a:r>
            <a:r>
              <a:rPr lang="en-GB" b="1" dirty="0"/>
              <a:t>) </a:t>
            </a:r>
          </a:p>
          <a:p>
            <a:pPr eaLnBrk="1" fontAlgn="auto" hangingPunct="1">
              <a:defRPr/>
            </a:pPr>
            <a:r>
              <a:rPr lang="en-GB" b="1" dirty="0"/>
              <a:t>McLeod, J. and McLeod, J. (2011) </a:t>
            </a:r>
            <a:r>
              <a:rPr lang="en-GB" b="1" i="1" dirty="0"/>
              <a:t>Counselling Skills: a practical guide for counsellors and helping professions 2nd ed. </a:t>
            </a:r>
            <a:r>
              <a:rPr lang="en-GB" b="1" dirty="0"/>
              <a:t>Maidenhead: Open University Press (EBook)  </a:t>
            </a:r>
          </a:p>
          <a:p>
            <a:pPr eaLnBrk="1" fontAlgn="auto" hangingPunct="1">
              <a:defRPr/>
            </a:pPr>
            <a:r>
              <a:rPr lang="en-GB" b="1" dirty="0">
                <a:solidFill>
                  <a:schemeClr val="accent2"/>
                </a:solidFill>
              </a:rPr>
              <a:t>McLeod, J. (2009). </a:t>
            </a:r>
            <a:r>
              <a:rPr lang="en-GB" b="1" i="1" dirty="0">
                <a:solidFill>
                  <a:schemeClr val="accent2"/>
                </a:solidFill>
              </a:rPr>
              <a:t>An Introduction to Counselling</a:t>
            </a:r>
            <a:r>
              <a:rPr lang="en-GB" b="1" dirty="0">
                <a:solidFill>
                  <a:schemeClr val="accent2"/>
                </a:solidFill>
              </a:rPr>
              <a:t> 5th Ed. Maidenhead: Open University Press EBook)  - Counselling Theories</a:t>
            </a:r>
          </a:p>
          <a:p>
            <a:pPr eaLnBrk="1" fontAlgn="auto" hangingPunct="1">
              <a:defRPr/>
            </a:pPr>
            <a:r>
              <a:rPr lang="en-GB" b="1" dirty="0"/>
              <a:t>Counselling Tutor  Videos and other Resources  - Please see the Video Links tile on Moodle</a:t>
            </a:r>
          </a:p>
          <a:p>
            <a:pPr eaLnBrk="1" fontAlgn="auto" hangingPunct="1">
              <a:defRPr/>
            </a:pPr>
            <a:r>
              <a:rPr lang="en-GB" b="1" dirty="0">
                <a:solidFill>
                  <a:srgbClr val="0563C1"/>
                </a:solidFill>
                <a:hlinkClick r:id="rId3">
                  <a:extLst>
                    <a:ext uri="{A12FA001-AC4F-418D-AE19-62706E023703}">
                      <ahyp:hlinkClr xmlns:ahyp="http://schemas.microsoft.com/office/drawing/2018/hyperlinkcolor" val="tx"/>
                    </a:ext>
                  </a:extLst>
                </a:hlinkClick>
              </a:rPr>
              <a:t>Motivational Interviewing </a:t>
            </a:r>
            <a:r>
              <a:rPr lang="en-GB" dirty="0">
                <a:hlinkClick r:id="rId3">
                  <a:extLst>
                    <a:ext uri="{A12FA001-AC4F-418D-AE19-62706E023703}">
                      <ahyp:hlinkClr xmlns:ahyp="http://schemas.microsoft.com/office/drawing/2018/hyperlinkcolor" val="tx"/>
                    </a:ext>
                  </a:extLst>
                </a:hlinkClick>
              </a:rPr>
              <a:t>https://www.ncbi.nlm.nih.gov/books/NBK64964/</a:t>
            </a:r>
            <a:endParaRPr lang="en-GB" dirty="0"/>
          </a:p>
          <a:p>
            <a:pPr eaLnBrk="1" fontAlgn="auto" hangingPunct="1">
              <a:defRPr/>
            </a:pPr>
            <a:r>
              <a:rPr lang="en-GB" b="1" dirty="0">
                <a:solidFill>
                  <a:schemeClr val="accent2"/>
                </a:solidFill>
              </a:rPr>
              <a:t>Journal  Article – for discussions in class</a:t>
            </a:r>
          </a:p>
          <a:p>
            <a:pPr eaLnBrk="1" fontAlgn="auto" hangingPunct="1">
              <a:defRPr/>
            </a:pPr>
            <a:r>
              <a:rPr lang="en-GB" b="1" dirty="0"/>
              <a:t>Please view the </a:t>
            </a:r>
            <a:r>
              <a:rPr lang="en-GB" b="1" dirty="0" err="1">
                <a:highlight>
                  <a:srgbClr val="FFFF00"/>
                </a:highlight>
              </a:rPr>
              <a:t>Leganto</a:t>
            </a:r>
            <a:r>
              <a:rPr lang="en-GB" b="1" dirty="0">
                <a:highlight>
                  <a:srgbClr val="FFFF00"/>
                </a:highlight>
              </a:rPr>
              <a:t> Reading List</a:t>
            </a:r>
            <a:r>
              <a:rPr lang="en-GB" b="1" dirty="0"/>
              <a:t> Located in the Module Information Tile on Moodle </a:t>
            </a:r>
          </a:p>
          <a:p>
            <a:pPr eaLnBrk="1" fontAlgn="auto" hangingPunct="1">
              <a:defRPr/>
            </a:pPr>
            <a:endParaRPr lang="en-GB" b="1" dirty="0">
              <a:solidFill>
                <a:schemeClr val="accent1"/>
              </a:solidFill>
            </a:endParaRPr>
          </a:p>
        </p:txBody>
      </p:sp>
      <p:pic>
        <p:nvPicPr>
          <p:cNvPr id="24580" name="Picture 7" descr="Image result for pixabay free pebbles">
            <a:extLst>
              <a:ext uri="{FF2B5EF4-FFF2-40B4-BE49-F238E27FC236}">
                <a16:creationId xmlns:a16="http://schemas.microsoft.com/office/drawing/2014/main" id="{3BF79AFE-8CBD-6DA6-489C-6F81DFE7A8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5377"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40BB79D8-9E50-5CEE-4900-207EDD8D3086}"/>
              </a:ext>
            </a:extLst>
          </p:cNvPr>
          <p:cNvSpPr>
            <a:spLocks noGrp="1"/>
          </p:cNvSpPr>
          <p:nvPr>
            <p:ph sz="half" idx="2"/>
          </p:nvPr>
        </p:nvSpPr>
        <p:spPr>
          <a:xfrm>
            <a:off x="5808663" y="685800"/>
            <a:ext cx="4933950" cy="3614738"/>
          </a:xfrm>
        </p:spPr>
        <p:txBody>
          <a:bodyPr rtlCol="0">
            <a:normAutofit fontScale="62500" lnSpcReduction="20000"/>
          </a:bodyPr>
          <a:lstStyle/>
          <a:p>
            <a:pPr eaLnBrk="1" fontAlgn="auto" hangingPunct="1">
              <a:defRPr/>
            </a:pPr>
            <a:endParaRPr lang="en-GB" dirty="0">
              <a:solidFill>
                <a:schemeClr val="bg2">
                  <a:lumMod val="75000"/>
                </a:schemeClr>
              </a:solidFill>
            </a:endParaRPr>
          </a:p>
        </p:txBody>
      </p:sp>
      <p:sp>
        <p:nvSpPr>
          <p:cNvPr id="2" name="Oval 1">
            <a:extLst>
              <a:ext uri="{FF2B5EF4-FFF2-40B4-BE49-F238E27FC236}">
                <a16:creationId xmlns:a16="http://schemas.microsoft.com/office/drawing/2014/main" id="{D8386761-B0E9-289F-54C4-66BB9A0769C5}"/>
              </a:ext>
            </a:extLst>
          </p:cNvPr>
          <p:cNvSpPr/>
          <p:nvPr/>
        </p:nvSpPr>
        <p:spPr>
          <a:xfrm>
            <a:off x="6240463" y="1050925"/>
            <a:ext cx="5688012" cy="5121275"/>
          </a:xfrm>
          <a:prstGeom prst="ellipse">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ln w="0"/>
                <a:solidFill>
                  <a:schemeClr val="accent2"/>
                </a:solidFill>
                <a:effectLst>
                  <a:outerShdw blurRad="38100" dist="25400" dir="5400000" algn="ctr" rotWithShape="0">
                    <a:srgbClr val="6E747A">
                      <a:alpha val="43000"/>
                    </a:srgbClr>
                  </a:outerShdw>
                </a:effectLst>
              </a:rPr>
              <a:t>Core Text </a:t>
            </a:r>
          </a:p>
          <a:p>
            <a:pPr algn="ctr">
              <a:defRPr/>
            </a:pPr>
            <a:r>
              <a:rPr lang="en-GB" sz="3200" b="1" dirty="0">
                <a:ln w="0"/>
                <a:solidFill>
                  <a:schemeClr val="accent2"/>
                </a:solidFill>
                <a:effectLst>
                  <a:outerShdw blurRad="38100" dist="25400" dir="5400000" algn="ctr" rotWithShape="0">
                    <a:srgbClr val="6E747A">
                      <a:alpha val="43000"/>
                    </a:srgbClr>
                  </a:outerShdw>
                </a:effectLst>
              </a:rPr>
              <a:t>&amp; </a:t>
            </a:r>
          </a:p>
          <a:p>
            <a:pPr algn="ctr">
              <a:defRPr/>
            </a:pPr>
            <a:r>
              <a:rPr lang="en-GB" sz="3200" b="1" dirty="0">
                <a:ln w="0"/>
                <a:solidFill>
                  <a:schemeClr val="accent2"/>
                </a:solidFill>
                <a:effectLst>
                  <a:outerShdw blurRad="38100" dist="25400" dir="5400000" algn="ctr" rotWithShape="0">
                    <a:srgbClr val="6E747A">
                      <a:alpha val="43000"/>
                    </a:srgbClr>
                  </a:outerShdw>
                </a:effectLst>
              </a:rPr>
              <a:t>More </a:t>
            </a:r>
          </a:p>
          <a:p>
            <a:pPr algn="ctr">
              <a:defRPr/>
            </a:pPr>
            <a:endParaRPr lang="en-GB" sz="2400" dirty="0">
              <a:ln w="0"/>
              <a:solidFill>
                <a:schemeClr val="accent1"/>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Access to an electronic devise, that allows you to research and interact with various activities within the </a:t>
            </a:r>
            <a:r>
              <a:rPr lang="en-GB" b="1" dirty="0">
                <a:ln w="0"/>
                <a:solidFill>
                  <a:schemeClr val="accent2"/>
                </a:solidFill>
                <a:effectLst>
                  <a:outerShdw blurRad="38100" dist="25400" dir="5400000" algn="ctr" rotWithShape="0">
                    <a:srgbClr val="6E747A">
                      <a:alpha val="43000"/>
                    </a:srgbClr>
                  </a:outerShdw>
                </a:effectLst>
              </a:rPr>
              <a:t>On-Campus Sessions</a:t>
            </a:r>
            <a:r>
              <a:rPr lang="en-GB" dirty="0">
                <a:ln w="0"/>
                <a:solidFill>
                  <a:schemeClr val="accent2"/>
                </a:solidFill>
                <a:effectLst>
                  <a:outerShdw blurRad="38100" dist="25400" dir="5400000" algn="ctr" rotWithShape="0">
                    <a:srgbClr val="6E747A">
                      <a:alpha val="43000"/>
                    </a:srgbClr>
                  </a:outerShdw>
                </a:effectLst>
              </a:rPr>
              <a:t>.</a:t>
            </a:r>
          </a:p>
          <a:p>
            <a:pPr algn="ctr">
              <a:defRPr/>
            </a:pPr>
            <a:endParaRPr lang="en-GB" dirty="0">
              <a:ln w="0"/>
              <a:solidFill>
                <a:schemeClr val="accent2"/>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 </a:t>
            </a:r>
            <a:r>
              <a:rPr lang="en-GB" b="1" dirty="0">
                <a:ln w="0"/>
                <a:solidFill>
                  <a:schemeClr val="accent2"/>
                </a:solidFill>
                <a:effectLst>
                  <a:outerShdw blurRad="38100" dist="25400" dir="5400000" algn="ctr" rotWithShape="0">
                    <a:srgbClr val="6E747A">
                      <a:alpha val="43000"/>
                    </a:srgbClr>
                  </a:outerShdw>
                </a:effectLst>
              </a:rPr>
              <a:t>Notebook, journal, paper, pens, colourful markers</a:t>
            </a:r>
            <a:r>
              <a:rPr lang="en-GB" b="1" dirty="0">
                <a:ln w="0"/>
                <a:solidFill>
                  <a:schemeClr val="accent5"/>
                </a:solidFill>
                <a:effectLst>
                  <a:outerShdw blurRad="38100" dist="25400" dir="5400000" algn="ctr" rotWithShape="0">
                    <a:srgbClr val="6E747A">
                      <a:alpha val="43000"/>
                    </a:srgbClr>
                  </a:outerShdw>
                </a:effectLst>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0BD5-880E-5F56-2F2A-6E03DADD9935}"/>
              </a:ext>
            </a:extLst>
          </p:cNvPr>
          <p:cNvSpPr>
            <a:spLocks noGrp="1"/>
          </p:cNvSpPr>
          <p:nvPr>
            <p:ph type="title"/>
          </p:nvPr>
        </p:nvSpPr>
        <p:spPr>
          <a:xfrm>
            <a:off x="407988" y="4508500"/>
            <a:ext cx="5543550" cy="1508125"/>
          </a:xfrm>
        </p:spPr>
        <p:txBody>
          <a:bodyPr>
            <a:normAutofit/>
          </a:bodyPr>
          <a:lstStyle/>
          <a:p>
            <a:pPr eaLnBrk="1" fontAlgn="auto" hangingPunct="1">
              <a:spcAft>
                <a:spcPts val="0"/>
              </a:spcAft>
              <a:defRPr/>
            </a:pPr>
            <a:r>
              <a:rPr lang="en-GB" dirty="0"/>
              <a:t>Counselling Skills:</a:t>
            </a:r>
            <a:br>
              <a:rPr lang="en-GB" dirty="0"/>
            </a:br>
            <a:endParaRPr lang="en-GB" dirty="0"/>
          </a:p>
        </p:txBody>
      </p:sp>
      <p:pic>
        <p:nvPicPr>
          <p:cNvPr id="26627" name="Content Placeholder 3">
            <a:extLst>
              <a:ext uri="{FF2B5EF4-FFF2-40B4-BE49-F238E27FC236}">
                <a16:creationId xmlns:a16="http://schemas.microsoft.com/office/drawing/2014/main" id="{5BA316C7-FA9D-3093-1955-9B40DA8386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625" y="44450"/>
            <a:ext cx="6048375" cy="4300538"/>
          </a:xfrm>
        </p:spPr>
      </p:pic>
      <p:pic>
        <p:nvPicPr>
          <p:cNvPr id="26628" name="Picture 4">
            <a:extLst>
              <a:ext uri="{FF2B5EF4-FFF2-40B4-BE49-F238E27FC236}">
                <a16:creationId xmlns:a16="http://schemas.microsoft.com/office/drawing/2014/main" id="{D60DC165-3316-595B-2A5C-4654C3A24E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DB91F2B3-9BF4-7AAF-5A58-7B33C3F842B7}"/>
                  </a:ext>
                </a:extLst>
              </p14:cNvPr>
              <p14:cNvContentPartPr/>
              <p14:nvPr/>
            </p14:nvContentPartPr>
            <p14:xfrm>
              <a:off x="1648683" y="670784"/>
              <a:ext cx="1099800" cy="137520"/>
            </p14:xfrm>
          </p:contentPart>
        </mc:Choice>
        <mc:Fallback xmlns="">
          <p:pic>
            <p:nvPicPr>
              <p:cNvPr id="4" name="Ink 3">
                <a:extLst>
                  <a:ext uri="{FF2B5EF4-FFF2-40B4-BE49-F238E27FC236}">
                    <a16:creationId xmlns:a16="http://schemas.microsoft.com/office/drawing/2014/main" id="{DB91F2B3-9BF4-7AAF-5A58-7B33C3F842B7}"/>
                  </a:ext>
                </a:extLst>
              </p:cNvPr>
              <p:cNvPicPr/>
              <p:nvPr/>
            </p:nvPicPr>
            <p:blipFill>
              <a:blip r:embed="rId5"/>
              <a:stretch>
                <a:fillRect/>
              </a:stretch>
            </p:blipFill>
            <p:spPr>
              <a:xfrm>
                <a:off x="1595043" y="562784"/>
                <a:ext cx="1207440" cy="3531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52C8BF6B-6B41-EEDE-E33E-EB6B12FD275C}"/>
                  </a:ext>
                </a:extLst>
              </p14:cNvPr>
              <p14:cNvContentPartPr/>
              <p14:nvPr/>
            </p14:nvContentPartPr>
            <p14:xfrm>
              <a:off x="3365523" y="566384"/>
              <a:ext cx="1026360" cy="189000"/>
            </p14:xfrm>
          </p:contentPart>
        </mc:Choice>
        <mc:Fallback xmlns="">
          <p:pic>
            <p:nvPicPr>
              <p:cNvPr id="5" name="Ink 4">
                <a:extLst>
                  <a:ext uri="{FF2B5EF4-FFF2-40B4-BE49-F238E27FC236}">
                    <a16:creationId xmlns:a16="http://schemas.microsoft.com/office/drawing/2014/main" id="{52C8BF6B-6B41-EEDE-E33E-EB6B12FD275C}"/>
                  </a:ext>
                </a:extLst>
              </p:cNvPr>
              <p:cNvPicPr/>
              <p:nvPr/>
            </p:nvPicPr>
            <p:blipFill>
              <a:blip r:embed="rId7"/>
              <a:stretch>
                <a:fillRect/>
              </a:stretch>
            </p:blipFill>
            <p:spPr>
              <a:xfrm>
                <a:off x="3311883" y="458384"/>
                <a:ext cx="113400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3DDAD5F8-1929-A93D-BEAE-E6E5DE986DEA}"/>
                  </a:ext>
                </a:extLst>
              </p14:cNvPr>
              <p14:cNvContentPartPr/>
              <p14:nvPr/>
            </p14:nvContentPartPr>
            <p14:xfrm>
              <a:off x="4644603" y="1379624"/>
              <a:ext cx="1042920" cy="135360"/>
            </p14:xfrm>
          </p:contentPart>
        </mc:Choice>
        <mc:Fallback xmlns="">
          <p:pic>
            <p:nvPicPr>
              <p:cNvPr id="6" name="Ink 5">
                <a:extLst>
                  <a:ext uri="{FF2B5EF4-FFF2-40B4-BE49-F238E27FC236}">
                    <a16:creationId xmlns:a16="http://schemas.microsoft.com/office/drawing/2014/main" id="{3DDAD5F8-1929-A93D-BEAE-E6E5DE986DEA}"/>
                  </a:ext>
                </a:extLst>
              </p:cNvPr>
              <p:cNvPicPr/>
              <p:nvPr/>
            </p:nvPicPr>
            <p:blipFill>
              <a:blip r:embed="rId9"/>
              <a:stretch>
                <a:fillRect/>
              </a:stretch>
            </p:blipFill>
            <p:spPr>
              <a:xfrm>
                <a:off x="4590963" y="1271984"/>
                <a:ext cx="1150560" cy="351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0A9BCAEE-B2A5-CFFA-7CAD-06F91C082DC9}"/>
                  </a:ext>
                </a:extLst>
              </p14:cNvPr>
              <p14:cNvContentPartPr/>
              <p14:nvPr/>
            </p14:nvContentPartPr>
            <p14:xfrm>
              <a:off x="454203" y="2731424"/>
              <a:ext cx="1159920" cy="227520"/>
            </p14:xfrm>
          </p:contentPart>
        </mc:Choice>
        <mc:Fallback xmlns="">
          <p:pic>
            <p:nvPicPr>
              <p:cNvPr id="7" name="Ink 6">
                <a:extLst>
                  <a:ext uri="{FF2B5EF4-FFF2-40B4-BE49-F238E27FC236}">
                    <a16:creationId xmlns:a16="http://schemas.microsoft.com/office/drawing/2014/main" id="{0A9BCAEE-B2A5-CFFA-7CAD-06F91C082DC9}"/>
                  </a:ext>
                </a:extLst>
              </p:cNvPr>
              <p:cNvPicPr/>
              <p:nvPr/>
            </p:nvPicPr>
            <p:blipFill>
              <a:blip r:embed="rId11"/>
              <a:stretch>
                <a:fillRect/>
              </a:stretch>
            </p:blipFill>
            <p:spPr>
              <a:xfrm>
                <a:off x="400203" y="2623784"/>
                <a:ext cx="1267560" cy="4431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8" name="Ink 7">
                <a:extLst>
                  <a:ext uri="{FF2B5EF4-FFF2-40B4-BE49-F238E27FC236}">
                    <a16:creationId xmlns:a16="http://schemas.microsoft.com/office/drawing/2014/main" id="{C2D5A179-AB87-DE4C-AADC-6D7B0E03408D}"/>
                  </a:ext>
                </a:extLst>
              </p14:cNvPr>
              <p14:cNvContentPartPr/>
              <p14:nvPr/>
            </p14:nvContentPartPr>
            <p14:xfrm>
              <a:off x="4728483" y="2680304"/>
              <a:ext cx="1036800" cy="74160"/>
            </p14:xfrm>
          </p:contentPart>
        </mc:Choice>
        <mc:Fallback xmlns="">
          <p:pic>
            <p:nvPicPr>
              <p:cNvPr id="8" name="Ink 7">
                <a:extLst>
                  <a:ext uri="{FF2B5EF4-FFF2-40B4-BE49-F238E27FC236}">
                    <a16:creationId xmlns:a16="http://schemas.microsoft.com/office/drawing/2014/main" id="{C2D5A179-AB87-DE4C-AADC-6D7B0E03408D}"/>
                  </a:ext>
                </a:extLst>
              </p:cNvPr>
              <p:cNvPicPr/>
              <p:nvPr/>
            </p:nvPicPr>
            <p:blipFill>
              <a:blip r:embed="rId13"/>
              <a:stretch>
                <a:fillRect/>
              </a:stretch>
            </p:blipFill>
            <p:spPr>
              <a:xfrm>
                <a:off x="4638843" y="2500664"/>
                <a:ext cx="1216440" cy="433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 name="Ink 8">
                <a:extLst>
                  <a:ext uri="{FF2B5EF4-FFF2-40B4-BE49-F238E27FC236}">
                    <a16:creationId xmlns:a16="http://schemas.microsoft.com/office/drawing/2014/main" id="{E0121A08-0932-013B-9966-FC140A6B1D82}"/>
                  </a:ext>
                </a:extLst>
              </p14:cNvPr>
              <p14:cNvContentPartPr/>
              <p14:nvPr/>
            </p14:nvContentPartPr>
            <p14:xfrm>
              <a:off x="3555963" y="3685064"/>
              <a:ext cx="884880" cy="43920"/>
            </p14:xfrm>
          </p:contentPart>
        </mc:Choice>
        <mc:Fallback xmlns="">
          <p:pic>
            <p:nvPicPr>
              <p:cNvPr id="9" name="Ink 8">
                <a:extLst>
                  <a:ext uri="{FF2B5EF4-FFF2-40B4-BE49-F238E27FC236}">
                    <a16:creationId xmlns:a16="http://schemas.microsoft.com/office/drawing/2014/main" id="{E0121A08-0932-013B-9966-FC140A6B1D82}"/>
                  </a:ext>
                </a:extLst>
              </p:cNvPr>
              <p:cNvPicPr/>
              <p:nvPr/>
            </p:nvPicPr>
            <p:blipFill>
              <a:blip r:embed="rId15"/>
              <a:stretch>
                <a:fillRect/>
              </a:stretch>
            </p:blipFill>
            <p:spPr>
              <a:xfrm>
                <a:off x="3466323" y="3505424"/>
                <a:ext cx="1064520" cy="4035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0" name="Ink 9">
                <a:extLst>
                  <a:ext uri="{FF2B5EF4-FFF2-40B4-BE49-F238E27FC236}">
                    <a16:creationId xmlns:a16="http://schemas.microsoft.com/office/drawing/2014/main" id="{A6ACB0E8-72EC-40F8-6576-CED68F8856FA}"/>
                  </a:ext>
                </a:extLst>
              </p14:cNvPr>
              <p14:cNvContentPartPr/>
              <p14:nvPr/>
            </p14:nvContentPartPr>
            <p14:xfrm>
              <a:off x="1727523" y="3657344"/>
              <a:ext cx="1033560" cy="42480"/>
            </p14:xfrm>
          </p:contentPart>
        </mc:Choice>
        <mc:Fallback xmlns="">
          <p:pic>
            <p:nvPicPr>
              <p:cNvPr id="10" name="Ink 9">
                <a:extLst>
                  <a:ext uri="{FF2B5EF4-FFF2-40B4-BE49-F238E27FC236}">
                    <a16:creationId xmlns:a16="http://schemas.microsoft.com/office/drawing/2014/main" id="{A6ACB0E8-72EC-40F8-6576-CED68F8856FA}"/>
                  </a:ext>
                </a:extLst>
              </p:cNvPr>
              <p:cNvPicPr/>
              <p:nvPr/>
            </p:nvPicPr>
            <p:blipFill>
              <a:blip r:embed="rId17"/>
              <a:stretch>
                <a:fillRect/>
              </a:stretch>
            </p:blipFill>
            <p:spPr>
              <a:xfrm>
                <a:off x="1637883" y="3477344"/>
                <a:ext cx="1213200" cy="4021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1" name="Ink 10">
                <a:extLst>
                  <a:ext uri="{FF2B5EF4-FFF2-40B4-BE49-F238E27FC236}">
                    <a16:creationId xmlns:a16="http://schemas.microsoft.com/office/drawing/2014/main" id="{0BB989E9-9276-268D-B1BD-208AE9D6099A}"/>
                  </a:ext>
                </a:extLst>
              </p14:cNvPr>
              <p14:cNvContentPartPr/>
              <p14:nvPr/>
            </p14:nvContentPartPr>
            <p14:xfrm>
              <a:off x="521163" y="1451264"/>
              <a:ext cx="937440" cy="82440"/>
            </p14:xfrm>
          </p:contentPart>
        </mc:Choice>
        <mc:Fallback xmlns="">
          <p:pic>
            <p:nvPicPr>
              <p:cNvPr id="11" name="Ink 10">
                <a:extLst>
                  <a:ext uri="{FF2B5EF4-FFF2-40B4-BE49-F238E27FC236}">
                    <a16:creationId xmlns:a16="http://schemas.microsoft.com/office/drawing/2014/main" id="{0BB989E9-9276-268D-B1BD-208AE9D6099A}"/>
                  </a:ext>
                </a:extLst>
              </p:cNvPr>
              <p:cNvPicPr/>
              <p:nvPr/>
            </p:nvPicPr>
            <p:blipFill>
              <a:blip r:embed="rId19"/>
              <a:stretch>
                <a:fillRect/>
              </a:stretch>
            </p:blipFill>
            <p:spPr>
              <a:xfrm>
                <a:off x="431163" y="1271624"/>
                <a:ext cx="1117080" cy="4420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B21B5136-0C70-FEC7-A469-694F4FC05598}"/>
                  </a:ext>
                </a:extLst>
              </p14:cNvPr>
              <p14:cNvContentPartPr/>
              <p14:nvPr/>
            </p14:nvContentPartPr>
            <p14:xfrm>
              <a:off x="1800603" y="627944"/>
              <a:ext cx="1013040" cy="129960"/>
            </p14:xfrm>
          </p:contentPart>
        </mc:Choice>
        <mc:Fallback xmlns="">
          <p:pic>
            <p:nvPicPr>
              <p:cNvPr id="23" name="Ink 22">
                <a:extLst>
                  <a:ext uri="{FF2B5EF4-FFF2-40B4-BE49-F238E27FC236}">
                    <a16:creationId xmlns:a16="http://schemas.microsoft.com/office/drawing/2014/main" id="{B21B5136-0C70-FEC7-A469-694F4FC05598}"/>
                  </a:ext>
                </a:extLst>
              </p:cNvPr>
              <p:cNvPicPr/>
              <p:nvPr/>
            </p:nvPicPr>
            <p:blipFill>
              <a:blip r:embed="rId21"/>
              <a:stretch>
                <a:fillRect/>
              </a:stretch>
            </p:blipFill>
            <p:spPr>
              <a:xfrm>
                <a:off x="1710603" y="447944"/>
                <a:ext cx="1192680" cy="489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FA7641BE-C142-85AF-B7BB-2C0F2545AF93}"/>
                  </a:ext>
                </a:extLst>
              </p14:cNvPr>
              <p14:cNvContentPartPr/>
              <p14:nvPr/>
            </p14:nvContentPartPr>
            <p14:xfrm>
              <a:off x="3511683" y="650264"/>
              <a:ext cx="890280" cy="61560"/>
            </p14:xfrm>
          </p:contentPart>
        </mc:Choice>
        <mc:Fallback xmlns="">
          <p:pic>
            <p:nvPicPr>
              <p:cNvPr id="24" name="Ink 23">
                <a:extLst>
                  <a:ext uri="{FF2B5EF4-FFF2-40B4-BE49-F238E27FC236}">
                    <a16:creationId xmlns:a16="http://schemas.microsoft.com/office/drawing/2014/main" id="{FA7641BE-C142-85AF-B7BB-2C0F2545AF93}"/>
                  </a:ext>
                </a:extLst>
              </p:cNvPr>
              <p:cNvPicPr/>
              <p:nvPr/>
            </p:nvPicPr>
            <p:blipFill>
              <a:blip r:embed="rId23"/>
              <a:stretch>
                <a:fillRect/>
              </a:stretch>
            </p:blipFill>
            <p:spPr>
              <a:xfrm>
                <a:off x="3421683" y="470624"/>
                <a:ext cx="1069920" cy="4212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5" name="Ink 24">
                <a:extLst>
                  <a:ext uri="{FF2B5EF4-FFF2-40B4-BE49-F238E27FC236}">
                    <a16:creationId xmlns:a16="http://schemas.microsoft.com/office/drawing/2014/main" id="{8910ECDE-950A-6C64-833F-75A2FE459E77}"/>
                  </a:ext>
                </a:extLst>
              </p14:cNvPr>
              <p14:cNvContentPartPr/>
              <p14:nvPr/>
            </p14:nvContentPartPr>
            <p14:xfrm>
              <a:off x="4695003" y="1430024"/>
              <a:ext cx="998640" cy="35640"/>
            </p14:xfrm>
          </p:contentPart>
        </mc:Choice>
        <mc:Fallback xmlns="">
          <p:pic>
            <p:nvPicPr>
              <p:cNvPr id="25" name="Ink 24">
                <a:extLst>
                  <a:ext uri="{FF2B5EF4-FFF2-40B4-BE49-F238E27FC236}">
                    <a16:creationId xmlns:a16="http://schemas.microsoft.com/office/drawing/2014/main" id="{8910ECDE-950A-6C64-833F-75A2FE459E77}"/>
                  </a:ext>
                </a:extLst>
              </p:cNvPr>
              <p:cNvPicPr/>
              <p:nvPr/>
            </p:nvPicPr>
            <p:blipFill>
              <a:blip r:embed="rId25"/>
              <a:stretch>
                <a:fillRect/>
              </a:stretch>
            </p:blipFill>
            <p:spPr>
              <a:xfrm>
                <a:off x="4605363" y="1250384"/>
                <a:ext cx="1178280" cy="395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19843A32-3F94-1544-6ACB-7C2756224B54}"/>
                  </a:ext>
                </a:extLst>
              </p14:cNvPr>
              <p14:cNvContentPartPr/>
              <p14:nvPr/>
            </p14:nvContentPartPr>
            <p14:xfrm>
              <a:off x="465363" y="2658704"/>
              <a:ext cx="1430280" cy="261000"/>
            </p14:xfrm>
          </p:contentPart>
        </mc:Choice>
        <mc:Fallback xmlns="">
          <p:pic>
            <p:nvPicPr>
              <p:cNvPr id="26" name="Ink 25">
                <a:extLst>
                  <a:ext uri="{FF2B5EF4-FFF2-40B4-BE49-F238E27FC236}">
                    <a16:creationId xmlns:a16="http://schemas.microsoft.com/office/drawing/2014/main" id="{19843A32-3F94-1544-6ACB-7C2756224B54}"/>
                  </a:ext>
                </a:extLst>
              </p:cNvPr>
              <p:cNvPicPr/>
              <p:nvPr/>
            </p:nvPicPr>
            <p:blipFill>
              <a:blip r:embed="rId27"/>
              <a:stretch>
                <a:fillRect/>
              </a:stretch>
            </p:blipFill>
            <p:spPr>
              <a:xfrm>
                <a:off x="375363" y="2478704"/>
                <a:ext cx="1609920" cy="620640"/>
              </a:xfrm>
              <a:prstGeom prst="rect">
                <a:avLst/>
              </a:prstGeom>
            </p:spPr>
          </p:pic>
        </mc:Fallback>
      </mc:AlternateContent>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a:extLst>
              <a:ext uri="{FF2B5EF4-FFF2-40B4-BE49-F238E27FC236}">
                <a16:creationId xmlns:a16="http://schemas.microsoft.com/office/drawing/2014/main" id="{009AA390-8D78-E83C-75B8-7B3E29CE6877}"/>
              </a:ext>
            </a:extLst>
          </p:cNvPr>
          <p:cNvSpPr>
            <a:spLocks noGrp="1"/>
          </p:cNvSpPr>
          <p:nvPr>
            <p:ph type="title"/>
          </p:nvPr>
        </p:nvSpPr>
        <p:spPr>
          <a:xfrm>
            <a:off x="334963" y="4487863"/>
            <a:ext cx="5256212" cy="1506537"/>
          </a:xfrm>
        </p:spPr>
        <p:txBody>
          <a:bodyPr>
            <a:normAutofit fontScale="90000"/>
          </a:bodyPr>
          <a:lstStyle/>
          <a:p>
            <a:pPr eaLnBrk="1" fontAlgn="auto" hangingPunct="1">
              <a:spcAft>
                <a:spcPts val="0"/>
              </a:spcAft>
              <a:defRPr/>
            </a:pPr>
            <a:r>
              <a:rPr lang="en-GB" altLang="en-US" dirty="0"/>
              <a:t>Core Conditions – Carl Rogers – Person Centred Approach</a:t>
            </a:r>
          </a:p>
        </p:txBody>
      </p:sp>
      <p:pic>
        <p:nvPicPr>
          <p:cNvPr id="27651" name="Content Placeholder 8">
            <a:extLst>
              <a:ext uri="{FF2B5EF4-FFF2-40B4-BE49-F238E27FC236}">
                <a16:creationId xmlns:a16="http://schemas.microsoft.com/office/drawing/2014/main" id="{2C91D31D-8F11-6FE0-5A80-DE85F35D3D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6763" y="260350"/>
            <a:ext cx="4260850" cy="3673475"/>
          </a:xfrm>
        </p:spPr>
      </p:pic>
      <p:pic>
        <p:nvPicPr>
          <p:cNvPr id="27652"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4F3E7279-3AA4-8091-35B8-6EE940A984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5C0AE70B-DE7F-D31C-847C-CB4FDD579941}"/>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3800"/>
              <a:t>Unconditional Positive Regard</a:t>
            </a:r>
          </a:p>
        </p:txBody>
      </p:sp>
      <p:sp>
        <p:nvSpPr>
          <p:cNvPr id="3687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Content Placeholder 2">
            <a:extLst>
              <a:ext uri="{FF2B5EF4-FFF2-40B4-BE49-F238E27FC236}">
                <a16:creationId xmlns:a16="http://schemas.microsoft.com/office/drawing/2014/main" id="{8E230943-0D7C-9604-6FD7-D2DCF273927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700" b="1" i="1"/>
              <a:t>Unconditional Positive Regard</a:t>
            </a:r>
            <a:r>
              <a:rPr lang="en-GB" altLang="en-US" sz="1700"/>
              <a:t>: An attitude of warmth, caring and interest towards the client and a willingness to acknowledge the separation between a person and their behaviour.</a:t>
            </a:r>
          </a:p>
          <a:p>
            <a:pPr marL="0" indent="0" eaLnBrk="1" fontAlgn="auto" hangingPunct="1">
              <a:buFont typeface="Wingdings 3" panose="05040102010807070707" pitchFamily="18" charset="2"/>
              <a:buNone/>
              <a:defRPr/>
            </a:pPr>
            <a:r>
              <a:rPr lang="en-GB" altLang="en-US" sz="1700"/>
              <a:t>It implies a non-judgemental approach and an acceptance of all the constituent parts of an individual, without discrimination, with the view that if you accept another, they can accept themselves.</a:t>
            </a:r>
          </a:p>
        </p:txBody>
      </p:sp>
      <p:pic>
        <p:nvPicPr>
          <p:cNvPr id="28676" name="Picture 5" descr="https://media.istockphoto.com/photos/together-our-energy-is-stronger-picture-id1216278324?b=1&amp;k=6&amp;m=1216278324&amp;s=170667a&amp;w=0&amp;h=v0VR44rozsf8jMKZa5NBwcv5UokFRGSJRwOn5hxVnaE=">
            <a:extLst>
              <a:ext uri="{FF2B5EF4-FFF2-40B4-BE49-F238E27FC236}">
                <a16:creationId xmlns:a16="http://schemas.microsoft.com/office/drawing/2014/main" id="{14149A8F-FB46-0852-88A7-5C5069A9F3F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935031"/>
            <a:ext cx="6903720" cy="49879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A246A71F-2305-EB25-DE6C-5722C5335769}"/>
                  </a:ext>
                </a:extLst>
              </p14:cNvPr>
              <p14:cNvContentPartPr/>
              <p14:nvPr/>
            </p14:nvContentPartPr>
            <p14:xfrm>
              <a:off x="3460450" y="5847730"/>
              <a:ext cx="360" cy="360"/>
            </p14:xfrm>
          </p:contentPart>
        </mc:Choice>
        <mc:Fallback xmlns="">
          <p:pic>
            <p:nvPicPr>
              <p:cNvPr id="4" name="Ink 3">
                <a:extLst>
                  <a:ext uri="{FF2B5EF4-FFF2-40B4-BE49-F238E27FC236}">
                    <a16:creationId xmlns:a16="http://schemas.microsoft.com/office/drawing/2014/main" id="{A246A71F-2305-EB25-DE6C-5722C5335769}"/>
                  </a:ext>
                </a:extLst>
              </p:cNvPr>
              <p:cNvPicPr/>
              <p:nvPr/>
            </p:nvPicPr>
            <p:blipFill>
              <a:blip r:embed="rId5"/>
              <a:stretch>
                <a:fillRect/>
              </a:stretch>
            </p:blipFill>
            <p:spPr>
              <a:xfrm>
                <a:off x="3451450" y="5838730"/>
                <a:ext cx="18000" cy="1800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6" name="Rectangle 3789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870E03E0-5DB1-002D-9143-96469656FD53}"/>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000"/>
              <a:t>Congruence</a:t>
            </a:r>
          </a:p>
        </p:txBody>
      </p:sp>
      <p:sp>
        <p:nvSpPr>
          <p:cNvPr id="3789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Content Placeholder 2">
            <a:extLst>
              <a:ext uri="{FF2B5EF4-FFF2-40B4-BE49-F238E27FC236}">
                <a16:creationId xmlns:a16="http://schemas.microsoft.com/office/drawing/2014/main" id="{FAA15810-0C25-FAF8-A490-57BCF7E9B90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2200" b="1" i="1"/>
              <a:t>Congruence:</a:t>
            </a:r>
            <a:r>
              <a:rPr lang="en-GB" altLang="en-US" sz="2200" b="1"/>
              <a:t> </a:t>
            </a:r>
            <a:r>
              <a:rPr lang="en-GB" altLang="en-US" sz="2200"/>
              <a:t>is a willingness on your part to be authentic within the relationship, to allow your external responses to the client to match as closely as possible to your internal process but to do so in a sensitive manner appropriate to the relationship</a:t>
            </a:r>
          </a:p>
        </p:txBody>
      </p:sp>
      <p:pic>
        <p:nvPicPr>
          <p:cNvPr id="30724" name="Picture 5" descr="Hands, Hand, Together, Prayer, Community">
            <a:extLst>
              <a:ext uri="{FF2B5EF4-FFF2-40B4-BE49-F238E27FC236}">
                <a16:creationId xmlns:a16="http://schemas.microsoft.com/office/drawing/2014/main" id="{815E97B1-4F1F-07A5-E69F-B2597ECA1E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0" name="Rectangle 389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7D4D3703-0C3C-4C54-0EC9-915125A33930}"/>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400"/>
              <a:t>Empathy</a:t>
            </a:r>
          </a:p>
        </p:txBody>
      </p:sp>
      <p:sp>
        <p:nvSpPr>
          <p:cNvPr id="389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Content Placeholder 2">
            <a:extLst>
              <a:ext uri="{FF2B5EF4-FFF2-40B4-BE49-F238E27FC236}">
                <a16:creationId xmlns:a16="http://schemas.microsoft.com/office/drawing/2014/main" id="{67D91FCB-4B35-6B96-1DF3-3E5B9F76F69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900" b="1" dirty="0"/>
              <a:t>Empathy: </a:t>
            </a:r>
            <a:r>
              <a:rPr lang="en-GB" altLang="en-US" sz="1900" dirty="0"/>
              <a:t>it’s not an attitude or an approach, but a process. It requires intense and active attention to the feelings of your client, and when you are fully engaged in it, it is impossible to be diagnosing or working out solutions.</a:t>
            </a:r>
          </a:p>
          <a:p>
            <a:pPr marL="0" indent="0" eaLnBrk="1" fontAlgn="auto" hangingPunct="1">
              <a:buFont typeface="Wingdings 3" panose="05040102010807070707" pitchFamily="18" charset="2"/>
              <a:buNone/>
              <a:defRPr/>
            </a:pPr>
            <a:r>
              <a:rPr lang="en-GB" altLang="en-US" sz="1900" dirty="0"/>
              <a:t>When empathy is present, there is a </a:t>
            </a:r>
            <a:r>
              <a:rPr lang="en-GB" altLang="en-US" sz="1900" b="1" i="1" dirty="0"/>
              <a:t>resonance between the two people, which Rogers maintained was healing in itself</a:t>
            </a:r>
            <a:r>
              <a:rPr lang="en-GB" altLang="en-US" sz="1900" dirty="0"/>
              <a:t>.</a:t>
            </a:r>
          </a:p>
        </p:txBody>
      </p:sp>
      <p:pic>
        <p:nvPicPr>
          <p:cNvPr id="31748" name="Picture 5" descr="Hands, Compassion, Help, Old, Care">
            <a:extLst>
              <a:ext uri="{FF2B5EF4-FFF2-40B4-BE49-F238E27FC236}">
                <a16:creationId xmlns:a16="http://schemas.microsoft.com/office/drawing/2014/main" id="{F1D48E19-0D97-3CFD-9202-408197D4E7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2344" y="640080"/>
            <a:ext cx="5202900"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90009B-D89B-08DF-B824-5D22C0FA7464}"/>
              </a:ext>
            </a:extLst>
          </p:cNvPr>
          <p:cNvSpPr>
            <a:spLocks noGrp="1"/>
          </p:cNvSpPr>
          <p:nvPr>
            <p:ph type="title"/>
          </p:nvPr>
        </p:nvSpPr>
        <p:spPr>
          <a:xfrm>
            <a:off x="7085013" y="685800"/>
            <a:ext cx="3657600" cy="1371600"/>
          </a:xfrm>
        </p:spPr>
        <p:txBody>
          <a:bodyPr/>
          <a:lstStyle/>
          <a:p>
            <a:pPr>
              <a:defRPr/>
            </a:pPr>
            <a:endParaRPr lang="en-GB"/>
          </a:p>
        </p:txBody>
      </p:sp>
      <p:sp>
        <p:nvSpPr>
          <p:cNvPr id="40963" name="Content Placeholder 4">
            <a:extLst>
              <a:ext uri="{FF2B5EF4-FFF2-40B4-BE49-F238E27FC236}">
                <a16:creationId xmlns:a16="http://schemas.microsoft.com/office/drawing/2014/main" id="{7156FAFF-F964-6D17-FAAD-89D7FAB1A0D7}"/>
              </a:ext>
            </a:extLst>
          </p:cNvPr>
          <p:cNvSpPr>
            <a:spLocks noGrp="1"/>
          </p:cNvSpPr>
          <p:nvPr>
            <p:ph idx="1"/>
          </p:nvPr>
        </p:nvSpPr>
        <p:spPr>
          <a:xfrm>
            <a:off x="684213" y="476250"/>
            <a:ext cx="5267325" cy="5518150"/>
          </a:xfrm>
        </p:spPr>
        <p:txBody>
          <a:bodyPr>
            <a:normAutofit lnSpcReduction="10000"/>
          </a:bodyPr>
          <a:lstStyle/>
          <a:p>
            <a:pPr marL="0" indent="0">
              <a:lnSpc>
                <a:spcPct val="98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REFLECTIVE PRACTICE:</a:t>
            </a:r>
          </a:p>
          <a:p>
            <a:pPr marL="0" indent="0">
              <a:lnSpc>
                <a:spcPct val="98000"/>
              </a:lnSpc>
              <a:spcAft>
                <a:spcPts val="200"/>
              </a:spcAft>
              <a:buFont typeface="Wingdings 3" panose="05040102010807070707" pitchFamily="18" charset="2"/>
              <a:buNone/>
            </a:pPr>
            <a:r>
              <a:rPr lang="en-GB" altLang="en-US" sz="2200" b="1" dirty="0">
                <a:latin typeface="Arial" panose="020B0604020202020204" pitchFamily="34" charset="0"/>
                <a:cs typeface="Times New Roman" panose="02020603050405020304" pitchFamily="18" charset="0"/>
              </a:rPr>
              <a:t>It means: ¨ Learning to pay attention – listening to ourselves and our experiences ¨ Coming face to face with our assumptions, values and beliefs </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Noticing patterns</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Respecting what we do and why we do it</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Changing what we see</a:t>
            </a:r>
          </a:p>
          <a:p>
            <a:pPr marL="0" indent="0">
              <a:lnSpc>
                <a:spcPct val="86000"/>
              </a:lnSpc>
              <a:spcAft>
                <a:spcPts val="200"/>
              </a:spcAft>
            </a:pPr>
            <a:r>
              <a:rPr lang="en-GB" altLang="en-US" sz="2200" b="1" dirty="0">
                <a:latin typeface="Arial" panose="020B0604020202020204" pitchFamily="34" charset="0"/>
                <a:cs typeface="Times New Roman" panose="02020603050405020304" pitchFamily="18" charset="0"/>
              </a:rPr>
              <a:t>Changing the way we see</a:t>
            </a:r>
          </a:p>
          <a:p>
            <a:pPr marL="0" indent="0">
              <a:lnSpc>
                <a:spcPct val="86000"/>
              </a:lnSpc>
              <a:spcAft>
                <a:spcPts val="200"/>
              </a:spcAft>
            </a:pPr>
            <a:endParaRPr lang="en-GB" altLang="en-US" sz="2200" b="1" dirty="0">
              <a:solidFill>
                <a:srgbClr val="002060"/>
              </a:solidFill>
              <a:latin typeface="Arial" panose="020B0604020202020204" pitchFamily="34" charset="0"/>
              <a:cs typeface="Times New Roman" panose="02020603050405020304" pitchFamily="18" charset="0"/>
            </a:endParaRPr>
          </a:p>
          <a:p>
            <a:pPr marL="0" indent="0">
              <a:lnSpc>
                <a:spcPct val="86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Module Information Page – Reflective Practice </a:t>
            </a:r>
          </a:p>
          <a:p>
            <a:pPr marL="0" indent="0">
              <a:lnSpc>
                <a:spcPct val="80000"/>
              </a:lnSpc>
            </a:pPr>
            <a:endParaRPr lang="en-GB" altLang="en-US" sz="1900" dirty="0"/>
          </a:p>
        </p:txBody>
      </p:sp>
      <p:sp>
        <p:nvSpPr>
          <p:cNvPr id="40964" name="Text Placeholder 5">
            <a:extLst>
              <a:ext uri="{FF2B5EF4-FFF2-40B4-BE49-F238E27FC236}">
                <a16:creationId xmlns:a16="http://schemas.microsoft.com/office/drawing/2014/main" id="{1009396E-7C36-4D01-C8C2-39A974F050C7}"/>
              </a:ext>
            </a:extLst>
          </p:cNvPr>
          <p:cNvSpPr>
            <a:spLocks noGrp="1"/>
          </p:cNvSpPr>
          <p:nvPr>
            <p:ph type="body" sz="half" idx="2"/>
          </p:nvPr>
        </p:nvSpPr>
        <p:spPr>
          <a:xfrm>
            <a:off x="7085013" y="2209800"/>
            <a:ext cx="3657600" cy="2090738"/>
          </a:xfrm>
        </p:spPr>
        <p:txBody>
          <a:bodyPr/>
          <a:lstStyle/>
          <a:p>
            <a:endParaRPr lang="en-GB" altLang="en-US"/>
          </a:p>
        </p:txBody>
      </p:sp>
      <p:pic>
        <p:nvPicPr>
          <p:cNvPr id="40965"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C2174BFB-A8C0-1205-EB46-12CAFF8B82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1254</TotalTime>
  <Words>1019</Words>
  <Application>Microsoft Office PowerPoint</Application>
  <PresentationFormat>Widescreen</PresentationFormat>
  <Paragraphs>93</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Courier New</vt:lpstr>
      <vt:lpstr>Roboto</vt:lpstr>
      <vt:lpstr>Wingdings 3</vt:lpstr>
      <vt:lpstr>Office Theme</vt:lpstr>
      <vt:lpstr>Counselling Skills and Approaches ECPS5010</vt:lpstr>
      <vt:lpstr>PowerPoint Presentation</vt:lpstr>
      <vt:lpstr>Images of Counselling/helping Skills </vt:lpstr>
      <vt:lpstr>Overview of the Module</vt:lpstr>
      <vt:lpstr>Review Module Handbook  </vt:lpstr>
      <vt:lpstr> Module Aims</vt:lpstr>
      <vt:lpstr> Learning Outcomes</vt:lpstr>
      <vt:lpstr>PowerPoint Presentation</vt:lpstr>
      <vt:lpstr>Expectations &amp; Professionalism </vt:lpstr>
      <vt:lpstr>PowerPoint Presentation</vt:lpstr>
      <vt:lpstr>PowerPoint Presentation</vt:lpstr>
      <vt:lpstr>Counselling Skills: </vt:lpstr>
      <vt:lpstr>Core Conditions – Carl Rogers – Person Centred Approach</vt:lpstr>
      <vt:lpstr>Unconditional Positive Regard</vt:lpstr>
      <vt:lpstr>Congruence</vt:lpstr>
      <vt:lpstr>Empathy</vt:lpstr>
      <vt:lpstr>PowerPoint Presentation</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7</cp:revision>
  <dcterms:created xsi:type="dcterms:W3CDTF">2022-09-26T09:53:41Z</dcterms:created>
  <dcterms:modified xsi:type="dcterms:W3CDTF">2022-10-02T15:35:16Z</dcterms:modified>
</cp:coreProperties>
</file>