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handoutMasterIdLst>
    <p:handoutMasterId r:id="rId59"/>
  </p:handoutMasterIdLst>
  <p:sldIdLst>
    <p:sldId id="256" r:id="rId5"/>
    <p:sldId id="357" r:id="rId6"/>
    <p:sldId id="258" r:id="rId7"/>
    <p:sldId id="306" r:id="rId8"/>
    <p:sldId id="305" r:id="rId9"/>
    <p:sldId id="271" r:id="rId10"/>
    <p:sldId id="329" r:id="rId11"/>
    <p:sldId id="330" r:id="rId12"/>
    <p:sldId id="331" r:id="rId13"/>
    <p:sldId id="337" r:id="rId14"/>
    <p:sldId id="333" r:id="rId15"/>
    <p:sldId id="336" r:id="rId16"/>
    <p:sldId id="334" r:id="rId17"/>
    <p:sldId id="338" r:id="rId18"/>
    <p:sldId id="339" r:id="rId19"/>
    <p:sldId id="335" r:id="rId20"/>
    <p:sldId id="257"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4" r:id="rId46"/>
    <p:sldId id="352" r:id="rId47"/>
    <p:sldId id="266" r:id="rId48"/>
    <p:sldId id="349" r:id="rId49"/>
    <p:sldId id="267" r:id="rId50"/>
    <p:sldId id="268" r:id="rId51"/>
    <p:sldId id="353" r:id="rId52"/>
    <p:sldId id="269" r:id="rId53"/>
    <p:sldId id="354" r:id="rId54"/>
    <p:sldId id="355" r:id="rId55"/>
    <p:sldId id="356" r:id="rId56"/>
    <p:sldId id="279"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8612AE-1B3C-4B8C-ADDB-3C01CC3367DC}" v="1" dt="2026-02-04T15:27:37.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20" autoAdjust="0"/>
  </p:normalViewPr>
  <p:slideViewPr>
    <p:cSldViewPr snapToGrid="0">
      <p:cViewPr varScale="1">
        <p:scale>
          <a:sx n="59" d="100"/>
          <a:sy n="59" d="100"/>
        </p:scale>
        <p:origin x="1500"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m Paracha" userId="013a7ff6-5a06-45bd-a89a-f74c5a3671ea" providerId="ADAL" clId="{DC4B95BA-7995-49B9-AAB6-92AF370E6C74}"/>
    <pc:docChg chg="addSld modSld">
      <pc:chgData name="Anum Paracha" userId="013a7ff6-5a06-45bd-a89a-f74c5a3671ea" providerId="ADAL" clId="{DC4B95BA-7995-49B9-AAB6-92AF370E6C74}" dt="2026-02-04T15:28:00.543" v="14" actId="1038"/>
      <pc:docMkLst>
        <pc:docMk/>
      </pc:docMkLst>
      <pc:sldChg chg="modSp add mod">
        <pc:chgData name="Anum Paracha" userId="013a7ff6-5a06-45bd-a89a-f74c5a3671ea" providerId="ADAL" clId="{DC4B95BA-7995-49B9-AAB6-92AF370E6C74}" dt="2026-02-04T15:28:00.543" v="14" actId="1038"/>
        <pc:sldMkLst>
          <pc:docMk/>
          <pc:sldMk cId="893414337" sldId="357"/>
        </pc:sldMkLst>
        <pc:spChg chg="mod">
          <ac:chgData name="Anum Paracha" userId="013a7ff6-5a06-45bd-a89a-f74c5a3671ea" providerId="ADAL" clId="{DC4B95BA-7995-49B9-AAB6-92AF370E6C74}" dt="2026-02-04T15:28:00.543" v="14" actId="1038"/>
          <ac:spMkLst>
            <pc:docMk/>
            <pc:sldMk cId="893414337" sldId="357"/>
            <ac:spMk id="9" creationId="{32A4CC3D-C47D-C5FA-4247-CFE94388FCA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86C547-B4AF-4E10-B501-354BDFE1445E}" type="datetimeFigureOut">
              <a:rPr lang="en-GB" smtClean="0"/>
              <a:t>16/02/2026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09E9E3-B43E-4F8B-921C-C6F4E7CFAF1C}" type="slidenum">
              <a:rPr lang="en-GB" smtClean="0"/>
              <a:t>‹#›</a:t>
            </a:fld>
            <a:endParaRPr lang="en-GB"/>
          </a:p>
        </p:txBody>
      </p:sp>
    </p:spTree>
    <p:extLst>
      <p:ext uri="{BB962C8B-B14F-4D97-AF65-F5344CB8AC3E}">
        <p14:creationId xmlns:p14="http://schemas.microsoft.com/office/powerpoint/2010/main" val="188612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https://forms.office.com/e/yy1KvNx41e</a:t>
            </a:r>
          </a:p>
        </p:txBody>
      </p:sp>
      <p:sp>
        <p:nvSpPr>
          <p:cNvPr id="4" name="Slide Number Placeholder 3"/>
          <p:cNvSpPr>
            <a:spLocks noGrp="1"/>
          </p:cNvSpPr>
          <p:nvPr>
            <p:ph type="sldNum" sz="quarter" idx="5"/>
          </p:nvPr>
        </p:nvSpPr>
        <p:spPr/>
        <p:txBody>
          <a:bodyPr/>
          <a:lstStyle/>
          <a:p>
            <a:fld id="{FA09E9E3-B43E-4F8B-921C-C6F4E7CFAF1C}" type="slidenum">
              <a:rPr lang="en-GB" smtClean="0"/>
              <a:t>4</a:t>
            </a:fld>
            <a:endParaRPr lang="en-GB"/>
          </a:p>
        </p:txBody>
      </p:sp>
    </p:spTree>
    <p:extLst>
      <p:ext uri="{BB962C8B-B14F-4D97-AF65-F5344CB8AC3E}">
        <p14:creationId xmlns:p14="http://schemas.microsoft.com/office/powerpoint/2010/main" val="2605465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bwMode="auto">
          <a:xfrm>
            <a:off x="1150938" y="692150"/>
            <a:ext cx="4556125"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ormAutofit fontScale="92500" lnSpcReduction="20000"/>
          </a:bodyPr>
          <a:lstStyle/>
          <a:p>
            <a:pPr eaLnBrk="1" hangingPunct="1">
              <a:lnSpc>
                <a:spcPct val="90000"/>
              </a:lnSpc>
            </a:pPr>
            <a:r>
              <a:rPr lang="en-US" altLang="en-US" b="1">
                <a:latin typeface="CG Times" pitchFamily="18" charset="0"/>
              </a:rPr>
              <a:t>Hardware</a:t>
            </a:r>
          </a:p>
          <a:p>
            <a:pPr lvl="1" eaLnBrk="1" hangingPunct="1">
              <a:lnSpc>
                <a:spcPct val="90000"/>
              </a:lnSpc>
              <a:buSzPct val="75000"/>
            </a:pPr>
            <a:r>
              <a:rPr lang="en-US" altLang="en-US" sz="2600" b="1">
                <a:latin typeface="CG Times" pitchFamily="18" charset="0"/>
              </a:rPr>
              <a:t>Can range from a </a:t>
            </a:r>
            <a:r>
              <a:rPr lang="en-US" altLang="en-US" b="1">
                <a:latin typeface="CG Times" pitchFamily="18" charset="0"/>
              </a:rPr>
              <a:t>mobile phone to a </a:t>
            </a:r>
            <a:r>
              <a:rPr lang="en-US" altLang="en-US" sz="2600" b="1">
                <a:latin typeface="CG Times" pitchFamily="18" charset="0"/>
              </a:rPr>
              <a:t>laptop to a network of computers.</a:t>
            </a:r>
            <a:endParaRPr lang="en-US" altLang="en-US" b="1">
              <a:latin typeface="CG Times" pitchFamily="18" charset="0"/>
            </a:endParaRPr>
          </a:p>
          <a:p>
            <a:pPr eaLnBrk="1" hangingPunct="1">
              <a:lnSpc>
                <a:spcPct val="90000"/>
              </a:lnSpc>
            </a:pPr>
            <a:r>
              <a:rPr lang="en-US" altLang="en-US" b="1">
                <a:latin typeface="CG Times" pitchFamily="18" charset="0"/>
              </a:rPr>
              <a:t>Software</a:t>
            </a:r>
          </a:p>
          <a:p>
            <a:pPr lvl="1" eaLnBrk="1" hangingPunct="1">
              <a:lnSpc>
                <a:spcPct val="90000"/>
              </a:lnSpc>
              <a:buSzPct val="75000"/>
            </a:pPr>
            <a:r>
              <a:rPr lang="en-US" altLang="en-US" sz="2600" b="1">
                <a:latin typeface="CG Times" pitchFamily="18" charset="0"/>
              </a:rPr>
              <a:t>DBMS, operating system, network software (if necessary) and also the application programs.</a:t>
            </a:r>
          </a:p>
          <a:p>
            <a:pPr eaLnBrk="1" hangingPunct="1">
              <a:lnSpc>
                <a:spcPct val="90000"/>
              </a:lnSpc>
            </a:pPr>
            <a:r>
              <a:rPr lang="en-US" altLang="en-US" b="1">
                <a:latin typeface="CG Times" pitchFamily="18" charset="0"/>
              </a:rPr>
              <a:t>Data</a:t>
            </a:r>
          </a:p>
          <a:p>
            <a:pPr lvl="1" eaLnBrk="1" hangingPunct="1">
              <a:lnSpc>
                <a:spcPct val="90000"/>
              </a:lnSpc>
              <a:buSzPct val="75000"/>
            </a:pPr>
            <a:r>
              <a:rPr lang="en-US" altLang="en-US" b="1">
                <a:latin typeface="CG Times" pitchFamily="18" charset="0"/>
              </a:rPr>
              <a:t>Used by the organization and a description of this data called the schema.</a:t>
            </a:r>
          </a:p>
          <a:p>
            <a:pPr eaLnBrk="1" hangingPunct="1"/>
            <a:r>
              <a:rPr lang="en-US" altLang="en-US" b="1">
                <a:latin typeface="CG Times" pitchFamily="18" charset="0"/>
              </a:rPr>
              <a:t>Procedures</a:t>
            </a:r>
          </a:p>
          <a:p>
            <a:pPr lvl="1" eaLnBrk="1" hangingPunct="1">
              <a:buSzPct val="75000"/>
            </a:pPr>
            <a:r>
              <a:rPr lang="en-US" altLang="en-US" sz="2600" b="1">
                <a:latin typeface="CG Times" pitchFamily="18" charset="0"/>
              </a:rPr>
              <a:t>Instructions and rules that should be applied to the design and use of the database and DBMS.</a:t>
            </a:r>
          </a:p>
          <a:p>
            <a:pPr eaLnBrk="1" hangingPunct="1"/>
            <a:r>
              <a:rPr lang="en-US" altLang="en-US" b="1">
                <a:latin typeface="CG Times" pitchFamily="18" charset="0"/>
              </a:rPr>
              <a:t>People</a:t>
            </a:r>
          </a:p>
          <a:p>
            <a:pPr lvl="1" eaLnBrk="1" hangingPunct="1">
              <a:lnSpc>
                <a:spcPct val="90000"/>
              </a:lnSpc>
              <a:buSzPct val="75000"/>
            </a:pPr>
            <a:endParaRPr lang="en-US" altLang="en-US" b="1">
              <a:latin typeface="CG Times" pitchFamily="18" charset="0"/>
            </a:endParaRPr>
          </a:p>
          <a:p>
            <a:endParaRPr lang="en-US" altLang="en-US"/>
          </a:p>
        </p:txBody>
      </p:sp>
    </p:spTree>
    <p:extLst>
      <p:ext uri="{BB962C8B-B14F-4D97-AF65-F5344CB8AC3E}">
        <p14:creationId xmlns:p14="http://schemas.microsoft.com/office/powerpoint/2010/main" val="2817026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42424"/>
                </a:solidFill>
                <a:effectLst/>
                <a:latin typeface="source-serif-pro"/>
              </a:rPr>
              <a:t>Three level architecture was created to keep the physical database separate from the user applications.</a:t>
            </a:r>
            <a:endParaRPr lang="en-US"/>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938619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74151"/>
                </a:solidFill>
                <a:effectLst/>
                <a:latin typeface="Söhne"/>
              </a:rPr>
              <a:t>This level represents the view of the database from the perspective of individual users or specific applications. </a:t>
            </a:r>
          </a:p>
          <a:p>
            <a:r>
              <a:rPr lang="en-GB" b="0" i="0">
                <a:solidFill>
                  <a:srgbClr val="374151"/>
                </a:solidFill>
                <a:effectLst/>
                <a:latin typeface="Söhne"/>
              </a:rPr>
              <a:t>It's like looking at a portion of the entire picture.</a:t>
            </a:r>
          </a:p>
          <a:p>
            <a:endParaRPr lang="en-GB" b="0" i="0">
              <a:solidFill>
                <a:srgbClr val="374151"/>
              </a:solidFill>
              <a:effectLst/>
              <a:latin typeface="Söhne"/>
            </a:endParaRPr>
          </a:p>
          <a:p>
            <a:r>
              <a:rPr lang="en-GB" b="0" i="0">
                <a:solidFill>
                  <a:srgbClr val="374151"/>
                </a:solidFill>
                <a:effectLst/>
                <a:latin typeface="Söhne"/>
              </a:rPr>
              <a:t>Who are the users of the book store?</a:t>
            </a:r>
          </a:p>
          <a:p>
            <a:endParaRPr lang="en-US"/>
          </a:p>
        </p:txBody>
      </p:sp>
      <p:sp>
        <p:nvSpPr>
          <p:cNvPr id="4" name="Slide Number Placeholder 3"/>
          <p:cNvSpPr>
            <a:spLocks noGrp="1"/>
          </p:cNvSpPr>
          <p:nvPr>
            <p:ph type="sldNum" sz="quarter" idx="5"/>
          </p:nvPr>
        </p:nvSpPr>
        <p:spPr/>
        <p:txBody>
          <a:bodyPr/>
          <a:lstStyle/>
          <a:p>
            <a:fld id="{C97F37A7-6CD5-480C-8A9C-8A14678CA55C}" type="slidenum">
              <a:rPr lang="en-GB" smtClean="0"/>
              <a:pPr/>
              <a:t>8</a:t>
            </a:fld>
            <a:endParaRPr lang="en-GB"/>
          </a:p>
        </p:txBody>
      </p:sp>
    </p:spTree>
    <p:extLst>
      <p:ext uri="{BB962C8B-B14F-4D97-AF65-F5344CB8AC3E}">
        <p14:creationId xmlns:p14="http://schemas.microsoft.com/office/powerpoint/2010/main" val="1800411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74151"/>
                </a:solidFill>
                <a:effectLst/>
                <a:latin typeface="Söhne"/>
              </a:rPr>
              <a:t>This level represents the view of the database from the perspective of individual users or specific applications. </a:t>
            </a:r>
          </a:p>
          <a:p>
            <a:r>
              <a:rPr lang="en-GB" b="0" i="0">
                <a:solidFill>
                  <a:srgbClr val="374151"/>
                </a:solidFill>
                <a:effectLst/>
                <a:latin typeface="Söhne"/>
              </a:rPr>
              <a:t>It's like looking at a portion of the entire picture.</a:t>
            </a:r>
          </a:p>
          <a:p>
            <a:endParaRPr lang="en-GB" b="0" i="0">
              <a:solidFill>
                <a:srgbClr val="374151"/>
              </a:solidFill>
              <a:effectLst/>
              <a:latin typeface="Söhne"/>
            </a:endParaRPr>
          </a:p>
          <a:p>
            <a:r>
              <a:rPr lang="en-GB" b="0" i="0">
                <a:solidFill>
                  <a:srgbClr val="374151"/>
                </a:solidFill>
                <a:effectLst/>
                <a:latin typeface="Söhne"/>
              </a:rPr>
              <a:t>Who are the users of the book store? Customers who visit the store to buy books, cashier</a:t>
            </a:r>
          </a:p>
          <a:p>
            <a:r>
              <a:rPr lang="en-GB" b="0" i="0">
                <a:solidFill>
                  <a:srgbClr val="374151"/>
                </a:solidFill>
                <a:effectLst/>
                <a:latin typeface="Söhne"/>
              </a:rPr>
              <a:t>What kind of information must be available for customers and cashiers- is this same?</a:t>
            </a:r>
          </a:p>
          <a:p>
            <a:r>
              <a:rPr lang="en-GB" b="0" i="0">
                <a:solidFill>
                  <a:srgbClr val="374151"/>
                </a:solidFill>
                <a:effectLst/>
                <a:latin typeface="Söhne"/>
              </a:rPr>
              <a:t>https://</a:t>
            </a:r>
            <a:r>
              <a:rPr lang="en-GB" b="0" i="0" err="1">
                <a:solidFill>
                  <a:srgbClr val="374151"/>
                </a:solidFill>
                <a:effectLst/>
                <a:latin typeface="Söhne"/>
              </a:rPr>
              <a:t>padlet.com</a:t>
            </a:r>
            <a:r>
              <a:rPr lang="en-GB" b="0" i="0">
                <a:solidFill>
                  <a:srgbClr val="374151"/>
                </a:solidFill>
                <a:effectLst/>
                <a:latin typeface="Söhne"/>
              </a:rPr>
              <a:t>/ss259/bookstore-views-oin4sps3gy21tcyo</a:t>
            </a:r>
          </a:p>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This level represents the view of the database from the perspective of individual users or specific applications. It's like looking at a portion of the entire picture, tailored to what each user needs to see or work with.</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Imagine a bookstore database. A cashier at the bookstore only needs to see information about customer purchases and available books. Their view is simplified and customized to display relevant details for their role.</a:t>
            </a:r>
          </a:p>
          <a:p>
            <a:pPr algn="l">
              <a:buFont typeface="Arial" panose="020B0604020202020204" pitchFamily="34" charset="0"/>
              <a:buChar char="•"/>
            </a:pPr>
            <a:r>
              <a:rPr lang="en-GB" b="1" i="0">
                <a:effectLst/>
                <a:latin typeface="Söhne"/>
              </a:rPr>
              <a:t>External Level</a:t>
            </a:r>
            <a:r>
              <a:rPr lang="en-GB" b="0" i="0">
                <a:solidFill>
                  <a:srgbClr val="374151"/>
                </a:solidFill>
                <a:effectLst/>
                <a:latin typeface="Söhne"/>
              </a:rPr>
              <a:t>: Each reader (user) in the library can access and see specific sections of books based on their interests, e.g., fiction, non-fiction, or science fiction. They are not concerned about how the books are organized in the library.</a:t>
            </a:r>
          </a:p>
          <a:p>
            <a:endParaRPr lang="en-GB" b="0" i="0">
              <a:solidFill>
                <a:srgbClr val="374151"/>
              </a:solidFill>
              <a:effectLst/>
              <a:latin typeface="Söhne"/>
            </a:endParaRPr>
          </a:p>
          <a:p>
            <a:endParaRPr lang="en-US"/>
          </a:p>
        </p:txBody>
      </p:sp>
      <p:sp>
        <p:nvSpPr>
          <p:cNvPr id="4" name="Slide Number Placeholder 3"/>
          <p:cNvSpPr>
            <a:spLocks noGrp="1"/>
          </p:cNvSpPr>
          <p:nvPr>
            <p:ph type="sldNum" sz="quarter" idx="5"/>
          </p:nvPr>
        </p:nvSpPr>
        <p:spPr/>
        <p:txBody>
          <a:bodyPr/>
          <a:lstStyle/>
          <a:p>
            <a:fld id="{C97F37A7-6CD5-480C-8A9C-8A14678CA55C}" type="slidenum">
              <a:rPr lang="en-GB" smtClean="0"/>
              <a:pPr/>
              <a:t>9</a:t>
            </a:fld>
            <a:endParaRPr lang="en-GB"/>
          </a:p>
        </p:txBody>
      </p:sp>
    </p:spTree>
    <p:extLst>
      <p:ext uri="{BB962C8B-B14F-4D97-AF65-F5344CB8AC3E}">
        <p14:creationId xmlns:p14="http://schemas.microsoft.com/office/powerpoint/2010/main" val="1405069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74151"/>
                </a:solidFill>
                <a:effectLst/>
                <a:latin typeface="Söhne"/>
              </a:rPr>
              <a:t>This level represents the view of the database from the perspective of individual users or specific applications. </a:t>
            </a:r>
          </a:p>
          <a:p>
            <a:r>
              <a:rPr lang="en-GB" b="0" i="0">
                <a:solidFill>
                  <a:srgbClr val="374151"/>
                </a:solidFill>
                <a:effectLst/>
                <a:latin typeface="Söhne"/>
              </a:rPr>
              <a:t>It's like looking at a portion of the entire picture.</a:t>
            </a:r>
          </a:p>
          <a:p>
            <a:endParaRPr lang="en-GB" b="0" i="0">
              <a:solidFill>
                <a:srgbClr val="374151"/>
              </a:solidFill>
              <a:effectLst/>
              <a:latin typeface="Söhne"/>
            </a:endParaRPr>
          </a:p>
          <a:p>
            <a:r>
              <a:rPr lang="en-GB" b="0" i="0">
                <a:solidFill>
                  <a:srgbClr val="374151"/>
                </a:solidFill>
                <a:effectLst/>
                <a:latin typeface="Söhne"/>
              </a:rPr>
              <a:t>Who are the users of the book store? Customers who visit the store to buy books, cashier</a:t>
            </a:r>
          </a:p>
          <a:p>
            <a:r>
              <a:rPr lang="en-GB" b="0" i="0">
                <a:solidFill>
                  <a:srgbClr val="374151"/>
                </a:solidFill>
                <a:effectLst/>
                <a:latin typeface="Söhne"/>
              </a:rPr>
              <a:t>What kind of information must be available for customers and cashiers- is this same?</a:t>
            </a:r>
          </a:p>
          <a:p>
            <a:r>
              <a:rPr lang="en-GB" b="0" i="0">
                <a:solidFill>
                  <a:srgbClr val="374151"/>
                </a:solidFill>
                <a:effectLst/>
                <a:latin typeface="Söhne"/>
              </a:rPr>
              <a:t>https://</a:t>
            </a:r>
            <a:r>
              <a:rPr lang="en-GB" b="0" i="0" err="1">
                <a:solidFill>
                  <a:srgbClr val="374151"/>
                </a:solidFill>
                <a:effectLst/>
                <a:latin typeface="Söhne"/>
              </a:rPr>
              <a:t>padlet.com</a:t>
            </a:r>
            <a:r>
              <a:rPr lang="en-GB" b="0" i="0">
                <a:solidFill>
                  <a:srgbClr val="374151"/>
                </a:solidFill>
                <a:effectLst/>
                <a:latin typeface="Söhne"/>
              </a:rPr>
              <a:t>/ss259/bookstore-views-oin4sps3gy21tcyo</a:t>
            </a:r>
          </a:p>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This level represents the view of the database from the perspective of individual users or specific applications. It's like looking at a portion of the entire picture, tailored to what each user needs to see or work with.</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Imagine a bookstore database. A cashier at the bookstore only needs to see information about customer purchases and available books. Their view is simplified and customized to display relevant details for their role.</a:t>
            </a:r>
          </a:p>
          <a:p>
            <a:pPr algn="l">
              <a:buFont typeface="Arial" panose="020B0604020202020204" pitchFamily="34" charset="0"/>
              <a:buChar char="•"/>
            </a:pPr>
            <a:r>
              <a:rPr lang="en-GB" b="1" i="0">
                <a:effectLst/>
                <a:latin typeface="Söhne"/>
              </a:rPr>
              <a:t>External Level</a:t>
            </a:r>
            <a:r>
              <a:rPr lang="en-GB" b="0" i="0">
                <a:solidFill>
                  <a:srgbClr val="374151"/>
                </a:solidFill>
                <a:effectLst/>
                <a:latin typeface="Söhne"/>
              </a:rPr>
              <a:t>: Each reader (user) in the library can access and see specific sections of books based on their interests, e.g., fiction, non-fiction, or science fiction. They are not concerned about how the books are organized in the library.</a:t>
            </a:r>
          </a:p>
          <a:p>
            <a:endParaRPr lang="en-GB" b="0" i="0">
              <a:solidFill>
                <a:srgbClr val="374151"/>
              </a:solidFill>
              <a:effectLst/>
              <a:latin typeface="Söhne"/>
            </a:endParaRPr>
          </a:p>
          <a:p>
            <a:endParaRPr lang="en-US"/>
          </a:p>
        </p:txBody>
      </p:sp>
      <p:sp>
        <p:nvSpPr>
          <p:cNvPr id="4" name="Slide Number Placeholder 3"/>
          <p:cNvSpPr>
            <a:spLocks noGrp="1"/>
          </p:cNvSpPr>
          <p:nvPr>
            <p:ph type="sldNum" sz="quarter" idx="5"/>
          </p:nvPr>
        </p:nvSpPr>
        <p:spPr/>
        <p:txBody>
          <a:bodyPr/>
          <a:lstStyle/>
          <a:p>
            <a:fld id="{C97F37A7-6CD5-480C-8A9C-8A14678CA55C}" type="slidenum">
              <a:rPr lang="en-GB" smtClean="0"/>
              <a:pPr/>
              <a:t>10</a:t>
            </a:fld>
            <a:endParaRPr lang="en-GB"/>
          </a:p>
        </p:txBody>
      </p:sp>
    </p:spTree>
    <p:extLst>
      <p:ext uri="{BB962C8B-B14F-4D97-AF65-F5344CB8AC3E}">
        <p14:creationId xmlns:p14="http://schemas.microsoft.com/office/powerpoint/2010/main" val="4225821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The conceptual level provides a more comprehensive and abstract view of the entire database. It defines the overall logical structure, relationships, and entities present in the database without delving into implementation details.</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In our bookstore database, the conceptual level would define the relationships between entities like "Customers," "Books," and "Purchases" without specifying how this information is physically stored. It's like seeing the blueprint of the entire bookstore.</a:t>
            </a:r>
          </a:p>
          <a:p>
            <a:pPr algn="l">
              <a:buFont typeface="Arial" panose="020B0604020202020204" pitchFamily="34" charset="0"/>
              <a:buChar char="•"/>
            </a:pPr>
            <a:r>
              <a:rPr lang="en-GB" b="1" i="0">
                <a:effectLst/>
                <a:latin typeface="Söhne"/>
              </a:rPr>
              <a:t>Conceptual Level</a:t>
            </a:r>
            <a:r>
              <a:rPr lang="en-GB" b="0" i="0">
                <a:solidFill>
                  <a:srgbClr val="374151"/>
                </a:solidFill>
                <a:effectLst/>
                <a:latin typeface="Söhne"/>
              </a:rPr>
              <a:t>: The library's </a:t>
            </a:r>
            <a:r>
              <a:rPr lang="en-GB" b="0" i="0" err="1">
                <a:solidFill>
                  <a:srgbClr val="374151"/>
                </a:solidFill>
                <a:effectLst/>
                <a:latin typeface="Söhne"/>
              </a:rPr>
              <a:t>catalog</a:t>
            </a:r>
            <a:r>
              <a:rPr lang="en-GB" b="0" i="0">
                <a:solidFill>
                  <a:srgbClr val="374151"/>
                </a:solidFill>
                <a:effectLst/>
                <a:latin typeface="Söhne"/>
              </a:rPr>
              <a:t>, which lists and categorizes all the books available, represents the conceptual level. It provides an abstract view of the entire library's collection without detailing where each book is physically placed.</a:t>
            </a:r>
          </a:p>
          <a:p>
            <a:br>
              <a:rPr lang="en-GB"/>
            </a:br>
            <a:endParaRPr lang="en-US"/>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1056162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The conceptual level provides a more comprehensive and abstract view of the entire database. It defines the overall logical structure, relationships, and entities present in the database without delving into implementation details.</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In our bookstore database, the conceptual level would define the relationships between entities like "Customers," "Books," and "Purchases" without specifying how this information is physically stored. It's like seeing the blueprint of the entire bookstore.</a:t>
            </a:r>
          </a:p>
          <a:p>
            <a:pPr algn="l">
              <a:buFont typeface="Arial" panose="020B0604020202020204" pitchFamily="34" charset="0"/>
              <a:buChar char="•"/>
            </a:pPr>
            <a:r>
              <a:rPr lang="en-GB" b="1" i="0">
                <a:effectLst/>
                <a:latin typeface="Söhne"/>
              </a:rPr>
              <a:t>Conceptual Level</a:t>
            </a:r>
            <a:r>
              <a:rPr lang="en-GB" b="0" i="0">
                <a:solidFill>
                  <a:srgbClr val="374151"/>
                </a:solidFill>
                <a:effectLst/>
                <a:latin typeface="Söhne"/>
              </a:rPr>
              <a:t>: The library's </a:t>
            </a:r>
            <a:r>
              <a:rPr lang="en-GB" b="0" i="0" err="1">
                <a:solidFill>
                  <a:srgbClr val="374151"/>
                </a:solidFill>
                <a:effectLst/>
                <a:latin typeface="Söhne"/>
              </a:rPr>
              <a:t>catalog</a:t>
            </a:r>
            <a:r>
              <a:rPr lang="en-GB" b="0" i="0">
                <a:solidFill>
                  <a:srgbClr val="374151"/>
                </a:solidFill>
                <a:effectLst/>
                <a:latin typeface="Söhne"/>
              </a:rPr>
              <a:t>, which lists and categorizes all the books available, represents the conceptual level. It provides an abstract view of the entire library's collection without detailing where each book is physically placed.</a:t>
            </a:r>
          </a:p>
          <a:p>
            <a:br>
              <a:rPr lang="en-GB"/>
            </a:br>
            <a:endParaRPr lang="en-US"/>
          </a:p>
        </p:txBody>
      </p:sp>
      <p:sp>
        <p:nvSpPr>
          <p:cNvPr id="4" name="Slide Number Placeholder 3"/>
          <p:cNvSpPr>
            <a:spLocks noGrp="1"/>
          </p:cNvSpPr>
          <p:nvPr>
            <p:ph type="sldNum" sz="quarter" idx="5"/>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3935702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The internal level deals with how data is physically stored, accessed, and organized within the database system. It focuses on performance optimization and storage management.</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At the internal level in our bookstore database, it determines how the data (e.g., customer names, book titles) is stored in the hard drive or memory (e.g., file organization, indexing mechanisms). It's like understanding the layout and storage of books on the actual bookstore shelves.</a:t>
            </a:r>
          </a:p>
          <a:p>
            <a:pPr algn="l">
              <a:buFont typeface="Arial" panose="020B0604020202020204" pitchFamily="34" charset="0"/>
              <a:buChar char="•"/>
            </a:pPr>
            <a:r>
              <a:rPr lang="en-GB" b="1" i="0">
                <a:effectLst/>
                <a:latin typeface="Söhne"/>
              </a:rPr>
              <a:t>Internal Level</a:t>
            </a:r>
            <a:r>
              <a:rPr lang="en-GB" b="0" i="0">
                <a:solidFill>
                  <a:srgbClr val="374151"/>
                </a:solidFill>
                <a:effectLst/>
                <a:latin typeface="Söhne"/>
              </a:rPr>
              <a:t>: The actual arrangement of books on shelves in the library, the indexing system, and how the books are stored (e.g., by author, genre) represents the internal level. It's about optimizing the physical storage and retrieval of books</a:t>
            </a:r>
          </a:p>
        </p:txBody>
      </p:sp>
      <p:sp>
        <p:nvSpPr>
          <p:cNvPr id="4" name="Slide Number Placeholder 3"/>
          <p:cNvSpPr>
            <a:spLocks noGrp="1"/>
          </p:cNvSpPr>
          <p:nvPr>
            <p:ph type="sldNum" sz="quarter" idx="5"/>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4235244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The internal level deals with how data is physically stored, accessed, and organized within the database system. It focuses on performance optimization and storage management.</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At the internal level in our bookstore database, it determines how the data (e.g., customer names, book titles) is stored in the hard drive or memory (e.g., file organization, indexing mechanisms). It's like understanding the layout and storage of books on the actual bookstore shelves.</a:t>
            </a:r>
          </a:p>
          <a:p>
            <a:pPr algn="l">
              <a:buFont typeface="Arial" panose="020B0604020202020204" pitchFamily="34" charset="0"/>
              <a:buChar char="•"/>
            </a:pPr>
            <a:r>
              <a:rPr lang="en-GB" b="1" i="0">
                <a:effectLst/>
                <a:latin typeface="Söhne"/>
              </a:rPr>
              <a:t>Internal Level</a:t>
            </a:r>
            <a:r>
              <a:rPr lang="en-GB" b="0" i="0">
                <a:solidFill>
                  <a:srgbClr val="374151"/>
                </a:solidFill>
                <a:effectLst/>
                <a:latin typeface="Söhne"/>
              </a:rPr>
              <a:t>: The actual arrangement of books on shelves in the library, the indexing system, and how the books are stored (e.g., by author, genre) represents the internal level. It's about optimizing the physical storage and retrieval of books</a:t>
            </a:r>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33397821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The internal level deals with how data is physically stored, accessed, and organized within the database system. It focuses on performance optimization and storage management.</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At the internal level in our bookstore database, it determines how the data (e.g., customer names, book titles) is stored in the hard drive or memory (e.g., file organization, indexing mechanisms). It's like understanding the layout and storage of books on the actual bookstore shelves.</a:t>
            </a:r>
          </a:p>
          <a:p>
            <a:pPr algn="l">
              <a:buFont typeface="Arial" panose="020B0604020202020204" pitchFamily="34" charset="0"/>
              <a:buChar char="•"/>
            </a:pPr>
            <a:r>
              <a:rPr lang="en-GB" b="1" i="0">
                <a:effectLst/>
                <a:latin typeface="Söhne"/>
              </a:rPr>
              <a:t>Internal Level</a:t>
            </a:r>
            <a:r>
              <a:rPr lang="en-GB" b="0" i="0">
                <a:solidFill>
                  <a:srgbClr val="374151"/>
                </a:solidFill>
                <a:effectLst/>
                <a:latin typeface="Söhne"/>
              </a:rPr>
              <a:t>: The actual arrangement of books on shelves in the library, the indexing system, and how the books are stored (e.g., by author, genre) represents the internal level. It's about optimizing the physical storage and retrieval of books</a:t>
            </a:r>
          </a:p>
        </p:txBody>
      </p:sp>
      <p:sp>
        <p:nvSpPr>
          <p:cNvPr id="4" name="Slide Number Placeholder 3"/>
          <p:cNvSpPr>
            <a:spLocks noGrp="1"/>
          </p:cNvSpPr>
          <p:nvPr>
            <p:ph type="sldNum" sz="quarter" idx="5"/>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172174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The internal level deals with how data is physically stored, accessed, and organized within the database system. It focuses on performance optimization and storage management.</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At the internal level in our bookstore database, it determines how the data (e.g., customer names, book titles) is stored in the hard drive or memory (e.g., file organization, indexing mechanisms). It's like understanding the layout and storage of books on the actual bookstore shelves.</a:t>
            </a:r>
          </a:p>
          <a:p>
            <a:pPr algn="l">
              <a:buFont typeface="Arial" panose="020B0604020202020204" pitchFamily="34" charset="0"/>
              <a:buChar char="•"/>
            </a:pPr>
            <a:r>
              <a:rPr lang="en-GB" b="1" i="0">
                <a:effectLst/>
                <a:latin typeface="Söhne"/>
              </a:rPr>
              <a:t>Internal Level</a:t>
            </a:r>
            <a:r>
              <a:rPr lang="en-GB" b="0" i="0">
                <a:solidFill>
                  <a:srgbClr val="374151"/>
                </a:solidFill>
                <a:effectLst/>
                <a:latin typeface="Söhne"/>
              </a:rPr>
              <a:t>: The actual arrangement of books on shelves in the library, the indexing system, and how the books are stored (e.g., by author, genre) represents the internal level. It's about optimizing the physical storage and retrieval of books</a:t>
            </a:r>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1126746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57200" indent="-457200">
              <a:lnSpc>
                <a:spcPct val="110000"/>
              </a:lnSpc>
              <a:buFont typeface="Arial" panose="020B0604020202020204" pitchFamily="34" charset="0"/>
              <a:buChar char="•"/>
            </a:pPr>
            <a:r>
              <a:rPr lang="en-US" sz="1200"/>
              <a:t>Relations must have a </a:t>
            </a:r>
            <a:r>
              <a:rPr lang="en-US" sz="1200" b="1"/>
              <a:t>key</a:t>
            </a:r>
            <a:r>
              <a:rPr lang="en-US" sz="1200"/>
              <a:t>. Keys can be a set of attributes. </a:t>
            </a:r>
          </a:p>
          <a:p>
            <a:pPr marL="457200" indent="-457200">
              <a:lnSpc>
                <a:spcPct val="110000"/>
              </a:lnSpc>
              <a:buFont typeface="Arial" panose="020B0604020202020204" pitchFamily="34" charset="0"/>
              <a:buChar char="•"/>
            </a:pPr>
            <a:r>
              <a:rPr lang="en-US" sz="1200"/>
              <a:t>For each column of a table there is a set of possible values called its </a:t>
            </a:r>
            <a:r>
              <a:rPr lang="en-US" sz="1200" b="1"/>
              <a:t>domain</a:t>
            </a:r>
            <a:r>
              <a:rPr lang="en-US" sz="1200"/>
              <a:t>. The domain contains all possible values that can appear under that column.</a:t>
            </a:r>
          </a:p>
          <a:p>
            <a:pPr marL="457200" indent="-457200">
              <a:lnSpc>
                <a:spcPct val="110000"/>
              </a:lnSpc>
              <a:buFont typeface="Arial" panose="020B0604020202020204" pitchFamily="34" charset="0"/>
              <a:buChar char="•"/>
            </a:pPr>
            <a:r>
              <a:rPr lang="en-US" sz="1200"/>
              <a:t>Domain is the set of valid values for an attribute.</a:t>
            </a:r>
          </a:p>
          <a:p>
            <a:pPr marL="457200" indent="-457200">
              <a:lnSpc>
                <a:spcPct val="110000"/>
              </a:lnSpc>
              <a:buFont typeface="Arial" panose="020B0604020202020204" pitchFamily="34" charset="0"/>
              <a:buChar char="•"/>
            </a:pPr>
            <a:r>
              <a:rPr lang="en-US" sz="1200" b="1"/>
              <a:t>Degree</a:t>
            </a:r>
            <a:r>
              <a:rPr lang="en-US" sz="1200"/>
              <a:t> of the relation is the number of attributes (columns) in the relation.</a:t>
            </a:r>
          </a:p>
          <a:p>
            <a:pPr marL="457200" indent="-457200">
              <a:lnSpc>
                <a:spcPct val="110000"/>
              </a:lnSpc>
              <a:buFont typeface="Arial" panose="020B0604020202020204" pitchFamily="34" charset="0"/>
              <a:buChar char="•"/>
            </a:pPr>
            <a:r>
              <a:rPr lang="en-US" sz="1200" b="1"/>
              <a:t>Cardinality</a:t>
            </a:r>
            <a:r>
              <a:rPr lang="en-US" sz="1200"/>
              <a:t> of the relation is the number of tuples (rows) in the relation.</a:t>
            </a:r>
          </a:p>
          <a:p>
            <a:endParaRPr lang="en-US" b="1"/>
          </a:p>
          <a:p>
            <a:pPr marL="457200" indent="-457200">
              <a:buFont typeface="Arial" panose="020B0604020202020204" pitchFamily="34" charset="0"/>
              <a:buChar char="•"/>
            </a:pPr>
            <a:endParaRPr lang="en-GB"/>
          </a:p>
        </p:txBody>
      </p:sp>
      <p:sp>
        <p:nvSpPr>
          <p:cNvPr id="4" name="Slide Number Placeholder 3"/>
          <p:cNvSpPr>
            <a:spLocks noGrp="1"/>
          </p:cNvSpPr>
          <p:nvPr>
            <p:ph type="sldNum" sz="quarter" idx="10"/>
          </p:nvPr>
        </p:nvSpPr>
        <p:spPr/>
        <p:txBody>
          <a:bodyPr/>
          <a:lstStyle/>
          <a:p>
            <a:fld id="{C97F37A7-6CD5-480C-8A9C-8A14678CA55C}" type="slidenum">
              <a:rPr lang="en-GB" smtClean="0"/>
              <a:pPr/>
              <a:t>43</a:t>
            </a:fld>
            <a:endParaRPr lang="en-GB"/>
          </a:p>
        </p:txBody>
      </p:sp>
    </p:spTree>
    <p:extLst>
      <p:ext uri="{BB962C8B-B14F-4D97-AF65-F5344CB8AC3E}">
        <p14:creationId xmlns:p14="http://schemas.microsoft.com/office/powerpoint/2010/main" val="9456623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Ans: Cardinality – 5</a:t>
            </a:r>
          </a:p>
          <a:p>
            <a:r>
              <a:rPr lang="en-US"/>
              <a:t>Degree – 4</a:t>
            </a:r>
          </a:p>
          <a:p>
            <a:endParaRPr lang="en-US"/>
          </a:p>
          <a:p>
            <a:pPr marL="457200" indent="-457200">
              <a:lnSpc>
                <a:spcPct val="110000"/>
              </a:lnSpc>
              <a:buFont typeface="Arial" panose="020B0604020202020204" pitchFamily="34" charset="0"/>
              <a:buChar char="•"/>
            </a:pPr>
            <a:r>
              <a:rPr lang="en-US" sz="1200" b="1"/>
              <a:t>Degree</a:t>
            </a:r>
            <a:r>
              <a:rPr lang="en-US" sz="1200"/>
              <a:t> of the relation is the number of attributes (columns) in the relation.</a:t>
            </a:r>
          </a:p>
          <a:p>
            <a:pPr marL="457200" indent="-457200">
              <a:lnSpc>
                <a:spcPct val="110000"/>
              </a:lnSpc>
              <a:buFont typeface="Arial" panose="020B0604020202020204" pitchFamily="34" charset="0"/>
              <a:buChar char="•"/>
            </a:pPr>
            <a:r>
              <a:rPr lang="en-US" sz="1200" b="1"/>
              <a:t>Cardinality</a:t>
            </a:r>
            <a:r>
              <a:rPr lang="en-US" sz="1200"/>
              <a:t> of the relation is the number of tuples (rows) in the relation.</a:t>
            </a:r>
          </a:p>
          <a:p>
            <a:endParaRPr lang="en-US" b="1"/>
          </a:p>
          <a:p>
            <a:endParaRPr lang="en-US"/>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44</a:t>
            </a:fld>
            <a:endParaRPr lang="en-US" altLang="en-US"/>
          </a:p>
        </p:txBody>
      </p:sp>
    </p:spTree>
    <p:extLst>
      <p:ext uri="{BB962C8B-B14F-4D97-AF65-F5344CB8AC3E}">
        <p14:creationId xmlns:p14="http://schemas.microsoft.com/office/powerpoint/2010/main" val="17416642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Developed for database and design by Peter Chen and published in a 1976 paper</a:t>
            </a:r>
          </a:p>
          <a:p>
            <a:r>
              <a:rPr lang="en-US"/>
              <a:t>A </a:t>
            </a:r>
            <a:r>
              <a:rPr lang="en-US" i="1" u="sng"/>
              <a:t>conceptual</a:t>
            </a:r>
            <a:r>
              <a:rPr lang="en-US"/>
              <a:t> level data model</a:t>
            </a:r>
          </a:p>
          <a:p>
            <a:endParaRPr lang="en-US" b="1"/>
          </a:p>
          <a:p>
            <a:r>
              <a:rPr lang="en-US"/>
              <a:t>Provides the concepts of entities, relationships &amp; attributes.</a:t>
            </a:r>
          </a:p>
          <a:p>
            <a:pPr marL="457200" indent="-457200">
              <a:buFont typeface="Arial" panose="020B0604020202020204" pitchFamily="34" charset="0"/>
              <a:buChar char="•"/>
            </a:pPr>
            <a:r>
              <a:rPr lang="en-US" sz="1200" b="1"/>
              <a:t>Entity</a:t>
            </a:r>
            <a:r>
              <a:rPr lang="en-US" sz="1200"/>
              <a:t>: an object with physical/conceptual existence. </a:t>
            </a:r>
            <a:r>
              <a:rPr lang="en-US" sz="1050" err="1"/>
              <a:t>E.g</a:t>
            </a:r>
            <a:r>
              <a:rPr lang="en-US" sz="1050"/>
              <a:t> Student, Course</a:t>
            </a:r>
          </a:p>
          <a:p>
            <a:pPr marL="457200" indent="-457200">
              <a:buFont typeface="Arial" panose="020B0604020202020204" pitchFamily="34" charset="0"/>
              <a:buChar char="•"/>
            </a:pPr>
            <a:r>
              <a:rPr lang="en-US" sz="1200" b="1"/>
              <a:t>Attribute</a:t>
            </a:r>
            <a:r>
              <a:rPr lang="en-US" sz="1200"/>
              <a:t>: properties of an entity. </a:t>
            </a:r>
            <a:r>
              <a:rPr lang="en-US" sz="1050"/>
              <a:t>E.g. </a:t>
            </a:r>
            <a:r>
              <a:rPr lang="en-US" sz="1050" err="1"/>
              <a:t>StudentName</a:t>
            </a:r>
            <a:r>
              <a:rPr lang="en-US" sz="1050"/>
              <a:t>, Student address etc.</a:t>
            </a:r>
          </a:p>
          <a:p>
            <a:pPr marL="457200" indent="-457200">
              <a:buFont typeface="Arial" panose="020B0604020202020204" pitchFamily="34" charset="0"/>
              <a:buChar char="•"/>
            </a:pPr>
            <a:r>
              <a:rPr lang="en-US" sz="1200" b="1"/>
              <a:t>Relationships</a:t>
            </a:r>
            <a:r>
              <a:rPr lang="en-US" sz="1200"/>
              <a:t>: relation between entities. </a:t>
            </a:r>
            <a:r>
              <a:rPr lang="en-US" sz="1050"/>
              <a:t>E.g. enrolment relationship between student and course</a:t>
            </a:r>
            <a:endParaRPr lang="en-US" sz="1200"/>
          </a:p>
          <a:p>
            <a:endParaRPr lang="en-US" b="1"/>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a:t>The ER model is a way to organize description of entities (individual things in the real world) and the relationships between them.</a:t>
            </a:r>
          </a:p>
          <a:p>
            <a:pPr marL="457200" indent="-457200">
              <a:buFont typeface="Arial" panose="020B0604020202020204" pitchFamily="34" charset="0"/>
              <a:buChar char="•"/>
            </a:pPr>
            <a:r>
              <a:rPr lang="en-US" sz="1200"/>
              <a:t>maps into different logical data models</a:t>
            </a:r>
            <a:endParaRPr lang="en-GB"/>
          </a:p>
        </p:txBody>
      </p:sp>
      <p:sp>
        <p:nvSpPr>
          <p:cNvPr id="4" name="Slide Number Placeholder 3"/>
          <p:cNvSpPr>
            <a:spLocks noGrp="1"/>
          </p:cNvSpPr>
          <p:nvPr>
            <p:ph type="sldNum" sz="quarter" idx="10"/>
          </p:nvPr>
        </p:nvSpPr>
        <p:spPr/>
        <p:txBody>
          <a:bodyPr/>
          <a:lstStyle/>
          <a:p>
            <a:fld id="{C97F37A7-6CD5-480C-8A9C-8A14678CA55C}" type="slidenum">
              <a:rPr lang="en-GB" smtClean="0"/>
              <a:pPr/>
              <a:t>45</a:t>
            </a:fld>
            <a:endParaRPr lang="en-GB"/>
          </a:p>
        </p:txBody>
      </p:sp>
    </p:spTree>
    <p:extLst>
      <p:ext uri="{BB962C8B-B14F-4D97-AF65-F5344CB8AC3E}">
        <p14:creationId xmlns:p14="http://schemas.microsoft.com/office/powerpoint/2010/main" val="19657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Super keys </a:t>
            </a:r>
            <a:r>
              <a:rPr lang="en-US" sz="1200" b="1"/>
              <a:t>represent</a:t>
            </a:r>
            <a:r>
              <a:rPr lang="en-US" sz="1200"/>
              <a:t> a </a:t>
            </a:r>
            <a:r>
              <a:rPr lang="en-US" sz="1200" b="1"/>
              <a:t>constraint</a:t>
            </a:r>
            <a:r>
              <a:rPr lang="en-US" sz="1200"/>
              <a:t> that prevents two entities from ever having the same value for those attributes.</a:t>
            </a:r>
          </a:p>
          <a:p>
            <a:endParaRPr lang="en-US"/>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47</a:t>
            </a:fld>
            <a:endParaRPr lang="en-US" altLang="en-US"/>
          </a:p>
        </p:txBody>
      </p:sp>
    </p:spTree>
    <p:extLst>
      <p:ext uri="{BB962C8B-B14F-4D97-AF65-F5344CB8AC3E}">
        <p14:creationId xmlns:p14="http://schemas.microsoft.com/office/powerpoint/2010/main" val="42550268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t>A candidate key for a relation schema is a minimal set of attributes whose values uniquely identify tuples in the corresponding relation.</a:t>
            </a:r>
          </a:p>
          <a:p>
            <a:r>
              <a:rPr lang="en-US" sz="1200"/>
              <a:t>The </a:t>
            </a:r>
            <a:r>
              <a:rPr lang="en-US" sz="1200" b="1"/>
              <a:t>Primary</a:t>
            </a:r>
            <a:r>
              <a:rPr lang="en-US" sz="1200"/>
              <a:t> </a:t>
            </a:r>
            <a:r>
              <a:rPr lang="en-US" sz="1200" b="1"/>
              <a:t>key</a:t>
            </a:r>
            <a:r>
              <a:rPr lang="en-US" sz="1200"/>
              <a:t> is a </a:t>
            </a:r>
            <a:r>
              <a:rPr lang="en-US" sz="1200" b="1"/>
              <a:t>designated candidate key</a:t>
            </a:r>
            <a:r>
              <a:rPr lang="en-US" sz="1200"/>
              <a:t>. It is to be noted that the </a:t>
            </a:r>
            <a:r>
              <a:rPr lang="en-US" sz="1200" b="1"/>
              <a:t>primary key should not be null</a:t>
            </a:r>
            <a:r>
              <a:rPr lang="en-US" sz="1200"/>
              <a:t>.</a:t>
            </a:r>
          </a:p>
          <a:p>
            <a:endParaRPr lang="en-US"/>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48</a:t>
            </a:fld>
            <a:endParaRPr lang="en-US" altLang="en-US"/>
          </a:p>
        </p:txBody>
      </p:sp>
    </p:spTree>
    <p:extLst>
      <p:ext uri="{BB962C8B-B14F-4D97-AF65-F5344CB8AC3E}">
        <p14:creationId xmlns:p14="http://schemas.microsoft.com/office/powerpoint/2010/main" val="307303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49</a:t>
            </a:fld>
            <a:endParaRPr lang="en-US" altLang="en-US"/>
          </a:p>
        </p:txBody>
      </p:sp>
    </p:spTree>
    <p:extLst>
      <p:ext uri="{BB962C8B-B14F-4D97-AF65-F5344CB8AC3E}">
        <p14:creationId xmlns:p14="http://schemas.microsoft.com/office/powerpoint/2010/main" val="8843350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Super Key = {Emp ID},{Emp ID, Emp Name}</a:t>
            </a:r>
          </a:p>
          <a:p>
            <a:r>
              <a:rPr lang="en-US"/>
              <a:t>Candidate Key = Emp ID</a:t>
            </a:r>
          </a:p>
          <a:p>
            <a:r>
              <a:rPr lang="en-US"/>
              <a:t>Primary Key = Emp ID</a:t>
            </a:r>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50</a:t>
            </a:fld>
            <a:endParaRPr lang="en-US" altLang="en-US"/>
          </a:p>
        </p:txBody>
      </p:sp>
    </p:spTree>
    <p:extLst>
      <p:ext uri="{BB962C8B-B14F-4D97-AF65-F5344CB8AC3E}">
        <p14:creationId xmlns:p14="http://schemas.microsoft.com/office/powerpoint/2010/main" val="30760144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Super Keys:</a:t>
            </a:r>
            <a:endParaRPr lang="en-GB"/>
          </a:p>
          <a:p>
            <a:pPr>
              <a:buFont typeface="Arial" panose="020B0604020202020204" pitchFamily="34" charset="0"/>
              <a:buChar char="•"/>
            </a:pPr>
            <a:r>
              <a:rPr lang="en-GB"/>
              <a:t>{</a:t>
            </a:r>
            <a:r>
              <a:rPr lang="en-GB" err="1"/>
              <a:t>BookID</a:t>
            </a:r>
            <a:r>
              <a:rPr lang="en-GB"/>
              <a:t>}</a:t>
            </a:r>
          </a:p>
          <a:p>
            <a:pPr>
              <a:buFont typeface="Arial" panose="020B0604020202020204" pitchFamily="34" charset="0"/>
              <a:buChar char="•"/>
            </a:pPr>
            <a:r>
              <a:rPr lang="en-GB"/>
              <a:t>{</a:t>
            </a:r>
            <a:r>
              <a:rPr lang="en-GB" err="1"/>
              <a:t>BookID</a:t>
            </a:r>
            <a:r>
              <a:rPr lang="en-GB"/>
              <a:t>, Title}</a:t>
            </a:r>
          </a:p>
          <a:p>
            <a:pPr>
              <a:buFont typeface="Arial" panose="020B0604020202020204" pitchFamily="34" charset="0"/>
              <a:buChar char="•"/>
            </a:pPr>
            <a:r>
              <a:rPr lang="en-GB"/>
              <a:t>{</a:t>
            </a:r>
            <a:r>
              <a:rPr lang="en-GB" err="1"/>
              <a:t>BookID</a:t>
            </a:r>
            <a:r>
              <a:rPr lang="en-GB"/>
              <a:t>, Author}</a:t>
            </a:r>
          </a:p>
          <a:p>
            <a:pPr>
              <a:buFont typeface="Arial" panose="020B0604020202020204" pitchFamily="34" charset="0"/>
              <a:buChar char="•"/>
            </a:pPr>
            <a:r>
              <a:rPr lang="en-GB"/>
              <a:t>{</a:t>
            </a:r>
            <a:r>
              <a:rPr lang="en-GB" err="1"/>
              <a:t>BookID</a:t>
            </a:r>
            <a:r>
              <a:rPr lang="en-GB"/>
              <a:t>, Title, Author}</a:t>
            </a:r>
          </a:p>
          <a:p>
            <a:pPr>
              <a:buFont typeface="Arial" panose="020B0604020202020204" pitchFamily="34" charset="0"/>
              <a:buChar char="•"/>
            </a:pPr>
            <a:r>
              <a:rPr lang="en-GB"/>
              <a:t>{Title, Author} (assuming Title and Author together are unique)</a:t>
            </a:r>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51</a:t>
            </a:fld>
            <a:endParaRPr lang="en-US" altLang="en-US"/>
          </a:p>
        </p:txBody>
      </p:sp>
    </p:spTree>
    <p:extLst>
      <p:ext uri="{BB962C8B-B14F-4D97-AF65-F5344CB8AC3E}">
        <p14:creationId xmlns:p14="http://schemas.microsoft.com/office/powerpoint/2010/main" val="39563170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Super Keys:</a:t>
            </a:r>
            <a:endParaRPr lang="en-GB"/>
          </a:p>
          <a:p>
            <a:pPr>
              <a:buFont typeface="Arial" panose="020B0604020202020204" pitchFamily="34" charset="0"/>
              <a:buChar char="•"/>
            </a:pPr>
            <a:r>
              <a:rPr lang="en-GB"/>
              <a:t>{</a:t>
            </a:r>
            <a:r>
              <a:rPr lang="en-GB" err="1"/>
              <a:t>BookID</a:t>
            </a:r>
            <a:r>
              <a:rPr lang="en-GB"/>
              <a:t>}</a:t>
            </a:r>
          </a:p>
          <a:p>
            <a:pPr>
              <a:buFont typeface="Arial" panose="020B0604020202020204" pitchFamily="34" charset="0"/>
              <a:buChar char="•"/>
            </a:pPr>
            <a:r>
              <a:rPr lang="en-GB"/>
              <a:t>{</a:t>
            </a:r>
            <a:r>
              <a:rPr lang="en-GB" err="1"/>
              <a:t>BookID</a:t>
            </a:r>
            <a:r>
              <a:rPr lang="en-GB"/>
              <a:t>, Title}</a:t>
            </a:r>
          </a:p>
          <a:p>
            <a:pPr>
              <a:buFont typeface="Arial" panose="020B0604020202020204" pitchFamily="34" charset="0"/>
              <a:buChar char="•"/>
            </a:pPr>
            <a:r>
              <a:rPr lang="en-GB"/>
              <a:t>{</a:t>
            </a:r>
            <a:r>
              <a:rPr lang="en-GB" err="1"/>
              <a:t>BookID</a:t>
            </a:r>
            <a:r>
              <a:rPr lang="en-GB"/>
              <a:t>, Author}</a:t>
            </a:r>
          </a:p>
          <a:p>
            <a:pPr>
              <a:buFont typeface="Arial" panose="020B0604020202020204" pitchFamily="34" charset="0"/>
              <a:buChar char="•"/>
            </a:pPr>
            <a:r>
              <a:rPr lang="en-GB"/>
              <a:t>{</a:t>
            </a:r>
            <a:r>
              <a:rPr lang="en-GB" err="1"/>
              <a:t>BookID</a:t>
            </a:r>
            <a:r>
              <a:rPr lang="en-GB"/>
              <a:t>, Title, Author}</a:t>
            </a:r>
          </a:p>
          <a:p>
            <a:pPr>
              <a:buFont typeface="Arial" panose="020B0604020202020204" pitchFamily="34" charset="0"/>
              <a:buChar char="•"/>
            </a:pPr>
            <a:r>
              <a:rPr lang="en-GB"/>
              <a:t>{Title, Author} (assuming Title and Author together are unique)</a:t>
            </a:r>
          </a:p>
          <a:p>
            <a:pPr>
              <a:buFont typeface="Arial" panose="020B0604020202020204" pitchFamily="34" charset="0"/>
              <a:buChar char="•"/>
            </a:pPr>
            <a:endParaRPr lang="en-GB"/>
          </a:p>
          <a:p>
            <a:pPr>
              <a:buFont typeface="Arial" panose="020B0604020202020204" pitchFamily="34" charset="0"/>
              <a:buChar char="•"/>
            </a:pPr>
            <a:r>
              <a:rPr lang="en-GB"/>
              <a:t>Sam loan id can have two book ids borrowed, in that case </a:t>
            </a:r>
            <a:r>
              <a:rPr lang="en-GB" err="1"/>
              <a:t>Loanid</a:t>
            </a:r>
            <a:r>
              <a:rPr lang="en-GB"/>
              <a:t>, book id will be the </a:t>
            </a:r>
            <a:r>
              <a:rPr lang="en-GB" err="1"/>
              <a:t>candicate</a:t>
            </a:r>
            <a:r>
              <a:rPr lang="en-GB"/>
              <a:t> key/primary key</a:t>
            </a:r>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52</a:t>
            </a:fld>
            <a:endParaRPr lang="en-US" altLang="en-US"/>
          </a:p>
        </p:txBody>
      </p:sp>
    </p:spTree>
    <p:extLst>
      <p:ext uri="{BB962C8B-B14F-4D97-AF65-F5344CB8AC3E}">
        <p14:creationId xmlns:p14="http://schemas.microsoft.com/office/powerpoint/2010/main" val="2750303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cdn.wagmob.com/subject/G124/html/introduction00to00dbms_1.html" TargetMode="Externa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hyperlink" Target="https://www.guru99.com/data-modelling-conceptual-logical.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a:effectLst/>
                <a:latin typeface="Lato" panose="020F0502020204030203" pitchFamily="34" charset="0"/>
              </a:rPr>
              <a:t>BSc (Hons) Cloud Computing</a:t>
            </a:r>
            <a:endParaRPr lang="en-GB" b="0" i="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US" sz="2800" b="1" i="1" dirty="0">
                <a:solidFill>
                  <a:srgbClr val="FFFF00"/>
                </a:solidFill>
                <a:effectLst>
                  <a:outerShdw blurRad="38100" dist="38100" dir="2700000" algn="tl">
                    <a:srgbClr val="000000">
                      <a:alpha val="43137"/>
                    </a:srgbClr>
                  </a:outerShdw>
                </a:effectLst>
              </a:rPr>
              <a:t>L</a:t>
            </a:r>
            <a:r>
              <a:rPr lang="en-GB" sz="2800" b="1" i="1" dirty="0" err="1">
                <a:solidFill>
                  <a:srgbClr val="FFFF00"/>
                </a:solidFill>
                <a:effectLst>
                  <a:outerShdw blurRad="38100" dist="38100" dir="2700000" algn="tl">
                    <a:srgbClr val="000000">
                      <a:alpha val="43137"/>
                    </a:srgbClr>
                  </a:outerShdw>
                </a:effectLst>
              </a:rPr>
              <a:t>ecturer</a:t>
            </a:r>
            <a:r>
              <a:rPr lang="en-GB" sz="2800" b="1" i="1" dirty="0">
                <a:solidFill>
                  <a:srgbClr val="FFFF00"/>
                </a:solidFill>
                <a:effectLst>
                  <a:outerShdw blurRad="38100" dist="38100" dir="2700000" algn="tl">
                    <a:srgbClr val="000000">
                      <a:alpha val="43137"/>
                    </a:srgbClr>
                  </a:outerShdw>
                </a:effectLst>
              </a:rPr>
              <a:t>: Dr Anum Paracha </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954107"/>
          </a:xfrm>
          <a:prstGeom prst="rect">
            <a:avLst/>
          </a:prstGeom>
          <a:noFill/>
        </p:spPr>
        <p:txBody>
          <a:bodyPr wrap="square" rtlCol="0">
            <a:spAutoFit/>
          </a:bodyPr>
          <a:lstStyle/>
          <a:p>
            <a:pPr algn="ctr"/>
            <a:r>
              <a:rPr lang="en-GB" sz="2800" b="1" i="1">
                <a:solidFill>
                  <a:srgbClr val="FF0000"/>
                </a:solidFill>
                <a:effectLst>
                  <a:outerShdw blurRad="38100" dist="38100" dir="2700000" algn="tl">
                    <a:srgbClr val="000000">
                      <a:alpha val="43137"/>
                    </a:srgbClr>
                  </a:outerShdw>
                </a:effectLst>
              </a:rPr>
              <a:t>Week 02 : </a:t>
            </a:r>
            <a:r>
              <a:rPr lang="en-GB" sz="2800" b="1" i="1">
                <a:solidFill>
                  <a:srgbClr val="FFFF00"/>
                </a:solidFill>
                <a:effectLst>
                  <a:outerShdw blurRad="38100" dist="38100" dir="2700000" algn="tl">
                    <a:srgbClr val="000000">
                      <a:alpha val="43137"/>
                    </a:srgbClr>
                  </a:outerShdw>
                </a:effectLst>
              </a:rPr>
              <a:t>Database design modelling techniques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D4393C-9202-34A9-020E-62C3B85A7B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3808" y="260648"/>
            <a:ext cx="6192688" cy="5269235"/>
          </a:xfrm>
          <a:prstGeom prst="rect">
            <a:avLst/>
          </a:prstGeom>
        </p:spPr>
      </p:pic>
      <p:sp>
        <p:nvSpPr>
          <p:cNvPr id="6" name="TextBox 5">
            <a:extLst>
              <a:ext uri="{FF2B5EF4-FFF2-40B4-BE49-F238E27FC236}">
                <a16:creationId xmlns:a16="http://schemas.microsoft.com/office/drawing/2014/main" id="{7816C611-1CB9-454C-6F25-7E0C00A03672}"/>
              </a:ext>
            </a:extLst>
          </p:cNvPr>
          <p:cNvSpPr txBox="1"/>
          <p:nvPr/>
        </p:nvSpPr>
        <p:spPr>
          <a:xfrm>
            <a:off x="251520" y="548680"/>
            <a:ext cx="2376264" cy="553998"/>
          </a:xfrm>
          <a:prstGeom prst="rect">
            <a:avLst/>
          </a:prstGeom>
          <a:noFill/>
        </p:spPr>
        <p:txBody>
          <a:bodyPr wrap="square" rtlCol="0">
            <a:spAutoFit/>
          </a:bodyPr>
          <a:lstStyle/>
          <a:p>
            <a:r>
              <a:rPr lang="en-GB" sz="3000" dirty="0"/>
              <a:t>Module Map </a:t>
            </a:r>
          </a:p>
        </p:txBody>
      </p:sp>
      <p:sp>
        <p:nvSpPr>
          <p:cNvPr id="9" name="Rectangle 8">
            <a:extLst>
              <a:ext uri="{FF2B5EF4-FFF2-40B4-BE49-F238E27FC236}">
                <a16:creationId xmlns:a16="http://schemas.microsoft.com/office/drawing/2014/main" id="{32A4CC3D-C47D-C5FA-4247-CFE94388FCA0}"/>
              </a:ext>
            </a:extLst>
          </p:cNvPr>
          <p:cNvSpPr/>
          <p:nvPr/>
        </p:nvSpPr>
        <p:spPr>
          <a:xfrm>
            <a:off x="5285572" y="1328117"/>
            <a:ext cx="1368152" cy="720080"/>
          </a:xfrm>
          <a:prstGeom prst="rect">
            <a:avLst/>
          </a:prstGeom>
          <a:noFill/>
          <a:ln w="38100">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893414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 far</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US">
                <a:solidFill>
                  <a:srgbClr val="29A5D6"/>
                </a:solidFill>
                <a:latin typeface="Open Sans"/>
              </a:rPr>
              <a:t>Understand the concept – DBMS</a:t>
            </a:r>
          </a:p>
          <a:p>
            <a:pPr algn="just">
              <a:buFont typeface="Wingdings" panose="05000000000000000000" pitchFamily="2" charset="2"/>
              <a:buChar char="Ø"/>
            </a:pPr>
            <a:r>
              <a:rPr lang="en-GB">
                <a:solidFill>
                  <a:srgbClr val="29A5D6"/>
                </a:solidFill>
                <a:latin typeface="Open Sans"/>
              </a:rPr>
              <a:t>Identify different types of databases</a:t>
            </a:r>
          </a:p>
          <a:p>
            <a:pPr algn="just">
              <a:buFont typeface="Wingdings" panose="05000000000000000000" pitchFamily="2" charset="2"/>
              <a:buChar char="Ø"/>
            </a:pPr>
            <a:r>
              <a:rPr lang="en-GB">
                <a:solidFill>
                  <a:srgbClr val="29A5D6"/>
                </a:solidFill>
                <a:latin typeface="Open Sans"/>
              </a:rPr>
              <a:t>Components of DBMS</a:t>
            </a:r>
          </a:p>
          <a:p>
            <a:pPr algn="just">
              <a:buFont typeface="Wingdings" panose="05000000000000000000" pitchFamily="2" charset="2"/>
              <a:buChar char="Ø"/>
            </a:pPr>
            <a:r>
              <a:rPr lang="en-GB">
                <a:solidFill>
                  <a:srgbClr val="29A5D6"/>
                </a:solidFill>
                <a:latin typeface="Open Sans"/>
              </a:rPr>
              <a:t>DBMS system Architecture</a:t>
            </a:r>
          </a:p>
          <a:p>
            <a:pPr algn="just">
              <a:buFont typeface="Wingdings" panose="05000000000000000000" pitchFamily="2" charset="2"/>
              <a:buChar char="Ø"/>
            </a:pPr>
            <a:r>
              <a:rPr lang="en-GB">
                <a:solidFill>
                  <a:srgbClr val="29A5D6"/>
                </a:solidFill>
                <a:latin typeface="Open Sans"/>
              </a:rPr>
              <a:t>Benefits of DBMS</a:t>
            </a:r>
          </a:p>
          <a:p>
            <a:pPr algn="just">
              <a:buFont typeface="Wingdings" panose="05000000000000000000" pitchFamily="2" charset="2"/>
              <a:buChar char="Ø"/>
            </a:pPr>
            <a:endParaRPr lang="en-GB">
              <a:solidFill>
                <a:srgbClr val="29A5D6"/>
              </a:solidFill>
              <a:latin typeface="Open Sans"/>
            </a:endParaRPr>
          </a:p>
          <a:p>
            <a:pPr algn="just">
              <a:buFont typeface="Wingdings" panose="05000000000000000000" pitchFamily="2" charset="2"/>
              <a:buChar char="Ø"/>
            </a:pPr>
            <a:endParaRPr lang="en-GB">
              <a:solidFill>
                <a:srgbClr val="29A5D6"/>
              </a:solidFill>
              <a:latin typeface="Open Sans"/>
            </a:endParaRPr>
          </a:p>
          <a:p>
            <a:pPr algn="just">
              <a:buFont typeface="Wingdings" panose="05000000000000000000" pitchFamily="2" charset="2"/>
              <a:buChar char="Ø"/>
            </a:pPr>
            <a:endParaRPr lang="en-US" b="0" i="0" u="none" strike="noStrike">
              <a:solidFill>
                <a:srgbClr val="29A5D6"/>
              </a:solidFill>
              <a:effectLst/>
              <a:latin typeface="Open Sans"/>
            </a:endParaRPr>
          </a:p>
          <a:p>
            <a:pPr algn="just">
              <a:buFont typeface="Wingdings" panose="05000000000000000000" pitchFamily="2" charset="2"/>
              <a:buChar char="Ø"/>
            </a:pPr>
            <a:endParaRPr lang="en-GB"/>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US" dirty="0"/>
              <a:t>Revision quiz</a:t>
            </a:r>
            <a:endParaRPr lang="en-GB" dirty="0"/>
          </a:p>
        </p:txBody>
      </p:sp>
      <p:sp>
        <p:nvSpPr>
          <p:cNvPr id="3" name="Content Placeholder 2"/>
          <p:cNvSpPr>
            <a:spLocks noGrp="1"/>
          </p:cNvSpPr>
          <p:nvPr>
            <p:ph idx="1"/>
          </p:nvPr>
        </p:nvSpPr>
        <p:spPr>
          <a:xfrm>
            <a:off x="323528" y="1196752"/>
            <a:ext cx="4139615" cy="2765647"/>
          </a:xfrm>
        </p:spPr>
        <p:txBody>
          <a:bodyPr>
            <a:normAutofit/>
          </a:bodyPr>
          <a:lstStyle/>
          <a:p>
            <a:pPr marL="0" indent="0" algn="just">
              <a:buNone/>
            </a:pPr>
            <a:r>
              <a:rPr lang="en-GB" dirty="0" err="1">
                <a:solidFill>
                  <a:srgbClr val="29A5D6"/>
                </a:solidFill>
                <a:latin typeface="Open Sans"/>
              </a:rPr>
              <a:t>Vevox.app</a:t>
            </a:r>
            <a:r>
              <a:rPr lang="en-GB" dirty="0">
                <a:solidFill>
                  <a:srgbClr val="29A5D6"/>
                </a:solidFill>
                <a:latin typeface="Open Sans"/>
              </a:rPr>
              <a:t> </a:t>
            </a:r>
          </a:p>
          <a:p>
            <a:pPr marL="0" indent="0" algn="just">
              <a:buNone/>
            </a:pPr>
            <a:r>
              <a:rPr lang="en-GB" dirty="0">
                <a:solidFill>
                  <a:srgbClr val="29A5D6"/>
                </a:solidFill>
                <a:latin typeface="Open Sans"/>
              </a:rPr>
              <a:t>ID: 197-653-921</a:t>
            </a: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pic>
        <p:nvPicPr>
          <p:cNvPr id="5" name="Picture 4">
            <a:extLst>
              <a:ext uri="{FF2B5EF4-FFF2-40B4-BE49-F238E27FC236}">
                <a16:creationId xmlns:a16="http://schemas.microsoft.com/office/drawing/2014/main" id="{629AD14A-669C-C28A-A22A-41FDA08D9394}"/>
              </a:ext>
            </a:extLst>
          </p:cNvPr>
          <p:cNvPicPr>
            <a:picLocks noChangeAspect="1"/>
          </p:cNvPicPr>
          <p:nvPr/>
        </p:nvPicPr>
        <p:blipFill>
          <a:blip r:embed="rId3"/>
          <a:stretch>
            <a:fillRect/>
          </a:stretch>
        </p:blipFill>
        <p:spPr>
          <a:xfrm>
            <a:off x="4966262" y="1801146"/>
            <a:ext cx="3881935" cy="3860101"/>
          </a:xfrm>
          <a:prstGeom prst="rect">
            <a:avLst/>
          </a:prstGeom>
        </p:spPr>
      </p:pic>
    </p:spTree>
    <p:extLst>
      <p:ext uri="{BB962C8B-B14F-4D97-AF65-F5344CB8AC3E}">
        <p14:creationId xmlns:p14="http://schemas.microsoft.com/office/powerpoint/2010/main" val="3797997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GB">
                <a:solidFill>
                  <a:srgbClr val="29A5D6"/>
                </a:solidFill>
                <a:latin typeface="Open Sans"/>
              </a:rPr>
              <a:t>Data modelling concept</a:t>
            </a:r>
          </a:p>
          <a:p>
            <a:pPr algn="just">
              <a:buFont typeface="Wingdings" panose="05000000000000000000" pitchFamily="2" charset="2"/>
              <a:buChar char="Ø"/>
            </a:pPr>
            <a:r>
              <a:rPr lang="en-GB">
                <a:solidFill>
                  <a:srgbClr val="29A5D6"/>
                </a:solidFill>
                <a:latin typeface="Open Sans"/>
              </a:rPr>
              <a:t>Types of data modelling techniques </a:t>
            </a:r>
          </a:p>
          <a:p>
            <a:pPr algn="just">
              <a:buFont typeface="Wingdings" panose="05000000000000000000" pitchFamily="2" charset="2"/>
              <a:buChar char="Ø"/>
            </a:pPr>
            <a:r>
              <a:rPr lang="en-GB">
                <a:solidFill>
                  <a:srgbClr val="29A5D6"/>
                </a:solidFill>
                <a:latin typeface="Open Sans"/>
              </a:rPr>
              <a:t>Conceptual data modelling </a:t>
            </a:r>
          </a:p>
          <a:p>
            <a:pPr algn="just">
              <a:buFont typeface="Wingdings" panose="05000000000000000000" pitchFamily="2" charset="2"/>
              <a:buChar char="Ø"/>
            </a:pPr>
            <a:r>
              <a:rPr lang="en-GB">
                <a:solidFill>
                  <a:srgbClr val="29A5D6"/>
                </a:solidFill>
                <a:latin typeface="Open Sans"/>
              </a:rPr>
              <a:t>Logical data modelling </a:t>
            </a:r>
          </a:p>
          <a:p>
            <a:pPr algn="just">
              <a:buFont typeface="Wingdings" panose="05000000000000000000" pitchFamily="2" charset="2"/>
              <a:buChar char="Ø"/>
            </a:pPr>
            <a:r>
              <a:rPr lang="en-GB">
                <a:solidFill>
                  <a:srgbClr val="29A5D6"/>
                </a:solidFill>
                <a:latin typeface="Open Sans"/>
              </a:rPr>
              <a:t>Physical data modelling </a:t>
            </a:r>
          </a:p>
          <a:p>
            <a:pPr algn="just">
              <a:buFont typeface="Wingdings" panose="05000000000000000000" pitchFamily="2" charset="2"/>
              <a:buChar char="Ø"/>
            </a:pPr>
            <a:r>
              <a:rPr lang="en-GB">
                <a:solidFill>
                  <a:srgbClr val="29A5D6"/>
                </a:solidFill>
                <a:latin typeface="Open Sans"/>
              </a:rPr>
              <a:t>Conclusion</a:t>
            </a:r>
          </a:p>
          <a:p>
            <a:pPr marL="0" indent="0" algn="just">
              <a:buNone/>
            </a:pPr>
            <a:endParaRPr lang="en-GB">
              <a:solidFill>
                <a:srgbClr val="29A5D6"/>
              </a:solidFill>
              <a:latin typeface="Open Sans"/>
            </a:endParaRPr>
          </a:p>
          <a:p>
            <a:pPr algn="just">
              <a:buFont typeface="Wingdings" panose="05000000000000000000" pitchFamily="2" charset="2"/>
              <a:buChar char="Ø"/>
            </a:pPr>
            <a:endParaRPr lang="en-GB">
              <a:solidFill>
                <a:srgbClr val="29A5D6"/>
              </a:solidFill>
              <a:latin typeface="Open Sans"/>
            </a:endParaRPr>
          </a:p>
          <a:p>
            <a:pPr algn="just">
              <a:buFont typeface="Wingdings" panose="05000000000000000000" pitchFamily="2" charset="2"/>
              <a:buChar char="Ø"/>
            </a:pPr>
            <a:endParaRPr lang="en-GB">
              <a:solidFill>
                <a:srgbClr val="29A5D6"/>
              </a:solidFill>
              <a:latin typeface="Open Sans"/>
            </a:endParaRPr>
          </a:p>
          <a:p>
            <a:pPr algn="just">
              <a:buFont typeface="Wingdings" panose="05000000000000000000" pitchFamily="2" charset="2"/>
              <a:buChar char="Ø"/>
            </a:pPr>
            <a:endParaRPr lang="en-US" b="0" i="0" u="none" strike="noStrike">
              <a:solidFill>
                <a:srgbClr val="29A5D6"/>
              </a:solidFill>
              <a:effectLst/>
              <a:latin typeface="Open Sans"/>
            </a:endParaRPr>
          </a:p>
          <a:p>
            <a:pPr algn="just">
              <a:buFont typeface="Wingdings" panose="05000000000000000000" pitchFamily="2" charset="2"/>
              <a:buChar char="Ø"/>
            </a:pPr>
            <a:endParaRPr lang="en-GB"/>
          </a:p>
        </p:txBody>
      </p:sp>
    </p:spTree>
    <p:extLst>
      <p:ext uri="{BB962C8B-B14F-4D97-AF65-F5344CB8AC3E}">
        <p14:creationId xmlns:p14="http://schemas.microsoft.com/office/powerpoint/2010/main" val="1155569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ChangeArrowheads="1"/>
          </p:cNvSpPr>
          <p:nvPr/>
        </p:nvSpPr>
        <p:spPr bwMode="auto">
          <a:xfrm>
            <a:off x="6858000" y="61722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r"/>
            <a:r>
              <a:rPr lang="en-US" altLang="en-US" sz="1400">
                <a:latin typeface="Times New Roman" panose="02020603050405020304" pitchFamily="18" charset="0"/>
              </a:rPr>
              <a:t>16</a:t>
            </a:r>
          </a:p>
        </p:txBody>
      </p:sp>
      <p:sp>
        <p:nvSpPr>
          <p:cNvPr id="46082" name="Rectangle 3"/>
          <p:cNvSpPr>
            <a:spLocks noGrp="1" noChangeArrowheads="1"/>
          </p:cNvSpPr>
          <p:nvPr>
            <p:ph type="title"/>
          </p:nvPr>
        </p:nvSpPr>
        <p:spPr>
          <a:noFill/>
        </p:spPr>
        <p:txBody>
          <a:bodyPr lIns="90488" tIns="44450" rIns="90488" bIns="44450">
            <a:normAutofit fontScale="90000"/>
          </a:bodyPr>
          <a:lstStyle/>
          <a:p>
            <a:pPr eaLnBrk="1" hangingPunct="1"/>
            <a:r>
              <a:rPr lang="en-US" altLang="en-US" b="1">
                <a:latin typeface="CG Times" pitchFamily="18" charset="0"/>
              </a:rPr>
              <a:t>Components of DBMS Environment</a:t>
            </a:r>
          </a:p>
        </p:txBody>
      </p:sp>
      <p:pic>
        <p:nvPicPr>
          <p:cNvPr id="46083" name="Picture 4"/>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087" y="1167637"/>
            <a:ext cx="7489825"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3314" name="Picture 2" descr="components of a database environment">
            <a:extLst>
              <a:ext uri="{FF2B5EF4-FFF2-40B4-BE49-F238E27FC236}">
                <a16:creationId xmlns:a16="http://schemas.microsoft.com/office/drawing/2014/main" id="{4A849B96-49C3-899B-919D-0F0A45117D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5856" y="2735324"/>
            <a:ext cx="2878184" cy="27320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89122CD-730C-C8D2-D0B4-D6444CB12433}"/>
              </a:ext>
            </a:extLst>
          </p:cNvPr>
          <p:cNvSpPr txBox="1"/>
          <p:nvPr/>
        </p:nvSpPr>
        <p:spPr>
          <a:xfrm>
            <a:off x="2681536" y="6420157"/>
            <a:ext cx="4770784" cy="246221"/>
          </a:xfrm>
          <a:prstGeom prst="rect">
            <a:avLst/>
          </a:prstGeom>
          <a:noFill/>
        </p:spPr>
        <p:txBody>
          <a:bodyPr wrap="square">
            <a:spAutoFit/>
          </a:bodyPr>
          <a:lstStyle/>
          <a:p>
            <a:r>
              <a:rPr lang="en-GB" sz="1000" b="0" i="1">
                <a:effectLst/>
                <a:latin typeface="freight-text-pro"/>
              </a:rPr>
              <a:t>Source:</a:t>
            </a:r>
            <a:r>
              <a:rPr lang="en-GB" sz="1000" b="0" i="0" u="sng">
                <a:solidFill>
                  <a:srgbClr val="FF8119"/>
                </a:solidFill>
                <a:effectLst/>
                <a:latin typeface="freight-text-pro"/>
                <a:hlinkClick r:id="rId5">
                  <a:extLst>
                    <a:ext uri="{A12FA001-AC4F-418D-AE19-62706E023703}">
                      <ahyp:hlinkClr xmlns:ahyp="http://schemas.microsoft.com/office/drawing/2018/hyperlinkcolor" val="tx"/>
                    </a:ext>
                  </a:extLst>
                </a:hlinkClick>
              </a:rPr>
              <a:t>​</a:t>
            </a:r>
            <a:r>
              <a:rPr lang="en-GB" sz="1000" b="0" i="1" u="sng">
                <a:effectLst/>
                <a:latin typeface="freight-text-pro"/>
                <a:hlinkClick r:id="rId5">
                  <a:extLst>
                    <a:ext uri="{A12FA001-AC4F-418D-AE19-62706E023703}">
                      <ahyp:hlinkClr xmlns:ahyp="http://schemas.microsoft.com/office/drawing/2018/hyperlinkcolor" val="tx"/>
                    </a:ext>
                  </a:extLst>
                </a:hlinkClick>
              </a:rPr>
              <a:t>http://cdn.wagmob.com/subject/G124/html/introduction00to00dbms_1.html</a:t>
            </a:r>
            <a:endParaRPr lang="en-US" sz="1000"/>
          </a:p>
        </p:txBody>
      </p:sp>
    </p:spTree>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3412" y="1445605"/>
            <a:ext cx="6137176" cy="396679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4057228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889962" y="1231002"/>
            <a:ext cx="8019014" cy="178847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70148" y="3010346"/>
            <a:ext cx="2616652" cy="2616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582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1589314" y="1256707"/>
            <a:ext cx="7383932" cy="164683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67739" y="3212976"/>
            <a:ext cx="2388317" cy="238831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03733C1-2237-1F30-89AD-2D40B324D80A}"/>
              </a:ext>
            </a:extLst>
          </p:cNvPr>
          <p:cNvPicPr>
            <a:picLocks noChangeAspect="1"/>
          </p:cNvPicPr>
          <p:nvPr/>
        </p:nvPicPr>
        <p:blipFill>
          <a:blip r:embed="rId5"/>
          <a:stretch>
            <a:fillRect/>
          </a:stretch>
        </p:blipFill>
        <p:spPr>
          <a:xfrm>
            <a:off x="74719" y="2622931"/>
            <a:ext cx="2985115" cy="2978362"/>
          </a:xfrm>
          <a:prstGeom prst="rect">
            <a:avLst/>
          </a:prstGeom>
        </p:spPr>
      </p:pic>
      <p:sp>
        <p:nvSpPr>
          <p:cNvPr id="5" name="TextBox 4">
            <a:extLst>
              <a:ext uri="{FF2B5EF4-FFF2-40B4-BE49-F238E27FC236}">
                <a16:creationId xmlns:a16="http://schemas.microsoft.com/office/drawing/2014/main" id="{DAA3BB5F-2475-16F8-357B-F6D7BC433A3F}"/>
              </a:ext>
            </a:extLst>
          </p:cNvPr>
          <p:cNvSpPr txBox="1"/>
          <p:nvPr/>
        </p:nvSpPr>
        <p:spPr>
          <a:xfrm>
            <a:off x="170754" y="1935552"/>
            <a:ext cx="2035629" cy="646331"/>
          </a:xfrm>
          <a:prstGeom prst="rect">
            <a:avLst/>
          </a:prstGeom>
          <a:noFill/>
        </p:spPr>
        <p:txBody>
          <a:bodyPr wrap="square" rtlCol="0">
            <a:spAutoFit/>
          </a:bodyPr>
          <a:lstStyle/>
          <a:p>
            <a:r>
              <a:rPr lang="en-US" u="sng" dirty="0" err="1">
                <a:solidFill>
                  <a:schemeClr val="tx2">
                    <a:lumMod val="60000"/>
                    <a:lumOff val="40000"/>
                  </a:schemeClr>
                </a:solidFill>
              </a:rPr>
              <a:t>Vevox.app</a:t>
            </a:r>
            <a:r>
              <a:rPr lang="en-US" dirty="0"/>
              <a:t> </a:t>
            </a:r>
          </a:p>
          <a:p>
            <a:r>
              <a:rPr lang="en-GB" dirty="0"/>
              <a:t>ID: 128-493-487</a:t>
            </a:r>
          </a:p>
        </p:txBody>
      </p:sp>
    </p:spTree>
    <p:extLst>
      <p:ext uri="{BB962C8B-B14F-4D97-AF65-F5344CB8AC3E}">
        <p14:creationId xmlns:p14="http://schemas.microsoft.com/office/powerpoint/2010/main" val="260846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834045" y="1238565"/>
            <a:ext cx="7649344" cy="170603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72200" y="3212976"/>
            <a:ext cx="2388317" cy="238831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1D8E044-B864-E0D8-CE76-D33891009E31}"/>
              </a:ext>
            </a:extLst>
          </p:cNvPr>
          <p:cNvSpPr>
            <a:spLocks noChangeArrowheads="1"/>
          </p:cNvSpPr>
          <p:nvPr/>
        </p:nvSpPr>
        <p:spPr bwMode="auto">
          <a:xfrm rot="10800000" flipV="1">
            <a:off x="234961" y="3451736"/>
            <a:ext cx="6112767"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Librarian:</a:t>
            </a:r>
            <a:r>
              <a:rPr kumimoji="0" lang="en-US" altLang="en-US" sz="1800" b="0" i="0" u="none" strike="noStrike" cap="none" normalizeH="0" baseline="0">
                <a:ln>
                  <a:noFill/>
                </a:ln>
                <a:solidFill>
                  <a:schemeClr val="tx1"/>
                </a:solidFill>
                <a:effectLst/>
                <a:latin typeface="Arial" panose="020B0604020202020204" pitchFamily="34" charset="0"/>
              </a:rPr>
              <a:t> Needs to add or remove books, update inventory.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Member:</a:t>
            </a:r>
            <a:r>
              <a:rPr kumimoji="0" lang="en-US" altLang="en-US" sz="1800" b="0" i="0" u="none" strike="noStrike" cap="none" normalizeH="0" baseline="0">
                <a:ln>
                  <a:noFill/>
                </a:ln>
                <a:solidFill>
                  <a:schemeClr val="tx1"/>
                </a:solidFill>
                <a:effectLst/>
                <a:latin typeface="Arial" panose="020B0604020202020204" pitchFamily="34" charset="0"/>
              </a:rPr>
              <a:t> Needs to search for books, check loan status.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Administrator:</a:t>
            </a:r>
            <a:r>
              <a:rPr kumimoji="0" lang="en-US" altLang="en-US" sz="1800" b="0" i="0" u="none" strike="noStrike" cap="none" normalizeH="0" baseline="0">
                <a:ln>
                  <a:noFill/>
                </a:ln>
                <a:solidFill>
                  <a:schemeClr val="tx1"/>
                </a:solidFill>
                <a:effectLst/>
                <a:latin typeface="Arial" panose="020B0604020202020204" pitchFamily="34" charset="0"/>
              </a:rPr>
              <a:t> Needs to generate reports on library usage. </a:t>
            </a:r>
          </a:p>
        </p:txBody>
      </p:sp>
    </p:spTree>
    <p:extLst>
      <p:ext uri="{BB962C8B-B14F-4D97-AF65-F5344CB8AC3E}">
        <p14:creationId xmlns:p14="http://schemas.microsoft.com/office/powerpoint/2010/main" val="2486268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0063" b="44655"/>
          <a:stretch/>
        </p:blipFill>
        <p:spPr bwMode="auto">
          <a:xfrm>
            <a:off x="889962" y="3717031"/>
            <a:ext cx="8019014" cy="792089"/>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2046612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0063" b="44655"/>
          <a:stretch/>
        </p:blipFill>
        <p:spPr bwMode="auto">
          <a:xfrm>
            <a:off x="971600" y="1700808"/>
            <a:ext cx="8019014" cy="792089"/>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sp>
        <p:nvSpPr>
          <p:cNvPr id="2" name="Rectangle 1">
            <a:extLst>
              <a:ext uri="{FF2B5EF4-FFF2-40B4-BE49-F238E27FC236}">
                <a16:creationId xmlns:a16="http://schemas.microsoft.com/office/drawing/2014/main" id="{D5C18C37-C53C-770A-38AB-548E60F76A79}"/>
              </a:ext>
            </a:extLst>
          </p:cNvPr>
          <p:cNvSpPr>
            <a:spLocks noChangeArrowheads="1"/>
          </p:cNvSpPr>
          <p:nvPr/>
        </p:nvSpPr>
        <p:spPr bwMode="auto">
          <a:xfrm>
            <a:off x="457200" y="2776067"/>
            <a:ext cx="5436096"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a:ln>
                  <a:noFill/>
                </a:ln>
                <a:solidFill>
                  <a:schemeClr val="tx1"/>
                </a:solidFill>
                <a:effectLst/>
                <a:latin typeface="Arial" panose="020B0604020202020204" pitchFamily="34" charset="0"/>
              </a:rPr>
              <a:t>Key entities might include: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a:ln>
                  <a:noFill/>
                </a:ln>
                <a:solidFill>
                  <a:schemeClr val="tx1"/>
                </a:solidFill>
                <a:effectLst/>
                <a:latin typeface="Arial" panose="020B0604020202020204" pitchFamily="34" charset="0"/>
              </a:rPr>
              <a:t>Books</a:t>
            </a:r>
            <a:endParaRPr kumimoji="0" lang="en-US" altLang="en-US" sz="2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a:ln>
                  <a:noFill/>
                </a:ln>
                <a:solidFill>
                  <a:schemeClr val="tx1"/>
                </a:solidFill>
                <a:effectLst/>
                <a:latin typeface="Arial" panose="020B0604020202020204" pitchFamily="34" charset="0"/>
              </a:rPr>
              <a:t>Members</a:t>
            </a:r>
            <a:endParaRPr kumimoji="0" lang="en-US" altLang="en-US" sz="2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a:ln>
                  <a:noFill/>
                </a:ln>
                <a:solidFill>
                  <a:schemeClr val="tx1"/>
                </a:solidFill>
                <a:effectLst/>
                <a:latin typeface="Arial" panose="020B0604020202020204" pitchFamily="34" charset="0"/>
              </a:rPr>
              <a:t>Loans</a:t>
            </a:r>
            <a:endParaRPr kumimoji="0" lang="en-US" altLang="en-US" sz="2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a:latin typeface="Arial" panose="020B0604020202020204" pitchFamily="34" charset="0"/>
              </a:rPr>
              <a:t>R</a:t>
            </a:r>
            <a:r>
              <a:rPr kumimoji="0" lang="en-US" altLang="en-US" sz="2400" b="0" i="0" u="none" strike="noStrike" cap="none" normalizeH="0" baseline="0">
                <a:ln>
                  <a:noFill/>
                </a:ln>
                <a:solidFill>
                  <a:schemeClr val="tx1"/>
                </a:solidFill>
                <a:effectLst/>
                <a:latin typeface="Arial" panose="020B0604020202020204" pitchFamily="34" charset="0"/>
              </a:rPr>
              <a:t>elationships between entities </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a:ln>
                  <a:noFill/>
                </a:ln>
                <a:solidFill>
                  <a:schemeClr val="tx1"/>
                </a:solidFill>
                <a:effectLst/>
                <a:latin typeface="Arial" panose="020B0604020202020204" pitchFamily="34" charset="0"/>
              </a:rPr>
              <a:t>(Members can borrow Books). </a:t>
            </a:r>
          </a:p>
        </p:txBody>
      </p:sp>
    </p:spTree>
    <p:extLst>
      <p:ext uri="{BB962C8B-B14F-4D97-AF65-F5344CB8AC3E}">
        <p14:creationId xmlns:p14="http://schemas.microsoft.com/office/powerpoint/2010/main" val="2507912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8124"/>
          <a:stretch/>
        </p:blipFill>
        <p:spPr bwMode="auto">
          <a:xfrm>
            <a:off x="708426" y="3461608"/>
            <a:ext cx="8019014" cy="217051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592015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8124"/>
          <a:stretch/>
        </p:blipFill>
        <p:spPr bwMode="auto">
          <a:xfrm>
            <a:off x="647858" y="1389557"/>
            <a:ext cx="8019014" cy="217051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sp>
        <p:nvSpPr>
          <p:cNvPr id="2" name="Rectangle 1">
            <a:extLst>
              <a:ext uri="{FF2B5EF4-FFF2-40B4-BE49-F238E27FC236}">
                <a16:creationId xmlns:a16="http://schemas.microsoft.com/office/drawing/2014/main" id="{846B3D5B-DB67-55CF-F6B3-C1B803042BE2}"/>
              </a:ext>
            </a:extLst>
          </p:cNvPr>
          <p:cNvSpPr>
            <a:spLocks noChangeArrowheads="1"/>
          </p:cNvSpPr>
          <p:nvPr/>
        </p:nvSpPr>
        <p:spPr bwMode="auto">
          <a:xfrm>
            <a:off x="0" y="429309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Table for </a:t>
            </a:r>
            <a:r>
              <a:rPr kumimoji="0" lang="en-US" altLang="en-US" sz="1800" b="1" i="0" u="none" strike="noStrike" cap="none" normalizeH="0" baseline="0">
                <a:ln>
                  <a:noFill/>
                </a:ln>
                <a:solidFill>
                  <a:schemeClr val="tx1"/>
                </a:solidFill>
                <a:effectLst/>
                <a:latin typeface="Arial" panose="020B0604020202020204" pitchFamily="34" charset="0"/>
              </a:rPr>
              <a:t>Books</a:t>
            </a:r>
            <a:r>
              <a:rPr kumimoji="0" lang="en-US" altLang="en-US" sz="1800" b="0" i="0" u="none" strike="noStrike" cap="none" normalizeH="0" baseline="0">
                <a:ln>
                  <a:noFill/>
                </a:ln>
                <a:solidFill>
                  <a:schemeClr val="tx1"/>
                </a:solidFill>
                <a:effectLst/>
                <a:latin typeface="Arial" panose="020B0604020202020204" pitchFamily="34" charset="0"/>
              </a:rPr>
              <a:t> (with fields like </a:t>
            </a:r>
            <a:r>
              <a:rPr kumimoji="0" lang="en-US" altLang="en-US" sz="1800" b="0" i="0" u="none" strike="noStrike" cap="none" normalizeH="0" baseline="0" err="1">
                <a:ln>
                  <a:noFill/>
                </a:ln>
                <a:solidFill>
                  <a:schemeClr val="tx1"/>
                </a:solidFill>
                <a:effectLst/>
                <a:latin typeface="Arial" panose="020B0604020202020204" pitchFamily="34" charset="0"/>
              </a:rPr>
              <a:t>BookID</a:t>
            </a:r>
            <a:r>
              <a:rPr kumimoji="0" lang="en-US" altLang="en-US" sz="1800" b="0" i="0" u="none" strike="noStrike" cap="none" normalizeH="0" baseline="0">
                <a:ln>
                  <a:noFill/>
                </a:ln>
                <a:solidFill>
                  <a:schemeClr val="tx1"/>
                </a:solidFill>
                <a:effectLst/>
                <a:latin typeface="Arial" panose="020B0604020202020204" pitchFamily="34" charset="0"/>
              </a:rPr>
              <a:t>, Title, Author)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Table for </a:t>
            </a:r>
            <a:r>
              <a:rPr kumimoji="0" lang="en-US" altLang="en-US" sz="1800" b="1" i="0" u="none" strike="noStrike" cap="none" normalizeH="0" baseline="0">
                <a:ln>
                  <a:noFill/>
                </a:ln>
                <a:solidFill>
                  <a:schemeClr val="tx1"/>
                </a:solidFill>
                <a:effectLst/>
                <a:latin typeface="Arial" panose="020B0604020202020204" pitchFamily="34" charset="0"/>
              </a:rPr>
              <a:t>Members</a:t>
            </a:r>
            <a:r>
              <a:rPr kumimoji="0" lang="en-US" altLang="en-US" sz="1800" b="0" i="0" u="none" strike="noStrike" cap="none" normalizeH="0" baseline="0">
                <a:ln>
                  <a:noFill/>
                </a:ln>
                <a:solidFill>
                  <a:schemeClr val="tx1"/>
                </a:solidFill>
                <a:effectLst/>
                <a:latin typeface="Arial" panose="020B0604020202020204" pitchFamily="34" charset="0"/>
              </a:rPr>
              <a:t> (with fields like </a:t>
            </a:r>
            <a:r>
              <a:rPr kumimoji="0" lang="en-US" altLang="en-US" sz="1800" b="0" i="0" u="none" strike="noStrike" cap="none" normalizeH="0" baseline="0" err="1">
                <a:ln>
                  <a:noFill/>
                </a:ln>
                <a:solidFill>
                  <a:schemeClr val="tx1"/>
                </a:solidFill>
                <a:effectLst/>
                <a:latin typeface="Arial" panose="020B0604020202020204" pitchFamily="34" charset="0"/>
              </a:rPr>
              <a:t>MemberID</a:t>
            </a:r>
            <a:r>
              <a:rPr kumimoji="0" lang="en-US" altLang="en-US" sz="1800" b="0" i="0" u="none" strike="noStrike" cap="none" normalizeH="0" baseline="0">
                <a:ln>
                  <a:noFill/>
                </a:ln>
                <a:solidFill>
                  <a:schemeClr val="tx1"/>
                </a:solidFill>
                <a:effectLst/>
                <a:latin typeface="Arial" panose="020B0604020202020204" pitchFamily="34" charset="0"/>
              </a:rPr>
              <a:t>, Name, Address)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Table for </a:t>
            </a:r>
            <a:r>
              <a:rPr kumimoji="0" lang="en-US" altLang="en-US" sz="1800" b="1" i="0" u="none" strike="noStrike" cap="none" normalizeH="0" baseline="0">
                <a:ln>
                  <a:noFill/>
                </a:ln>
                <a:solidFill>
                  <a:schemeClr val="tx1"/>
                </a:solidFill>
                <a:effectLst/>
                <a:latin typeface="Arial" panose="020B0604020202020204" pitchFamily="34" charset="0"/>
              </a:rPr>
              <a:t>Loans</a:t>
            </a:r>
            <a:r>
              <a:rPr kumimoji="0" lang="en-US" altLang="en-US" sz="1800" b="0" i="0" u="none" strike="noStrike" cap="none" normalizeH="0" baseline="0">
                <a:ln>
                  <a:noFill/>
                </a:ln>
                <a:solidFill>
                  <a:schemeClr val="tx1"/>
                </a:solidFill>
                <a:effectLst/>
                <a:latin typeface="Arial" panose="020B0604020202020204" pitchFamily="34" charset="0"/>
              </a:rPr>
              <a:t> (with fields like </a:t>
            </a:r>
            <a:r>
              <a:rPr kumimoji="0" lang="en-US" altLang="en-US" sz="1800" b="0" i="0" u="none" strike="noStrike" cap="none" normalizeH="0" baseline="0" err="1">
                <a:ln>
                  <a:noFill/>
                </a:ln>
                <a:solidFill>
                  <a:schemeClr val="tx1"/>
                </a:solidFill>
                <a:effectLst/>
                <a:latin typeface="Arial" panose="020B0604020202020204" pitchFamily="34" charset="0"/>
              </a:rPr>
              <a:t>LoanID</a:t>
            </a: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1800" b="0" i="0" u="none" strike="noStrike" cap="none" normalizeH="0" baseline="0" err="1">
                <a:ln>
                  <a:noFill/>
                </a:ln>
                <a:solidFill>
                  <a:schemeClr val="tx1"/>
                </a:solidFill>
                <a:effectLst/>
                <a:latin typeface="Arial" panose="020B0604020202020204" pitchFamily="34" charset="0"/>
              </a:rPr>
              <a:t>BookID</a:t>
            </a: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1800" b="0" i="0" u="none" strike="noStrike" cap="none" normalizeH="0" baseline="0" err="1">
                <a:ln>
                  <a:noFill/>
                </a:ln>
                <a:solidFill>
                  <a:schemeClr val="tx1"/>
                </a:solidFill>
                <a:effectLst/>
                <a:latin typeface="Arial" panose="020B0604020202020204" pitchFamily="34" charset="0"/>
              </a:rPr>
              <a:t>MemberID</a:t>
            </a: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1800" b="0" i="0" u="none" strike="noStrike" cap="none" normalizeH="0" baseline="0" err="1">
                <a:ln>
                  <a:noFill/>
                </a:ln>
                <a:solidFill>
                  <a:schemeClr val="tx1"/>
                </a:solidFill>
                <a:effectLst/>
                <a:latin typeface="Arial" panose="020B0604020202020204" pitchFamily="34" charset="0"/>
              </a:rPr>
              <a:t>LoanDate</a:t>
            </a:r>
            <a:r>
              <a:rPr kumimoji="0" lang="en-US" altLang="en-US" sz="1800" b="0" i="0" u="none" strike="noStrike" cap="none" normalizeH="0" baseline="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3594844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a:xfrm>
            <a:off x="457200" y="116632"/>
            <a:ext cx="8229600" cy="1143000"/>
          </a:xfrm>
        </p:spPr>
        <p:txBody>
          <a:bodyPr/>
          <a:lstStyle/>
          <a:p>
            <a:r>
              <a:rPr lang="en-GB"/>
              <a:t>DBMS-Three Level Architecture</a:t>
            </a:r>
          </a:p>
        </p:txBody>
      </p:sp>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sp>
        <p:nvSpPr>
          <p:cNvPr id="2" name="Rectangle 1">
            <a:extLst>
              <a:ext uri="{FF2B5EF4-FFF2-40B4-BE49-F238E27FC236}">
                <a16:creationId xmlns:a16="http://schemas.microsoft.com/office/drawing/2014/main" id="{846B3D5B-DB67-55CF-F6B3-C1B803042BE2}"/>
              </a:ext>
            </a:extLst>
          </p:cNvPr>
          <p:cNvSpPr>
            <a:spLocks noChangeArrowheads="1"/>
          </p:cNvSpPr>
          <p:nvPr/>
        </p:nvSpPr>
        <p:spPr bwMode="auto">
          <a:xfrm>
            <a:off x="107504" y="1196752"/>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Table for </a:t>
            </a:r>
            <a:r>
              <a:rPr kumimoji="0" lang="en-US" altLang="en-US" sz="1800" b="1" i="0" u="none" strike="noStrike" cap="none" normalizeH="0" baseline="0">
                <a:ln>
                  <a:noFill/>
                </a:ln>
                <a:solidFill>
                  <a:schemeClr val="tx1"/>
                </a:solidFill>
                <a:effectLst/>
                <a:latin typeface="Arial" panose="020B0604020202020204" pitchFamily="34" charset="0"/>
              </a:rPr>
              <a:t>Books</a:t>
            </a:r>
            <a:r>
              <a:rPr kumimoji="0" lang="en-US" altLang="en-US" sz="1800" b="0" i="0" u="none" strike="noStrike" cap="none" normalizeH="0" baseline="0">
                <a:ln>
                  <a:noFill/>
                </a:ln>
                <a:solidFill>
                  <a:schemeClr val="tx1"/>
                </a:solidFill>
                <a:effectLst/>
                <a:latin typeface="Arial" panose="020B0604020202020204" pitchFamily="34" charset="0"/>
              </a:rPr>
              <a:t> (with fields like </a:t>
            </a:r>
            <a:r>
              <a:rPr kumimoji="0" lang="en-US" altLang="en-US" sz="1800" b="0" i="0" u="none" strike="noStrike" cap="none" normalizeH="0" baseline="0" err="1">
                <a:ln>
                  <a:noFill/>
                </a:ln>
                <a:solidFill>
                  <a:schemeClr val="tx1"/>
                </a:solidFill>
                <a:effectLst/>
                <a:latin typeface="Arial" panose="020B0604020202020204" pitchFamily="34" charset="0"/>
              </a:rPr>
              <a:t>BookID</a:t>
            </a:r>
            <a:r>
              <a:rPr kumimoji="0" lang="en-US" altLang="en-US" sz="1800" b="0" i="0" u="none" strike="noStrike" cap="none" normalizeH="0" baseline="0">
                <a:ln>
                  <a:noFill/>
                </a:ln>
                <a:solidFill>
                  <a:schemeClr val="tx1"/>
                </a:solidFill>
                <a:effectLst/>
                <a:latin typeface="Arial" panose="020B0604020202020204" pitchFamily="34" charset="0"/>
              </a:rPr>
              <a:t>, Title, Author)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Table for </a:t>
            </a:r>
            <a:r>
              <a:rPr kumimoji="0" lang="en-US" altLang="en-US" sz="1800" b="1" i="0" u="none" strike="noStrike" cap="none" normalizeH="0" baseline="0">
                <a:ln>
                  <a:noFill/>
                </a:ln>
                <a:solidFill>
                  <a:schemeClr val="tx1"/>
                </a:solidFill>
                <a:effectLst/>
                <a:latin typeface="Arial" panose="020B0604020202020204" pitchFamily="34" charset="0"/>
              </a:rPr>
              <a:t>Members</a:t>
            </a:r>
            <a:r>
              <a:rPr kumimoji="0" lang="en-US" altLang="en-US" sz="1800" b="0" i="0" u="none" strike="noStrike" cap="none" normalizeH="0" baseline="0">
                <a:ln>
                  <a:noFill/>
                </a:ln>
                <a:solidFill>
                  <a:schemeClr val="tx1"/>
                </a:solidFill>
                <a:effectLst/>
                <a:latin typeface="Arial" panose="020B0604020202020204" pitchFamily="34" charset="0"/>
              </a:rPr>
              <a:t> (with fields like </a:t>
            </a:r>
            <a:r>
              <a:rPr kumimoji="0" lang="en-US" altLang="en-US" sz="1800" b="0" i="0" u="none" strike="noStrike" cap="none" normalizeH="0" baseline="0" err="1">
                <a:ln>
                  <a:noFill/>
                </a:ln>
                <a:solidFill>
                  <a:schemeClr val="tx1"/>
                </a:solidFill>
                <a:effectLst/>
                <a:latin typeface="Arial" panose="020B0604020202020204" pitchFamily="34" charset="0"/>
              </a:rPr>
              <a:t>MemberID</a:t>
            </a:r>
            <a:r>
              <a:rPr kumimoji="0" lang="en-US" altLang="en-US" sz="1800" b="0" i="0" u="none" strike="noStrike" cap="none" normalizeH="0" baseline="0">
                <a:ln>
                  <a:noFill/>
                </a:ln>
                <a:solidFill>
                  <a:schemeClr val="tx1"/>
                </a:solidFill>
                <a:effectLst/>
                <a:latin typeface="Arial" panose="020B0604020202020204" pitchFamily="34" charset="0"/>
              </a:rPr>
              <a:t>, Name, Address)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Table for </a:t>
            </a:r>
            <a:r>
              <a:rPr kumimoji="0" lang="en-US" altLang="en-US" sz="1800" b="1" i="0" u="none" strike="noStrike" cap="none" normalizeH="0" baseline="0">
                <a:ln>
                  <a:noFill/>
                </a:ln>
                <a:solidFill>
                  <a:schemeClr val="tx1"/>
                </a:solidFill>
                <a:effectLst/>
                <a:latin typeface="Arial" panose="020B0604020202020204" pitchFamily="34" charset="0"/>
              </a:rPr>
              <a:t>Loans</a:t>
            </a:r>
            <a:r>
              <a:rPr kumimoji="0" lang="en-US" altLang="en-US" sz="1800" b="0" i="0" u="none" strike="noStrike" cap="none" normalizeH="0" baseline="0">
                <a:ln>
                  <a:noFill/>
                </a:ln>
                <a:solidFill>
                  <a:schemeClr val="tx1"/>
                </a:solidFill>
                <a:effectLst/>
                <a:latin typeface="Arial" panose="020B0604020202020204" pitchFamily="34" charset="0"/>
              </a:rPr>
              <a:t> (with fields like </a:t>
            </a:r>
            <a:r>
              <a:rPr kumimoji="0" lang="en-US" altLang="en-US" sz="1800" b="0" i="0" u="none" strike="noStrike" cap="none" normalizeH="0" baseline="0" err="1">
                <a:ln>
                  <a:noFill/>
                </a:ln>
                <a:solidFill>
                  <a:schemeClr val="tx1"/>
                </a:solidFill>
                <a:effectLst/>
                <a:latin typeface="Arial" panose="020B0604020202020204" pitchFamily="34" charset="0"/>
              </a:rPr>
              <a:t>LoanID</a:t>
            </a: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1800" b="0" i="0" u="none" strike="noStrike" cap="none" normalizeH="0" baseline="0" err="1">
                <a:ln>
                  <a:noFill/>
                </a:ln>
                <a:solidFill>
                  <a:schemeClr val="tx1"/>
                </a:solidFill>
                <a:effectLst/>
                <a:latin typeface="Arial" panose="020B0604020202020204" pitchFamily="34" charset="0"/>
              </a:rPr>
              <a:t>BookID</a:t>
            </a: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1800" b="0" i="0" u="none" strike="noStrike" cap="none" normalizeH="0" baseline="0" err="1">
                <a:ln>
                  <a:noFill/>
                </a:ln>
                <a:solidFill>
                  <a:schemeClr val="tx1"/>
                </a:solidFill>
                <a:effectLst/>
                <a:latin typeface="Arial" panose="020B0604020202020204" pitchFamily="34" charset="0"/>
              </a:rPr>
              <a:t>MemberID</a:t>
            </a: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1800" b="0" i="0" u="none" strike="noStrike" cap="none" normalizeH="0" baseline="0" err="1">
                <a:ln>
                  <a:noFill/>
                </a:ln>
                <a:solidFill>
                  <a:schemeClr val="tx1"/>
                </a:solidFill>
                <a:effectLst/>
                <a:latin typeface="Arial" panose="020B0604020202020204" pitchFamily="34" charset="0"/>
              </a:rPr>
              <a:t>LoanDate</a:t>
            </a:r>
            <a:r>
              <a:rPr kumimoji="0" lang="en-US" altLang="en-US" sz="1800" b="0" i="0" u="none" strike="noStrike" cap="none" normalizeH="0" baseline="0">
                <a:ln>
                  <a:noFill/>
                </a:ln>
                <a:solidFill>
                  <a:schemeClr val="tx1"/>
                </a:solidFill>
                <a:effectLst/>
                <a:latin typeface="Arial" panose="020B0604020202020204" pitchFamily="34" charset="0"/>
              </a:rPr>
              <a:t>) </a:t>
            </a:r>
          </a:p>
        </p:txBody>
      </p:sp>
      <p:pic>
        <p:nvPicPr>
          <p:cNvPr id="5" name="Picture 4" descr="A screenshot of a computer&#10;&#10;Description automatically generated">
            <a:extLst>
              <a:ext uri="{FF2B5EF4-FFF2-40B4-BE49-F238E27FC236}">
                <a16:creationId xmlns:a16="http://schemas.microsoft.com/office/drawing/2014/main" id="{674CC87B-5CDD-2829-E33A-2634897C0830}"/>
              </a:ext>
            </a:extLst>
          </p:cNvPr>
          <p:cNvPicPr>
            <a:picLocks noChangeAspect="1"/>
          </p:cNvPicPr>
          <p:nvPr/>
        </p:nvPicPr>
        <p:blipFill rotWithShape="1">
          <a:blip r:embed="rId3">
            <a:extLst>
              <a:ext uri="{28A0092B-C50C-407E-A947-70E740481C1C}">
                <a14:useLocalDpi xmlns:a14="http://schemas.microsoft.com/office/drawing/2010/main" val="0"/>
              </a:ext>
            </a:extLst>
          </a:blip>
          <a:srcRect l="32542" t="14300" r="3444" b="9051"/>
          <a:stretch/>
        </p:blipFill>
        <p:spPr>
          <a:xfrm>
            <a:off x="2017192" y="1828456"/>
            <a:ext cx="3465264" cy="3832792"/>
          </a:xfrm>
          <a:prstGeom prst="rect">
            <a:avLst/>
          </a:prstGeom>
        </p:spPr>
      </p:pic>
    </p:spTree>
    <p:extLst>
      <p:ext uri="{BB962C8B-B14F-4D97-AF65-F5344CB8AC3E}">
        <p14:creationId xmlns:p14="http://schemas.microsoft.com/office/powerpoint/2010/main" val="3853263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a:xfrm>
            <a:off x="457200" y="274638"/>
            <a:ext cx="8229600" cy="646331"/>
          </a:xfrm>
        </p:spPr>
        <p:txBody>
          <a:bodyPr>
            <a:normAutofit/>
          </a:bodyPr>
          <a:lstStyle/>
          <a:p>
            <a:r>
              <a:rPr lang="en-GB" sz="2800"/>
              <a:t>Activity- External, conceptual and physical views</a:t>
            </a:r>
          </a:p>
        </p:txBody>
      </p:sp>
      <p:sp>
        <p:nvSpPr>
          <p:cNvPr id="15" name="TextBox 14">
            <a:extLst>
              <a:ext uri="{FF2B5EF4-FFF2-40B4-BE49-F238E27FC236}">
                <a16:creationId xmlns:a16="http://schemas.microsoft.com/office/drawing/2014/main" id="{30073BE2-9E77-63E0-5091-7E77DCC548AA}"/>
              </a:ext>
            </a:extLst>
          </p:cNvPr>
          <p:cNvSpPr txBox="1"/>
          <p:nvPr/>
        </p:nvSpPr>
        <p:spPr>
          <a:xfrm>
            <a:off x="6372200" y="3212976"/>
            <a:ext cx="720080" cy="369332"/>
          </a:xfrm>
          <a:prstGeom prst="rect">
            <a:avLst/>
          </a:prstGeom>
          <a:solidFill>
            <a:schemeClr val="bg1"/>
          </a:solidFill>
        </p:spPr>
        <p:txBody>
          <a:bodyPr wrap="square" rtlCol="0">
            <a:spAutoFit/>
          </a:bodyPr>
          <a:lstStyle/>
          <a:p>
            <a:endParaRPr lang="en-US"/>
          </a:p>
        </p:txBody>
      </p:sp>
      <p:sp>
        <p:nvSpPr>
          <p:cNvPr id="3" name="TextBox 2">
            <a:extLst>
              <a:ext uri="{FF2B5EF4-FFF2-40B4-BE49-F238E27FC236}">
                <a16:creationId xmlns:a16="http://schemas.microsoft.com/office/drawing/2014/main" id="{3EDED221-03BC-F896-215A-453B91BCC637}"/>
              </a:ext>
            </a:extLst>
          </p:cNvPr>
          <p:cNvSpPr txBox="1"/>
          <p:nvPr/>
        </p:nvSpPr>
        <p:spPr>
          <a:xfrm>
            <a:off x="431032" y="963392"/>
            <a:ext cx="8712968" cy="646331"/>
          </a:xfrm>
          <a:prstGeom prst="rect">
            <a:avLst/>
          </a:prstGeom>
          <a:noFill/>
        </p:spPr>
        <p:txBody>
          <a:bodyPr wrap="square">
            <a:spAutoFit/>
          </a:bodyPr>
          <a:lstStyle/>
          <a:p>
            <a:r>
              <a:rPr lang="en-GB" b="1"/>
              <a:t>Objective:</a:t>
            </a:r>
            <a:r>
              <a:rPr lang="en-GB"/>
              <a:t> Understand the external, conceptual, and physical views of a database system through a simple banking system example.</a:t>
            </a:r>
          </a:p>
        </p:txBody>
      </p:sp>
      <p:pic>
        <p:nvPicPr>
          <p:cNvPr id="5" name="Picture 2" descr="Bank Queue. Cartoon Vector &amp; Photo ...">
            <a:extLst>
              <a:ext uri="{FF2B5EF4-FFF2-40B4-BE49-F238E27FC236}">
                <a16:creationId xmlns:a16="http://schemas.microsoft.com/office/drawing/2014/main" id="{36224DCA-57D8-AEC5-7493-821555D143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078"/>
          <a:stretch/>
        </p:blipFill>
        <p:spPr bwMode="auto">
          <a:xfrm>
            <a:off x="4257604" y="2406315"/>
            <a:ext cx="4429196" cy="217481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994FE72B-5634-A353-9116-B8A8C454A180}"/>
              </a:ext>
            </a:extLst>
          </p:cNvPr>
          <p:cNvPicPr>
            <a:picLocks noChangeAspect="1"/>
          </p:cNvPicPr>
          <p:nvPr/>
        </p:nvPicPr>
        <p:blipFill>
          <a:blip r:embed="rId4"/>
          <a:stretch>
            <a:fillRect/>
          </a:stretch>
        </p:blipFill>
        <p:spPr>
          <a:xfrm>
            <a:off x="183762" y="2297458"/>
            <a:ext cx="3179925" cy="3169109"/>
          </a:xfrm>
          <a:prstGeom prst="rect">
            <a:avLst/>
          </a:prstGeom>
        </p:spPr>
      </p:pic>
      <p:sp>
        <p:nvSpPr>
          <p:cNvPr id="12" name="TextBox 11">
            <a:extLst>
              <a:ext uri="{FF2B5EF4-FFF2-40B4-BE49-F238E27FC236}">
                <a16:creationId xmlns:a16="http://schemas.microsoft.com/office/drawing/2014/main" id="{311DE31E-8FF1-1AA9-9144-9B0BF1FA6457}"/>
              </a:ext>
            </a:extLst>
          </p:cNvPr>
          <p:cNvSpPr txBox="1"/>
          <p:nvPr/>
        </p:nvSpPr>
        <p:spPr>
          <a:xfrm>
            <a:off x="183762" y="1652146"/>
            <a:ext cx="3049295" cy="646331"/>
          </a:xfrm>
          <a:prstGeom prst="rect">
            <a:avLst/>
          </a:prstGeom>
          <a:noFill/>
        </p:spPr>
        <p:txBody>
          <a:bodyPr wrap="square" rtlCol="0">
            <a:spAutoFit/>
          </a:bodyPr>
          <a:lstStyle/>
          <a:p>
            <a:r>
              <a:rPr lang="en-US" u="sng" dirty="0" err="1">
                <a:solidFill>
                  <a:schemeClr val="tx2">
                    <a:lumMod val="60000"/>
                    <a:lumOff val="40000"/>
                  </a:schemeClr>
                </a:solidFill>
              </a:rPr>
              <a:t>Vevox.app</a:t>
            </a:r>
            <a:r>
              <a:rPr lang="en-US" dirty="0"/>
              <a:t> </a:t>
            </a:r>
          </a:p>
          <a:p>
            <a:r>
              <a:rPr lang="en-US" dirty="0"/>
              <a:t>ID: 166-156-714</a:t>
            </a:r>
            <a:endParaRPr lang="en-GB" dirty="0"/>
          </a:p>
        </p:txBody>
      </p:sp>
    </p:spTree>
    <p:extLst>
      <p:ext uri="{BB962C8B-B14F-4D97-AF65-F5344CB8AC3E}">
        <p14:creationId xmlns:p14="http://schemas.microsoft.com/office/powerpoint/2010/main" val="2022585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a:solidFill>
                  <a:srgbClr val="222222"/>
                </a:solidFill>
                <a:effectLst/>
                <a:latin typeface="Source Sans Pro" panose="020B0503030403020204" pitchFamily="34" charset="0"/>
              </a:rPr>
              <a:t>Data Modelling</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1052736"/>
            <a:ext cx="8928992" cy="4093428"/>
          </a:xfrm>
          <a:prstGeom prst="rect">
            <a:avLst/>
          </a:prstGeom>
          <a:noFill/>
        </p:spPr>
        <p:txBody>
          <a:bodyPr wrap="square" rtlCol="0">
            <a:spAutoFit/>
          </a:bodyPr>
          <a:lstStyle/>
          <a:p>
            <a:pPr algn="l"/>
            <a:r>
              <a:rPr lang="en-US" sz="2600" b="1" i="0">
                <a:solidFill>
                  <a:srgbClr val="222222"/>
                </a:solidFill>
                <a:effectLst/>
                <a:latin typeface="Source Sans Pro" panose="020B0503030403020204" pitchFamily="34" charset="0"/>
              </a:rPr>
              <a:t>What is Data Modelling?</a:t>
            </a:r>
          </a:p>
          <a:p>
            <a:pPr algn="just"/>
            <a:r>
              <a:rPr lang="en-US" sz="2600" b="1" i="0">
                <a:solidFill>
                  <a:srgbClr val="222222"/>
                </a:solidFill>
                <a:effectLst/>
                <a:latin typeface="Source Sans Pro" panose="020B0503030403020204" pitchFamily="34" charset="0"/>
              </a:rPr>
              <a:t>Data modeling </a:t>
            </a:r>
            <a:r>
              <a:rPr lang="en-US" sz="2600" b="0" i="0">
                <a:solidFill>
                  <a:srgbClr val="222222"/>
                </a:solidFill>
                <a:effectLst/>
                <a:latin typeface="Source Sans Pro" panose="020B0503030403020204" pitchFamily="34" charset="0"/>
              </a:rPr>
              <a:t>is the process of creating a data model for the data to be stored in a database. This data model is a conceptual representation of Data objects, the associations between different data objects, and the rules. Data modeling helps in the visual representation of data and enforces business rules, regulatory compliances, and government policies on the data. Data Models ensure consistency in naming conventions, default values, semantics, security while ensuring quality of the data.</a:t>
            </a:r>
          </a:p>
        </p:txBody>
      </p:sp>
    </p:spTree>
    <p:extLst>
      <p:ext uri="{BB962C8B-B14F-4D97-AF65-F5344CB8AC3E}">
        <p14:creationId xmlns:p14="http://schemas.microsoft.com/office/powerpoint/2010/main" val="1947463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829"/>
            <a:ext cx="8229600" cy="778098"/>
          </a:xfrm>
        </p:spPr>
        <p:txBody>
          <a:bodyPr>
            <a:normAutofit/>
          </a:bodyPr>
          <a:lstStyle/>
          <a:p>
            <a:r>
              <a:rPr lang="en-GB" b="1" i="0">
                <a:solidFill>
                  <a:srgbClr val="222222"/>
                </a:solidFill>
                <a:effectLst/>
                <a:latin typeface="Source Sans Pro" panose="020B0503030403020204" pitchFamily="34" charset="0"/>
              </a:rPr>
              <a:t>Data Modelling</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548680"/>
            <a:ext cx="8928992" cy="5262979"/>
          </a:xfrm>
          <a:prstGeom prst="rect">
            <a:avLst/>
          </a:prstGeom>
          <a:noFill/>
        </p:spPr>
        <p:txBody>
          <a:bodyPr wrap="square" rtlCol="0">
            <a:spAutoFit/>
          </a:bodyPr>
          <a:lstStyle/>
          <a:p>
            <a:pPr algn="l"/>
            <a:r>
              <a:rPr lang="en-US" sz="2800" b="1" i="0">
                <a:solidFill>
                  <a:srgbClr val="222222"/>
                </a:solidFill>
                <a:effectLst/>
                <a:latin typeface="Source Sans Pro" panose="020B0503030403020204" pitchFamily="34" charset="0"/>
              </a:rPr>
              <a:t>Data Model</a:t>
            </a:r>
          </a:p>
          <a:p>
            <a:pPr algn="just"/>
            <a:r>
              <a:rPr lang="en-US" sz="2800" b="0" i="0">
                <a:solidFill>
                  <a:srgbClr val="222222"/>
                </a:solidFill>
                <a:effectLst/>
                <a:latin typeface="Source Sans Pro" panose="020B0503030403020204" pitchFamily="34" charset="0"/>
              </a:rPr>
              <a:t>The </a:t>
            </a:r>
            <a:r>
              <a:rPr lang="en-US" sz="2800" b="1" i="0">
                <a:solidFill>
                  <a:srgbClr val="222222"/>
                </a:solidFill>
                <a:effectLst/>
                <a:latin typeface="Source Sans Pro" panose="020B0503030403020204" pitchFamily="34" charset="0"/>
              </a:rPr>
              <a:t>Data Model</a:t>
            </a:r>
            <a:r>
              <a:rPr lang="en-US" sz="2800" b="0" i="0">
                <a:solidFill>
                  <a:srgbClr val="222222"/>
                </a:solidFill>
                <a:effectLst/>
                <a:latin typeface="Source Sans Pro" panose="020B0503030403020204" pitchFamily="34" charset="0"/>
              </a:rPr>
              <a:t> is defined as an abstract model that organizes data description, data semantics, and consistency constraints of data. The data model emphasizes on what data is needed and how it should be organized instead of what operations will be performed on data. Data Model is like an architect's building plan, which helps to build conceptual models and set a relationship between data items.</a:t>
            </a:r>
          </a:p>
          <a:p>
            <a:pPr algn="l"/>
            <a:r>
              <a:rPr lang="en-US" sz="2800" b="1" i="0">
                <a:solidFill>
                  <a:srgbClr val="222222"/>
                </a:solidFill>
                <a:effectLst/>
                <a:latin typeface="Source Sans Pro" panose="020B0503030403020204" pitchFamily="34" charset="0"/>
              </a:rPr>
              <a:t>The two types of Data Modeling Techniques are</a:t>
            </a:r>
          </a:p>
          <a:p>
            <a:pPr algn="l">
              <a:buFont typeface="+mj-lt"/>
              <a:buAutoNum type="arabicPeriod"/>
            </a:pPr>
            <a:r>
              <a:rPr lang="en-US" sz="2800" b="1" i="0">
                <a:solidFill>
                  <a:srgbClr val="0070C0"/>
                </a:solidFill>
                <a:effectLst/>
                <a:latin typeface="Source Sans Pro" panose="020B0503030403020204" pitchFamily="34" charset="0"/>
              </a:rPr>
              <a:t>Entity Relationship (E-R) Model</a:t>
            </a:r>
          </a:p>
          <a:p>
            <a:pPr algn="l">
              <a:buFont typeface="+mj-lt"/>
              <a:buAutoNum type="arabicPeriod"/>
            </a:pPr>
            <a:r>
              <a:rPr lang="en-US" sz="2800" b="1" i="0">
                <a:solidFill>
                  <a:srgbClr val="0070C0"/>
                </a:solidFill>
                <a:effectLst/>
                <a:latin typeface="Source Sans Pro" panose="020B0503030403020204" pitchFamily="34" charset="0"/>
              </a:rPr>
              <a:t>UML (Unified Modelling Language)</a:t>
            </a:r>
          </a:p>
        </p:txBody>
      </p:sp>
    </p:spTree>
    <p:extLst>
      <p:ext uri="{BB962C8B-B14F-4D97-AF65-F5344CB8AC3E}">
        <p14:creationId xmlns:p14="http://schemas.microsoft.com/office/powerpoint/2010/main" val="2453974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829"/>
            <a:ext cx="8229600" cy="778098"/>
          </a:xfrm>
        </p:spPr>
        <p:txBody>
          <a:bodyPr>
            <a:normAutofit/>
          </a:bodyPr>
          <a:lstStyle/>
          <a:p>
            <a:r>
              <a:rPr lang="en-GB" b="1" i="0">
                <a:solidFill>
                  <a:srgbClr val="222222"/>
                </a:solidFill>
                <a:effectLst/>
                <a:latin typeface="Source Sans Pro" panose="020B0503030403020204" pitchFamily="34" charset="0"/>
              </a:rPr>
              <a:t>Why use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1052736"/>
            <a:ext cx="8928992" cy="3970318"/>
          </a:xfrm>
          <a:prstGeom prst="rect">
            <a:avLst/>
          </a:prstGeom>
          <a:noFill/>
        </p:spPr>
        <p:txBody>
          <a:bodyPr wrap="square" rtlCol="0">
            <a:spAutoFit/>
          </a:bodyPr>
          <a:lstStyle/>
          <a:p>
            <a:pPr algn="l"/>
            <a:r>
              <a:rPr lang="en-US" sz="2800" b="1" i="0">
                <a:solidFill>
                  <a:srgbClr val="222222"/>
                </a:solidFill>
                <a:effectLst>
                  <a:outerShdw blurRad="38100" dist="38100" dir="2700000" algn="tl">
                    <a:srgbClr val="000000">
                      <a:alpha val="43137"/>
                    </a:srgbClr>
                  </a:outerShdw>
                </a:effectLst>
                <a:latin typeface="Source Sans Pro" panose="020B0503030403020204" pitchFamily="34" charset="0"/>
              </a:rPr>
              <a:t>The primary goal of using data model are:</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Ensures that all data objects required by the database are accurately represented. Omission of data will lead to creation of faulty reports and produce incorrect results.</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A data model helps design the database at the conceptual, physical and logical levels.</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Data Model structure helps to define the relational tables, primary and foreign keys and stored procedures.</a:t>
            </a:r>
          </a:p>
        </p:txBody>
      </p:sp>
    </p:spTree>
    <p:extLst>
      <p:ext uri="{BB962C8B-B14F-4D97-AF65-F5344CB8AC3E}">
        <p14:creationId xmlns:p14="http://schemas.microsoft.com/office/powerpoint/2010/main" val="2379396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78098"/>
          </a:xfrm>
        </p:spPr>
        <p:txBody>
          <a:bodyPr>
            <a:normAutofit/>
          </a:bodyPr>
          <a:lstStyle/>
          <a:p>
            <a:r>
              <a:rPr lang="en-GB" b="1" i="0">
                <a:solidFill>
                  <a:srgbClr val="222222"/>
                </a:solidFill>
                <a:effectLst/>
                <a:latin typeface="Source Sans Pro" panose="020B0503030403020204" pitchFamily="34" charset="0"/>
              </a:rPr>
              <a:t>Why use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1268760"/>
            <a:ext cx="8928992" cy="3539430"/>
          </a:xfrm>
          <a:prstGeom prst="rect">
            <a:avLst/>
          </a:prstGeom>
          <a:noFill/>
        </p:spPr>
        <p:txBody>
          <a:bodyPr wrap="square" rtlCol="0">
            <a:spAutoFit/>
          </a:bodyPr>
          <a:lstStyle/>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It provides a clear picture of the base data and can be used by database developers to create a physical database.</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It is also helpful to identify missing and redundant data.</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Though the initial creation of data model is labor and time consuming, in the long run, it makes your IT infrastructure upgrade and maintenance cheaper and faster.</a:t>
            </a:r>
          </a:p>
        </p:txBody>
      </p:sp>
    </p:spTree>
    <p:extLst>
      <p:ext uri="{BB962C8B-B14F-4D97-AF65-F5344CB8AC3E}">
        <p14:creationId xmlns:p14="http://schemas.microsoft.com/office/powerpoint/2010/main" val="3317955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Types of Data Models</a:t>
            </a:r>
          </a:p>
        </p:txBody>
      </p:sp>
      <p:sp>
        <p:nvSpPr>
          <p:cNvPr id="6" name="TextBox 5">
            <a:extLst>
              <a:ext uri="{FF2B5EF4-FFF2-40B4-BE49-F238E27FC236}">
                <a16:creationId xmlns:a16="http://schemas.microsoft.com/office/drawing/2014/main" id="{0E142DAB-625A-4FDE-A7F5-030981695BB9}"/>
              </a:ext>
            </a:extLst>
          </p:cNvPr>
          <p:cNvSpPr txBox="1"/>
          <p:nvPr/>
        </p:nvSpPr>
        <p:spPr>
          <a:xfrm>
            <a:off x="356077" y="1484784"/>
            <a:ext cx="8363272" cy="3108543"/>
          </a:xfrm>
          <a:prstGeom prst="rect">
            <a:avLst/>
          </a:prstGeom>
          <a:noFill/>
        </p:spPr>
        <p:txBody>
          <a:bodyPr wrap="square" rtlCol="0">
            <a:spAutoFit/>
          </a:bodyPr>
          <a:lstStyle/>
          <a:p>
            <a:pPr algn="just"/>
            <a:r>
              <a:rPr lang="en-US" sz="2800" b="1" i="0">
                <a:solidFill>
                  <a:srgbClr val="222222"/>
                </a:solidFill>
                <a:effectLst/>
                <a:latin typeface="Source Sans Pro" panose="020B0503030403020204" pitchFamily="34" charset="0"/>
              </a:rPr>
              <a:t>Types of Data Models</a:t>
            </a:r>
            <a:r>
              <a:rPr lang="en-US" sz="2800" b="0" i="0">
                <a:solidFill>
                  <a:srgbClr val="222222"/>
                </a:solidFill>
                <a:effectLst/>
                <a:latin typeface="Source Sans Pro" panose="020B0503030403020204" pitchFamily="34" charset="0"/>
              </a:rPr>
              <a:t>: There are mainly three different types of data models: </a:t>
            </a:r>
            <a:r>
              <a:rPr lang="en-US" sz="2800" b="1" i="0">
                <a:solidFill>
                  <a:srgbClr val="0070C0"/>
                </a:solidFill>
                <a:effectLst/>
                <a:latin typeface="Source Sans Pro" panose="020B0503030403020204" pitchFamily="34" charset="0"/>
              </a:rPr>
              <a:t>conceptual data models, logical data models, and physical data models,</a:t>
            </a:r>
            <a:r>
              <a:rPr lang="en-US" sz="2800" b="0" i="0">
                <a:solidFill>
                  <a:srgbClr val="222222"/>
                </a:solidFill>
                <a:effectLst/>
                <a:latin typeface="Source Sans Pro" panose="020B0503030403020204" pitchFamily="34" charset="0"/>
              </a:rPr>
              <a:t> and each one has a specific purpose. The data models are used to represent the data and how it is stored in the database and to set the relationship between data items.</a:t>
            </a:r>
          </a:p>
        </p:txBody>
      </p:sp>
    </p:spTree>
    <p:extLst>
      <p:ext uri="{BB962C8B-B14F-4D97-AF65-F5344CB8AC3E}">
        <p14:creationId xmlns:p14="http://schemas.microsoft.com/office/powerpoint/2010/main" val="19385165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Types of Data Models</a:t>
            </a:r>
          </a:p>
        </p:txBody>
      </p:sp>
      <p:sp>
        <p:nvSpPr>
          <p:cNvPr id="6" name="TextBox 5">
            <a:extLst>
              <a:ext uri="{FF2B5EF4-FFF2-40B4-BE49-F238E27FC236}">
                <a16:creationId xmlns:a16="http://schemas.microsoft.com/office/drawing/2014/main" id="{0E142DAB-625A-4FDE-A7F5-030981695BB9}"/>
              </a:ext>
            </a:extLst>
          </p:cNvPr>
          <p:cNvSpPr txBox="1"/>
          <p:nvPr/>
        </p:nvSpPr>
        <p:spPr>
          <a:xfrm>
            <a:off x="390364" y="822722"/>
            <a:ext cx="8363272" cy="4832092"/>
          </a:xfrm>
          <a:prstGeom prst="rect">
            <a:avLst/>
          </a:prstGeom>
          <a:noFill/>
        </p:spPr>
        <p:txBody>
          <a:bodyPr wrap="square" rtlCol="0">
            <a:spAutoFit/>
          </a:bodyPr>
          <a:lstStyle/>
          <a:p>
            <a:pPr algn="just">
              <a:buFont typeface="+mj-lt"/>
              <a:buAutoNum type="arabicPeriod"/>
            </a:pPr>
            <a:r>
              <a:rPr lang="en-US" sz="2800" b="1" i="0">
                <a:solidFill>
                  <a:srgbClr val="222222"/>
                </a:solidFill>
                <a:effectLst/>
                <a:latin typeface="Source Sans Pro" panose="020B0503030403020204" pitchFamily="34" charset="0"/>
              </a:rPr>
              <a:t>Conceptual Data Model:</a:t>
            </a:r>
            <a:r>
              <a:rPr lang="en-US" sz="2800" b="0" i="0">
                <a:solidFill>
                  <a:srgbClr val="222222"/>
                </a:solidFill>
                <a:effectLst/>
                <a:latin typeface="Source Sans Pro" panose="020B0503030403020204" pitchFamily="34" charset="0"/>
              </a:rPr>
              <a:t> This Data Model defines </a:t>
            </a:r>
            <a:r>
              <a:rPr lang="en-US" sz="2800" b="1" i="0">
                <a:solidFill>
                  <a:srgbClr val="222222"/>
                </a:solidFill>
                <a:effectLst/>
                <a:latin typeface="Source Sans Pro" panose="020B0503030403020204" pitchFamily="34" charset="0"/>
              </a:rPr>
              <a:t>WHAT</a:t>
            </a:r>
            <a:r>
              <a:rPr lang="en-US" sz="2800" b="0" i="0">
                <a:solidFill>
                  <a:srgbClr val="222222"/>
                </a:solidFill>
                <a:effectLst/>
                <a:latin typeface="Source Sans Pro" panose="020B0503030403020204" pitchFamily="34" charset="0"/>
              </a:rPr>
              <a:t> the system contains. This model is typically created by Business stakeholders and Data Architects. The purpose is to organize, scope and define business concepts and rules.</a:t>
            </a:r>
          </a:p>
          <a:p>
            <a:pPr algn="just">
              <a:buFont typeface="+mj-lt"/>
              <a:buAutoNum type="arabicPeriod"/>
            </a:pPr>
            <a:endParaRPr lang="en-US" sz="2800" b="0" i="0">
              <a:solidFill>
                <a:srgbClr val="222222"/>
              </a:solidFill>
              <a:effectLst/>
              <a:latin typeface="Source Sans Pro" panose="020B0503030403020204" pitchFamily="34" charset="0"/>
            </a:endParaRPr>
          </a:p>
          <a:p>
            <a:pPr algn="just">
              <a:buFont typeface="+mj-lt"/>
              <a:buAutoNum type="arabicPeriod"/>
            </a:pPr>
            <a:r>
              <a:rPr lang="en-US" sz="2800" b="1" i="0">
                <a:solidFill>
                  <a:srgbClr val="222222"/>
                </a:solidFill>
                <a:effectLst/>
                <a:latin typeface="Source Sans Pro" panose="020B0503030403020204" pitchFamily="34" charset="0"/>
              </a:rPr>
              <a:t>Logical Data Model:</a:t>
            </a:r>
            <a:r>
              <a:rPr lang="en-US" sz="2800" b="0" i="0">
                <a:solidFill>
                  <a:srgbClr val="222222"/>
                </a:solidFill>
                <a:effectLst/>
                <a:latin typeface="Source Sans Pro" panose="020B0503030403020204" pitchFamily="34" charset="0"/>
              </a:rPr>
              <a:t> Defines </a:t>
            </a:r>
            <a:r>
              <a:rPr lang="en-US" sz="2800" b="1" i="0">
                <a:solidFill>
                  <a:srgbClr val="222222"/>
                </a:solidFill>
                <a:effectLst/>
                <a:latin typeface="Source Sans Pro" panose="020B0503030403020204" pitchFamily="34" charset="0"/>
              </a:rPr>
              <a:t>HOW</a:t>
            </a:r>
            <a:r>
              <a:rPr lang="en-US" sz="2800" b="0" i="0">
                <a:solidFill>
                  <a:srgbClr val="222222"/>
                </a:solidFill>
                <a:effectLst/>
                <a:latin typeface="Source Sans Pro" panose="020B0503030403020204" pitchFamily="34" charset="0"/>
              </a:rPr>
              <a:t> the system should be implemented regardless of the DBMS. This model is typically created by Data Architects and Business Analysts. The purpose is to developed technical map of rules and data structures.</a:t>
            </a:r>
          </a:p>
        </p:txBody>
      </p:sp>
    </p:spTree>
    <p:extLst>
      <p:ext uri="{BB962C8B-B14F-4D97-AF65-F5344CB8AC3E}">
        <p14:creationId xmlns:p14="http://schemas.microsoft.com/office/powerpoint/2010/main" val="3631145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Types of Data Models</a:t>
            </a:r>
          </a:p>
        </p:txBody>
      </p:sp>
      <p:sp>
        <p:nvSpPr>
          <p:cNvPr id="6" name="TextBox 5">
            <a:extLst>
              <a:ext uri="{FF2B5EF4-FFF2-40B4-BE49-F238E27FC236}">
                <a16:creationId xmlns:a16="http://schemas.microsoft.com/office/drawing/2014/main" id="{0E142DAB-625A-4FDE-A7F5-030981695BB9}"/>
              </a:ext>
            </a:extLst>
          </p:cNvPr>
          <p:cNvSpPr txBox="1"/>
          <p:nvPr/>
        </p:nvSpPr>
        <p:spPr>
          <a:xfrm>
            <a:off x="390364" y="1124744"/>
            <a:ext cx="8363272" cy="2246769"/>
          </a:xfrm>
          <a:prstGeom prst="rect">
            <a:avLst/>
          </a:prstGeom>
          <a:noFill/>
        </p:spPr>
        <p:txBody>
          <a:bodyPr wrap="square" rtlCol="0">
            <a:spAutoFit/>
          </a:bodyPr>
          <a:lstStyle/>
          <a:p>
            <a:pPr algn="just"/>
            <a:r>
              <a:rPr lang="en-US" sz="2800">
                <a:solidFill>
                  <a:srgbClr val="222222"/>
                </a:solidFill>
                <a:latin typeface="Source Sans Pro" panose="020B0503030403020204" pitchFamily="34" charset="0"/>
              </a:rPr>
              <a:t>3. </a:t>
            </a:r>
            <a:r>
              <a:rPr lang="en-US" sz="2800" b="1" i="0">
                <a:solidFill>
                  <a:srgbClr val="222222"/>
                </a:solidFill>
                <a:effectLst/>
                <a:latin typeface="Source Sans Pro" panose="020B0503030403020204" pitchFamily="34" charset="0"/>
              </a:rPr>
              <a:t>Physical Data Model</a:t>
            </a:r>
            <a:r>
              <a:rPr lang="en-US" sz="2800" b="0" i="0">
                <a:solidFill>
                  <a:srgbClr val="222222"/>
                </a:solidFill>
                <a:effectLst/>
                <a:latin typeface="Source Sans Pro" panose="020B0503030403020204" pitchFamily="34" charset="0"/>
              </a:rPr>
              <a:t>: This Data Model describes </a:t>
            </a:r>
            <a:r>
              <a:rPr lang="en-US" sz="2800" b="1" i="0">
                <a:solidFill>
                  <a:srgbClr val="222222"/>
                </a:solidFill>
                <a:effectLst/>
                <a:latin typeface="Source Sans Pro" panose="020B0503030403020204" pitchFamily="34" charset="0"/>
              </a:rPr>
              <a:t>HOW</a:t>
            </a:r>
            <a:r>
              <a:rPr lang="en-US" sz="2800" b="0" i="0">
                <a:solidFill>
                  <a:srgbClr val="222222"/>
                </a:solidFill>
                <a:effectLst/>
                <a:latin typeface="Source Sans Pro" panose="020B0503030403020204" pitchFamily="34" charset="0"/>
              </a:rPr>
              <a:t> the system will be implemented using a specific DBMS system. This model is typically created by DBA and developers. The purpose is actual implementation of the database.</a:t>
            </a:r>
          </a:p>
        </p:txBody>
      </p:sp>
    </p:spTree>
    <p:extLst>
      <p:ext uri="{BB962C8B-B14F-4D97-AF65-F5344CB8AC3E}">
        <p14:creationId xmlns:p14="http://schemas.microsoft.com/office/powerpoint/2010/main" val="17371933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Types of Data Models</a:t>
            </a:r>
          </a:p>
        </p:txBody>
      </p:sp>
      <p:pic>
        <p:nvPicPr>
          <p:cNvPr id="3074" name="Picture 2" descr="Types of Data Model">
            <a:extLst>
              <a:ext uri="{FF2B5EF4-FFF2-40B4-BE49-F238E27FC236}">
                <a16:creationId xmlns:a16="http://schemas.microsoft.com/office/drawing/2014/main" id="{D2D29E6A-1A5C-4C69-BE98-BC6EB3551F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703464"/>
            <a:ext cx="7632848" cy="495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573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390364" y="1124744"/>
            <a:ext cx="8363272" cy="3539430"/>
          </a:xfrm>
          <a:prstGeom prst="rect">
            <a:avLst/>
          </a:prstGeom>
          <a:noFill/>
        </p:spPr>
        <p:txBody>
          <a:bodyPr wrap="square" rtlCol="0">
            <a:spAutoFit/>
          </a:bodyPr>
          <a:lstStyle/>
          <a:p>
            <a:pPr algn="just"/>
            <a:r>
              <a:rPr lang="en-US" sz="2800" b="0" i="0">
                <a:solidFill>
                  <a:srgbClr val="222222"/>
                </a:solidFill>
                <a:effectLst/>
                <a:latin typeface="Source Sans Pro" panose="020B0503030403020204" pitchFamily="34" charset="0"/>
              </a:rPr>
              <a:t>A </a:t>
            </a:r>
            <a:r>
              <a:rPr lang="en-US" sz="2800" b="1" i="0">
                <a:solidFill>
                  <a:srgbClr val="222222"/>
                </a:solidFill>
                <a:effectLst/>
                <a:latin typeface="Source Sans Pro" panose="020B0503030403020204" pitchFamily="34" charset="0"/>
              </a:rPr>
              <a:t>Conceptual Data Model</a:t>
            </a:r>
            <a:r>
              <a:rPr lang="en-US" sz="2800" b="0" i="0">
                <a:solidFill>
                  <a:srgbClr val="222222"/>
                </a:solidFill>
                <a:effectLst/>
                <a:latin typeface="Source Sans Pro" panose="020B0503030403020204" pitchFamily="34" charset="0"/>
              </a:rPr>
              <a:t> is an organized view of database concepts and their relationships. The purpose of creating a conceptual data model is to establish entities, their attributes, and relationships. In this data modeling level, there is hardly any detail available on the actual database structure. Business stakeholders and data architects typically create a conceptual data model.</a:t>
            </a:r>
          </a:p>
        </p:txBody>
      </p:sp>
    </p:spTree>
    <p:extLst>
      <p:ext uri="{BB962C8B-B14F-4D97-AF65-F5344CB8AC3E}">
        <p14:creationId xmlns:p14="http://schemas.microsoft.com/office/powerpoint/2010/main" val="1333445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451278" y="1340768"/>
            <a:ext cx="8363272" cy="2677656"/>
          </a:xfrm>
          <a:prstGeom prst="rect">
            <a:avLst/>
          </a:prstGeom>
          <a:noFill/>
        </p:spPr>
        <p:txBody>
          <a:bodyPr wrap="square" rtlCol="0">
            <a:spAutoFit/>
          </a:bodyPr>
          <a:lstStyle/>
          <a:p>
            <a:pPr algn="just"/>
            <a:r>
              <a:rPr lang="en-US" sz="2800" b="0" i="0">
                <a:solidFill>
                  <a:srgbClr val="222222"/>
                </a:solidFill>
                <a:effectLst/>
                <a:latin typeface="Source Sans Pro" panose="020B0503030403020204" pitchFamily="34" charset="0"/>
              </a:rPr>
              <a:t>The 3 basic tenants of Conceptual Data Model are</a:t>
            </a:r>
          </a:p>
          <a:p>
            <a:pPr algn="just"/>
            <a:endParaRPr lang="en-US" sz="2800" b="0" i="0">
              <a:solidFill>
                <a:srgbClr val="222222"/>
              </a:solidFill>
              <a:effectLst/>
              <a:latin typeface="Source Sans Pro" panose="020B0503030403020204" pitchFamily="34" charset="0"/>
            </a:endParaRPr>
          </a:p>
          <a:p>
            <a:pPr algn="just">
              <a:buFont typeface="Arial" panose="020B0604020202020204" pitchFamily="34" charset="0"/>
              <a:buChar char="•"/>
            </a:pPr>
            <a:r>
              <a:rPr lang="en-US" sz="2800" b="1" i="0">
                <a:solidFill>
                  <a:srgbClr val="222222"/>
                </a:solidFill>
                <a:effectLst/>
                <a:latin typeface="Source Sans Pro" panose="020B0503030403020204" pitchFamily="34" charset="0"/>
              </a:rPr>
              <a:t>Entity</a:t>
            </a:r>
            <a:r>
              <a:rPr lang="en-US" sz="2800" b="0" i="0">
                <a:solidFill>
                  <a:srgbClr val="222222"/>
                </a:solidFill>
                <a:effectLst/>
                <a:latin typeface="Source Sans Pro" panose="020B0503030403020204" pitchFamily="34" charset="0"/>
              </a:rPr>
              <a:t>: A real-world thing</a:t>
            </a:r>
          </a:p>
          <a:p>
            <a:pPr algn="just">
              <a:buFont typeface="Arial" panose="020B0604020202020204" pitchFamily="34" charset="0"/>
              <a:buChar char="•"/>
            </a:pPr>
            <a:r>
              <a:rPr lang="en-US" sz="2800" b="1" i="0">
                <a:solidFill>
                  <a:srgbClr val="222222"/>
                </a:solidFill>
                <a:effectLst/>
                <a:latin typeface="Source Sans Pro" panose="020B0503030403020204" pitchFamily="34" charset="0"/>
              </a:rPr>
              <a:t>Attribute</a:t>
            </a:r>
            <a:r>
              <a:rPr lang="en-US" sz="2800" b="0" i="0">
                <a:solidFill>
                  <a:srgbClr val="222222"/>
                </a:solidFill>
                <a:effectLst/>
                <a:latin typeface="Source Sans Pro" panose="020B0503030403020204" pitchFamily="34" charset="0"/>
              </a:rPr>
              <a:t>: Characteristics or properties of an entity</a:t>
            </a:r>
          </a:p>
          <a:p>
            <a:pPr algn="just">
              <a:buFont typeface="Arial" panose="020B0604020202020204" pitchFamily="34" charset="0"/>
              <a:buChar char="•"/>
            </a:pPr>
            <a:r>
              <a:rPr lang="en-US" sz="2800" b="1" i="0">
                <a:solidFill>
                  <a:srgbClr val="222222"/>
                </a:solidFill>
                <a:effectLst/>
                <a:latin typeface="Source Sans Pro" panose="020B0503030403020204" pitchFamily="34" charset="0"/>
              </a:rPr>
              <a:t>Relationship</a:t>
            </a:r>
            <a:r>
              <a:rPr lang="en-US" sz="2800" b="0" i="0">
                <a:solidFill>
                  <a:srgbClr val="222222"/>
                </a:solidFill>
                <a:effectLst/>
                <a:latin typeface="Source Sans Pro" panose="020B0503030403020204" pitchFamily="34" charset="0"/>
              </a:rPr>
              <a:t>: Dependency or association between two entities</a:t>
            </a:r>
          </a:p>
        </p:txBody>
      </p:sp>
    </p:spTree>
    <p:extLst>
      <p:ext uri="{BB962C8B-B14F-4D97-AF65-F5344CB8AC3E}">
        <p14:creationId xmlns:p14="http://schemas.microsoft.com/office/powerpoint/2010/main" val="6506838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518114" y="980728"/>
            <a:ext cx="8363272" cy="3970318"/>
          </a:xfrm>
          <a:prstGeom prst="rect">
            <a:avLst/>
          </a:prstGeom>
          <a:noFill/>
        </p:spPr>
        <p:txBody>
          <a:bodyPr wrap="square" rtlCol="0">
            <a:spAutoFit/>
          </a:bodyPr>
          <a:lstStyle/>
          <a:p>
            <a:pPr algn="l"/>
            <a:r>
              <a:rPr lang="en-US" sz="2800" b="0" i="0">
                <a:solidFill>
                  <a:srgbClr val="222222"/>
                </a:solidFill>
                <a:effectLst/>
                <a:latin typeface="Source Sans Pro" panose="020B0503030403020204" pitchFamily="34" charset="0"/>
              </a:rPr>
              <a:t>Data model example:</a:t>
            </a:r>
          </a:p>
          <a:p>
            <a:pPr algn="l"/>
            <a:endParaRPr lang="en-US" sz="2800" b="0" i="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Customer and Product are two entities. Customer number and name are attributes of the Customer entity</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Product name and price are attributes of product entity</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Sale is the relationship between the customer and product</a:t>
            </a:r>
          </a:p>
        </p:txBody>
      </p:sp>
    </p:spTree>
    <p:extLst>
      <p:ext uri="{BB962C8B-B14F-4D97-AF65-F5344CB8AC3E}">
        <p14:creationId xmlns:p14="http://schemas.microsoft.com/office/powerpoint/2010/main" val="3308995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pic>
        <p:nvPicPr>
          <p:cNvPr id="4098" name="Picture 2" descr="Conceptual Data Model">
            <a:extLst>
              <a:ext uri="{FF2B5EF4-FFF2-40B4-BE49-F238E27FC236}">
                <a16:creationId xmlns:a16="http://schemas.microsoft.com/office/drawing/2014/main" id="{039B4EDD-FA86-4E99-A401-7D43197583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351" y="1772816"/>
            <a:ext cx="7953298" cy="2571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1360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518114" y="980728"/>
            <a:ext cx="8363272" cy="4832092"/>
          </a:xfrm>
          <a:prstGeom prst="rect">
            <a:avLst/>
          </a:prstGeom>
          <a:noFill/>
        </p:spPr>
        <p:txBody>
          <a:bodyPr wrap="square" rtlCol="0">
            <a:spAutoFit/>
          </a:bodyPr>
          <a:lstStyle/>
          <a:p>
            <a:pPr algn="l"/>
            <a:r>
              <a:rPr lang="en-US" sz="2800" b="1" i="0">
                <a:solidFill>
                  <a:srgbClr val="222222"/>
                </a:solidFill>
                <a:effectLst/>
                <a:latin typeface="Source Sans Pro" panose="020B0503030403020204" pitchFamily="34" charset="0"/>
              </a:rPr>
              <a:t>Characteristics of a conceptual data model</a:t>
            </a:r>
            <a:endParaRPr lang="en-US" sz="2800" b="0" i="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Offers Organization-wide coverage of the business concepts.</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This type of Data Models are designed and developed for a business audience.</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The conceptual model is developed independently of hardware specifications like data storage capacity, location or software specifications like DBMS vendor and technology. The focus is to represent data as a user will see it in the "real world."</a:t>
            </a:r>
          </a:p>
        </p:txBody>
      </p:sp>
    </p:spTree>
    <p:extLst>
      <p:ext uri="{BB962C8B-B14F-4D97-AF65-F5344CB8AC3E}">
        <p14:creationId xmlns:p14="http://schemas.microsoft.com/office/powerpoint/2010/main" val="22682621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Logical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483586" y="1268760"/>
            <a:ext cx="8363272" cy="3108543"/>
          </a:xfrm>
          <a:prstGeom prst="rect">
            <a:avLst/>
          </a:prstGeom>
          <a:noFill/>
        </p:spPr>
        <p:txBody>
          <a:bodyPr wrap="square" rtlCol="0">
            <a:spAutoFit/>
          </a:bodyPr>
          <a:lstStyle/>
          <a:p>
            <a:pPr algn="just"/>
            <a:r>
              <a:rPr lang="en-US" sz="2800" b="0" i="0">
                <a:solidFill>
                  <a:srgbClr val="222222"/>
                </a:solidFill>
                <a:effectLst/>
                <a:latin typeface="Source Sans Pro" panose="020B0503030403020204" pitchFamily="34" charset="0"/>
              </a:rPr>
              <a:t>The </a:t>
            </a:r>
            <a:r>
              <a:rPr lang="en-US" sz="2800" b="1" i="0">
                <a:solidFill>
                  <a:srgbClr val="222222"/>
                </a:solidFill>
                <a:effectLst/>
                <a:latin typeface="Source Sans Pro" panose="020B0503030403020204" pitchFamily="34" charset="0"/>
              </a:rPr>
              <a:t>Logical Data Model</a:t>
            </a:r>
            <a:r>
              <a:rPr lang="en-US" sz="2800" b="0" i="0">
                <a:solidFill>
                  <a:srgbClr val="222222"/>
                </a:solidFill>
                <a:effectLst/>
                <a:latin typeface="Source Sans Pro" panose="020B0503030403020204" pitchFamily="34" charset="0"/>
              </a:rPr>
              <a:t> is used to define the structure of data elements and to set relationships between them. The logical data model adds further information to the conceptual data model elements. The advantage of using a Logical data model is to provide a foundation to form the base for the Physical model. However, the modeling structure remains generic.</a:t>
            </a:r>
          </a:p>
        </p:txBody>
      </p:sp>
    </p:spTree>
    <p:extLst>
      <p:ext uri="{BB962C8B-B14F-4D97-AF65-F5344CB8AC3E}">
        <p14:creationId xmlns:p14="http://schemas.microsoft.com/office/powerpoint/2010/main" val="32644141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Logical Data Model</a:t>
            </a:r>
          </a:p>
        </p:txBody>
      </p:sp>
      <p:pic>
        <p:nvPicPr>
          <p:cNvPr id="5122" name="Picture 2" descr="Logical Data Model">
            <a:extLst>
              <a:ext uri="{FF2B5EF4-FFF2-40B4-BE49-F238E27FC236}">
                <a16:creationId xmlns:a16="http://schemas.microsoft.com/office/drawing/2014/main" id="{9518C865-7FCA-458B-A5A8-631D99B876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322" y="1700808"/>
            <a:ext cx="8325355" cy="2725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19008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Logical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483586" y="1556792"/>
            <a:ext cx="8363272" cy="1815882"/>
          </a:xfrm>
          <a:prstGeom prst="rect">
            <a:avLst/>
          </a:prstGeom>
          <a:noFill/>
        </p:spPr>
        <p:txBody>
          <a:bodyPr wrap="square" rtlCol="0">
            <a:spAutoFit/>
          </a:bodyPr>
          <a:lstStyle/>
          <a:p>
            <a:pPr algn="just"/>
            <a:r>
              <a:rPr lang="en-US" sz="2800" b="0" i="0">
                <a:solidFill>
                  <a:srgbClr val="222222"/>
                </a:solidFill>
                <a:effectLst/>
                <a:latin typeface="Source Sans Pro" panose="020B0503030403020204" pitchFamily="34" charset="0"/>
              </a:rPr>
              <a:t>At this Data Modeling level, no primary or secondary key is defined. At this Data modeling level, you need to verify and adjust the connector details that were set earlier for relationships.</a:t>
            </a:r>
          </a:p>
        </p:txBody>
      </p:sp>
    </p:spTree>
    <p:extLst>
      <p:ext uri="{BB962C8B-B14F-4D97-AF65-F5344CB8AC3E}">
        <p14:creationId xmlns:p14="http://schemas.microsoft.com/office/powerpoint/2010/main" val="25649506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Logical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363978" y="1033068"/>
            <a:ext cx="8600510" cy="4401205"/>
          </a:xfrm>
          <a:prstGeom prst="rect">
            <a:avLst/>
          </a:prstGeom>
          <a:noFill/>
        </p:spPr>
        <p:txBody>
          <a:bodyPr wrap="square" rtlCol="0">
            <a:spAutoFit/>
          </a:bodyPr>
          <a:lstStyle/>
          <a:p>
            <a:pPr algn="l"/>
            <a:r>
              <a:rPr lang="en-US" sz="2800" b="1" i="0">
                <a:solidFill>
                  <a:srgbClr val="222222"/>
                </a:solidFill>
                <a:effectLst/>
                <a:latin typeface="Source Sans Pro" panose="020B0503030403020204" pitchFamily="34" charset="0"/>
              </a:rPr>
              <a:t>Characteristics of a Logical data model</a:t>
            </a:r>
            <a:endParaRPr lang="en-US" sz="2800" b="0" i="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Describes data needs for a single project but could integrate with other logical data models based on the scope of the project.</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Designed and developed independently from the DBMS.</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Data attributes will have datatypes with exact precisions and length.</a:t>
            </a:r>
          </a:p>
          <a:p>
            <a:pPr marL="457200" indent="-457200" algn="l">
              <a:buFont typeface="Wingdings" panose="05000000000000000000" pitchFamily="2" charset="2"/>
              <a:buChar char="Ø"/>
            </a:pPr>
            <a:r>
              <a:rPr lang="en-US" sz="2800" b="0" i="0">
                <a:solidFill>
                  <a:srgbClr val="222222"/>
                </a:solidFill>
                <a:effectLst/>
                <a:latin typeface="Source Sans Pro" panose="020B0503030403020204" pitchFamily="34" charset="0"/>
              </a:rPr>
              <a:t>Normalization processes to the model is applied typically till 3NF.</a:t>
            </a:r>
          </a:p>
        </p:txBody>
      </p:sp>
    </p:spTree>
    <p:extLst>
      <p:ext uri="{BB962C8B-B14F-4D97-AF65-F5344CB8AC3E}">
        <p14:creationId xmlns:p14="http://schemas.microsoft.com/office/powerpoint/2010/main" val="878659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Physical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271745" y="1065629"/>
            <a:ext cx="8600510" cy="3539430"/>
          </a:xfrm>
          <a:prstGeom prst="rect">
            <a:avLst/>
          </a:prstGeom>
          <a:noFill/>
        </p:spPr>
        <p:txBody>
          <a:bodyPr wrap="square" rtlCol="0">
            <a:spAutoFit/>
          </a:bodyPr>
          <a:lstStyle/>
          <a:p>
            <a:pPr algn="just"/>
            <a:r>
              <a:rPr lang="en-US" sz="2800" b="0" i="0">
                <a:solidFill>
                  <a:srgbClr val="222222"/>
                </a:solidFill>
                <a:effectLst/>
                <a:latin typeface="Source Sans Pro" panose="020B0503030403020204" pitchFamily="34" charset="0"/>
              </a:rPr>
              <a:t>A </a:t>
            </a:r>
            <a:r>
              <a:rPr lang="en-US" sz="2800" b="1" i="0">
                <a:solidFill>
                  <a:srgbClr val="222222"/>
                </a:solidFill>
                <a:effectLst/>
                <a:latin typeface="Source Sans Pro" panose="020B0503030403020204" pitchFamily="34" charset="0"/>
              </a:rPr>
              <a:t>Physical Data Model</a:t>
            </a:r>
            <a:r>
              <a:rPr lang="en-US" sz="2800" b="0" i="0">
                <a:solidFill>
                  <a:srgbClr val="222222"/>
                </a:solidFill>
                <a:effectLst/>
                <a:latin typeface="Source Sans Pro" panose="020B0503030403020204" pitchFamily="34" charset="0"/>
              </a:rPr>
              <a:t> describes a database-specific implementation of the data model. It offers database abstraction and helps generate the schema. This is because of the richness of meta-data offered by a Physical Data Model. The physical data model also helps in visualizing database structure by replicating database column keys, constraints, indexes, triggers, and other RDBMS features.</a:t>
            </a:r>
          </a:p>
        </p:txBody>
      </p:sp>
    </p:spTree>
    <p:extLst>
      <p:ext uri="{BB962C8B-B14F-4D97-AF65-F5344CB8AC3E}">
        <p14:creationId xmlns:p14="http://schemas.microsoft.com/office/powerpoint/2010/main" val="40314853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Physical Data Model</a:t>
            </a:r>
          </a:p>
        </p:txBody>
      </p:sp>
      <p:pic>
        <p:nvPicPr>
          <p:cNvPr id="6146" name="Picture 2" descr="Physical Data Model">
            <a:extLst>
              <a:ext uri="{FF2B5EF4-FFF2-40B4-BE49-F238E27FC236}">
                <a16:creationId xmlns:a16="http://schemas.microsoft.com/office/drawing/2014/main" id="{324A2544-C363-4B7A-9A61-3BAAAEEBCE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922" y="1700808"/>
            <a:ext cx="8540156" cy="2897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8474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p:spPr>
        <p:txBody>
          <a:bodyPr>
            <a:normAutofit/>
          </a:bodyPr>
          <a:lstStyle/>
          <a:p>
            <a:r>
              <a:rPr lang="en-GB" b="1" i="0">
                <a:solidFill>
                  <a:srgbClr val="222222"/>
                </a:solidFill>
                <a:effectLst>
                  <a:outerShdw blurRad="38100" dist="38100" dir="2700000" algn="tl">
                    <a:srgbClr val="000000">
                      <a:alpha val="43137"/>
                    </a:srgbClr>
                  </a:outerShdw>
                </a:effectLst>
                <a:latin typeface="Source Sans Pro" panose="020B0503030403020204" pitchFamily="34" charset="0"/>
              </a:rPr>
              <a:t>Physical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271745" y="763540"/>
            <a:ext cx="8600510" cy="4708981"/>
          </a:xfrm>
          <a:prstGeom prst="rect">
            <a:avLst/>
          </a:prstGeom>
          <a:noFill/>
        </p:spPr>
        <p:txBody>
          <a:bodyPr wrap="square" rtlCol="0">
            <a:spAutoFit/>
          </a:bodyPr>
          <a:lstStyle/>
          <a:p>
            <a:pPr algn="l"/>
            <a:r>
              <a:rPr lang="en-US" sz="2600" b="1" i="0">
                <a:solidFill>
                  <a:srgbClr val="222222"/>
                </a:solidFill>
                <a:effectLst/>
                <a:latin typeface="Source Sans Pro" panose="020B0503030403020204" pitchFamily="34" charset="0"/>
              </a:rPr>
              <a:t>Characteristics of a physical data model:</a:t>
            </a:r>
          </a:p>
          <a:p>
            <a:pPr algn="l"/>
            <a:endParaRPr lang="en-US" sz="1000" b="1" i="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2400" b="0" i="0">
                <a:solidFill>
                  <a:srgbClr val="222222"/>
                </a:solidFill>
                <a:effectLst/>
                <a:latin typeface="Source Sans Pro" panose="020B0503030403020204" pitchFamily="34" charset="0"/>
              </a:rPr>
              <a:t>The physical data model describes data need for a single project or application though it maybe integrated with other physical data models based on project scope.</a:t>
            </a:r>
          </a:p>
          <a:p>
            <a:pPr marL="457200" indent="-457200" algn="l">
              <a:buFont typeface="Wingdings" panose="05000000000000000000" pitchFamily="2" charset="2"/>
              <a:buChar char="Ø"/>
            </a:pPr>
            <a:r>
              <a:rPr lang="en-US" sz="2400" b="0" i="0">
                <a:solidFill>
                  <a:srgbClr val="222222"/>
                </a:solidFill>
                <a:effectLst/>
                <a:latin typeface="Source Sans Pro" panose="020B0503030403020204" pitchFamily="34" charset="0"/>
              </a:rPr>
              <a:t>Data Model contains relationships between tables that which addresses cardinality and nullability of the relationships.</a:t>
            </a:r>
          </a:p>
          <a:p>
            <a:pPr marL="457200" indent="-457200" algn="l">
              <a:buFont typeface="Wingdings" panose="05000000000000000000" pitchFamily="2" charset="2"/>
              <a:buChar char="Ø"/>
            </a:pPr>
            <a:r>
              <a:rPr lang="en-US" sz="2400" b="0" i="0">
                <a:solidFill>
                  <a:srgbClr val="222222"/>
                </a:solidFill>
                <a:effectLst/>
                <a:latin typeface="Source Sans Pro" panose="020B0503030403020204" pitchFamily="34" charset="0"/>
              </a:rPr>
              <a:t>Developed for a specific version of a DBMS, location, data storage or technology to be used in the project.</a:t>
            </a:r>
          </a:p>
          <a:p>
            <a:pPr marL="457200" indent="-457200" algn="l">
              <a:buFont typeface="Wingdings" panose="05000000000000000000" pitchFamily="2" charset="2"/>
              <a:buChar char="Ø"/>
            </a:pPr>
            <a:r>
              <a:rPr lang="en-US" sz="2400" b="0" i="0">
                <a:solidFill>
                  <a:srgbClr val="222222"/>
                </a:solidFill>
                <a:effectLst/>
                <a:latin typeface="Source Sans Pro" panose="020B0503030403020204" pitchFamily="34" charset="0"/>
              </a:rPr>
              <a:t>Columns should have exact datatypes, lengths assigned and default values.</a:t>
            </a:r>
          </a:p>
          <a:p>
            <a:pPr marL="457200" indent="-457200" algn="l">
              <a:buFont typeface="Wingdings" panose="05000000000000000000" pitchFamily="2" charset="2"/>
              <a:buChar char="Ø"/>
            </a:pPr>
            <a:r>
              <a:rPr lang="en-US" sz="2400" b="0" i="0">
                <a:solidFill>
                  <a:srgbClr val="222222"/>
                </a:solidFill>
                <a:effectLst/>
                <a:latin typeface="Source Sans Pro" panose="020B0503030403020204" pitchFamily="34" charset="0"/>
              </a:rPr>
              <a:t>Primary and Foreign keys, views, indexes, access profiles, and authorizations, etc. are defined.</a:t>
            </a:r>
          </a:p>
        </p:txBody>
      </p:sp>
    </p:spTree>
    <p:extLst>
      <p:ext uri="{BB962C8B-B14F-4D97-AF65-F5344CB8AC3E}">
        <p14:creationId xmlns:p14="http://schemas.microsoft.com/office/powerpoint/2010/main" val="40346509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745" y="260648"/>
            <a:ext cx="8600510" cy="778098"/>
          </a:xfrm>
        </p:spPr>
        <p:txBody>
          <a:bodyPr>
            <a:noAutofit/>
          </a:bodyPr>
          <a:lstStyle/>
          <a:p>
            <a:r>
              <a:rPr lang="en-US" sz="4000" b="1" i="0">
                <a:solidFill>
                  <a:srgbClr val="222222"/>
                </a:solidFill>
                <a:effectLst/>
                <a:latin typeface="Source Sans Pro" panose="020B0503030403020204" pitchFamily="34" charset="0"/>
              </a:rPr>
              <a:t>Advantages and Disadvantages of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271745" y="1124744"/>
            <a:ext cx="8600510" cy="4278094"/>
          </a:xfrm>
          <a:prstGeom prst="rect">
            <a:avLst/>
          </a:prstGeom>
          <a:noFill/>
        </p:spPr>
        <p:txBody>
          <a:bodyPr wrap="square" rtlCol="0">
            <a:spAutoFit/>
          </a:bodyPr>
          <a:lstStyle/>
          <a:p>
            <a:pPr algn="l"/>
            <a:r>
              <a:rPr lang="en-US" sz="3200" b="1" i="0">
                <a:solidFill>
                  <a:srgbClr val="222222"/>
                </a:solidFill>
                <a:effectLst/>
                <a:latin typeface="Source Sans Pro" panose="020B0503030403020204" pitchFamily="34" charset="0"/>
              </a:rPr>
              <a:t>Advantages of Data model:</a:t>
            </a:r>
            <a:endParaRPr lang="en-US" sz="3200" b="0" i="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3000" b="0" i="0">
                <a:solidFill>
                  <a:srgbClr val="222222"/>
                </a:solidFill>
                <a:effectLst/>
                <a:latin typeface="Source Sans Pro" panose="020B0503030403020204" pitchFamily="34" charset="0"/>
              </a:rPr>
              <a:t>The main goal of a designing data model is to make certain that data objects offered by the functional team are represented accurately.</a:t>
            </a:r>
          </a:p>
          <a:p>
            <a:pPr marL="457200" indent="-457200" algn="l">
              <a:buFont typeface="Wingdings" panose="05000000000000000000" pitchFamily="2" charset="2"/>
              <a:buChar char="Ø"/>
            </a:pPr>
            <a:r>
              <a:rPr lang="en-US" sz="3000" b="0" i="0">
                <a:solidFill>
                  <a:srgbClr val="222222"/>
                </a:solidFill>
                <a:effectLst/>
                <a:latin typeface="Source Sans Pro" panose="020B0503030403020204" pitchFamily="34" charset="0"/>
              </a:rPr>
              <a:t>The data model should be detailed enough to be used for building the physical database.</a:t>
            </a:r>
          </a:p>
          <a:p>
            <a:pPr marL="457200" indent="-457200">
              <a:buFont typeface="Wingdings" panose="05000000000000000000" pitchFamily="2" charset="2"/>
              <a:buChar char="Ø"/>
            </a:pPr>
            <a:r>
              <a:rPr lang="en-US" sz="3000" b="0" i="0">
                <a:solidFill>
                  <a:srgbClr val="222222"/>
                </a:solidFill>
                <a:effectLst/>
                <a:latin typeface="Source Sans Pro" panose="020B0503030403020204" pitchFamily="34" charset="0"/>
              </a:rPr>
              <a:t>The information in the data model can be used for defining the relationship between tables, primary and foreign keys, and stored procedures.</a:t>
            </a:r>
          </a:p>
        </p:txBody>
      </p:sp>
    </p:spTree>
    <p:extLst>
      <p:ext uri="{BB962C8B-B14F-4D97-AF65-F5344CB8AC3E}">
        <p14:creationId xmlns:p14="http://schemas.microsoft.com/office/powerpoint/2010/main" val="24551449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745" y="260648"/>
            <a:ext cx="8600510" cy="778098"/>
          </a:xfrm>
        </p:spPr>
        <p:txBody>
          <a:bodyPr>
            <a:noAutofit/>
          </a:bodyPr>
          <a:lstStyle/>
          <a:p>
            <a:r>
              <a:rPr lang="en-US" sz="4000" b="1" i="0">
                <a:solidFill>
                  <a:srgbClr val="222222"/>
                </a:solidFill>
                <a:effectLst/>
                <a:latin typeface="Source Sans Pro" panose="020B0503030403020204" pitchFamily="34" charset="0"/>
              </a:rPr>
              <a:t>Advantages and Disadvantages of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271745" y="1556792"/>
            <a:ext cx="8600510" cy="3046988"/>
          </a:xfrm>
          <a:prstGeom prst="rect">
            <a:avLst/>
          </a:prstGeom>
          <a:noFill/>
        </p:spPr>
        <p:txBody>
          <a:bodyPr wrap="square" rtlCol="0">
            <a:spAutoFit/>
          </a:bodyPr>
          <a:lstStyle/>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Data Model helps business to communicate the within and across organizations.</a:t>
            </a:r>
          </a:p>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Data model helps to documents data mappings in ETL process</a:t>
            </a:r>
          </a:p>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Help to recognize correct sources of data to populate the model</a:t>
            </a:r>
          </a:p>
        </p:txBody>
      </p:sp>
    </p:spTree>
    <p:extLst>
      <p:ext uri="{BB962C8B-B14F-4D97-AF65-F5344CB8AC3E}">
        <p14:creationId xmlns:p14="http://schemas.microsoft.com/office/powerpoint/2010/main" val="21270638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745" y="260648"/>
            <a:ext cx="8600510" cy="778098"/>
          </a:xfrm>
        </p:spPr>
        <p:txBody>
          <a:bodyPr>
            <a:noAutofit/>
          </a:bodyPr>
          <a:lstStyle/>
          <a:p>
            <a:r>
              <a:rPr lang="en-US" sz="4000" b="1" i="0">
                <a:solidFill>
                  <a:srgbClr val="222222"/>
                </a:solidFill>
                <a:effectLst/>
                <a:latin typeface="Source Sans Pro" panose="020B0503030403020204" pitchFamily="34" charset="0"/>
              </a:rPr>
              <a:t>Advantages and Disadvantages of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124744"/>
            <a:ext cx="8692743" cy="4708981"/>
          </a:xfrm>
          <a:prstGeom prst="rect">
            <a:avLst/>
          </a:prstGeom>
          <a:noFill/>
        </p:spPr>
        <p:txBody>
          <a:bodyPr wrap="square" rtlCol="0">
            <a:spAutoFit/>
          </a:bodyPr>
          <a:lstStyle/>
          <a:p>
            <a:pPr algn="l"/>
            <a:r>
              <a:rPr lang="en-US" sz="3000" b="1" i="0">
                <a:solidFill>
                  <a:srgbClr val="222222"/>
                </a:solidFill>
                <a:effectLst/>
                <a:latin typeface="Source Sans Pro" panose="020B0503030403020204" pitchFamily="34" charset="0"/>
              </a:rPr>
              <a:t>Disadvantages of Data model:</a:t>
            </a:r>
            <a:endParaRPr lang="en-US" sz="3000" b="0" i="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3000" b="0" i="0">
                <a:solidFill>
                  <a:srgbClr val="222222"/>
                </a:solidFill>
                <a:effectLst/>
                <a:latin typeface="Source Sans Pro" panose="020B0503030403020204" pitchFamily="34" charset="0"/>
              </a:rPr>
              <a:t>To develop Data model one should know physical data stored characteristics.</a:t>
            </a:r>
          </a:p>
          <a:p>
            <a:pPr marL="457200" indent="-457200" algn="l">
              <a:buFont typeface="Wingdings" panose="05000000000000000000" pitchFamily="2" charset="2"/>
              <a:buChar char="Ø"/>
            </a:pPr>
            <a:r>
              <a:rPr lang="en-US" sz="3000" b="0" i="0">
                <a:solidFill>
                  <a:srgbClr val="222222"/>
                </a:solidFill>
                <a:effectLst/>
                <a:latin typeface="Source Sans Pro" panose="020B0503030403020204" pitchFamily="34" charset="0"/>
              </a:rPr>
              <a:t>This is a navigational system produces complex application development, management. Thus, it requires a knowledge of the biographical truth.</a:t>
            </a:r>
          </a:p>
          <a:p>
            <a:pPr marL="457200" indent="-457200" algn="l">
              <a:buFont typeface="Wingdings" panose="05000000000000000000" pitchFamily="2" charset="2"/>
              <a:buChar char="Ø"/>
            </a:pPr>
            <a:r>
              <a:rPr lang="en-US" sz="3000" b="0" i="0">
                <a:solidFill>
                  <a:srgbClr val="222222"/>
                </a:solidFill>
                <a:effectLst/>
                <a:latin typeface="Source Sans Pro" panose="020B0503030403020204" pitchFamily="34" charset="0"/>
              </a:rPr>
              <a:t>Even smaller change made in structure require modification in the entire application.</a:t>
            </a:r>
          </a:p>
          <a:p>
            <a:pPr marL="457200" indent="-457200" algn="l">
              <a:buFont typeface="Wingdings" panose="05000000000000000000" pitchFamily="2" charset="2"/>
              <a:buChar char="Ø"/>
            </a:pPr>
            <a:r>
              <a:rPr lang="en-US" sz="3000" b="0" i="0">
                <a:solidFill>
                  <a:srgbClr val="222222"/>
                </a:solidFill>
                <a:effectLst/>
                <a:latin typeface="Source Sans Pro" panose="020B0503030403020204" pitchFamily="34" charset="0"/>
              </a:rPr>
              <a:t>There is no set data manipulation language in DBMS.</a:t>
            </a:r>
          </a:p>
        </p:txBody>
      </p:sp>
    </p:spTree>
    <p:extLst>
      <p:ext uri="{BB962C8B-B14F-4D97-AF65-F5344CB8AC3E}">
        <p14:creationId xmlns:p14="http://schemas.microsoft.com/office/powerpoint/2010/main" val="34512819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745" y="260648"/>
            <a:ext cx="8600510" cy="720080"/>
          </a:xfrm>
        </p:spPr>
        <p:txBody>
          <a:bodyPr>
            <a:noAutofit/>
          </a:bodyPr>
          <a:lstStyle/>
          <a:p>
            <a:r>
              <a:rPr lang="en-US" sz="4000" b="1" i="0">
                <a:solidFill>
                  <a:srgbClr val="222222"/>
                </a:solidFill>
                <a:effectLst>
                  <a:outerShdw blurRad="38100" dist="38100" dir="2700000" algn="tl">
                    <a:srgbClr val="000000">
                      <a:alpha val="43137"/>
                    </a:srgbClr>
                  </a:outerShdw>
                </a:effectLst>
                <a:latin typeface="Source Sans Pro" panose="020B0503030403020204" pitchFamily="34" charset="0"/>
              </a:rPr>
              <a:t>Conclusion</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692743" cy="4524315"/>
          </a:xfrm>
          <a:prstGeom prst="rect">
            <a:avLst/>
          </a:prstGeom>
          <a:noFill/>
        </p:spPr>
        <p:txBody>
          <a:bodyPr wrap="square" rtlCol="0">
            <a:spAutoFit/>
          </a:bodyPr>
          <a:lstStyle/>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Data modeling is the process of developing data model for the data to be stored in a Database.</a:t>
            </a:r>
          </a:p>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Data Models ensure consistency in naming conventions, default values, semantics, security while ensuring quality of the data.</a:t>
            </a:r>
          </a:p>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Data Model structure helps to define the relational tables, primary and foreign keys and stored procedures.</a:t>
            </a:r>
          </a:p>
        </p:txBody>
      </p:sp>
    </p:spTree>
    <p:extLst>
      <p:ext uri="{BB962C8B-B14F-4D97-AF65-F5344CB8AC3E}">
        <p14:creationId xmlns:p14="http://schemas.microsoft.com/office/powerpoint/2010/main" val="24997932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661" y="0"/>
            <a:ext cx="8600510" cy="720080"/>
          </a:xfrm>
        </p:spPr>
        <p:txBody>
          <a:bodyPr>
            <a:noAutofit/>
          </a:bodyPr>
          <a:lstStyle/>
          <a:p>
            <a:r>
              <a:rPr lang="en-US" sz="4000" b="1" i="0">
                <a:solidFill>
                  <a:srgbClr val="222222"/>
                </a:solidFill>
                <a:effectLst>
                  <a:outerShdw blurRad="38100" dist="38100" dir="2700000" algn="tl">
                    <a:srgbClr val="000000">
                      <a:alpha val="43137"/>
                    </a:srgbClr>
                  </a:outerShdw>
                </a:effectLst>
                <a:latin typeface="Source Sans Pro" panose="020B0503030403020204" pitchFamily="34" charset="0"/>
              </a:rPr>
              <a:t>Conclusion</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674400"/>
            <a:ext cx="8692743" cy="5016758"/>
          </a:xfrm>
          <a:prstGeom prst="rect">
            <a:avLst/>
          </a:prstGeom>
          <a:noFill/>
        </p:spPr>
        <p:txBody>
          <a:bodyPr wrap="square" rtlCol="0">
            <a:spAutoFit/>
          </a:bodyPr>
          <a:lstStyle/>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There are three types of conceptual, logical, and physical.</a:t>
            </a:r>
          </a:p>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The main aim of conceptual model is to establish the entities, their attributes, and their relationships.</a:t>
            </a:r>
          </a:p>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Logical data model defines the structure of the data elements and set the relationships between them.</a:t>
            </a:r>
          </a:p>
          <a:p>
            <a:pPr marL="457200" indent="-457200" algn="l">
              <a:buFont typeface="Wingdings" panose="05000000000000000000" pitchFamily="2" charset="2"/>
              <a:buChar char="Ø"/>
            </a:pPr>
            <a:r>
              <a:rPr lang="en-US" sz="3200" b="0" i="0">
                <a:solidFill>
                  <a:srgbClr val="222222"/>
                </a:solidFill>
                <a:effectLst/>
                <a:latin typeface="Source Sans Pro" panose="020B0503030403020204" pitchFamily="34" charset="0"/>
              </a:rPr>
              <a:t>A Physical Data Model describes the database specific implementation of the data model.</a:t>
            </a:r>
          </a:p>
        </p:txBody>
      </p:sp>
    </p:spTree>
    <p:extLst>
      <p:ext uri="{BB962C8B-B14F-4D97-AF65-F5344CB8AC3E}">
        <p14:creationId xmlns:p14="http://schemas.microsoft.com/office/powerpoint/2010/main" val="9145038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661" y="0"/>
            <a:ext cx="8600510" cy="720080"/>
          </a:xfrm>
        </p:spPr>
        <p:txBody>
          <a:bodyPr>
            <a:noAutofit/>
          </a:bodyPr>
          <a:lstStyle/>
          <a:p>
            <a:r>
              <a:rPr lang="en-US" sz="4000" b="1" i="0">
                <a:solidFill>
                  <a:srgbClr val="222222"/>
                </a:solidFill>
                <a:effectLst>
                  <a:outerShdw blurRad="38100" dist="38100" dir="2700000" algn="tl">
                    <a:srgbClr val="000000">
                      <a:alpha val="43137"/>
                    </a:srgbClr>
                  </a:outerShdw>
                </a:effectLst>
                <a:latin typeface="Source Sans Pro" panose="020B0503030403020204" pitchFamily="34" charset="0"/>
              </a:rPr>
              <a:t>Conclusion</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674400"/>
            <a:ext cx="8692743" cy="5170646"/>
          </a:xfrm>
          <a:prstGeom prst="rect">
            <a:avLst/>
          </a:prstGeom>
          <a:noFill/>
        </p:spPr>
        <p:txBody>
          <a:bodyPr wrap="square" rtlCol="0">
            <a:spAutoFit/>
          </a:bodyPr>
          <a:lstStyle/>
          <a:p>
            <a:pPr marL="457200" indent="-457200" algn="just">
              <a:buFont typeface="Wingdings" panose="05000000000000000000" pitchFamily="2" charset="2"/>
              <a:buChar char="Ø"/>
            </a:pPr>
            <a:r>
              <a:rPr lang="en-US" sz="3000" b="0" i="0">
                <a:solidFill>
                  <a:srgbClr val="222222"/>
                </a:solidFill>
                <a:effectLst/>
                <a:latin typeface="Source Sans Pro" panose="020B0503030403020204" pitchFamily="34" charset="0"/>
              </a:rPr>
              <a:t>The main goal of a designing data model is to make certain that data objects offered by the functional team are represented accurately.</a:t>
            </a:r>
          </a:p>
          <a:p>
            <a:pPr marL="457200" indent="-457200" algn="just">
              <a:buFont typeface="Wingdings" panose="05000000000000000000" pitchFamily="2" charset="2"/>
              <a:buChar char="Ø"/>
            </a:pPr>
            <a:r>
              <a:rPr lang="en-US" sz="3000" b="0" i="0">
                <a:solidFill>
                  <a:srgbClr val="222222"/>
                </a:solidFill>
                <a:effectLst/>
                <a:latin typeface="Source Sans Pro" panose="020B0503030403020204" pitchFamily="34" charset="0"/>
              </a:rPr>
              <a:t>The biggest drawback is that even smaller change made in structure require modification in the entire application.</a:t>
            </a:r>
          </a:p>
          <a:p>
            <a:pPr marL="457200" indent="-457200" algn="just">
              <a:buFont typeface="Wingdings" panose="05000000000000000000" pitchFamily="2" charset="2"/>
              <a:buChar char="Ø"/>
            </a:pPr>
            <a:r>
              <a:rPr lang="en-US" sz="3000" b="0" i="0">
                <a:solidFill>
                  <a:srgbClr val="222222"/>
                </a:solidFill>
                <a:effectLst/>
                <a:latin typeface="Source Sans Pro" panose="020B0503030403020204" pitchFamily="34" charset="0"/>
              </a:rPr>
              <a:t>Reading this Data Modeling tutorial, you will learn from the basic concepts such as What is Data Model? Introduction to different types of Data Model, advantages, disadvantages, and data model example.</a:t>
            </a:r>
          </a:p>
        </p:txBody>
      </p:sp>
    </p:spTree>
    <p:extLst>
      <p:ext uri="{BB962C8B-B14F-4D97-AF65-F5344CB8AC3E}">
        <p14:creationId xmlns:p14="http://schemas.microsoft.com/office/powerpoint/2010/main" val="41197463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Relational Database Model</a:t>
            </a:r>
          </a:p>
        </p:txBody>
      </p:sp>
      <p:pic>
        <p:nvPicPr>
          <p:cNvPr id="3" name="Content Placeholder 4" descr="Relational Model">
            <a:extLst>
              <a:ext uri="{FF2B5EF4-FFF2-40B4-BE49-F238E27FC236}">
                <a16:creationId xmlns:a16="http://schemas.microsoft.com/office/drawing/2014/main" id="{13089F51-8E9B-2793-7756-2E3CDB17957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395547"/>
            <a:ext cx="2809032" cy="1834346"/>
          </a:xfrm>
          <a:prstGeom prst="rect">
            <a:avLst/>
          </a:prstGeom>
          <a:noFill/>
        </p:spPr>
      </p:pic>
      <p:sp>
        <p:nvSpPr>
          <p:cNvPr id="5" name="TextBox 4">
            <a:extLst>
              <a:ext uri="{FF2B5EF4-FFF2-40B4-BE49-F238E27FC236}">
                <a16:creationId xmlns:a16="http://schemas.microsoft.com/office/drawing/2014/main" id="{E0B7900A-124B-2E24-F449-253837097D5B}"/>
              </a:ext>
            </a:extLst>
          </p:cNvPr>
          <p:cNvSpPr txBox="1"/>
          <p:nvPr/>
        </p:nvSpPr>
        <p:spPr>
          <a:xfrm>
            <a:off x="609600" y="1578525"/>
            <a:ext cx="7130752" cy="461665"/>
          </a:xfrm>
          <a:prstGeom prst="rect">
            <a:avLst/>
          </a:prstGeom>
          <a:noFill/>
        </p:spPr>
        <p:txBody>
          <a:bodyPr wrap="square">
            <a:spAutoFit/>
          </a:bodyPr>
          <a:lstStyle/>
          <a:p>
            <a:r>
              <a:rPr lang="en-US" sz="2400"/>
              <a:t>Keys, Domain, Attribute, Degree, Cardinality</a:t>
            </a:r>
          </a:p>
        </p:txBody>
      </p:sp>
      <p:sp>
        <p:nvSpPr>
          <p:cNvPr id="6" name="TextBox 5">
            <a:extLst>
              <a:ext uri="{FF2B5EF4-FFF2-40B4-BE49-F238E27FC236}">
                <a16:creationId xmlns:a16="http://schemas.microsoft.com/office/drawing/2014/main" id="{D1D982BB-0003-FC24-BF51-A8D7ACC8521B}"/>
              </a:ext>
            </a:extLst>
          </p:cNvPr>
          <p:cNvSpPr txBox="1"/>
          <p:nvPr/>
        </p:nvSpPr>
        <p:spPr>
          <a:xfrm>
            <a:off x="2699792" y="2040190"/>
            <a:ext cx="6336704" cy="4935903"/>
          </a:xfrm>
          <a:prstGeom prst="rect">
            <a:avLst/>
          </a:prstGeom>
          <a:noFill/>
        </p:spPr>
        <p:txBody>
          <a:bodyPr wrap="square">
            <a:spAutoFit/>
          </a:bodyPr>
          <a:lstStyle/>
          <a:p>
            <a:pPr marL="457200" indent="-457200">
              <a:lnSpc>
                <a:spcPct val="110000"/>
              </a:lnSpc>
              <a:buFont typeface="Arial" panose="020B0604020202020204" pitchFamily="34" charset="0"/>
              <a:buChar char="•"/>
            </a:pPr>
            <a:r>
              <a:rPr lang="en-US" sz="2400"/>
              <a:t>Relations must have a </a:t>
            </a:r>
            <a:r>
              <a:rPr lang="en-US" sz="2400" b="1"/>
              <a:t>key</a:t>
            </a:r>
            <a:r>
              <a:rPr lang="en-US" sz="2400"/>
              <a:t>. Keys can be a set of attributes. </a:t>
            </a:r>
          </a:p>
          <a:p>
            <a:pPr marL="457200" indent="-457200">
              <a:lnSpc>
                <a:spcPct val="110000"/>
              </a:lnSpc>
              <a:buFont typeface="Arial" panose="020B0604020202020204" pitchFamily="34" charset="0"/>
              <a:buChar char="•"/>
            </a:pPr>
            <a:r>
              <a:rPr lang="en-US" sz="2400"/>
              <a:t>For each column of a table there is a set of possible values called its </a:t>
            </a:r>
            <a:r>
              <a:rPr lang="en-US" sz="2400" b="1"/>
              <a:t>domain</a:t>
            </a:r>
            <a:r>
              <a:rPr lang="en-US" sz="2400"/>
              <a:t>. The domain contains all possible values that can appear under that column.</a:t>
            </a:r>
          </a:p>
          <a:p>
            <a:pPr marL="457200" indent="-457200">
              <a:lnSpc>
                <a:spcPct val="110000"/>
              </a:lnSpc>
              <a:buFont typeface="Arial" panose="020B0604020202020204" pitchFamily="34" charset="0"/>
              <a:buChar char="•"/>
            </a:pPr>
            <a:r>
              <a:rPr lang="en-US" sz="2400"/>
              <a:t>Domain is the set of valid values for an attribute.</a:t>
            </a:r>
          </a:p>
          <a:p>
            <a:pPr marL="457200" indent="-457200">
              <a:lnSpc>
                <a:spcPct val="110000"/>
              </a:lnSpc>
              <a:buFont typeface="Arial" panose="020B0604020202020204" pitchFamily="34" charset="0"/>
              <a:buChar char="•"/>
            </a:pPr>
            <a:r>
              <a:rPr lang="en-US" sz="2400" b="1"/>
              <a:t>Degree</a:t>
            </a:r>
            <a:r>
              <a:rPr lang="en-US" sz="2400"/>
              <a:t> of the relation is the number of attributes (columns) in the relation.</a:t>
            </a:r>
          </a:p>
          <a:p>
            <a:pPr marL="457200" indent="-457200">
              <a:lnSpc>
                <a:spcPct val="110000"/>
              </a:lnSpc>
              <a:buFont typeface="Arial" panose="020B0604020202020204" pitchFamily="34" charset="0"/>
              <a:buChar char="•"/>
            </a:pPr>
            <a:r>
              <a:rPr lang="en-US" sz="2400" b="1"/>
              <a:t>Cardinality</a:t>
            </a:r>
            <a:r>
              <a:rPr lang="en-US" sz="2400"/>
              <a:t> of the relation is the number of tuples (rows) in the relation.</a:t>
            </a:r>
          </a:p>
        </p:txBody>
      </p:sp>
    </p:spTree>
    <p:extLst>
      <p:ext uri="{BB962C8B-B14F-4D97-AF65-F5344CB8AC3E}">
        <p14:creationId xmlns:p14="http://schemas.microsoft.com/office/powerpoint/2010/main" val="23905364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6D12E-E76C-A24B-81EB-1839CDABD360}"/>
              </a:ext>
            </a:extLst>
          </p:cNvPr>
          <p:cNvSpPr>
            <a:spLocks noGrp="1"/>
          </p:cNvSpPr>
          <p:nvPr>
            <p:ph type="title"/>
          </p:nvPr>
        </p:nvSpPr>
        <p:spPr/>
        <p:txBody>
          <a:bodyPr>
            <a:normAutofit/>
          </a:bodyPr>
          <a:lstStyle/>
          <a:p>
            <a:r>
              <a:rPr lang="en-US"/>
              <a:t>Example - Relation</a:t>
            </a:r>
          </a:p>
        </p:txBody>
      </p:sp>
      <p:graphicFrame>
        <p:nvGraphicFramePr>
          <p:cNvPr id="5" name="Content Placeholder 4">
            <a:extLst>
              <a:ext uri="{FF2B5EF4-FFF2-40B4-BE49-F238E27FC236}">
                <a16:creationId xmlns:a16="http://schemas.microsoft.com/office/drawing/2014/main" id="{0C094DC4-138E-6849-87C2-71DE68542578}"/>
              </a:ext>
            </a:extLst>
          </p:cNvPr>
          <p:cNvGraphicFramePr>
            <a:graphicFrameLocks noGrp="1"/>
          </p:cNvGraphicFramePr>
          <p:nvPr>
            <p:ph sz="half" idx="1"/>
          </p:nvPr>
        </p:nvGraphicFramePr>
        <p:xfrm>
          <a:off x="412899" y="1912521"/>
          <a:ext cx="4735164" cy="3444240"/>
        </p:xfrm>
        <a:graphic>
          <a:graphicData uri="http://schemas.openxmlformats.org/drawingml/2006/table">
            <a:tbl>
              <a:tblPr firstRow="1" bandRow="1">
                <a:tableStyleId>{5C22544A-7EE6-4342-B048-85BDC9FD1C3A}</a:tableStyleId>
              </a:tblPr>
              <a:tblGrid>
                <a:gridCol w="1183791">
                  <a:extLst>
                    <a:ext uri="{9D8B030D-6E8A-4147-A177-3AD203B41FA5}">
                      <a16:colId xmlns:a16="http://schemas.microsoft.com/office/drawing/2014/main" val="1333701274"/>
                    </a:ext>
                  </a:extLst>
                </a:gridCol>
                <a:gridCol w="1183791">
                  <a:extLst>
                    <a:ext uri="{9D8B030D-6E8A-4147-A177-3AD203B41FA5}">
                      <a16:colId xmlns:a16="http://schemas.microsoft.com/office/drawing/2014/main" val="1524035377"/>
                    </a:ext>
                  </a:extLst>
                </a:gridCol>
                <a:gridCol w="1183791">
                  <a:extLst>
                    <a:ext uri="{9D8B030D-6E8A-4147-A177-3AD203B41FA5}">
                      <a16:colId xmlns:a16="http://schemas.microsoft.com/office/drawing/2014/main" val="4087712328"/>
                    </a:ext>
                  </a:extLst>
                </a:gridCol>
                <a:gridCol w="1183791">
                  <a:extLst>
                    <a:ext uri="{9D8B030D-6E8A-4147-A177-3AD203B41FA5}">
                      <a16:colId xmlns:a16="http://schemas.microsoft.com/office/drawing/2014/main" val="454179066"/>
                    </a:ext>
                  </a:extLst>
                </a:gridCol>
              </a:tblGrid>
              <a:tr h="370840">
                <a:tc>
                  <a:txBody>
                    <a:bodyPr/>
                    <a:lstStyle/>
                    <a:p>
                      <a:r>
                        <a:rPr lang="en-US"/>
                        <a:t>Book Name</a:t>
                      </a:r>
                    </a:p>
                  </a:txBody>
                  <a:tcPr/>
                </a:tc>
                <a:tc>
                  <a:txBody>
                    <a:bodyPr/>
                    <a:lstStyle/>
                    <a:p>
                      <a:r>
                        <a:rPr lang="en-US"/>
                        <a:t>Author</a:t>
                      </a:r>
                    </a:p>
                  </a:txBody>
                  <a:tcPr/>
                </a:tc>
                <a:tc>
                  <a:txBody>
                    <a:bodyPr/>
                    <a:lstStyle/>
                    <a:p>
                      <a:r>
                        <a:rPr lang="en-US"/>
                        <a:t>Category</a:t>
                      </a:r>
                    </a:p>
                  </a:txBody>
                  <a:tcPr/>
                </a:tc>
                <a:tc>
                  <a:txBody>
                    <a:bodyPr/>
                    <a:lstStyle/>
                    <a:p>
                      <a:r>
                        <a:rPr lang="en-US"/>
                        <a:t>Votes</a:t>
                      </a:r>
                    </a:p>
                  </a:txBody>
                  <a:tcPr/>
                </a:tc>
                <a:extLst>
                  <a:ext uri="{0D108BD9-81ED-4DB2-BD59-A6C34878D82A}">
                    <a16:rowId xmlns:a16="http://schemas.microsoft.com/office/drawing/2014/main" val="2595171931"/>
                  </a:ext>
                </a:extLst>
              </a:tr>
              <a:tr h="370840">
                <a:tc>
                  <a:txBody>
                    <a:bodyPr/>
                    <a:lstStyle/>
                    <a:p>
                      <a:r>
                        <a:rPr lang="en-US" sz="1400"/>
                        <a:t>The Testaments</a:t>
                      </a:r>
                    </a:p>
                  </a:txBody>
                  <a:tcPr/>
                </a:tc>
                <a:tc>
                  <a:txBody>
                    <a:bodyPr/>
                    <a:lstStyle/>
                    <a:p>
                      <a:r>
                        <a:rPr lang="en-US" sz="1400"/>
                        <a:t>Margaret Atwood</a:t>
                      </a:r>
                    </a:p>
                  </a:txBody>
                  <a:tcPr/>
                </a:tc>
                <a:tc>
                  <a:txBody>
                    <a:bodyPr/>
                    <a:lstStyle/>
                    <a:p>
                      <a:r>
                        <a:rPr lang="en-US" sz="1400"/>
                        <a:t>Fiction</a:t>
                      </a:r>
                    </a:p>
                  </a:txBody>
                  <a:tcPr/>
                </a:tc>
                <a:tc>
                  <a:txBody>
                    <a:bodyPr/>
                    <a:lstStyle/>
                    <a:p>
                      <a:r>
                        <a:rPr lang="en-US" sz="1400"/>
                        <a:t>98,291 </a:t>
                      </a:r>
                    </a:p>
                  </a:txBody>
                  <a:tcPr/>
                </a:tc>
                <a:extLst>
                  <a:ext uri="{0D108BD9-81ED-4DB2-BD59-A6C34878D82A}">
                    <a16:rowId xmlns:a16="http://schemas.microsoft.com/office/drawing/2014/main" val="3682531850"/>
                  </a:ext>
                </a:extLst>
              </a:tr>
              <a:tr h="370840">
                <a:tc>
                  <a:txBody>
                    <a:bodyPr/>
                    <a:lstStyle/>
                    <a:p>
                      <a:r>
                        <a:rPr lang="en-US" sz="1400"/>
                        <a:t>The Silent Patient</a:t>
                      </a:r>
                    </a:p>
                  </a:txBody>
                  <a:tcPr/>
                </a:tc>
                <a:tc>
                  <a:txBody>
                    <a:bodyPr/>
                    <a:lstStyle/>
                    <a:p>
                      <a:r>
                        <a:rPr lang="en-US" sz="1400"/>
                        <a:t>Alex </a:t>
                      </a:r>
                      <a:r>
                        <a:rPr lang="en-US" sz="1400" err="1"/>
                        <a:t>Michaelides</a:t>
                      </a:r>
                      <a:endParaRPr lang="en-US" sz="1400"/>
                    </a:p>
                  </a:txBody>
                  <a:tcPr/>
                </a:tc>
                <a:tc>
                  <a:txBody>
                    <a:bodyPr/>
                    <a:lstStyle/>
                    <a:p>
                      <a:r>
                        <a:rPr lang="en-US" sz="1400"/>
                        <a:t>Mystery &amp; Thriller</a:t>
                      </a:r>
                    </a:p>
                  </a:txBody>
                  <a:tcPr/>
                </a:tc>
                <a:tc>
                  <a:txBody>
                    <a:bodyPr/>
                    <a:lstStyle/>
                    <a:p>
                      <a:r>
                        <a:rPr lang="en-US" sz="1400"/>
                        <a:t>68,821</a:t>
                      </a:r>
                    </a:p>
                  </a:txBody>
                  <a:tcPr/>
                </a:tc>
                <a:extLst>
                  <a:ext uri="{0D108BD9-81ED-4DB2-BD59-A6C34878D82A}">
                    <a16:rowId xmlns:a16="http://schemas.microsoft.com/office/drawing/2014/main" val="2172873314"/>
                  </a:ext>
                </a:extLst>
              </a:tr>
              <a:tr h="370840">
                <a:tc>
                  <a:txBody>
                    <a:bodyPr/>
                    <a:lstStyle/>
                    <a:p>
                      <a:r>
                        <a:rPr lang="en-US" sz="1400"/>
                        <a:t>Daisy Jones &amp; The Six</a:t>
                      </a:r>
                    </a:p>
                  </a:txBody>
                  <a:tcPr/>
                </a:tc>
                <a:tc>
                  <a:txBody>
                    <a:bodyPr/>
                    <a:lstStyle/>
                    <a:p>
                      <a:r>
                        <a:rPr lang="en-US" sz="1400"/>
                        <a:t>Taylor Jenkins Reid </a:t>
                      </a:r>
                    </a:p>
                  </a:txBody>
                  <a:tcPr/>
                </a:tc>
                <a:tc>
                  <a:txBody>
                    <a:bodyPr/>
                    <a:lstStyle/>
                    <a:p>
                      <a:r>
                        <a:rPr lang="en-US" sz="1400"/>
                        <a:t>Historical Fiction</a:t>
                      </a:r>
                    </a:p>
                  </a:txBody>
                  <a:tcPr/>
                </a:tc>
                <a:tc>
                  <a:txBody>
                    <a:bodyPr/>
                    <a:lstStyle/>
                    <a:p>
                      <a:r>
                        <a:rPr lang="en-US" sz="1400"/>
                        <a:t>82,483 </a:t>
                      </a:r>
                    </a:p>
                  </a:txBody>
                  <a:tcPr/>
                </a:tc>
                <a:extLst>
                  <a:ext uri="{0D108BD9-81ED-4DB2-BD59-A6C34878D82A}">
                    <a16:rowId xmlns:a16="http://schemas.microsoft.com/office/drawing/2014/main" val="4026941604"/>
                  </a:ext>
                </a:extLst>
              </a:tr>
              <a:tr h="370840">
                <a:tc>
                  <a:txBody>
                    <a:bodyPr/>
                    <a:lstStyle/>
                    <a:p>
                      <a:r>
                        <a:rPr lang="en-US" sz="1400"/>
                        <a:t>Ninth House</a:t>
                      </a:r>
                    </a:p>
                  </a:txBody>
                  <a:tcPr/>
                </a:tc>
                <a:tc>
                  <a:txBody>
                    <a:bodyPr/>
                    <a:lstStyle/>
                    <a:p>
                      <a:r>
                        <a:rPr lang="en-US" sz="1400"/>
                        <a:t>Leigh </a:t>
                      </a:r>
                      <a:r>
                        <a:rPr lang="en-US" sz="1400" err="1"/>
                        <a:t>Bardugo</a:t>
                      </a:r>
                      <a:r>
                        <a:rPr lang="en-US" sz="1400"/>
                        <a:t> </a:t>
                      </a:r>
                    </a:p>
                  </a:txBody>
                  <a:tcPr/>
                </a:tc>
                <a:tc>
                  <a:txBody>
                    <a:bodyPr/>
                    <a:lstStyle/>
                    <a:p>
                      <a:r>
                        <a:rPr lang="en-US" sz="1400"/>
                        <a:t>Fantasy</a:t>
                      </a:r>
                    </a:p>
                  </a:txBody>
                  <a:tcPr/>
                </a:tc>
                <a:tc>
                  <a:txBody>
                    <a:bodyPr/>
                    <a:lstStyle/>
                    <a:p>
                      <a:r>
                        <a:rPr lang="en-US" sz="1400"/>
                        <a:t>3,430 </a:t>
                      </a:r>
                    </a:p>
                  </a:txBody>
                  <a:tcPr/>
                </a:tc>
                <a:extLst>
                  <a:ext uri="{0D108BD9-81ED-4DB2-BD59-A6C34878D82A}">
                    <a16:rowId xmlns:a16="http://schemas.microsoft.com/office/drawing/2014/main" val="2851224343"/>
                  </a:ext>
                </a:extLst>
              </a:tr>
              <a:tr h="370840">
                <a:tc>
                  <a:txBody>
                    <a:bodyPr/>
                    <a:lstStyle/>
                    <a:p>
                      <a:r>
                        <a:rPr lang="en-US" sz="1400"/>
                        <a:t>Will My Cat Eat My Eyeballs? </a:t>
                      </a:r>
                    </a:p>
                  </a:txBody>
                  <a:tcPr/>
                </a:tc>
                <a:tc>
                  <a:txBody>
                    <a:bodyPr/>
                    <a:lstStyle/>
                    <a:p>
                      <a:r>
                        <a:rPr lang="en-US" sz="1400"/>
                        <a:t>Caitlin Doughty</a:t>
                      </a:r>
                    </a:p>
                  </a:txBody>
                  <a:tcPr/>
                </a:tc>
                <a:tc>
                  <a:txBody>
                    <a:bodyPr/>
                    <a:lstStyle/>
                    <a:p>
                      <a:r>
                        <a:rPr lang="en-US" sz="1400"/>
                        <a:t>Science &amp; Technology</a:t>
                      </a:r>
                    </a:p>
                  </a:txBody>
                  <a:tcPr/>
                </a:tc>
                <a:tc>
                  <a:txBody>
                    <a:bodyPr/>
                    <a:lstStyle/>
                    <a:p>
                      <a:r>
                        <a:rPr lang="en-US" sz="1400"/>
                        <a:t>29,594 </a:t>
                      </a:r>
                    </a:p>
                  </a:txBody>
                  <a:tcPr/>
                </a:tc>
                <a:extLst>
                  <a:ext uri="{0D108BD9-81ED-4DB2-BD59-A6C34878D82A}">
                    <a16:rowId xmlns:a16="http://schemas.microsoft.com/office/drawing/2014/main" val="3894850402"/>
                  </a:ext>
                </a:extLst>
              </a:tr>
            </a:tbl>
          </a:graphicData>
        </a:graphic>
      </p:graphicFrame>
      <p:sp>
        <p:nvSpPr>
          <p:cNvPr id="4" name="Content Placeholder 3">
            <a:extLst>
              <a:ext uri="{FF2B5EF4-FFF2-40B4-BE49-F238E27FC236}">
                <a16:creationId xmlns:a16="http://schemas.microsoft.com/office/drawing/2014/main" id="{FACF80CF-9A25-F845-82B6-F30A17A33012}"/>
              </a:ext>
            </a:extLst>
          </p:cNvPr>
          <p:cNvSpPr>
            <a:spLocks noGrp="1"/>
          </p:cNvSpPr>
          <p:nvPr>
            <p:ph sz="half" idx="2"/>
          </p:nvPr>
        </p:nvSpPr>
        <p:spPr>
          <a:xfrm>
            <a:off x="5148063" y="1841507"/>
            <a:ext cx="3886200" cy="4572000"/>
          </a:xfrm>
        </p:spPr>
        <p:txBody>
          <a:bodyPr/>
          <a:lstStyle/>
          <a:p>
            <a:pPr marL="457200" indent="-457200">
              <a:buFont typeface="Arial" panose="020B0604020202020204" pitchFamily="34" charset="0"/>
              <a:buChar char="•"/>
            </a:pPr>
            <a:r>
              <a:rPr lang="en-US"/>
              <a:t>Cardinality of the relation?</a:t>
            </a:r>
          </a:p>
          <a:p>
            <a:pPr marL="457200" indent="-457200">
              <a:buFont typeface="Arial" panose="020B0604020202020204" pitchFamily="34" charset="0"/>
              <a:buChar char="•"/>
            </a:pPr>
            <a:r>
              <a:rPr lang="en-US"/>
              <a:t>Degree of the relation?</a:t>
            </a:r>
          </a:p>
        </p:txBody>
      </p:sp>
      <p:sp>
        <p:nvSpPr>
          <p:cNvPr id="3" name="TextBox 2">
            <a:extLst>
              <a:ext uri="{FF2B5EF4-FFF2-40B4-BE49-F238E27FC236}">
                <a16:creationId xmlns:a16="http://schemas.microsoft.com/office/drawing/2014/main" id="{61EE57EA-19BE-3204-72CA-4F8F3825404D}"/>
              </a:ext>
            </a:extLst>
          </p:cNvPr>
          <p:cNvSpPr txBox="1"/>
          <p:nvPr/>
        </p:nvSpPr>
        <p:spPr>
          <a:xfrm>
            <a:off x="1259632" y="6319335"/>
            <a:ext cx="2604367" cy="369332"/>
          </a:xfrm>
          <a:prstGeom prst="rect">
            <a:avLst/>
          </a:prstGeom>
          <a:noFill/>
        </p:spPr>
        <p:txBody>
          <a:bodyPr wrap="none" rtlCol="0">
            <a:spAutoFit/>
          </a:bodyPr>
          <a:lstStyle/>
          <a:p>
            <a:r>
              <a:rPr lang="en-US"/>
              <a:t>2019BookChoiceAwards</a:t>
            </a:r>
          </a:p>
        </p:txBody>
      </p:sp>
    </p:spTree>
    <p:extLst>
      <p:ext uri="{BB962C8B-B14F-4D97-AF65-F5344CB8AC3E}">
        <p14:creationId xmlns:p14="http://schemas.microsoft.com/office/powerpoint/2010/main" val="28088534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E/R (Entity/Relationship) Model</a:t>
            </a:r>
          </a:p>
        </p:txBody>
      </p:sp>
      <p:pic>
        <p:nvPicPr>
          <p:cNvPr id="33794" name="Picture 2" descr="Dr. Peter Chen">
            <a:extLst>
              <a:ext uri="{FF2B5EF4-FFF2-40B4-BE49-F238E27FC236}">
                <a16:creationId xmlns:a16="http://schemas.microsoft.com/office/drawing/2014/main" id="{F36BC243-FD61-7C1C-CFFA-E221653FD3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6980" y="1556792"/>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University Relational Model Example">
            <a:extLst>
              <a:ext uri="{FF2B5EF4-FFF2-40B4-BE49-F238E27FC236}">
                <a16:creationId xmlns:a16="http://schemas.microsoft.com/office/drawing/2014/main" id="{932AD26E-7864-2F53-ED12-A9993D5830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0" y="1556792"/>
            <a:ext cx="6044470" cy="2752163"/>
          </a:xfrm>
          <a:prstGeom prst="rect">
            <a:avLst/>
          </a:prstGeom>
        </p:spPr>
      </p:pic>
    </p:spTree>
    <p:extLst>
      <p:ext uri="{BB962C8B-B14F-4D97-AF65-F5344CB8AC3E}">
        <p14:creationId xmlns:p14="http://schemas.microsoft.com/office/powerpoint/2010/main" val="10722147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774CE-3DA9-4F43-A0A3-5FA5229C8DDF}"/>
              </a:ext>
            </a:extLst>
          </p:cNvPr>
          <p:cNvSpPr>
            <a:spLocks noGrp="1"/>
          </p:cNvSpPr>
          <p:nvPr>
            <p:ph type="title"/>
          </p:nvPr>
        </p:nvSpPr>
        <p:spPr/>
        <p:txBody>
          <a:bodyPr/>
          <a:lstStyle/>
          <a:p>
            <a:r>
              <a:rPr lang="en-US"/>
              <a:t>Key</a:t>
            </a:r>
          </a:p>
        </p:txBody>
      </p:sp>
      <p:sp>
        <p:nvSpPr>
          <p:cNvPr id="3" name="Content Placeholder 2">
            <a:extLst>
              <a:ext uri="{FF2B5EF4-FFF2-40B4-BE49-F238E27FC236}">
                <a16:creationId xmlns:a16="http://schemas.microsoft.com/office/drawing/2014/main" id="{1BD43789-09EE-0F4D-AFDD-63A0337FA70C}"/>
              </a:ext>
            </a:extLst>
          </p:cNvPr>
          <p:cNvSpPr>
            <a:spLocks noGrp="1"/>
          </p:cNvSpPr>
          <p:nvPr>
            <p:ph sz="half" idx="1"/>
          </p:nvPr>
        </p:nvSpPr>
        <p:spPr/>
        <p:txBody>
          <a:bodyPr/>
          <a:lstStyle/>
          <a:p>
            <a:r>
              <a:rPr lang="en-US"/>
              <a:t>An attribute or group of attributes, which is used to identify a row in a relation.</a:t>
            </a:r>
          </a:p>
        </p:txBody>
      </p:sp>
      <p:sp>
        <p:nvSpPr>
          <p:cNvPr id="4" name="Content Placeholder 3">
            <a:extLst>
              <a:ext uri="{FF2B5EF4-FFF2-40B4-BE49-F238E27FC236}">
                <a16:creationId xmlns:a16="http://schemas.microsoft.com/office/drawing/2014/main" id="{91BF5C68-E1DD-2C47-AE3B-A9673ED456CB}"/>
              </a:ext>
            </a:extLst>
          </p:cNvPr>
          <p:cNvSpPr>
            <a:spLocks noGrp="1"/>
          </p:cNvSpPr>
          <p:nvPr>
            <p:ph sz="half" idx="2"/>
          </p:nvPr>
        </p:nvSpPr>
        <p:spPr>
          <a:xfrm>
            <a:off x="5148064" y="1516655"/>
            <a:ext cx="3810000" cy="3581400"/>
          </a:xfrm>
        </p:spPr>
        <p:txBody>
          <a:bodyPr/>
          <a:lstStyle/>
          <a:p>
            <a:r>
              <a:rPr lang="en-US"/>
              <a:t>3 broad classification</a:t>
            </a:r>
          </a:p>
          <a:p>
            <a:pPr marL="398463" lvl="1" indent="-457200">
              <a:buFont typeface="Arial" panose="020B0604020202020204" pitchFamily="34" charset="0"/>
              <a:buChar char="•"/>
            </a:pPr>
            <a:r>
              <a:rPr lang="en-US"/>
              <a:t>Super key</a:t>
            </a:r>
          </a:p>
          <a:p>
            <a:pPr marL="398463" lvl="1" indent="-457200">
              <a:buFont typeface="Arial" panose="020B0604020202020204" pitchFamily="34" charset="0"/>
              <a:buChar char="•"/>
            </a:pPr>
            <a:r>
              <a:rPr lang="en-US"/>
              <a:t>Candidate key</a:t>
            </a:r>
          </a:p>
          <a:p>
            <a:pPr marL="398463" lvl="1" indent="-457200">
              <a:buFont typeface="Arial" panose="020B0604020202020204" pitchFamily="34" charset="0"/>
              <a:buChar char="•"/>
            </a:pPr>
            <a:r>
              <a:rPr lang="en-US"/>
              <a:t>Foreign key</a:t>
            </a:r>
          </a:p>
        </p:txBody>
      </p:sp>
    </p:spTree>
    <p:extLst>
      <p:ext uri="{BB962C8B-B14F-4D97-AF65-F5344CB8AC3E}">
        <p14:creationId xmlns:p14="http://schemas.microsoft.com/office/powerpoint/2010/main" val="16524560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07DA-5F85-9544-8373-E809ADF3D0CA}"/>
              </a:ext>
            </a:extLst>
          </p:cNvPr>
          <p:cNvSpPr>
            <a:spLocks noGrp="1"/>
          </p:cNvSpPr>
          <p:nvPr>
            <p:ph type="title"/>
          </p:nvPr>
        </p:nvSpPr>
        <p:spPr/>
        <p:txBody>
          <a:bodyPr/>
          <a:lstStyle/>
          <a:p>
            <a:r>
              <a:rPr lang="en-US"/>
              <a:t>Super Key</a:t>
            </a:r>
          </a:p>
        </p:txBody>
      </p:sp>
      <p:sp>
        <p:nvSpPr>
          <p:cNvPr id="3" name="Content Placeholder 2">
            <a:extLst>
              <a:ext uri="{FF2B5EF4-FFF2-40B4-BE49-F238E27FC236}">
                <a16:creationId xmlns:a16="http://schemas.microsoft.com/office/drawing/2014/main" id="{814CD7BE-4471-B04B-8D85-627A2E4E5F93}"/>
              </a:ext>
            </a:extLst>
          </p:cNvPr>
          <p:cNvSpPr>
            <a:spLocks noGrp="1"/>
          </p:cNvSpPr>
          <p:nvPr>
            <p:ph sz="half" idx="1"/>
          </p:nvPr>
        </p:nvSpPr>
        <p:spPr>
          <a:xfrm>
            <a:off x="0" y="2009491"/>
            <a:ext cx="3810000" cy="3581400"/>
          </a:xfrm>
        </p:spPr>
        <p:txBody>
          <a:bodyPr>
            <a:normAutofit/>
          </a:bodyPr>
          <a:lstStyle/>
          <a:p>
            <a:pPr marL="457200" indent="-457200">
              <a:buFont typeface="Arial" panose="020B0604020202020204" pitchFamily="34" charset="0"/>
              <a:buChar char="•"/>
            </a:pPr>
            <a:r>
              <a:rPr lang="en-US" sz="2800"/>
              <a:t>A </a:t>
            </a:r>
            <a:r>
              <a:rPr lang="en-US" sz="2800" b="1"/>
              <a:t>subset of attributes </a:t>
            </a:r>
            <a:r>
              <a:rPr lang="en-US" sz="2800"/>
              <a:t>of an entity-set that </a:t>
            </a:r>
            <a:r>
              <a:rPr lang="en-US" sz="2800" b="1"/>
              <a:t>uniquely</a:t>
            </a:r>
            <a:r>
              <a:rPr lang="en-US" sz="2800"/>
              <a:t> </a:t>
            </a:r>
            <a:r>
              <a:rPr lang="en-US" sz="2800" b="1"/>
              <a:t>identifies</a:t>
            </a:r>
            <a:r>
              <a:rPr lang="en-US" sz="2800"/>
              <a:t> the entities. </a:t>
            </a:r>
          </a:p>
        </p:txBody>
      </p:sp>
      <p:graphicFrame>
        <p:nvGraphicFramePr>
          <p:cNvPr id="6" name="Content Placeholder 5">
            <a:extLst>
              <a:ext uri="{FF2B5EF4-FFF2-40B4-BE49-F238E27FC236}">
                <a16:creationId xmlns:a16="http://schemas.microsoft.com/office/drawing/2014/main" id="{E416D87E-7517-1A4C-9E05-1F1D25CA3149}"/>
              </a:ext>
            </a:extLst>
          </p:cNvPr>
          <p:cNvGraphicFramePr>
            <a:graphicFrameLocks noGrp="1"/>
          </p:cNvGraphicFramePr>
          <p:nvPr>
            <p:ph sz="half" idx="2"/>
          </p:nvPr>
        </p:nvGraphicFramePr>
        <p:xfrm>
          <a:off x="4319971" y="1874337"/>
          <a:ext cx="4536505" cy="3345160"/>
        </p:xfrm>
        <a:graphic>
          <a:graphicData uri="http://schemas.openxmlformats.org/drawingml/2006/table">
            <a:tbl>
              <a:tblPr firstRow="1" bandRow="1">
                <a:tableStyleId>{5C22544A-7EE6-4342-B048-85BDC9FD1C3A}</a:tableStyleId>
              </a:tblPr>
              <a:tblGrid>
                <a:gridCol w="907301">
                  <a:extLst>
                    <a:ext uri="{9D8B030D-6E8A-4147-A177-3AD203B41FA5}">
                      <a16:colId xmlns:a16="http://schemas.microsoft.com/office/drawing/2014/main" val="2027644607"/>
                    </a:ext>
                  </a:extLst>
                </a:gridCol>
                <a:gridCol w="968969">
                  <a:extLst>
                    <a:ext uri="{9D8B030D-6E8A-4147-A177-3AD203B41FA5}">
                      <a16:colId xmlns:a16="http://schemas.microsoft.com/office/drawing/2014/main" val="1173385078"/>
                    </a:ext>
                  </a:extLst>
                </a:gridCol>
                <a:gridCol w="845633">
                  <a:extLst>
                    <a:ext uri="{9D8B030D-6E8A-4147-A177-3AD203B41FA5}">
                      <a16:colId xmlns:a16="http://schemas.microsoft.com/office/drawing/2014/main" val="924352017"/>
                    </a:ext>
                  </a:extLst>
                </a:gridCol>
                <a:gridCol w="907301">
                  <a:extLst>
                    <a:ext uri="{9D8B030D-6E8A-4147-A177-3AD203B41FA5}">
                      <a16:colId xmlns:a16="http://schemas.microsoft.com/office/drawing/2014/main" val="2810348576"/>
                    </a:ext>
                  </a:extLst>
                </a:gridCol>
                <a:gridCol w="907301">
                  <a:extLst>
                    <a:ext uri="{9D8B030D-6E8A-4147-A177-3AD203B41FA5}">
                      <a16:colId xmlns:a16="http://schemas.microsoft.com/office/drawing/2014/main" val="699139036"/>
                    </a:ext>
                  </a:extLst>
                </a:gridCol>
              </a:tblGrid>
              <a:tr h="477880">
                <a:tc>
                  <a:txBody>
                    <a:bodyPr/>
                    <a:lstStyle/>
                    <a:p>
                      <a:r>
                        <a:rPr lang="en-US" sz="1400" err="1"/>
                        <a:t>Pid</a:t>
                      </a:r>
                      <a:endParaRPr lang="en-US" sz="1400"/>
                    </a:p>
                  </a:txBody>
                  <a:tcPr/>
                </a:tc>
                <a:tc>
                  <a:txBody>
                    <a:bodyPr/>
                    <a:lstStyle/>
                    <a:p>
                      <a:r>
                        <a:rPr lang="en-US" sz="1400"/>
                        <a:t>Name</a:t>
                      </a:r>
                    </a:p>
                  </a:txBody>
                  <a:tcPr/>
                </a:tc>
                <a:tc>
                  <a:txBody>
                    <a:bodyPr/>
                    <a:lstStyle/>
                    <a:p>
                      <a:r>
                        <a:rPr lang="en-US" sz="1400"/>
                        <a:t>Dept</a:t>
                      </a:r>
                    </a:p>
                  </a:txBody>
                  <a:tcPr/>
                </a:tc>
                <a:tc>
                  <a:txBody>
                    <a:bodyPr/>
                    <a:lstStyle/>
                    <a:p>
                      <a:r>
                        <a:rPr lang="en-US" sz="1400"/>
                        <a:t>Rank</a:t>
                      </a:r>
                    </a:p>
                  </a:txBody>
                  <a:tcPr/>
                </a:tc>
                <a:tc>
                  <a:txBody>
                    <a:bodyPr/>
                    <a:lstStyle/>
                    <a:p>
                      <a:r>
                        <a:rPr lang="en-US" sz="1400"/>
                        <a:t>Sal</a:t>
                      </a:r>
                    </a:p>
                  </a:txBody>
                  <a:tcPr/>
                </a:tc>
                <a:extLst>
                  <a:ext uri="{0D108BD9-81ED-4DB2-BD59-A6C34878D82A}">
                    <a16:rowId xmlns:a16="http://schemas.microsoft.com/office/drawing/2014/main" val="2208599301"/>
                  </a:ext>
                </a:extLst>
              </a:tr>
              <a:tr h="477880">
                <a:tc>
                  <a:txBody>
                    <a:bodyPr/>
                    <a:lstStyle/>
                    <a:p>
                      <a:r>
                        <a:rPr lang="en-US" sz="1400"/>
                        <a:t>P1</a:t>
                      </a:r>
                    </a:p>
                  </a:txBody>
                  <a:tcPr/>
                </a:tc>
                <a:tc>
                  <a:txBody>
                    <a:bodyPr/>
                    <a:lstStyle/>
                    <a:p>
                      <a:r>
                        <a:rPr lang="en-US" sz="1400"/>
                        <a:t>Adam</a:t>
                      </a:r>
                    </a:p>
                  </a:txBody>
                  <a:tcPr/>
                </a:tc>
                <a:tc>
                  <a:txBody>
                    <a:bodyPr/>
                    <a:lstStyle/>
                    <a:p>
                      <a:r>
                        <a:rPr lang="en-US" sz="1400"/>
                        <a:t>CS</a:t>
                      </a:r>
                    </a:p>
                  </a:txBody>
                  <a:tcPr/>
                </a:tc>
                <a:tc>
                  <a:txBody>
                    <a:bodyPr/>
                    <a:lstStyle/>
                    <a:p>
                      <a:r>
                        <a:rPr lang="en-US" sz="1400"/>
                        <a:t>Asst</a:t>
                      </a:r>
                    </a:p>
                  </a:txBody>
                  <a:tcPr/>
                </a:tc>
                <a:tc>
                  <a:txBody>
                    <a:bodyPr/>
                    <a:lstStyle/>
                    <a:p>
                      <a:r>
                        <a:rPr lang="en-US" sz="1400"/>
                        <a:t>6000</a:t>
                      </a:r>
                    </a:p>
                  </a:txBody>
                  <a:tcPr/>
                </a:tc>
                <a:extLst>
                  <a:ext uri="{0D108BD9-81ED-4DB2-BD59-A6C34878D82A}">
                    <a16:rowId xmlns:a16="http://schemas.microsoft.com/office/drawing/2014/main" val="1785756508"/>
                  </a:ext>
                </a:extLst>
              </a:tr>
              <a:tr h="477880">
                <a:tc>
                  <a:txBody>
                    <a:bodyPr/>
                    <a:lstStyle/>
                    <a:p>
                      <a:r>
                        <a:rPr lang="en-US" sz="1400"/>
                        <a:t>P2</a:t>
                      </a:r>
                    </a:p>
                  </a:txBody>
                  <a:tcPr/>
                </a:tc>
                <a:tc>
                  <a:txBody>
                    <a:bodyPr/>
                    <a:lstStyle/>
                    <a:p>
                      <a:r>
                        <a:rPr lang="en-US" sz="1400"/>
                        <a:t>Bob</a:t>
                      </a:r>
                    </a:p>
                  </a:txBody>
                  <a:tcPr/>
                </a:tc>
                <a:tc>
                  <a:txBody>
                    <a:bodyPr/>
                    <a:lstStyle/>
                    <a:p>
                      <a:r>
                        <a:rPr lang="en-US" sz="1400"/>
                        <a:t>EE</a:t>
                      </a:r>
                    </a:p>
                  </a:txBody>
                  <a:tcPr/>
                </a:tc>
                <a:tc>
                  <a:txBody>
                    <a:bodyPr/>
                    <a:lstStyle/>
                    <a:p>
                      <a:r>
                        <a:rPr lang="en-US" sz="1400" err="1"/>
                        <a:t>Asso</a:t>
                      </a:r>
                      <a:endParaRPr lang="en-US" sz="1400"/>
                    </a:p>
                  </a:txBody>
                  <a:tcPr/>
                </a:tc>
                <a:tc>
                  <a:txBody>
                    <a:bodyPr/>
                    <a:lstStyle/>
                    <a:p>
                      <a:r>
                        <a:rPr lang="en-US" sz="1400"/>
                        <a:t>8000</a:t>
                      </a:r>
                    </a:p>
                  </a:txBody>
                  <a:tcPr/>
                </a:tc>
                <a:extLst>
                  <a:ext uri="{0D108BD9-81ED-4DB2-BD59-A6C34878D82A}">
                    <a16:rowId xmlns:a16="http://schemas.microsoft.com/office/drawing/2014/main" val="2516779376"/>
                  </a:ext>
                </a:extLst>
              </a:tr>
              <a:tr h="477880">
                <a:tc>
                  <a:txBody>
                    <a:bodyPr/>
                    <a:lstStyle/>
                    <a:p>
                      <a:r>
                        <a:rPr lang="en-US" sz="1400"/>
                        <a:t>P3</a:t>
                      </a:r>
                    </a:p>
                  </a:txBody>
                  <a:tcPr/>
                </a:tc>
                <a:tc>
                  <a:txBody>
                    <a:bodyPr/>
                    <a:lstStyle/>
                    <a:p>
                      <a:r>
                        <a:rPr lang="en-US" sz="1400"/>
                        <a:t>Calvin</a:t>
                      </a:r>
                    </a:p>
                  </a:txBody>
                  <a:tcPr/>
                </a:tc>
                <a:tc>
                  <a:txBody>
                    <a:bodyPr/>
                    <a:lstStyle/>
                    <a:p>
                      <a:r>
                        <a:rPr lang="en-US" sz="1400"/>
                        <a:t>CS</a:t>
                      </a:r>
                    </a:p>
                  </a:txBody>
                  <a:tcPr/>
                </a:tc>
                <a:tc>
                  <a:txBody>
                    <a:bodyPr/>
                    <a:lstStyle/>
                    <a:p>
                      <a:r>
                        <a:rPr lang="en-US" sz="1400"/>
                        <a:t>Full</a:t>
                      </a:r>
                    </a:p>
                  </a:txBody>
                  <a:tcPr/>
                </a:tc>
                <a:tc>
                  <a:txBody>
                    <a:bodyPr/>
                    <a:lstStyle/>
                    <a:p>
                      <a:r>
                        <a:rPr lang="en-US" sz="1400"/>
                        <a:t>10000</a:t>
                      </a:r>
                    </a:p>
                  </a:txBody>
                  <a:tcPr/>
                </a:tc>
                <a:extLst>
                  <a:ext uri="{0D108BD9-81ED-4DB2-BD59-A6C34878D82A}">
                    <a16:rowId xmlns:a16="http://schemas.microsoft.com/office/drawing/2014/main" val="985880493"/>
                  </a:ext>
                </a:extLst>
              </a:tr>
              <a:tr h="477880">
                <a:tc>
                  <a:txBody>
                    <a:bodyPr/>
                    <a:lstStyle/>
                    <a:p>
                      <a:r>
                        <a:rPr lang="en-US" sz="1400"/>
                        <a:t>P4</a:t>
                      </a:r>
                    </a:p>
                  </a:txBody>
                  <a:tcPr/>
                </a:tc>
                <a:tc>
                  <a:txBody>
                    <a:bodyPr/>
                    <a:lstStyle/>
                    <a:p>
                      <a:r>
                        <a:rPr lang="en-US" sz="1400"/>
                        <a:t>Dorothy</a:t>
                      </a:r>
                    </a:p>
                  </a:txBody>
                  <a:tcPr/>
                </a:tc>
                <a:tc>
                  <a:txBody>
                    <a:bodyPr/>
                    <a:lstStyle/>
                    <a:p>
                      <a:r>
                        <a:rPr lang="en-US" sz="1400"/>
                        <a:t>EE</a:t>
                      </a:r>
                    </a:p>
                  </a:txBody>
                  <a:tcPr/>
                </a:tc>
                <a:tc>
                  <a:txBody>
                    <a:bodyPr/>
                    <a:lstStyle/>
                    <a:p>
                      <a:r>
                        <a:rPr lang="en-US" sz="1400"/>
                        <a:t>Asst</a:t>
                      </a:r>
                    </a:p>
                  </a:txBody>
                  <a:tcPr/>
                </a:tc>
                <a:tc>
                  <a:txBody>
                    <a:bodyPr/>
                    <a:lstStyle/>
                    <a:p>
                      <a:r>
                        <a:rPr lang="en-US" sz="1400"/>
                        <a:t>5000</a:t>
                      </a:r>
                    </a:p>
                  </a:txBody>
                  <a:tcPr/>
                </a:tc>
                <a:extLst>
                  <a:ext uri="{0D108BD9-81ED-4DB2-BD59-A6C34878D82A}">
                    <a16:rowId xmlns:a16="http://schemas.microsoft.com/office/drawing/2014/main" val="4116692764"/>
                  </a:ext>
                </a:extLst>
              </a:tr>
              <a:tr h="477880">
                <a:tc>
                  <a:txBody>
                    <a:bodyPr/>
                    <a:lstStyle/>
                    <a:p>
                      <a:r>
                        <a:rPr lang="en-US" sz="1400"/>
                        <a:t>P5</a:t>
                      </a:r>
                    </a:p>
                  </a:txBody>
                  <a:tcPr/>
                </a:tc>
                <a:tc>
                  <a:txBody>
                    <a:bodyPr/>
                    <a:lstStyle/>
                    <a:p>
                      <a:r>
                        <a:rPr lang="en-US" sz="1400"/>
                        <a:t>Emily</a:t>
                      </a:r>
                    </a:p>
                  </a:txBody>
                  <a:tcPr/>
                </a:tc>
                <a:tc>
                  <a:txBody>
                    <a:bodyPr/>
                    <a:lstStyle/>
                    <a:p>
                      <a:r>
                        <a:rPr lang="en-US" sz="1400"/>
                        <a:t>EE</a:t>
                      </a:r>
                    </a:p>
                  </a:txBody>
                  <a:tcPr/>
                </a:tc>
                <a:tc>
                  <a:txBody>
                    <a:bodyPr/>
                    <a:lstStyle/>
                    <a:p>
                      <a:r>
                        <a:rPr lang="en-US" sz="1400" err="1"/>
                        <a:t>Asso</a:t>
                      </a:r>
                      <a:endParaRPr lang="en-US" sz="1400"/>
                    </a:p>
                  </a:txBody>
                  <a:tcPr/>
                </a:tc>
                <a:tc>
                  <a:txBody>
                    <a:bodyPr/>
                    <a:lstStyle/>
                    <a:p>
                      <a:r>
                        <a:rPr lang="en-US" sz="1400"/>
                        <a:t>8500</a:t>
                      </a:r>
                    </a:p>
                  </a:txBody>
                  <a:tcPr/>
                </a:tc>
                <a:extLst>
                  <a:ext uri="{0D108BD9-81ED-4DB2-BD59-A6C34878D82A}">
                    <a16:rowId xmlns:a16="http://schemas.microsoft.com/office/drawing/2014/main" val="4237192716"/>
                  </a:ext>
                </a:extLst>
              </a:tr>
              <a:tr h="477880">
                <a:tc>
                  <a:txBody>
                    <a:bodyPr/>
                    <a:lstStyle/>
                    <a:p>
                      <a:r>
                        <a:rPr lang="en-US" sz="1400"/>
                        <a:t>P6</a:t>
                      </a:r>
                    </a:p>
                  </a:txBody>
                  <a:tcPr/>
                </a:tc>
                <a:tc>
                  <a:txBody>
                    <a:bodyPr/>
                    <a:lstStyle/>
                    <a:p>
                      <a:r>
                        <a:rPr lang="en-US" sz="1400"/>
                        <a:t>Frank</a:t>
                      </a:r>
                    </a:p>
                  </a:txBody>
                  <a:tcPr/>
                </a:tc>
                <a:tc>
                  <a:txBody>
                    <a:bodyPr/>
                    <a:lstStyle/>
                    <a:p>
                      <a:r>
                        <a:rPr lang="en-US" sz="1400"/>
                        <a:t>CS</a:t>
                      </a:r>
                    </a:p>
                  </a:txBody>
                  <a:tcPr/>
                </a:tc>
                <a:tc>
                  <a:txBody>
                    <a:bodyPr/>
                    <a:lstStyle/>
                    <a:p>
                      <a:r>
                        <a:rPr lang="en-US" sz="1400"/>
                        <a:t>Full</a:t>
                      </a:r>
                    </a:p>
                  </a:txBody>
                  <a:tcPr/>
                </a:tc>
                <a:tc>
                  <a:txBody>
                    <a:bodyPr/>
                    <a:lstStyle/>
                    <a:p>
                      <a:r>
                        <a:rPr lang="en-US" sz="1400"/>
                        <a:t>9000</a:t>
                      </a:r>
                    </a:p>
                  </a:txBody>
                  <a:tcPr/>
                </a:tc>
                <a:extLst>
                  <a:ext uri="{0D108BD9-81ED-4DB2-BD59-A6C34878D82A}">
                    <a16:rowId xmlns:a16="http://schemas.microsoft.com/office/drawing/2014/main" val="4217144095"/>
                  </a:ext>
                </a:extLst>
              </a:tr>
            </a:tbl>
          </a:graphicData>
        </a:graphic>
      </p:graphicFrame>
      <p:sp>
        <p:nvSpPr>
          <p:cNvPr id="7" name="TextBox 6">
            <a:extLst>
              <a:ext uri="{FF2B5EF4-FFF2-40B4-BE49-F238E27FC236}">
                <a16:creationId xmlns:a16="http://schemas.microsoft.com/office/drawing/2014/main" id="{38CAF87C-16C7-884D-96E6-B70258D1672F}"/>
              </a:ext>
            </a:extLst>
          </p:cNvPr>
          <p:cNvSpPr txBox="1"/>
          <p:nvPr/>
        </p:nvSpPr>
        <p:spPr>
          <a:xfrm>
            <a:off x="5580111" y="1547826"/>
            <a:ext cx="2016224" cy="461665"/>
          </a:xfrm>
          <a:prstGeom prst="rect">
            <a:avLst/>
          </a:prstGeom>
          <a:noFill/>
        </p:spPr>
        <p:txBody>
          <a:bodyPr wrap="square" rtlCol="0">
            <a:spAutoFit/>
          </a:bodyPr>
          <a:lstStyle/>
          <a:p>
            <a:r>
              <a:rPr lang="en-US"/>
              <a:t>Prof - Relation</a:t>
            </a:r>
          </a:p>
        </p:txBody>
      </p:sp>
      <p:sp>
        <p:nvSpPr>
          <p:cNvPr id="10" name="TextBox 9">
            <a:extLst>
              <a:ext uri="{FF2B5EF4-FFF2-40B4-BE49-F238E27FC236}">
                <a16:creationId xmlns:a16="http://schemas.microsoft.com/office/drawing/2014/main" id="{D247DD0C-5391-4C44-B423-EC7A4A7EBB24}"/>
              </a:ext>
            </a:extLst>
          </p:cNvPr>
          <p:cNvSpPr txBox="1"/>
          <p:nvPr/>
        </p:nvSpPr>
        <p:spPr>
          <a:xfrm>
            <a:off x="1008444" y="5308194"/>
            <a:ext cx="3530351" cy="1477328"/>
          </a:xfrm>
          <a:prstGeom prst="rect">
            <a:avLst/>
          </a:prstGeom>
          <a:noFill/>
        </p:spPr>
        <p:txBody>
          <a:bodyPr wrap="square" rtlCol="0">
            <a:spAutoFit/>
          </a:bodyPr>
          <a:lstStyle/>
          <a:p>
            <a:r>
              <a:rPr lang="en-US" sz="1800" b="1"/>
              <a:t>Super Keys - Prof</a:t>
            </a:r>
          </a:p>
          <a:p>
            <a:r>
              <a:rPr lang="en-US" sz="1800"/>
              <a:t>{</a:t>
            </a:r>
            <a:r>
              <a:rPr lang="en-US" sz="1800" err="1"/>
              <a:t>pid</a:t>
            </a:r>
            <a:r>
              <a:rPr lang="en-US" sz="1800"/>
              <a:t>}</a:t>
            </a:r>
          </a:p>
          <a:p>
            <a:r>
              <a:rPr lang="en-US" sz="1800"/>
              <a:t>{</a:t>
            </a:r>
            <a:r>
              <a:rPr lang="en-US" sz="1800" err="1"/>
              <a:t>pid</a:t>
            </a:r>
            <a:r>
              <a:rPr lang="en-US" sz="1800"/>
              <a:t>, name}</a:t>
            </a:r>
          </a:p>
          <a:p>
            <a:r>
              <a:rPr lang="en-US" sz="1800"/>
              <a:t>{</a:t>
            </a:r>
            <a:r>
              <a:rPr lang="en-US" sz="1800" err="1"/>
              <a:t>pid</a:t>
            </a:r>
            <a:r>
              <a:rPr lang="en-US" sz="1800"/>
              <a:t>, dept}</a:t>
            </a:r>
          </a:p>
          <a:p>
            <a:r>
              <a:rPr lang="en-US" sz="1800"/>
              <a:t>{</a:t>
            </a:r>
            <a:r>
              <a:rPr lang="en-US" sz="1800" err="1"/>
              <a:t>pid</a:t>
            </a:r>
            <a:r>
              <a:rPr lang="en-US" sz="1800"/>
              <a:t>, rank, </a:t>
            </a:r>
            <a:r>
              <a:rPr lang="en-US" sz="1800" err="1"/>
              <a:t>sal</a:t>
            </a:r>
            <a:r>
              <a:rPr lang="en-US" sz="1800"/>
              <a:t>}</a:t>
            </a:r>
          </a:p>
        </p:txBody>
      </p:sp>
    </p:spTree>
    <p:extLst>
      <p:ext uri="{BB962C8B-B14F-4D97-AF65-F5344CB8AC3E}">
        <p14:creationId xmlns:p14="http://schemas.microsoft.com/office/powerpoint/2010/main" val="3680668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07DA-5F85-9544-8373-E809ADF3D0CA}"/>
              </a:ext>
            </a:extLst>
          </p:cNvPr>
          <p:cNvSpPr>
            <a:spLocks noGrp="1"/>
          </p:cNvSpPr>
          <p:nvPr>
            <p:ph type="title"/>
          </p:nvPr>
        </p:nvSpPr>
        <p:spPr/>
        <p:txBody>
          <a:bodyPr/>
          <a:lstStyle/>
          <a:p>
            <a:r>
              <a:rPr lang="en-US"/>
              <a:t>Candidate Keys</a:t>
            </a:r>
          </a:p>
        </p:txBody>
      </p:sp>
      <p:sp>
        <p:nvSpPr>
          <p:cNvPr id="4" name="Content Placeholder 3">
            <a:extLst>
              <a:ext uri="{FF2B5EF4-FFF2-40B4-BE49-F238E27FC236}">
                <a16:creationId xmlns:a16="http://schemas.microsoft.com/office/drawing/2014/main" id="{86CCF86E-1E40-604C-9849-3B95E62E4EEE}"/>
              </a:ext>
            </a:extLst>
          </p:cNvPr>
          <p:cNvSpPr>
            <a:spLocks noGrp="1"/>
          </p:cNvSpPr>
          <p:nvPr>
            <p:ph sz="half" idx="2"/>
          </p:nvPr>
        </p:nvSpPr>
        <p:spPr>
          <a:xfrm>
            <a:off x="329953" y="2204864"/>
            <a:ext cx="3810000" cy="3581400"/>
          </a:xfrm>
        </p:spPr>
        <p:txBody>
          <a:bodyPr>
            <a:normAutofit/>
          </a:bodyPr>
          <a:lstStyle/>
          <a:p>
            <a:r>
              <a:rPr lang="en-US" sz="2000"/>
              <a:t>Candidate key is a </a:t>
            </a:r>
            <a:r>
              <a:rPr lang="en-US" sz="2000" b="1"/>
              <a:t>minimal</a:t>
            </a:r>
            <a:r>
              <a:rPr lang="en-US" sz="2000"/>
              <a:t> </a:t>
            </a:r>
            <a:r>
              <a:rPr lang="en-US" sz="2000" b="1"/>
              <a:t>super</a:t>
            </a:r>
            <a:r>
              <a:rPr lang="en-US" sz="2000"/>
              <a:t> </a:t>
            </a:r>
            <a:r>
              <a:rPr lang="en-US" sz="2000" b="1"/>
              <a:t>key</a:t>
            </a:r>
            <a:r>
              <a:rPr lang="en-US" sz="2000"/>
              <a:t>. </a:t>
            </a:r>
          </a:p>
        </p:txBody>
      </p:sp>
      <p:graphicFrame>
        <p:nvGraphicFramePr>
          <p:cNvPr id="6" name="Content Placeholder 5">
            <a:extLst>
              <a:ext uri="{FF2B5EF4-FFF2-40B4-BE49-F238E27FC236}">
                <a16:creationId xmlns:a16="http://schemas.microsoft.com/office/drawing/2014/main" id="{2D296204-538C-B744-A0F4-5789F286D336}"/>
              </a:ext>
            </a:extLst>
          </p:cNvPr>
          <p:cNvGraphicFramePr>
            <a:graphicFrameLocks/>
          </p:cNvGraphicFramePr>
          <p:nvPr/>
        </p:nvGraphicFramePr>
        <p:xfrm>
          <a:off x="4139953" y="2067603"/>
          <a:ext cx="4394445" cy="3184454"/>
        </p:xfrm>
        <a:graphic>
          <a:graphicData uri="http://schemas.openxmlformats.org/drawingml/2006/table">
            <a:tbl>
              <a:tblPr firstRow="1" bandRow="1">
                <a:tableStyleId>{5C22544A-7EE6-4342-B048-85BDC9FD1C3A}</a:tableStyleId>
              </a:tblPr>
              <a:tblGrid>
                <a:gridCol w="878889">
                  <a:extLst>
                    <a:ext uri="{9D8B030D-6E8A-4147-A177-3AD203B41FA5}">
                      <a16:colId xmlns:a16="http://schemas.microsoft.com/office/drawing/2014/main" val="2027644607"/>
                    </a:ext>
                  </a:extLst>
                </a:gridCol>
                <a:gridCol w="938626">
                  <a:extLst>
                    <a:ext uri="{9D8B030D-6E8A-4147-A177-3AD203B41FA5}">
                      <a16:colId xmlns:a16="http://schemas.microsoft.com/office/drawing/2014/main" val="1173385078"/>
                    </a:ext>
                  </a:extLst>
                </a:gridCol>
                <a:gridCol w="819152">
                  <a:extLst>
                    <a:ext uri="{9D8B030D-6E8A-4147-A177-3AD203B41FA5}">
                      <a16:colId xmlns:a16="http://schemas.microsoft.com/office/drawing/2014/main" val="924352017"/>
                    </a:ext>
                  </a:extLst>
                </a:gridCol>
                <a:gridCol w="878889">
                  <a:extLst>
                    <a:ext uri="{9D8B030D-6E8A-4147-A177-3AD203B41FA5}">
                      <a16:colId xmlns:a16="http://schemas.microsoft.com/office/drawing/2014/main" val="2810348576"/>
                    </a:ext>
                  </a:extLst>
                </a:gridCol>
                <a:gridCol w="878889">
                  <a:extLst>
                    <a:ext uri="{9D8B030D-6E8A-4147-A177-3AD203B41FA5}">
                      <a16:colId xmlns:a16="http://schemas.microsoft.com/office/drawing/2014/main" val="699139036"/>
                    </a:ext>
                  </a:extLst>
                </a:gridCol>
              </a:tblGrid>
              <a:tr h="454922">
                <a:tc>
                  <a:txBody>
                    <a:bodyPr/>
                    <a:lstStyle/>
                    <a:p>
                      <a:r>
                        <a:rPr lang="en-US" sz="1400" err="1"/>
                        <a:t>Pid</a:t>
                      </a:r>
                      <a:endParaRPr lang="en-US" sz="1400"/>
                    </a:p>
                  </a:txBody>
                  <a:tcPr/>
                </a:tc>
                <a:tc>
                  <a:txBody>
                    <a:bodyPr/>
                    <a:lstStyle/>
                    <a:p>
                      <a:r>
                        <a:rPr lang="en-US" sz="1400"/>
                        <a:t>Name</a:t>
                      </a:r>
                    </a:p>
                  </a:txBody>
                  <a:tcPr/>
                </a:tc>
                <a:tc>
                  <a:txBody>
                    <a:bodyPr/>
                    <a:lstStyle/>
                    <a:p>
                      <a:r>
                        <a:rPr lang="en-US" sz="1400"/>
                        <a:t>Dept</a:t>
                      </a:r>
                    </a:p>
                  </a:txBody>
                  <a:tcPr/>
                </a:tc>
                <a:tc>
                  <a:txBody>
                    <a:bodyPr/>
                    <a:lstStyle/>
                    <a:p>
                      <a:r>
                        <a:rPr lang="en-US" sz="1400"/>
                        <a:t>Rank</a:t>
                      </a:r>
                    </a:p>
                  </a:txBody>
                  <a:tcPr/>
                </a:tc>
                <a:tc>
                  <a:txBody>
                    <a:bodyPr/>
                    <a:lstStyle/>
                    <a:p>
                      <a:r>
                        <a:rPr lang="en-US" sz="1400"/>
                        <a:t>Sal</a:t>
                      </a:r>
                    </a:p>
                  </a:txBody>
                  <a:tcPr/>
                </a:tc>
                <a:extLst>
                  <a:ext uri="{0D108BD9-81ED-4DB2-BD59-A6C34878D82A}">
                    <a16:rowId xmlns:a16="http://schemas.microsoft.com/office/drawing/2014/main" val="2208599301"/>
                  </a:ext>
                </a:extLst>
              </a:tr>
              <a:tr h="454922">
                <a:tc>
                  <a:txBody>
                    <a:bodyPr/>
                    <a:lstStyle/>
                    <a:p>
                      <a:r>
                        <a:rPr lang="en-US" sz="1400"/>
                        <a:t>P1</a:t>
                      </a:r>
                    </a:p>
                  </a:txBody>
                  <a:tcPr/>
                </a:tc>
                <a:tc>
                  <a:txBody>
                    <a:bodyPr/>
                    <a:lstStyle/>
                    <a:p>
                      <a:r>
                        <a:rPr lang="en-US" sz="1400"/>
                        <a:t>Adam</a:t>
                      </a:r>
                    </a:p>
                  </a:txBody>
                  <a:tcPr/>
                </a:tc>
                <a:tc>
                  <a:txBody>
                    <a:bodyPr/>
                    <a:lstStyle/>
                    <a:p>
                      <a:r>
                        <a:rPr lang="en-US" sz="1400"/>
                        <a:t>CS</a:t>
                      </a:r>
                    </a:p>
                  </a:txBody>
                  <a:tcPr/>
                </a:tc>
                <a:tc>
                  <a:txBody>
                    <a:bodyPr/>
                    <a:lstStyle/>
                    <a:p>
                      <a:r>
                        <a:rPr lang="en-US" sz="1400"/>
                        <a:t>Asst</a:t>
                      </a:r>
                    </a:p>
                  </a:txBody>
                  <a:tcPr/>
                </a:tc>
                <a:tc>
                  <a:txBody>
                    <a:bodyPr/>
                    <a:lstStyle/>
                    <a:p>
                      <a:r>
                        <a:rPr lang="en-US" sz="1400"/>
                        <a:t>6000</a:t>
                      </a:r>
                    </a:p>
                  </a:txBody>
                  <a:tcPr/>
                </a:tc>
                <a:extLst>
                  <a:ext uri="{0D108BD9-81ED-4DB2-BD59-A6C34878D82A}">
                    <a16:rowId xmlns:a16="http://schemas.microsoft.com/office/drawing/2014/main" val="1785756508"/>
                  </a:ext>
                </a:extLst>
              </a:tr>
              <a:tr h="454922">
                <a:tc>
                  <a:txBody>
                    <a:bodyPr/>
                    <a:lstStyle/>
                    <a:p>
                      <a:r>
                        <a:rPr lang="en-US" sz="1400"/>
                        <a:t>P2</a:t>
                      </a:r>
                    </a:p>
                  </a:txBody>
                  <a:tcPr/>
                </a:tc>
                <a:tc>
                  <a:txBody>
                    <a:bodyPr/>
                    <a:lstStyle/>
                    <a:p>
                      <a:r>
                        <a:rPr lang="en-US" sz="1400"/>
                        <a:t>Bob</a:t>
                      </a:r>
                    </a:p>
                  </a:txBody>
                  <a:tcPr/>
                </a:tc>
                <a:tc>
                  <a:txBody>
                    <a:bodyPr/>
                    <a:lstStyle/>
                    <a:p>
                      <a:r>
                        <a:rPr lang="en-US" sz="1400"/>
                        <a:t>EE</a:t>
                      </a:r>
                    </a:p>
                  </a:txBody>
                  <a:tcPr/>
                </a:tc>
                <a:tc>
                  <a:txBody>
                    <a:bodyPr/>
                    <a:lstStyle/>
                    <a:p>
                      <a:r>
                        <a:rPr lang="en-US" sz="1400" err="1"/>
                        <a:t>Asso</a:t>
                      </a:r>
                      <a:endParaRPr lang="en-US" sz="1400"/>
                    </a:p>
                  </a:txBody>
                  <a:tcPr/>
                </a:tc>
                <a:tc>
                  <a:txBody>
                    <a:bodyPr/>
                    <a:lstStyle/>
                    <a:p>
                      <a:r>
                        <a:rPr lang="en-US" sz="1400"/>
                        <a:t>8000</a:t>
                      </a:r>
                    </a:p>
                  </a:txBody>
                  <a:tcPr/>
                </a:tc>
                <a:extLst>
                  <a:ext uri="{0D108BD9-81ED-4DB2-BD59-A6C34878D82A}">
                    <a16:rowId xmlns:a16="http://schemas.microsoft.com/office/drawing/2014/main" val="2516779376"/>
                  </a:ext>
                </a:extLst>
              </a:tr>
              <a:tr h="454922">
                <a:tc>
                  <a:txBody>
                    <a:bodyPr/>
                    <a:lstStyle/>
                    <a:p>
                      <a:r>
                        <a:rPr lang="en-US" sz="1400"/>
                        <a:t>P3</a:t>
                      </a:r>
                    </a:p>
                  </a:txBody>
                  <a:tcPr/>
                </a:tc>
                <a:tc>
                  <a:txBody>
                    <a:bodyPr/>
                    <a:lstStyle/>
                    <a:p>
                      <a:r>
                        <a:rPr lang="en-US" sz="1400"/>
                        <a:t>Calvin</a:t>
                      </a:r>
                    </a:p>
                  </a:txBody>
                  <a:tcPr/>
                </a:tc>
                <a:tc>
                  <a:txBody>
                    <a:bodyPr/>
                    <a:lstStyle/>
                    <a:p>
                      <a:r>
                        <a:rPr lang="en-US" sz="1400"/>
                        <a:t>CS</a:t>
                      </a:r>
                    </a:p>
                  </a:txBody>
                  <a:tcPr/>
                </a:tc>
                <a:tc>
                  <a:txBody>
                    <a:bodyPr/>
                    <a:lstStyle/>
                    <a:p>
                      <a:r>
                        <a:rPr lang="en-US" sz="1400"/>
                        <a:t>Full</a:t>
                      </a:r>
                    </a:p>
                  </a:txBody>
                  <a:tcPr/>
                </a:tc>
                <a:tc>
                  <a:txBody>
                    <a:bodyPr/>
                    <a:lstStyle/>
                    <a:p>
                      <a:r>
                        <a:rPr lang="en-US" sz="1400"/>
                        <a:t>10000</a:t>
                      </a:r>
                    </a:p>
                  </a:txBody>
                  <a:tcPr/>
                </a:tc>
                <a:extLst>
                  <a:ext uri="{0D108BD9-81ED-4DB2-BD59-A6C34878D82A}">
                    <a16:rowId xmlns:a16="http://schemas.microsoft.com/office/drawing/2014/main" val="985880493"/>
                  </a:ext>
                </a:extLst>
              </a:tr>
              <a:tr h="454922">
                <a:tc>
                  <a:txBody>
                    <a:bodyPr/>
                    <a:lstStyle/>
                    <a:p>
                      <a:r>
                        <a:rPr lang="en-US" sz="1400"/>
                        <a:t>P4</a:t>
                      </a:r>
                    </a:p>
                  </a:txBody>
                  <a:tcPr/>
                </a:tc>
                <a:tc>
                  <a:txBody>
                    <a:bodyPr/>
                    <a:lstStyle/>
                    <a:p>
                      <a:r>
                        <a:rPr lang="en-US" sz="1400"/>
                        <a:t>Dorothy</a:t>
                      </a:r>
                    </a:p>
                  </a:txBody>
                  <a:tcPr/>
                </a:tc>
                <a:tc>
                  <a:txBody>
                    <a:bodyPr/>
                    <a:lstStyle/>
                    <a:p>
                      <a:r>
                        <a:rPr lang="en-US" sz="1400"/>
                        <a:t>EE</a:t>
                      </a:r>
                    </a:p>
                  </a:txBody>
                  <a:tcPr/>
                </a:tc>
                <a:tc>
                  <a:txBody>
                    <a:bodyPr/>
                    <a:lstStyle/>
                    <a:p>
                      <a:r>
                        <a:rPr lang="en-US" sz="1400"/>
                        <a:t>Asst</a:t>
                      </a:r>
                    </a:p>
                  </a:txBody>
                  <a:tcPr/>
                </a:tc>
                <a:tc>
                  <a:txBody>
                    <a:bodyPr/>
                    <a:lstStyle/>
                    <a:p>
                      <a:r>
                        <a:rPr lang="en-US" sz="1400"/>
                        <a:t>5000</a:t>
                      </a:r>
                    </a:p>
                  </a:txBody>
                  <a:tcPr/>
                </a:tc>
                <a:extLst>
                  <a:ext uri="{0D108BD9-81ED-4DB2-BD59-A6C34878D82A}">
                    <a16:rowId xmlns:a16="http://schemas.microsoft.com/office/drawing/2014/main" val="4116692764"/>
                  </a:ext>
                </a:extLst>
              </a:tr>
              <a:tr h="454922">
                <a:tc>
                  <a:txBody>
                    <a:bodyPr/>
                    <a:lstStyle/>
                    <a:p>
                      <a:r>
                        <a:rPr lang="en-US" sz="1400"/>
                        <a:t>P5</a:t>
                      </a:r>
                    </a:p>
                  </a:txBody>
                  <a:tcPr/>
                </a:tc>
                <a:tc>
                  <a:txBody>
                    <a:bodyPr/>
                    <a:lstStyle/>
                    <a:p>
                      <a:r>
                        <a:rPr lang="en-US" sz="1400"/>
                        <a:t>Emily</a:t>
                      </a:r>
                    </a:p>
                  </a:txBody>
                  <a:tcPr/>
                </a:tc>
                <a:tc>
                  <a:txBody>
                    <a:bodyPr/>
                    <a:lstStyle/>
                    <a:p>
                      <a:r>
                        <a:rPr lang="en-US" sz="1400"/>
                        <a:t>EE</a:t>
                      </a:r>
                    </a:p>
                  </a:txBody>
                  <a:tcPr/>
                </a:tc>
                <a:tc>
                  <a:txBody>
                    <a:bodyPr/>
                    <a:lstStyle/>
                    <a:p>
                      <a:r>
                        <a:rPr lang="en-US" sz="1400" err="1"/>
                        <a:t>Asso</a:t>
                      </a:r>
                      <a:endParaRPr lang="en-US" sz="1400"/>
                    </a:p>
                  </a:txBody>
                  <a:tcPr/>
                </a:tc>
                <a:tc>
                  <a:txBody>
                    <a:bodyPr/>
                    <a:lstStyle/>
                    <a:p>
                      <a:r>
                        <a:rPr lang="en-US" sz="1400"/>
                        <a:t>8500</a:t>
                      </a:r>
                    </a:p>
                  </a:txBody>
                  <a:tcPr/>
                </a:tc>
                <a:extLst>
                  <a:ext uri="{0D108BD9-81ED-4DB2-BD59-A6C34878D82A}">
                    <a16:rowId xmlns:a16="http://schemas.microsoft.com/office/drawing/2014/main" val="4237192716"/>
                  </a:ext>
                </a:extLst>
              </a:tr>
              <a:tr h="454922">
                <a:tc>
                  <a:txBody>
                    <a:bodyPr/>
                    <a:lstStyle/>
                    <a:p>
                      <a:r>
                        <a:rPr lang="en-US" sz="1400"/>
                        <a:t>P6</a:t>
                      </a:r>
                    </a:p>
                  </a:txBody>
                  <a:tcPr/>
                </a:tc>
                <a:tc>
                  <a:txBody>
                    <a:bodyPr/>
                    <a:lstStyle/>
                    <a:p>
                      <a:r>
                        <a:rPr lang="en-US" sz="1400"/>
                        <a:t>Frank</a:t>
                      </a:r>
                    </a:p>
                  </a:txBody>
                  <a:tcPr/>
                </a:tc>
                <a:tc>
                  <a:txBody>
                    <a:bodyPr/>
                    <a:lstStyle/>
                    <a:p>
                      <a:r>
                        <a:rPr lang="en-US" sz="1400"/>
                        <a:t>CS</a:t>
                      </a:r>
                    </a:p>
                  </a:txBody>
                  <a:tcPr/>
                </a:tc>
                <a:tc>
                  <a:txBody>
                    <a:bodyPr/>
                    <a:lstStyle/>
                    <a:p>
                      <a:r>
                        <a:rPr lang="en-US" sz="1400"/>
                        <a:t>Full</a:t>
                      </a:r>
                    </a:p>
                  </a:txBody>
                  <a:tcPr/>
                </a:tc>
                <a:tc>
                  <a:txBody>
                    <a:bodyPr/>
                    <a:lstStyle/>
                    <a:p>
                      <a:r>
                        <a:rPr lang="en-US" sz="1400"/>
                        <a:t>9000</a:t>
                      </a:r>
                    </a:p>
                  </a:txBody>
                  <a:tcPr/>
                </a:tc>
                <a:extLst>
                  <a:ext uri="{0D108BD9-81ED-4DB2-BD59-A6C34878D82A}">
                    <a16:rowId xmlns:a16="http://schemas.microsoft.com/office/drawing/2014/main" val="4217144095"/>
                  </a:ext>
                </a:extLst>
              </a:tr>
            </a:tbl>
          </a:graphicData>
        </a:graphic>
      </p:graphicFrame>
      <p:sp>
        <p:nvSpPr>
          <p:cNvPr id="7" name="TextBox 6">
            <a:extLst>
              <a:ext uri="{FF2B5EF4-FFF2-40B4-BE49-F238E27FC236}">
                <a16:creationId xmlns:a16="http://schemas.microsoft.com/office/drawing/2014/main" id="{A7576AB2-E72F-AB4E-B5A3-4BC0141D4252}"/>
              </a:ext>
            </a:extLst>
          </p:cNvPr>
          <p:cNvSpPr txBox="1"/>
          <p:nvPr/>
        </p:nvSpPr>
        <p:spPr>
          <a:xfrm>
            <a:off x="5621287" y="1605939"/>
            <a:ext cx="2016224" cy="461665"/>
          </a:xfrm>
          <a:prstGeom prst="rect">
            <a:avLst/>
          </a:prstGeom>
          <a:noFill/>
        </p:spPr>
        <p:txBody>
          <a:bodyPr wrap="square" rtlCol="0">
            <a:spAutoFit/>
          </a:bodyPr>
          <a:lstStyle/>
          <a:p>
            <a:r>
              <a:rPr lang="en-US"/>
              <a:t>Prof - Relation</a:t>
            </a:r>
          </a:p>
        </p:txBody>
      </p:sp>
      <p:sp>
        <p:nvSpPr>
          <p:cNvPr id="10" name="TextBox 9">
            <a:extLst>
              <a:ext uri="{FF2B5EF4-FFF2-40B4-BE49-F238E27FC236}">
                <a16:creationId xmlns:a16="http://schemas.microsoft.com/office/drawing/2014/main" id="{2E3E606A-56DB-4346-B072-681D6A09FC90}"/>
              </a:ext>
            </a:extLst>
          </p:cNvPr>
          <p:cNvSpPr txBox="1"/>
          <p:nvPr/>
        </p:nvSpPr>
        <p:spPr>
          <a:xfrm>
            <a:off x="213421" y="3985771"/>
            <a:ext cx="4458071" cy="1200329"/>
          </a:xfrm>
          <a:prstGeom prst="rect">
            <a:avLst/>
          </a:prstGeom>
          <a:noFill/>
        </p:spPr>
        <p:txBody>
          <a:bodyPr wrap="square" rtlCol="0">
            <a:spAutoFit/>
          </a:bodyPr>
          <a:lstStyle/>
          <a:p>
            <a:r>
              <a:rPr lang="en-US" sz="1800" b="1"/>
              <a:t>Candidate Key - Prof</a:t>
            </a:r>
          </a:p>
          <a:p>
            <a:r>
              <a:rPr lang="en-US" sz="1800"/>
              <a:t>{</a:t>
            </a:r>
            <a:r>
              <a:rPr lang="en-US" sz="1800" err="1"/>
              <a:t>pid</a:t>
            </a:r>
            <a:r>
              <a:rPr lang="en-US" sz="1800"/>
              <a:t>}</a:t>
            </a:r>
          </a:p>
          <a:p>
            <a:r>
              <a:rPr lang="en-US" sz="1800"/>
              <a:t>This is also the </a:t>
            </a:r>
            <a:r>
              <a:rPr lang="en-US" sz="1800" b="1"/>
              <a:t>Primary Key</a:t>
            </a:r>
            <a:endParaRPr lang="en-US" sz="1800"/>
          </a:p>
          <a:p>
            <a:endParaRPr lang="en-US" sz="1800"/>
          </a:p>
        </p:txBody>
      </p:sp>
    </p:spTree>
    <p:extLst>
      <p:ext uri="{BB962C8B-B14F-4D97-AF65-F5344CB8AC3E}">
        <p14:creationId xmlns:p14="http://schemas.microsoft.com/office/powerpoint/2010/main" val="510764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07DA-5F85-9544-8373-E809ADF3D0CA}"/>
              </a:ext>
            </a:extLst>
          </p:cNvPr>
          <p:cNvSpPr>
            <a:spLocks noGrp="1"/>
          </p:cNvSpPr>
          <p:nvPr>
            <p:ph type="title"/>
          </p:nvPr>
        </p:nvSpPr>
        <p:spPr/>
        <p:txBody>
          <a:bodyPr/>
          <a:lstStyle/>
          <a:p>
            <a:r>
              <a:rPr lang="en-US"/>
              <a:t>Foreign Keys</a:t>
            </a:r>
          </a:p>
        </p:txBody>
      </p:sp>
      <p:sp>
        <p:nvSpPr>
          <p:cNvPr id="3" name="Content Placeholder 2">
            <a:extLst>
              <a:ext uri="{FF2B5EF4-FFF2-40B4-BE49-F238E27FC236}">
                <a16:creationId xmlns:a16="http://schemas.microsoft.com/office/drawing/2014/main" id="{814CD7BE-4471-B04B-8D85-627A2E4E5F93}"/>
              </a:ext>
            </a:extLst>
          </p:cNvPr>
          <p:cNvSpPr>
            <a:spLocks noGrp="1"/>
          </p:cNvSpPr>
          <p:nvPr>
            <p:ph sz="half" idx="1"/>
          </p:nvPr>
        </p:nvSpPr>
        <p:spPr>
          <a:xfrm>
            <a:off x="609600" y="1524000"/>
            <a:ext cx="7772399" cy="1905000"/>
          </a:xfrm>
        </p:spPr>
        <p:txBody>
          <a:bodyPr/>
          <a:lstStyle/>
          <a:p>
            <a:pPr marL="457200" indent="-457200">
              <a:buFont typeface="Arial" panose="020B0604020202020204" pitchFamily="34" charset="0"/>
              <a:buChar char="•"/>
            </a:pPr>
            <a:r>
              <a:rPr lang="en-US" sz="2000"/>
              <a:t>Set of fields or attributes in one relation that is used to “refer” to a tuple in another relation.</a:t>
            </a:r>
          </a:p>
        </p:txBody>
      </p:sp>
      <p:graphicFrame>
        <p:nvGraphicFramePr>
          <p:cNvPr id="10" name="Content Placeholder 5">
            <a:extLst>
              <a:ext uri="{FF2B5EF4-FFF2-40B4-BE49-F238E27FC236}">
                <a16:creationId xmlns:a16="http://schemas.microsoft.com/office/drawing/2014/main" id="{B58BD27B-2886-5C40-87CD-A95673AECB13}"/>
              </a:ext>
            </a:extLst>
          </p:cNvPr>
          <p:cNvGraphicFramePr>
            <a:graphicFrameLocks/>
          </p:cNvGraphicFramePr>
          <p:nvPr/>
        </p:nvGraphicFramePr>
        <p:xfrm>
          <a:off x="251520" y="2742292"/>
          <a:ext cx="3810000" cy="2743200"/>
        </p:xfrm>
        <a:graphic>
          <a:graphicData uri="http://schemas.openxmlformats.org/drawingml/2006/table">
            <a:tbl>
              <a:tblPr firstRow="1" bandRow="1">
                <a:tableStyleId>{5C22544A-7EE6-4342-B048-85BDC9FD1C3A}</a:tableStyleId>
              </a:tblPr>
              <a:tblGrid>
                <a:gridCol w="762000">
                  <a:extLst>
                    <a:ext uri="{9D8B030D-6E8A-4147-A177-3AD203B41FA5}">
                      <a16:colId xmlns:a16="http://schemas.microsoft.com/office/drawing/2014/main" val="2027644607"/>
                    </a:ext>
                  </a:extLst>
                </a:gridCol>
                <a:gridCol w="813792">
                  <a:extLst>
                    <a:ext uri="{9D8B030D-6E8A-4147-A177-3AD203B41FA5}">
                      <a16:colId xmlns:a16="http://schemas.microsoft.com/office/drawing/2014/main" val="1173385078"/>
                    </a:ext>
                  </a:extLst>
                </a:gridCol>
                <a:gridCol w="710208">
                  <a:extLst>
                    <a:ext uri="{9D8B030D-6E8A-4147-A177-3AD203B41FA5}">
                      <a16:colId xmlns:a16="http://schemas.microsoft.com/office/drawing/2014/main" val="924352017"/>
                    </a:ext>
                  </a:extLst>
                </a:gridCol>
                <a:gridCol w="762000">
                  <a:extLst>
                    <a:ext uri="{9D8B030D-6E8A-4147-A177-3AD203B41FA5}">
                      <a16:colId xmlns:a16="http://schemas.microsoft.com/office/drawing/2014/main" val="2810348576"/>
                    </a:ext>
                  </a:extLst>
                </a:gridCol>
                <a:gridCol w="762000">
                  <a:extLst>
                    <a:ext uri="{9D8B030D-6E8A-4147-A177-3AD203B41FA5}">
                      <a16:colId xmlns:a16="http://schemas.microsoft.com/office/drawing/2014/main" val="699139036"/>
                    </a:ext>
                  </a:extLst>
                </a:gridCol>
              </a:tblGrid>
              <a:tr h="370840">
                <a:tc>
                  <a:txBody>
                    <a:bodyPr/>
                    <a:lstStyle/>
                    <a:p>
                      <a:r>
                        <a:rPr lang="en-US" sz="1400" err="1"/>
                        <a:t>Pid</a:t>
                      </a:r>
                      <a:endParaRPr lang="en-US" sz="1400"/>
                    </a:p>
                  </a:txBody>
                  <a:tcPr/>
                </a:tc>
                <a:tc>
                  <a:txBody>
                    <a:bodyPr/>
                    <a:lstStyle/>
                    <a:p>
                      <a:r>
                        <a:rPr lang="en-US" sz="1400"/>
                        <a:t>Name</a:t>
                      </a:r>
                    </a:p>
                  </a:txBody>
                  <a:tcPr/>
                </a:tc>
                <a:tc>
                  <a:txBody>
                    <a:bodyPr/>
                    <a:lstStyle/>
                    <a:p>
                      <a:r>
                        <a:rPr lang="en-US" sz="1400"/>
                        <a:t>Dept</a:t>
                      </a:r>
                    </a:p>
                  </a:txBody>
                  <a:tcPr/>
                </a:tc>
                <a:tc>
                  <a:txBody>
                    <a:bodyPr/>
                    <a:lstStyle/>
                    <a:p>
                      <a:r>
                        <a:rPr lang="en-US" sz="1400"/>
                        <a:t>Rank</a:t>
                      </a:r>
                    </a:p>
                  </a:txBody>
                  <a:tcPr/>
                </a:tc>
                <a:tc>
                  <a:txBody>
                    <a:bodyPr/>
                    <a:lstStyle/>
                    <a:p>
                      <a:r>
                        <a:rPr lang="en-US" sz="1400"/>
                        <a:t>Sal</a:t>
                      </a:r>
                    </a:p>
                  </a:txBody>
                  <a:tcPr/>
                </a:tc>
                <a:extLst>
                  <a:ext uri="{0D108BD9-81ED-4DB2-BD59-A6C34878D82A}">
                    <a16:rowId xmlns:a16="http://schemas.microsoft.com/office/drawing/2014/main" val="2208599301"/>
                  </a:ext>
                </a:extLst>
              </a:tr>
              <a:tr h="370840">
                <a:tc>
                  <a:txBody>
                    <a:bodyPr/>
                    <a:lstStyle/>
                    <a:p>
                      <a:r>
                        <a:rPr lang="en-US" sz="1400"/>
                        <a:t>P1</a:t>
                      </a:r>
                    </a:p>
                  </a:txBody>
                  <a:tcPr/>
                </a:tc>
                <a:tc>
                  <a:txBody>
                    <a:bodyPr/>
                    <a:lstStyle/>
                    <a:p>
                      <a:r>
                        <a:rPr lang="en-US" sz="1400"/>
                        <a:t>Adam</a:t>
                      </a:r>
                    </a:p>
                  </a:txBody>
                  <a:tcPr/>
                </a:tc>
                <a:tc>
                  <a:txBody>
                    <a:bodyPr/>
                    <a:lstStyle/>
                    <a:p>
                      <a:r>
                        <a:rPr lang="en-US" sz="1400"/>
                        <a:t>CS</a:t>
                      </a:r>
                    </a:p>
                  </a:txBody>
                  <a:tcPr/>
                </a:tc>
                <a:tc>
                  <a:txBody>
                    <a:bodyPr/>
                    <a:lstStyle/>
                    <a:p>
                      <a:r>
                        <a:rPr lang="en-US" sz="1400"/>
                        <a:t>Asst</a:t>
                      </a:r>
                    </a:p>
                  </a:txBody>
                  <a:tcPr/>
                </a:tc>
                <a:tc>
                  <a:txBody>
                    <a:bodyPr/>
                    <a:lstStyle/>
                    <a:p>
                      <a:r>
                        <a:rPr lang="en-US" sz="1400"/>
                        <a:t>6000</a:t>
                      </a:r>
                    </a:p>
                  </a:txBody>
                  <a:tcPr/>
                </a:tc>
                <a:extLst>
                  <a:ext uri="{0D108BD9-81ED-4DB2-BD59-A6C34878D82A}">
                    <a16:rowId xmlns:a16="http://schemas.microsoft.com/office/drawing/2014/main" val="1785756508"/>
                  </a:ext>
                </a:extLst>
              </a:tr>
              <a:tr h="370840">
                <a:tc>
                  <a:txBody>
                    <a:bodyPr/>
                    <a:lstStyle/>
                    <a:p>
                      <a:r>
                        <a:rPr lang="en-US" sz="1400"/>
                        <a:t>P2</a:t>
                      </a:r>
                    </a:p>
                  </a:txBody>
                  <a:tcPr/>
                </a:tc>
                <a:tc>
                  <a:txBody>
                    <a:bodyPr/>
                    <a:lstStyle/>
                    <a:p>
                      <a:r>
                        <a:rPr lang="en-US" sz="1400"/>
                        <a:t>Bob</a:t>
                      </a:r>
                    </a:p>
                  </a:txBody>
                  <a:tcPr/>
                </a:tc>
                <a:tc>
                  <a:txBody>
                    <a:bodyPr/>
                    <a:lstStyle/>
                    <a:p>
                      <a:r>
                        <a:rPr lang="en-US" sz="1400"/>
                        <a:t>EE</a:t>
                      </a:r>
                    </a:p>
                  </a:txBody>
                  <a:tcPr/>
                </a:tc>
                <a:tc>
                  <a:txBody>
                    <a:bodyPr/>
                    <a:lstStyle/>
                    <a:p>
                      <a:r>
                        <a:rPr lang="en-US" sz="1400" err="1"/>
                        <a:t>Asso</a:t>
                      </a:r>
                      <a:endParaRPr lang="en-US" sz="1400"/>
                    </a:p>
                  </a:txBody>
                  <a:tcPr/>
                </a:tc>
                <a:tc>
                  <a:txBody>
                    <a:bodyPr/>
                    <a:lstStyle/>
                    <a:p>
                      <a:r>
                        <a:rPr lang="en-US" sz="1400"/>
                        <a:t>8000</a:t>
                      </a:r>
                    </a:p>
                  </a:txBody>
                  <a:tcPr/>
                </a:tc>
                <a:extLst>
                  <a:ext uri="{0D108BD9-81ED-4DB2-BD59-A6C34878D82A}">
                    <a16:rowId xmlns:a16="http://schemas.microsoft.com/office/drawing/2014/main" val="2516779376"/>
                  </a:ext>
                </a:extLst>
              </a:tr>
              <a:tr h="370840">
                <a:tc>
                  <a:txBody>
                    <a:bodyPr/>
                    <a:lstStyle/>
                    <a:p>
                      <a:r>
                        <a:rPr lang="en-US" sz="1400"/>
                        <a:t>P3</a:t>
                      </a:r>
                    </a:p>
                  </a:txBody>
                  <a:tcPr/>
                </a:tc>
                <a:tc>
                  <a:txBody>
                    <a:bodyPr/>
                    <a:lstStyle/>
                    <a:p>
                      <a:r>
                        <a:rPr lang="en-US" sz="1400"/>
                        <a:t>Calvin</a:t>
                      </a:r>
                    </a:p>
                  </a:txBody>
                  <a:tcPr/>
                </a:tc>
                <a:tc>
                  <a:txBody>
                    <a:bodyPr/>
                    <a:lstStyle/>
                    <a:p>
                      <a:r>
                        <a:rPr lang="en-US" sz="1400"/>
                        <a:t>CS</a:t>
                      </a:r>
                    </a:p>
                  </a:txBody>
                  <a:tcPr/>
                </a:tc>
                <a:tc>
                  <a:txBody>
                    <a:bodyPr/>
                    <a:lstStyle/>
                    <a:p>
                      <a:r>
                        <a:rPr lang="en-US" sz="1400"/>
                        <a:t>Full</a:t>
                      </a:r>
                    </a:p>
                  </a:txBody>
                  <a:tcPr/>
                </a:tc>
                <a:tc>
                  <a:txBody>
                    <a:bodyPr/>
                    <a:lstStyle/>
                    <a:p>
                      <a:r>
                        <a:rPr lang="en-US" sz="1400"/>
                        <a:t>10000</a:t>
                      </a:r>
                    </a:p>
                  </a:txBody>
                  <a:tcPr/>
                </a:tc>
                <a:extLst>
                  <a:ext uri="{0D108BD9-81ED-4DB2-BD59-A6C34878D82A}">
                    <a16:rowId xmlns:a16="http://schemas.microsoft.com/office/drawing/2014/main" val="985880493"/>
                  </a:ext>
                </a:extLst>
              </a:tr>
              <a:tr h="370840">
                <a:tc>
                  <a:txBody>
                    <a:bodyPr/>
                    <a:lstStyle/>
                    <a:p>
                      <a:r>
                        <a:rPr lang="en-US" sz="1400"/>
                        <a:t>P4</a:t>
                      </a:r>
                    </a:p>
                  </a:txBody>
                  <a:tcPr/>
                </a:tc>
                <a:tc>
                  <a:txBody>
                    <a:bodyPr/>
                    <a:lstStyle/>
                    <a:p>
                      <a:r>
                        <a:rPr lang="en-US" sz="1400"/>
                        <a:t>Dorothy</a:t>
                      </a:r>
                    </a:p>
                  </a:txBody>
                  <a:tcPr/>
                </a:tc>
                <a:tc>
                  <a:txBody>
                    <a:bodyPr/>
                    <a:lstStyle/>
                    <a:p>
                      <a:r>
                        <a:rPr lang="en-US" sz="1400"/>
                        <a:t>EE</a:t>
                      </a:r>
                    </a:p>
                  </a:txBody>
                  <a:tcPr/>
                </a:tc>
                <a:tc>
                  <a:txBody>
                    <a:bodyPr/>
                    <a:lstStyle/>
                    <a:p>
                      <a:r>
                        <a:rPr lang="en-US" sz="1400"/>
                        <a:t>Asst</a:t>
                      </a:r>
                    </a:p>
                  </a:txBody>
                  <a:tcPr/>
                </a:tc>
                <a:tc>
                  <a:txBody>
                    <a:bodyPr/>
                    <a:lstStyle/>
                    <a:p>
                      <a:r>
                        <a:rPr lang="en-US" sz="1400"/>
                        <a:t>5000</a:t>
                      </a:r>
                    </a:p>
                  </a:txBody>
                  <a:tcPr/>
                </a:tc>
                <a:extLst>
                  <a:ext uri="{0D108BD9-81ED-4DB2-BD59-A6C34878D82A}">
                    <a16:rowId xmlns:a16="http://schemas.microsoft.com/office/drawing/2014/main" val="4116692764"/>
                  </a:ext>
                </a:extLst>
              </a:tr>
              <a:tr h="370840">
                <a:tc>
                  <a:txBody>
                    <a:bodyPr/>
                    <a:lstStyle/>
                    <a:p>
                      <a:r>
                        <a:rPr lang="en-US" sz="1400"/>
                        <a:t>P5</a:t>
                      </a:r>
                    </a:p>
                  </a:txBody>
                  <a:tcPr/>
                </a:tc>
                <a:tc>
                  <a:txBody>
                    <a:bodyPr/>
                    <a:lstStyle/>
                    <a:p>
                      <a:r>
                        <a:rPr lang="en-US" sz="1400"/>
                        <a:t>Emily</a:t>
                      </a:r>
                    </a:p>
                  </a:txBody>
                  <a:tcPr/>
                </a:tc>
                <a:tc>
                  <a:txBody>
                    <a:bodyPr/>
                    <a:lstStyle/>
                    <a:p>
                      <a:r>
                        <a:rPr lang="en-US" sz="1400"/>
                        <a:t>EE</a:t>
                      </a:r>
                    </a:p>
                  </a:txBody>
                  <a:tcPr/>
                </a:tc>
                <a:tc>
                  <a:txBody>
                    <a:bodyPr/>
                    <a:lstStyle/>
                    <a:p>
                      <a:r>
                        <a:rPr lang="en-US" sz="1400" err="1"/>
                        <a:t>Asso</a:t>
                      </a:r>
                      <a:endParaRPr lang="en-US" sz="1400"/>
                    </a:p>
                  </a:txBody>
                  <a:tcPr/>
                </a:tc>
                <a:tc>
                  <a:txBody>
                    <a:bodyPr/>
                    <a:lstStyle/>
                    <a:p>
                      <a:r>
                        <a:rPr lang="en-US" sz="1400"/>
                        <a:t>8500</a:t>
                      </a:r>
                    </a:p>
                  </a:txBody>
                  <a:tcPr/>
                </a:tc>
                <a:extLst>
                  <a:ext uri="{0D108BD9-81ED-4DB2-BD59-A6C34878D82A}">
                    <a16:rowId xmlns:a16="http://schemas.microsoft.com/office/drawing/2014/main" val="4237192716"/>
                  </a:ext>
                </a:extLst>
              </a:tr>
              <a:tr h="370840">
                <a:tc>
                  <a:txBody>
                    <a:bodyPr/>
                    <a:lstStyle/>
                    <a:p>
                      <a:r>
                        <a:rPr lang="en-US" sz="1400"/>
                        <a:t>P6</a:t>
                      </a:r>
                    </a:p>
                  </a:txBody>
                  <a:tcPr/>
                </a:tc>
                <a:tc>
                  <a:txBody>
                    <a:bodyPr/>
                    <a:lstStyle/>
                    <a:p>
                      <a:r>
                        <a:rPr lang="en-US" sz="1400"/>
                        <a:t>Frank</a:t>
                      </a:r>
                    </a:p>
                  </a:txBody>
                  <a:tcPr/>
                </a:tc>
                <a:tc>
                  <a:txBody>
                    <a:bodyPr/>
                    <a:lstStyle/>
                    <a:p>
                      <a:r>
                        <a:rPr lang="en-US" sz="1400"/>
                        <a:t>CS</a:t>
                      </a:r>
                    </a:p>
                  </a:txBody>
                  <a:tcPr/>
                </a:tc>
                <a:tc>
                  <a:txBody>
                    <a:bodyPr/>
                    <a:lstStyle/>
                    <a:p>
                      <a:r>
                        <a:rPr lang="en-US" sz="1400"/>
                        <a:t>Full</a:t>
                      </a:r>
                    </a:p>
                  </a:txBody>
                  <a:tcPr/>
                </a:tc>
                <a:tc>
                  <a:txBody>
                    <a:bodyPr/>
                    <a:lstStyle/>
                    <a:p>
                      <a:r>
                        <a:rPr lang="en-US" sz="1400"/>
                        <a:t>9000</a:t>
                      </a:r>
                    </a:p>
                  </a:txBody>
                  <a:tcPr/>
                </a:tc>
                <a:extLst>
                  <a:ext uri="{0D108BD9-81ED-4DB2-BD59-A6C34878D82A}">
                    <a16:rowId xmlns:a16="http://schemas.microsoft.com/office/drawing/2014/main" val="4217144095"/>
                  </a:ext>
                </a:extLst>
              </a:tr>
            </a:tbl>
          </a:graphicData>
        </a:graphic>
      </p:graphicFrame>
      <p:sp>
        <p:nvSpPr>
          <p:cNvPr id="11" name="TextBox 10">
            <a:extLst>
              <a:ext uri="{FF2B5EF4-FFF2-40B4-BE49-F238E27FC236}">
                <a16:creationId xmlns:a16="http://schemas.microsoft.com/office/drawing/2014/main" id="{2B981CAE-1006-A740-84E4-9BC1834AD5CE}"/>
              </a:ext>
            </a:extLst>
          </p:cNvPr>
          <p:cNvSpPr txBox="1"/>
          <p:nvPr/>
        </p:nvSpPr>
        <p:spPr>
          <a:xfrm>
            <a:off x="1107232" y="2271028"/>
            <a:ext cx="2016224" cy="461665"/>
          </a:xfrm>
          <a:prstGeom prst="rect">
            <a:avLst/>
          </a:prstGeom>
          <a:noFill/>
        </p:spPr>
        <p:txBody>
          <a:bodyPr wrap="square" rtlCol="0">
            <a:spAutoFit/>
          </a:bodyPr>
          <a:lstStyle/>
          <a:p>
            <a:r>
              <a:rPr lang="en-US"/>
              <a:t>Prof - Relation</a:t>
            </a:r>
          </a:p>
        </p:txBody>
      </p:sp>
      <p:graphicFrame>
        <p:nvGraphicFramePr>
          <p:cNvPr id="12" name="Content Placeholder 5">
            <a:extLst>
              <a:ext uri="{FF2B5EF4-FFF2-40B4-BE49-F238E27FC236}">
                <a16:creationId xmlns:a16="http://schemas.microsoft.com/office/drawing/2014/main" id="{19F3F43A-2C06-C747-817C-A69898F68650}"/>
              </a:ext>
            </a:extLst>
          </p:cNvPr>
          <p:cNvGraphicFramePr>
            <a:graphicFrameLocks/>
          </p:cNvGraphicFramePr>
          <p:nvPr/>
        </p:nvGraphicFramePr>
        <p:xfrm>
          <a:off x="4101349" y="2742292"/>
          <a:ext cx="3302756" cy="2098161"/>
        </p:xfrm>
        <a:graphic>
          <a:graphicData uri="http://schemas.openxmlformats.org/drawingml/2006/table">
            <a:tbl>
              <a:tblPr firstRow="1" bandRow="1">
                <a:tableStyleId>{5C22544A-7EE6-4342-B048-85BDC9FD1C3A}</a:tableStyleId>
              </a:tblPr>
              <a:tblGrid>
                <a:gridCol w="825689">
                  <a:extLst>
                    <a:ext uri="{9D8B030D-6E8A-4147-A177-3AD203B41FA5}">
                      <a16:colId xmlns:a16="http://schemas.microsoft.com/office/drawing/2014/main" val="2027644607"/>
                    </a:ext>
                  </a:extLst>
                </a:gridCol>
                <a:gridCol w="881810">
                  <a:extLst>
                    <a:ext uri="{9D8B030D-6E8A-4147-A177-3AD203B41FA5}">
                      <a16:colId xmlns:a16="http://schemas.microsoft.com/office/drawing/2014/main" val="1173385078"/>
                    </a:ext>
                  </a:extLst>
                </a:gridCol>
                <a:gridCol w="769568">
                  <a:extLst>
                    <a:ext uri="{9D8B030D-6E8A-4147-A177-3AD203B41FA5}">
                      <a16:colId xmlns:a16="http://schemas.microsoft.com/office/drawing/2014/main" val="924352017"/>
                    </a:ext>
                  </a:extLst>
                </a:gridCol>
                <a:gridCol w="825689">
                  <a:extLst>
                    <a:ext uri="{9D8B030D-6E8A-4147-A177-3AD203B41FA5}">
                      <a16:colId xmlns:a16="http://schemas.microsoft.com/office/drawing/2014/main" val="2810348576"/>
                    </a:ext>
                  </a:extLst>
                </a:gridCol>
              </a:tblGrid>
              <a:tr h="330321">
                <a:tc>
                  <a:txBody>
                    <a:bodyPr/>
                    <a:lstStyle/>
                    <a:p>
                      <a:r>
                        <a:rPr lang="en-US" sz="1400"/>
                        <a:t>Cid</a:t>
                      </a:r>
                    </a:p>
                  </a:txBody>
                  <a:tcPr/>
                </a:tc>
                <a:tc>
                  <a:txBody>
                    <a:bodyPr/>
                    <a:lstStyle/>
                    <a:p>
                      <a:r>
                        <a:rPr lang="en-US" sz="1400"/>
                        <a:t>Title</a:t>
                      </a:r>
                    </a:p>
                  </a:txBody>
                  <a:tcPr/>
                </a:tc>
                <a:tc>
                  <a:txBody>
                    <a:bodyPr/>
                    <a:lstStyle/>
                    <a:p>
                      <a:r>
                        <a:rPr lang="en-US" sz="1400"/>
                        <a:t>Dept</a:t>
                      </a:r>
                    </a:p>
                  </a:txBody>
                  <a:tcPr/>
                </a:tc>
                <a:tc>
                  <a:txBody>
                    <a:bodyPr/>
                    <a:lstStyle/>
                    <a:p>
                      <a:r>
                        <a:rPr lang="en-US" sz="1400"/>
                        <a:t>Year</a:t>
                      </a:r>
                    </a:p>
                  </a:txBody>
                  <a:tcPr/>
                </a:tc>
                <a:extLst>
                  <a:ext uri="{0D108BD9-81ED-4DB2-BD59-A6C34878D82A}">
                    <a16:rowId xmlns:a16="http://schemas.microsoft.com/office/drawing/2014/main" val="2208599301"/>
                  </a:ext>
                </a:extLst>
              </a:tr>
              <a:tr h="461544">
                <a:tc>
                  <a:txBody>
                    <a:bodyPr/>
                    <a:lstStyle/>
                    <a:p>
                      <a:r>
                        <a:rPr lang="en-US" sz="1400"/>
                        <a:t>C1</a:t>
                      </a:r>
                    </a:p>
                  </a:txBody>
                  <a:tcPr/>
                </a:tc>
                <a:tc>
                  <a:txBody>
                    <a:bodyPr/>
                    <a:lstStyle/>
                    <a:p>
                      <a:r>
                        <a:rPr lang="en-US" sz="1400"/>
                        <a:t>Database</a:t>
                      </a:r>
                    </a:p>
                  </a:txBody>
                  <a:tcPr/>
                </a:tc>
                <a:tc>
                  <a:txBody>
                    <a:bodyPr/>
                    <a:lstStyle/>
                    <a:p>
                      <a:r>
                        <a:rPr lang="en-US" sz="1400"/>
                        <a:t>CS</a:t>
                      </a:r>
                    </a:p>
                  </a:txBody>
                  <a:tcPr/>
                </a:tc>
                <a:tc>
                  <a:txBody>
                    <a:bodyPr/>
                    <a:lstStyle/>
                    <a:p>
                      <a:r>
                        <a:rPr lang="en-US" sz="1400"/>
                        <a:t>2011</a:t>
                      </a:r>
                    </a:p>
                  </a:txBody>
                  <a:tcPr/>
                </a:tc>
                <a:extLst>
                  <a:ext uri="{0D108BD9-81ED-4DB2-BD59-A6C34878D82A}">
                    <a16:rowId xmlns:a16="http://schemas.microsoft.com/office/drawing/2014/main" val="1785756508"/>
                  </a:ext>
                </a:extLst>
              </a:tr>
              <a:tr h="651591">
                <a:tc>
                  <a:txBody>
                    <a:bodyPr/>
                    <a:lstStyle/>
                    <a:p>
                      <a:r>
                        <a:rPr lang="en-US" sz="1400"/>
                        <a:t>C2</a:t>
                      </a:r>
                    </a:p>
                  </a:txBody>
                  <a:tcPr/>
                </a:tc>
                <a:tc>
                  <a:txBody>
                    <a:bodyPr/>
                    <a:lstStyle/>
                    <a:p>
                      <a:r>
                        <a:rPr lang="en-US" sz="1400"/>
                        <a:t>Signal Processing</a:t>
                      </a:r>
                    </a:p>
                  </a:txBody>
                  <a:tcPr/>
                </a:tc>
                <a:tc>
                  <a:txBody>
                    <a:bodyPr/>
                    <a:lstStyle/>
                    <a:p>
                      <a:r>
                        <a:rPr lang="en-US" sz="1400"/>
                        <a:t>EE</a:t>
                      </a:r>
                    </a:p>
                  </a:txBody>
                  <a:tcPr/>
                </a:tc>
                <a:tc>
                  <a:txBody>
                    <a:bodyPr/>
                    <a:lstStyle/>
                    <a:p>
                      <a:r>
                        <a:rPr lang="en-US" sz="1400"/>
                        <a:t>2012</a:t>
                      </a:r>
                    </a:p>
                  </a:txBody>
                  <a:tcPr/>
                </a:tc>
                <a:extLst>
                  <a:ext uri="{0D108BD9-81ED-4DB2-BD59-A6C34878D82A}">
                    <a16:rowId xmlns:a16="http://schemas.microsoft.com/office/drawing/2014/main" val="2516779376"/>
                  </a:ext>
                </a:extLst>
              </a:tr>
              <a:tr h="461544">
                <a:tc>
                  <a:txBody>
                    <a:bodyPr/>
                    <a:lstStyle/>
                    <a:p>
                      <a:r>
                        <a:rPr lang="en-US" sz="1400"/>
                        <a:t>C1</a:t>
                      </a:r>
                    </a:p>
                  </a:txBody>
                  <a:tcPr/>
                </a:tc>
                <a:tc>
                  <a:txBody>
                    <a:bodyPr/>
                    <a:lstStyle/>
                    <a:p>
                      <a:r>
                        <a:rPr lang="en-US" sz="1400"/>
                        <a:t>Database</a:t>
                      </a:r>
                    </a:p>
                  </a:txBody>
                  <a:tcPr/>
                </a:tc>
                <a:tc>
                  <a:txBody>
                    <a:bodyPr/>
                    <a:lstStyle/>
                    <a:p>
                      <a:r>
                        <a:rPr lang="en-US" sz="1400"/>
                        <a:t>CS</a:t>
                      </a:r>
                    </a:p>
                  </a:txBody>
                  <a:tcPr/>
                </a:tc>
                <a:tc>
                  <a:txBody>
                    <a:bodyPr/>
                    <a:lstStyle/>
                    <a:p>
                      <a:r>
                        <a:rPr lang="en-US" sz="1400"/>
                        <a:t>2012</a:t>
                      </a:r>
                    </a:p>
                  </a:txBody>
                  <a:tcPr/>
                </a:tc>
                <a:extLst>
                  <a:ext uri="{0D108BD9-81ED-4DB2-BD59-A6C34878D82A}">
                    <a16:rowId xmlns:a16="http://schemas.microsoft.com/office/drawing/2014/main" val="985880493"/>
                  </a:ext>
                </a:extLst>
              </a:tr>
            </a:tbl>
          </a:graphicData>
        </a:graphic>
      </p:graphicFrame>
      <p:sp>
        <p:nvSpPr>
          <p:cNvPr id="13" name="TextBox 12">
            <a:extLst>
              <a:ext uri="{FF2B5EF4-FFF2-40B4-BE49-F238E27FC236}">
                <a16:creationId xmlns:a16="http://schemas.microsoft.com/office/drawing/2014/main" id="{61D496FB-84CE-6B48-A20C-6AD1FC6812AA}"/>
              </a:ext>
            </a:extLst>
          </p:cNvPr>
          <p:cNvSpPr txBox="1"/>
          <p:nvPr/>
        </p:nvSpPr>
        <p:spPr>
          <a:xfrm>
            <a:off x="4457198" y="2280627"/>
            <a:ext cx="2591059" cy="461665"/>
          </a:xfrm>
          <a:prstGeom prst="rect">
            <a:avLst/>
          </a:prstGeom>
          <a:noFill/>
        </p:spPr>
        <p:txBody>
          <a:bodyPr wrap="square" rtlCol="0">
            <a:spAutoFit/>
          </a:bodyPr>
          <a:lstStyle/>
          <a:p>
            <a:r>
              <a:rPr lang="en-US"/>
              <a:t>Class - Relation</a:t>
            </a:r>
          </a:p>
        </p:txBody>
      </p:sp>
      <p:graphicFrame>
        <p:nvGraphicFramePr>
          <p:cNvPr id="14" name="Content Placeholder 5">
            <a:extLst>
              <a:ext uri="{FF2B5EF4-FFF2-40B4-BE49-F238E27FC236}">
                <a16:creationId xmlns:a16="http://schemas.microsoft.com/office/drawing/2014/main" id="{5DEC5AB0-BE1D-1849-9801-CDD077F8F4D2}"/>
              </a:ext>
            </a:extLst>
          </p:cNvPr>
          <p:cNvGraphicFramePr>
            <a:graphicFrameLocks/>
          </p:cNvGraphicFramePr>
          <p:nvPr/>
        </p:nvGraphicFramePr>
        <p:xfrm>
          <a:off x="4806280" y="5302118"/>
          <a:ext cx="2286000" cy="1483360"/>
        </p:xfrm>
        <a:graphic>
          <a:graphicData uri="http://schemas.openxmlformats.org/drawingml/2006/table">
            <a:tbl>
              <a:tblPr firstRow="1" bandRow="1">
                <a:tableStyleId>{5C22544A-7EE6-4342-B048-85BDC9FD1C3A}</a:tableStyleId>
              </a:tblPr>
              <a:tblGrid>
                <a:gridCol w="762000">
                  <a:extLst>
                    <a:ext uri="{9D8B030D-6E8A-4147-A177-3AD203B41FA5}">
                      <a16:colId xmlns:a16="http://schemas.microsoft.com/office/drawing/2014/main" val="2027644607"/>
                    </a:ext>
                  </a:extLst>
                </a:gridCol>
                <a:gridCol w="813792">
                  <a:extLst>
                    <a:ext uri="{9D8B030D-6E8A-4147-A177-3AD203B41FA5}">
                      <a16:colId xmlns:a16="http://schemas.microsoft.com/office/drawing/2014/main" val="1173385078"/>
                    </a:ext>
                  </a:extLst>
                </a:gridCol>
                <a:gridCol w="710208">
                  <a:extLst>
                    <a:ext uri="{9D8B030D-6E8A-4147-A177-3AD203B41FA5}">
                      <a16:colId xmlns:a16="http://schemas.microsoft.com/office/drawing/2014/main" val="924352017"/>
                    </a:ext>
                  </a:extLst>
                </a:gridCol>
              </a:tblGrid>
              <a:tr h="370840">
                <a:tc>
                  <a:txBody>
                    <a:bodyPr/>
                    <a:lstStyle/>
                    <a:p>
                      <a:r>
                        <a:rPr lang="en-US" sz="1400" err="1"/>
                        <a:t>Pid</a:t>
                      </a:r>
                      <a:endParaRPr lang="en-US" sz="1400"/>
                    </a:p>
                  </a:txBody>
                  <a:tcPr/>
                </a:tc>
                <a:tc>
                  <a:txBody>
                    <a:bodyPr/>
                    <a:lstStyle/>
                    <a:p>
                      <a:r>
                        <a:rPr lang="en-US" sz="1400"/>
                        <a:t>Cid</a:t>
                      </a:r>
                    </a:p>
                  </a:txBody>
                  <a:tcPr/>
                </a:tc>
                <a:tc>
                  <a:txBody>
                    <a:bodyPr/>
                    <a:lstStyle/>
                    <a:p>
                      <a:r>
                        <a:rPr lang="en-US" sz="1400"/>
                        <a:t>Year</a:t>
                      </a:r>
                    </a:p>
                  </a:txBody>
                  <a:tcPr/>
                </a:tc>
                <a:extLst>
                  <a:ext uri="{0D108BD9-81ED-4DB2-BD59-A6C34878D82A}">
                    <a16:rowId xmlns:a16="http://schemas.microsoft.com/office/drawing/2014/main" val="2208599301"/>
                  </a:ext>
                </a:extLst>
              </a:tr>
              <a:tr h="370840">
                <a:tc>
                  <a:txBody>
                    <a:bodyPr/>
                    <a:lstStyle/>
                    <a:p>
                      <a:r>
                        <a:rPr lang="en-US" sz="1400"/>
                        <a:t>P1</a:t>
                      </a:r>
                    </a:p>
                  </a:txBody>
                  <a:tcPr/>
                </a:tc>
                <a:tc>
                  <a:txBody>
                    <a:bodyPr/>
                    <a:lstStyle/>
                    <a:p>
                      <a:r>
                        <a:rPr lang="en-US" sz="1400"/>
                        <a:t>C1</a:t>
                      </a:r>
                    </a:p>
                  </a:txBody>
                  <a:tcPr/>
                </a:tc>
                <a:tc>
                  <a:txBody>
                    <a:bodyPr/>
                    <a:lstStyle/>
                    <a:p>
                      <a:r>
                        <a:rPr lang="en-US" sz="1400"/>
                        <a:t>2011</a:t>
                      </a:r>
                    </a:p>
                  </a:txBody>
                  <a:tcPr/>
                </a:tc>
                <a:extLst>
                  <a:ext uri="{0D108BD9-81ED-4DB2-BD59-A6C34878D82A}">
                    <a16:rowId xmlns:a16="http://schemas.microsoft.com/office/drawing/2014/main" val="1785756508"/>
                  </a:ext>
                </a:extLst>
              </a:tr>
              <a:tr h="370840">
                <a:tc>
                  <a:txBody>
                    <a:bodyPr/>
                    <a:lstStyle/>
                    <a:p>
                      <a:r>
                        <a:rPr lang="en-US" sz="1400"/>
                        <a:t>P2</a:t>
                      </a:r>
                    </a:p>
                  </a:txBody>
                  <a:tcPr/>
                </a:tc>
                <a:tc>
                  <a:txBody>
                    <a:bodyPr/>
                    <a:lstStyle/>
                    <a:p>
                      <a:r>
                        <a:rPr lang="en-US" sz="1400"/>
                        <a:t>C2</a:t>
                      </a:r>
                    </a:p>
                  </a:txBody>
                  <a:tcPr/>
                </a:tc>
                <a:tc>
                  <a:txBody>
                    <a:bodyPr/>
                    <a:lstStyle/>
                    <a:p>
                      <a:r>
                        <a:rPr lang="en-US" sz="1400"/>
                        <a:t>2012</a:t>
                      </a:r>
                    </a:p>
                  </a:txBody>
                  <a:tcPr/>
                </a:tc>
                <a:extLst>
                  <a:ext uri="{0D108BD9-81ED-4DB2-BD59-A6C34878D82A}">
                    <a16:rowId xmlns:a16="http://schemas.microsoft.com/office/drawing/2014/main" val="2516779376"/>
                  </a:ext>
                </a:extLst>
              </a:tr>
              <a:tr h="370840">
                <a:tc>
                  <a:txBody>
                    <a:bodyPr/>
                    <a:lstStyle/>
                    <a:p>
                      <a:r>
                        <a:rPr lang="en-US" sz="1400"/>
                        <a:t>P1</a:t>
                      </a:r>
                    </a:p>
                  </a:txBody>
                  <a:tcPr/>
                </a:tc>
                <a:tc>
                  <a:txBody>
                    <a:bodyPr/>
                    <a:lstStyle/>
                    <a:p>
                      <a:r>
                        <a:rPr lang="en-US" sz="1400"/>
                        <a:t>C1</a:t>
                      </a:r>
                    </a:p>
                  </a:txBody>
                  <a:tcPr/>
                </a:tc>
                <a:tc>
                  <a:txBody>
                    <a:bodyPr/>
                    <a:lstStyle/>
                    <a:p>
                      <a:r>
                        <a:rPr lang="en-US" sz="1400"/>
                        <a:t>2012</a:t>
                      </a:r>
                    </a:p>
                  </a:txBody>
                  <a:tcPr/>
                </a:tc>
                <a:extLst>
                  <a:ext uri="{0D108BD9-81ED-4DB2-BD59-A6C34878D82A}">
                    <a16:rowId xmlns:a16="http://schemas.microsoft.com/office/drawing/2014/main" val="985880493"/>
                  </a:ext>
                </a:extLst>
              </a:tr>
            </a:tbl>
          </a:graphicData>
        </a:graphic>
      </p:graphicFrame>
      <p:sp>
        <p:nvSpPr>
          <p:cNvPr id="15" name="TextBox 14">
            <a:extLst>
              <a:ext uri="{FF2B5EF4-FFF2-40B4-BE49-F238E27FC236}">
                <a16:creationId xmlns:a16="http://schemas.microsoft.com/office/drawing/2014/main" id="{523CE2AB-793A-6147-895D-AB0754EA0095}"/>
              </a:ext>
            </a:extLst>
          </p:cNvPr>
          <p:cNvSpPr txBox="1"/>
          <p:nvPr/>
        </p:nvSpPr>
        <p:spPr>
          <a:xfrm>
            <a:off x="4779640" y="4876507"/>
            <a:ext cx="2312640" cy="461665"/>
          </a:xfrm>
          <a:prstGeom prst="rect">
            <a:avLst/>
          </a:prstGeom>
          <a:noFill/>
        </p:spPr>
        <p:txBody>
          <a:bodyPr wrap="square" rtlCol="0">
            <a:spAutoFit/>
          </a:bodyPr>
          <a:lstStyle/>
          <a:p>
            <a:r>
              <a:rPr lang="en-US"/>
              <a:t>Teach - Relation</a:t>
            </a:r>
          </a:p>
        </p:txBody>
      </p:sp>
      <p:sp>
        <p:nvSpPr>
          <p:cNvPr id="16" name="TextBox 15">
            <a:extLst>
              <a:ext uri="{FF2B5EF4-FFF2-40B4-BE49-F238E27FC236}">
                <a16:creationId xmlns:a16="http://schemas.microsoft.com/office/drawing/2014/main" id="{DB73378F-9B89-E34D-A54C-1530D80540E4}"/>
              </a:ext>
            </a:extLst>
          </p:cNvPr>
          <p:cNvSpPr txBox="1"/>
          <p:nvPr/>
        </p:nvSpPr>
        <p:spPr>
          <a:xfrm>
            <a:off x="229679" y="5534561"/>
            <a:ext cx="3960440" cy="1323439"/>
          </a:xfrm>
          <a:prstGeom prst="rect">
            <a:avLst/>
          </a:prstGeom>
          <a:noFill/>
        </p:spPr>
        <p:txBody>
          <a:bodyPr wrap="square" rtlCol="0">
            <a:spAutoFit/>
          </a:bodyPr>
          <a:lstStyle/>
          <a:p>
            <a:r>
              <a:rPr lang="en-US" sz="2000"/>
              <a:t>{</a:t>
            </a:r>
            <a:r>
              <a:rPr lang="en-US" sz="2000" err="1"/>
              <a:t>pid</a:t>
            </a:r>
            <a:r>
              <a:rPr lang="en-US" sz="2000"/>
              <a:t>} of Teach </a:t>
            </a:r>
            <a:r>
              <a:rPr lang="en-US" sz="2000">
                <a:sym typeface="Wingdings" pitchFamily="2" charset="2"/>
              </a:rPr>
              <a:t></a:t>
            </a:r>
            <a:r>
              <a:rPr lang="en-US" sz="2000"/>
              <a:t> foreign key referencing Prof</a:t>
            </a:r>
          </a:p>
          <a:p>
            <a:r>
              <a:rPr lang="en-US" sz="2000"/>
              <a:t>{</a:t>
            </a:r>
            <a:r>
              <a:rPr lang="en-US" sz="2000" err="1"/>
              <a:t>cid</a:t>
            </a:r>
            <a:r>
              <a:rPr lang="en-US" sz="2000"/>
              <a:t>, year} of Teach </a:t>
            </a:r>
            <a:r>
              <a:rPr lang="en-US" sz="2000">
                <a:sym typeface="Wingdings" pitchFamily="2" charset="2"/>
              </a:rPr>
              <a:t> foreign key referencing Class</a:t>
            </a:r>
            <a:endParaRPr lang="en-US" sz="2000"/>
          </a:p>
        </p:txBody>
      </p:sp>
      <p:sp>
        <p:nvSpPr>
          <p:cNvPr id="17" name="Oval 16">
            <a:extLst>
              <a:ext uri="{FF2B5EF4-FFF2-40B4-BE49-F238E27FC236}">
                <a16:creationId xmlns:a16="http://schemas.microsoft.com/office/drawing/2014/main" id="{00B17F6A-77A0-0845-9E9C-F48D6B567DC6}"/>
              </a:ext>
              <a:ext uri="{C183D7F6-B498-43B3-948B-1728B52AA6E4}">
                <adec:decorative xmlns:adec="http://schemas.microsoft.com/office/drawing/2017/decorative" val="1"/>
              </a:ext>
            </a:extLst>
          </p:cNvPr>
          <p:cNvSpPr/>
          <p:nvPr/>
        </p:nvSpPr>
        <p:spPr bwMode="auto">
          <a:xfrm>
            <a:off x="4806280" y="5661248"/>
            <a:ext cx="413792" cy="288032"/>
          </a:xfrm>
          <a:prstGeom prst="ellipse">
            <a:avLst/>
          </a:prstGeom>
          <a:solidFill>
            <a:schemeClr val="accent1">
              <a:alpha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
        <p:nvSpPr>
          <p:cNvPr id="18" name="Oval 17">
            <a:extLst>
              <a:ext uri="{FF2B5EF4-FFF2-40B4-BE49-F238E27FC236}">
                <a16:creationId xmlns:a16="http://schemas.microsoft.com/office/drawing/2014/main" id="{8588C9B0-3556-1C4A-AFFF-6516CCD580F4}"/>
              </a:ext>
              <a:ext uri="{C183D7F6-B498-43B3-948B-1728B52AA6E4}">
                <adec:decorative xmlns:adec="http://schemas.microsoft.com/office/drawing/2017/decorative" val="1"/>
              </a:ext>
            </a:extLst>
          </p:cNvPr>
          <p:cNvSpPr/>
          <p:nvPr/>
        </p:nvSpPr>
        <p:spPr bwMode="auto">
          <a:xfrm>
            <a:off x="251520" y="3140968"/>
            <a:ext cx="413792" cy="288032"/>
          </a:xfrm>
          <a:prstGeom prst="ellipse">
            <a:avLst/>
          </a:prstGeom>
          <a:solidFill>
            <a:schemeClr val="accent1">
              <a:alpha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
        <p:nvSpPr>
          <p:cNvPr id="19" name="Oval 18">
            <a:extLst>
              <a:ext uri="{FF2B5EF4-FFF2-40B4-BE49-F238E27FC236}">
                <a16:creationId xmlns:a16="http://schemas.microsoft.com/office/drawing/2014/main" id="{99B92A96-3ADD-CA46-9788-231599BCA40E}"/>
              </a:ext>
              <a:ext uri="{C183D7F6-B498-43B3-948B-1728B52AA6E4}">
                <adec:decorative xmlns:adec="http://schemas.microsoft.com/office/drawing/2017/decorative" val="1"/>
              </a:ext>
            </a:extLst>
          </p:cNvPr>
          <p:cNvSpPr/>
          <p:nvPr/>
        </p:nvSpPr>
        <p:spPr bwMode="auto">
          <a:xfrm>
            <a:off x="4806280" y="6433104"/>
            <a:ext cx="413792" cy="288032"/>
          </a:xfrm>
          <a:prstGeom prst="ellipse">
            <a:avLst/>
          </a:prstGeom>
          <a:solidFill>
            <a:schemeClr val="accent1">
              <a:alpha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
        <p:nvSpPr>
          <p:cNvPr id="20" name="Oval 19">
            <a:extLst>
              <a:ext uri="{FF2B5EF4-FFF2-40B4-BE49-F238E27FC236}">
                <a16:creationId xmlns:a16="http://schemas.microsoft.com/office/drawing/2014/main" id="{67F1F261-2A3C-F543-9A9C-366A5CD5978E}"/>
              </a:ext>
              <a:ext uri="{C183D7F6-B498-43B3-948B-1728B52AA6E4}">
                <adec:decorative xmlns:adec="http://schemas.microsoft.com/office/drawing/2017/decorative" val="1"/>
              </a:ext>
            </a:extLst>
          </p:cNvPr>
          <p:cNvSpPr/>
          <p:nvPr/>
        </p:nvSpPr>
        <p:spPr bwMode="auto">
          <a:xfrm>
            <a:off x="5580112" y="5671517"/>
            <a:ext cx="1352737" cy="288032"/>
          </a:xfrm>
          <a:prstGeom prst="ellipse">
            <a:avLst/>
          </a:prstGeom>
          <a:solidFill>
            <a:srgbClr val="92D050">
              <a:alpha val="40000"/>
            </a:srgb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
        <p:nvSpPr>
          <p:cNvPr id="21" name="Oval 20">
            <a:extLst>
              <a:ext uri="{FF2B5EF4-FFF2-40B4-BE49-F238E27FC236}">
                <a16:creationId xmlns:a16="http://schemas.microsoft.com/office/drawing/2014/main" id="{62912741-9FBD-8448-B558-1EBD16838ADD}"/>
              </a:ext>
              <a:ext uri="{C183D7F6-B498-43B3-948B-1728B52AA6E4}">
                <adec:decorative xmlns:adec="http://schemas.microsoft.com/office/drawing/2017/decorative" val="1"/>
              </a:ext>
            </a:extLst>
          </p:cNvPr>
          <p:cNvSpPr/>
          <p:nvPr/>
        </p:nvSpPr>
        <p:spPr bwMode="auto">
          <a:xfrm>
            <a:off x="4061521" y="3074264"/>
            <a:ext cx="3118942" cy="288032"/>
          </a:xfrm>
          <a:prstGeom prst="ellipse">
            <a:avLst/>
          </a:prstGeom>
          <a:solidFill>
            <a:srgbClr val="92D050">
              <a:alpha val="40000"/>
            </a:srgb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Tree>
    <p:extLst>
      <p:ext uri="{BB962C8B-B14F-4D97-AF65-F5344CB8AC3E}">
        <p14:creationId xmlns:p14="http://schemas.microsoft.com/office/powerpoint/2010/main" val="53768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5" grpId="0"/>
      <p:bldP spid="16" grpId="0"/>
      <p:bldP spid="17" grpId="0" animBg="1"/>
      <p:bldP spid="18" grpId="0" animBg="1"/>
      <p:bldP spid="19" grpId="0" animBg="1"/>
      <p:bldP spid="20" grpId="0" animBg="1"/>
      <p:bldP spid="21"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07DA-5F85-9544-8373-E809ADF3D0CA}"/>
              </a:ext>
            </a:extLst>
          </p:cNvPr>
          <p:cNvSpPr>
            <a:spLocks noGrp="1"/>
          </p:cNvSpPr>
          <p:nvPr>
            <p:ph type="title"/>
          </p:nvPr>
        </p:nvSpPr>
        <p:spPr/>
        <p:txBody>
          <a:bodyPr/>
          <a:lstStyle/>
          <a:p>
            <a:r>
              <a:rPr lang="en-US"/>
              <a:t>Example</a:t>
            </a:r>
          </a:p>
        </p:txBody>
      </p:sp>
      <p:graphicFrame>
        <p:nvGraphicFramePr>
          <p:cNvPr id="6" name="Content Placeholder 5">
            <a:extLst>
              <a:ext uri="{FF2B5EF4-FFF2-40B4-BE49-F238E27FC236}">
                <a16:creationId xmlns:a16="http://schemas.microsoft.com/office/drawing/2014/main" id="{ECE5E7BC-6A81-EE4D-85F2-C4336295AA0C}"/>
              </a:ext>
            </a:extLst>
          </p:cNvPr>
          <p:cNvGraphicFramePr>
            <a:graphicFrameLocks noGrp="1"/>
          </p:cNvGraphicFramePr>
          <p:nvPr>
            <p:ph sz="half" idx="2"/>
          </p:nvPr>
        </p:nvGraphicFramePr>
        <p:xfrm>
          <a:off x="1331640" y="1601622"/>
          <a:ext cx="5821440" cy="2403441"/>
        </p:xfrm>
        <a:graphic>
          <a:graphicData uri="http://schemas.openxmlformats.org/drawingml/2006/table">
            <a:tbl>
              <a:tblPr firstRow="1" bandRow="1">
                <a:tableStyleId>{5C22544A-7EE6-4342-B048-85BDC9FD1C3A}</a:tableStyleId>
              </a:tblPr>
              <a:tblGrid>
                <a:gridCol w="1164288">
                  <a:extLst>
                    <a:ext uri="{9D8B030D-6E8A-4147-A177-3AD203B41FA5}">
                      <a16:colId xmlns:a16="http://schemas.microsoft.com/office/drawing/2014/main" val="1607360112"/>
                    </a:ext>
                  </a:extLst>
                </a:gridCol>
                <a:gridCol w="1164288">
                  <a:extLst>
                    <a:ext uri="{9D8B030D-6E8A-4147-A177-3AD203B41FA5}">
                      <a16:colId xmlns:a16="http://schemas.microsoft.com/office/drawing/2014/main" val="195487846"/>
                    </a:ext>
                  </a:extLst>
                </a:gridCol>
                <a:gridCol w="1164288">
                  <a:extLst>
                    <a:ext uri="{9D8B030D-6E8A-4147-A177-3AD203B41FA5}">
                      <a16:colId xmlns:a16="http://schemas.microsoft.com/office/drawing/2014/main" val="4029756970"/>
                    </a:ext>
                  </a:extLst>
                </a:gridCol>
                <a:gridCol w="1164288">
                  <a:extLst>
                    <a:ext uri="{9D8B030D-6E8A-4147-A177-3AD203B41FA5}">
                      <a16:colId xmlns:a16="http://schemas.microsoft.com/office/drawing/2014/main" val="469118712"/>
                    </a:ext>
                  </a:extLst>
                </a:gridCol>
                <a:gridCol w="1164288">
                  <a:extLst>
                    <a:ext uri="{9D8B030D-6E8A-4147-A177-3AD203B41FA5}">
                      <a16:colId xmlns:a16="http://schemas.microsoft.com/office/drawing/2014/main" val="421640735"/>
                    </a:ext>
                  </a:extLst>
                </a:gridCol>
              </a:tblGrid>
              <a:tr h="763710">
                <a:tc>
                  <a:txBody>
                    <a:bodyPr/>
                    <a:lstStyle/>
                    <a:p>
                      <a:r>
                        <a:rPr lang="en-US" sz="1400"/>
                        <a:t>Emp ID</a:t>
                      </a:r>
                    </a:p>
                  </a:txBody>
                  <a:tcPr/>
                </a:tc>
                <a:tc>
                  <a:txBody>
                    <a:bodyPr/>
                    <a:lstStyle/>
                    <a:p>
                      <a:r>
                        <a:rPr lang="en-US" sz="1400"/>
                        <a:t>Emp</a:t>
                      </a:r>
                    </a:p>
                    <a:p>
                      <a:r>
                        <a:rPr lang="en-US" sz="1400"/>
                        <a:t>Name</a:t>
                      </a:r>
                    </a:p>
                  </a:txBody>
                  <a:tcPr/>
                </a:tc>
                <a:tc>
                  <a:txBody>
                    <a:bodyPr/>
                    <a:lstStyle/>
                    <a:p>
                      <a:r>
                        <a:rPr lang="en-US" sz="1400"/>
                        <a:t>Emp Age</a:t>
                      </a:r>
                    </a:p>
                  </a:txBody>
                  <a:tcPr/>
                </a:tc>
                <a:tc>
                  <a:txBody>
                    <a:bodyPr/>
                    <a:lstStyle/>
                    <a:p>
                      <a:r>
                        <a:rPr lang="en-US" sz="1400"/>
                        <a:t>Emp Exp</a:t>
                      </a:r>
                    </a:p>
                  </a:txBody>
                  <a:tcPr/>
                </a:tc>
                <a:tc>
                  <a:txBody>
                    <a:bodyPr/>
                    <a:lstStyle/>
                    <a:p>
                      <a:r>
                        <a:rPr lang="en-US" sz="1400"/>
                        <a:t>Emp Salary</a:t>
                      </a:r>
                    </a:p>
                  </a:txBody>
                  <a:tcPr/>
                </a:tc>
                <a:extLst>
                  <a:ext uri="{0D108BD9-81ED-4DB2-BD59-A6C34878D82A}">
                    <a16:rowId xmlns:a16="http://schemas.microsoft.com/office/drawing/2014/main" val="3334674259"/>
                  </a:ext>
                </a:extLst>
              </a:tr>
              <a:tr h="546577">
                <a:tc>
                  <a:txBody>
                    <a:bodyPr/>
                    <a:lstStyle/>
                    <a:p>
                      <a:r>
                        <a:rPr lang="en-US" sz="1400"/>
                        <a:t>123</a:t>
                      </a:r>
                    </a:p>
                  </a:txBody>
                  <a:tcPr/>
                </a:tc>
                <a:tc>
                  <a:txBody>
                    <a:bodyPr/>
                    <a:lstStyle/>
                    <a:p>
                      <a:r>
                        <a:rPr lang="en-US" sz="1400" err="1"/>
                        <a:t>Abc</a:t>
                      </a:r>
                      <a:endParaRPr lang="en-US" sz="1400"/>
                    </a:p>
                  </a:txBody>
                  <a:tcPr/>
                </a:tc>
                <a:tc>
                  <a:txBody>
                    <a:bodyPr/>
                    <a:lstStyle/>
                    <a:p>
                      <a:r>
                        <a:rPr lang="en-US" sz="1400"/>
                        <a:t>25</a:t>
                      </a:r>
                    </a:p>
                  </a:txBody>
                  <a:tcPr/>
                </a:tc>
                <a:tc>
                  <a:txBody>
                    <a:bodyPr/>
                    <a:lstStyle/>
                    <a:p>
                      <a:r>
                        <a:rPr lang="en-US" sz="1400"/>
                        <a:t>2</a:t>
                      </a:r>
                    </a:p>
                  </a:txBody>
                  <a:tcPr/>
                </a:tc>
                <a:tc>
                  <a:txBody>
                    <a:bodyPr/>
                    <a:lstStyle/>
                    <a:p>
                      <a:r>
                        <a:rPr lang="en-US" sz="1400"/>
                        <a:t>12000</a:t>
                      </a:r>
                    </a:p>
                  </a:txBody>
                  <a:tcPr/>
                </a:tc>
                <a:extLst>
                  <a:ext uri="{0D108BD9-81ED-4DB2-BD59-A6C34878D82A}">
                    <a16:rowId xmlns:a16="http://schemas.microsoft.com/office/drawing/2014/main" val="624319509"/>
                  </a:ext>
                </a:extLst>
              </a:tr>
              <a:tr h="546577">
                <a:tc>
                  <a:txBody>
                    <a:bodyPr/>
                    <a:lstStyle/>
                    <a:p>
                      <a:r>
                        <a:rPr lang="en-US" sz="1400"/>
                        <a:t>234</a:t>
                      </a:r>
                    </a:p>
                  </a:txBody>
                  <a:tcPr/>
                </a:tc>
                <a:tc>
                  <a:txBody>
                    <a:bodyPr/>
                    <a:lstStyle/>
                    <a:p>
                      <a:r>
                        <a:rPr lang="en-US" sz="1400"/>
                        <a:t>Def</a:t>
                      </a:r>
                    </a:p>
                  </a:txBody>
                  <a:tcPr/>
                </a:tc>
                <a:tc>
                  <a:txBody>
                    <a:bodyPr/>
                    <a:lstStyle/>
                    <a:p>
                      <a:r>
                        <a:rPr lang="en-US" sz="1400"/>
                        <a:t>39</a:t>
                      </a:r>
                    </a:p>
                  </a:txBody>
                  <a:tcPr/>
                </a:tc>
                <a:tc>
                  <a:txBody>
                    <a:bodyPr/>
                    <a:lstStyle/>
                    <a:p>
                      <a:r>
                        <a:rPr lang="en-US" sz="1400"/>
                        <a:t>10</a:t>
                      </a:r>
                    </a:p>
                  </a:txBody>
                  <a:tcPr/>
                </a:tc>
                <a:tc>
                  <a:txBody>
                    <a:bodyPr/>
                    <a:lstStyle/>
                    <a:p>
                      <a:r>
                        <a:rPr lang="en-US" sz="1400"/>
                        <a:t>40000</a:t>
                      </a:r>
                    </a:p>
                  </a:txBody>
                  <a:tcPr/>
                </a:tc>
                <a:extLst>
                  <a:ext uri="{0D108BD9-81ED-4DB2-BD59-A6C34878D82A}">
                    <a16:rowId xmlns:a16="http://schemas.microsoft.com/office/drawing/2014/main" val="2330698957"/>
                  </a:ext>
                </a:extLst>
              </a:tr>
              <a:tr h="546577">
                <a:tc>
                  <a:txBody>
                    <a:bodyPr/>
                    <a:lstStyle/>
                    <a:p>
                      <a:r>
                        <a:rPr lang="en-US" sz="1400"/>
                        <a:t>345</a:t>
                      </a:r>
                    </a:p>
                  </a:txBody>
                  <a:tcPr/>
                </a:tc>
                <a:tc>
                  <a:txBody>
                    <a:bodyPr/>
                    <a:lstStyle/>
                    <a:p>
                      <a:r>
                        <a:rPr lang="en-US" sz="1400" err="1"/>
                        <a:t>Ghi</a:t>
                      </a:r>
                      <a:endParaRPr lang="en-US" sz="1400"/>
                    </a:p>
                  </a:txBody>
                  <a:tcPr/>
                </a:tc>
                <a:tc>
                  <a:txBody>
                    <a:bodyPr/>
                    <a:lstStyle/>
                    <a:p>
                      <a:r>
                        <a:rPr lang="en-US" sz="1400"/>
                        <a:t>29</a:t>
                      </a:r>
                    </a:p>
                  </a:txBody>
                  <a:tcPr/>
                </a:tc>
                <a:tc>
                  <a:txBody>
                    <a:bodyPr/>
                    <a:lstStyle/>
                    <a:p>
                      <a:r>
                        <a:rPr lang="en-US" sz="1400"/>
                        <a:t>5</a:t>
                      </a:r>
                    </a:p>
                  </a:txBody>
                  <a:tcPr/>
                </a:tc>
                <a:tc>
                  <a:txBody>
                    <a:bodyPr/>
                    <a:lstStyle/>
                    <a:p>
                      <a:r>
                        <a:rPr lang="en-US" sz="1400"/>
                        <a:t>22000</a:t>
                      </a:r>
                    </a:p>
                  </a:txBody>
                  <a:tcPr/>
                </a:tc>
                <a:extLst>
                  <a:ext uri="{0D108BD9-81ED-4DB2-BD59-A6C34878D82A}">
                    <a16:rowId xmlns:a16="http://schemas.microsoft.com/office/drawing/2014/main" val="2059132530"/>
                  </a:ext>
                </a:extLst>
              </a:tr>
            </a:tbl>
          </a:graphicData>
        </a:graphic>
      </p:graphicFrame>
      <p:sp>
        <p:nvSpPr>
          <p:cNvPr id="7" name="TextBox 6">
            <a:extLst>
              <a:ext uri="{FF2B5EF4-FFF2-40B4-BE49-F238E27FC236}">
                <a16:creationId xmlns:a16="http://schemas.microsoft.com/office/drawing/2014/main" id="{7C3D055A-C5D5-0242-BF06-F6E6F299B87B}"/>
              </a:ext>
            </a:extLst>
          </p:cNvPr>
          <p:cNvSpPr txBox="1"/>
          <p:nvPr/>
        </p:nvSpPr>
        <p:spPr>
          <a:xfrm>
            <a:off x="557184" y="4190679"/>
            <a:ext cx="6595896" cy="1569660"/>
          </a:xfrm>
          <a:prstGeom prst="rect">
            <a:avLst/>
          </a:prstGeom>
          <a:noFill/>
        </p:spPr>
        <p:txBody>
          <a:bodyPr wrap="square" rtlCol="0">
            <a:spAutoFit/>
          </a:bodyPr>
          <a:lstStyle/>
          <a:p>
            <a:r>
              <a:rPr lang="en-US"/>
              <a:t>Identify the following in the Employee relation</a:t>
            </a:r>
          </a:p>
          <a:p>
            <a:pPr marL="457200" indent="-457200">
              <a:buAutoNum type="alphaLcPeriod"/>
            </a:pPr>
            <a:r>
              <a:rPr lang="en-US"/>
              <a:t>Super key(s)</a:t>
            </a:r>
          </a:p>
          <a:p>
            <a:pPr marL="457200" indent="-457200">
              <a:buAutoNum type="alphaLcPeriod"/>
            </a:pPr>
            <a:r>
              <a:rPr lang="en-US"/>
              <a:t>Candidate key(s)</a:t>
            </a:r>
          </a:p>
          <a:p>
            <a:pPr marL="457200" indent="-457200">
              <a:buAutoNum type="alphaLcPeriod"/>
            </a:pPr>
            <a:r>
              <a:rPr lang="en-US"/>
              <a:t>Primary key(s)</a:t>
            </a:r>
          </a:p>
        </p:txBody>
      </p:sp>
    </p:spTree>
    <p:extLst>
      <p:ext uri="{BB962C8B-B14F-4D97-AF65-F5344CB8AC3E}">
        <p14:creationId xmlns:p14="http://schemas.microsoft.com/office/powerpoint/2010/main" val="410499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07DA-5F85-9544-8373-E809ADF3D0CA}"/>
              </a:ext>
            </a:extLst>
          </p:cNvPr>
          <p:cNvSpPr>
            <a:spLocks noGrp="1"/>
          </p:cNvSpPr>
          <p:nvPr>
            <p:ph type="title"/>
          </p:nvPr>
        </p:nvSpPr>
        <p:spPr>
          <a:xfrm>
            <a:off x="7288" y="10903"/>
            <a:ext cx="9129424" cy="1143000"/>
          </a:xfrm>
        </p:spPr>
        <p:txBody>
          <a:bodyPr>
            <a:normAutofit/>
          </a:bodyPr>
          <a:lstStyle/>
          <a:p>
            <a:r>
              <a:rPr lang="en-US" sz="3200"/>
              <a:t>Identify </a:t>
            </a:r>
            <a:r>
              <a:rPr lang="en-US" sz="3200" err="1"/>
              <a:t>Superkey</a:t>
            </a:r>
            <a:r>
              <a:rPr lang="en-US" sz="3200"/>
              <a:t>, candidate key and primary key</a:t>
            </a:r>
          </a:p>
        </p:txBody>
      </p:sp>
      <p:sp>
        <p:nvSpPr>
          <p:cNvPr id="7" name="TextBox 6">
            <a:extLst>
              <a:ext uri="{FF2B5EF4-FFF2-40B4-BE49-F238E27FC236}">
                <a16:creationId xmlns:a16="http://schemas.microsoft.com/office/drawing/2014/main" id="{7C3D055A-C5D5-0242-BF06-F6E6F299B87B}"/>
              </a:ext>
            </a:extLst>
          </p:cNvPr>
          <p:cNvSpPr txBox="1"/>
          <p:nvPr/>
        </p:nvSpPr>
        <p:spPr>
          <a:xfrm>
            <a:off x="7288" y="1628800"/>
            <a:ext cx="4063221" cy="1477328"/>
          </a:xfrm>
          <a:prstGeom prst="rect">
            <a:avLst/>
          </a:prstGeom>
          <a:noFill/>
        </p:spPr>
        <p:txBody>
          <a:bodyPr wrap="square" rtlCol="0">
            <a:spAutoFit/>
          </a:bodyPr>
          <a:lstStyle/>
          <a:p>
            <a:r>
              <a:rPr lang="en-US"/>
              <a:t>Identify the following in the Employee relation</a:t>
            </a:r>
          </a:p>
          <a:p>
            <a:pPr marL="457200" indent="-457200">
              <a:buAutoNum type="alphaLcPeriod"/>
            </a:pPr>
            <a:r>
              <a:rPr lang="en-US"/>
              <a:t>Super key(s)</a:t>
            </a:r>
          </a:p>
          <a:p>
            <a:pPr marL="457200" indent="-457200">
              <a:buAutoNum type="alphaLcPeriod"/>
            </a:pPr>
            <a:r>
              <a:rPr lang="en-US"/>
              <a:t>Candidate key(s)</a:t>
            </a:r>
          </a:p>
          <a:p>
            <a:pPr marL="457200" indent="-457200">
              <a:buAutoNum type="alphaLcPeriod"/>
            </a:pPr>
            <a:r>
              <a:rPr lang="en-US"/>
              <a:t>Primary key(s)</a:t>
            </a:r>
          </a:p>
        </p:txBody>
      </p:sp>
      <p:pic>
        <p:nvPicPr>
          <p:cNvPr id="5" name="Content Placeholder 4" descr="A screenshot of a computer&#10;&#10;Description automatically generated">
            <a:extLst>
              <a:ext uri="{FF2B5EF4-FFF2-40B4-BE49-F238E27FC236}">
                <a16:creationId xmlns:a16="http://schemas.microsoft.com/office/drawing/2014/main" id="{4D227BC9-F207-7EF5-232C-E0262D4CBC20}"/>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2542" t="14300" r="3444" b="9051"/>
          <a:stretch/>
        </p:blipFill>
        <p:spPr>
          <a:xfrm>
            <a:off x="4737820" y="846138"/>
            <a:ext cx="4398892" cy="4865495"/>
          </a:xfrm>
          <a:prstGeom prst="rect">
            <a:avLst/>
          </a:prstGeom>
        </p:spPr>
      </p:pic>
    </p:spTree>
    <p:extLst>
      <p:ext uri="{BB962C8B-B14F-4D97-AF65-F5344CB8AC3E}">
        <p14:creationId xmlns:p14="http://schemas.microsoft.com/office/powerpoint/2010/main" val="4126016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07DA-5F85-9544-8373-E809ADF3D0CA}"/>
              </a:ext>
            </a:extLst>
          </p:cNvPr>
          <p:cNvSpPr>
            <a:spLocks noGrp="1"/>
          </p:cNvSpPr>
          <p:nvPr>
            <p:ph type="title"/>
          </p:nvPr>
        </p:nvSpPr>
        <p:spPr>
          <a:xfrm>
            <a:off x="7288" y="10903"/>
            <a:ext cx="9129424" cy="1143000"/>
          </a:xfrm>
        </p:spPr>
        <p:txBody>
          <a:bodyPr>
            <a:normAutofit/>
          </a:bodyPr>
          <a:lstStyle/>
          <a:p>
            <a:r>
              <a:rPr lang="en-US" sz="3200"/>
              <a:t>Identify </a:t>
            </a:r>
            <a:r>
              <a:rPr lang="en-US" sz="3200" err="1"/>
              <a:t>Superkey</a:t>
            </a:r>
            <a:r>
              <a:rPr lang="en-US" sz="3200"/>
              <a:t>, candidate key and primary key</a:t>
            </a:r>
          </a:p>
        </p:txBody>
      </p:sp>
      <p:pic>
        <p:nvPicPr>
          <p:cNvPr id="5" name="Content Placeholder 4" descr="A screenshot of a computer&#10;&#10;Description automatically generated">
            <a:extLst>
              <a:ext uri="{FF2B5EF4-FFF2-40B4-BE49-F238E27FC236}">
                <a16:creationId xmlns:a16="http://schemas.microsoft.com/office/drawing/2014/main" id="{4D227BC9-F207-7EF5-232C-E0262D4CBC20}"/>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2542" t="14300" r="3444" b="9051"/>
          <a:stretch/>
        </p:blipFill>
        <p:spPr>
          <a:xfrm>
            <a:off x="2123728" y="823282"/>
            <a:ext cx="5289443" cy="5850509"/>
          </a:xfrm>
          <a:prstGeom prst="rect">
            <a:avLst/>
          </a:prstGeom>
        </p:spPr>
      </p:pic>
    </p:spTree>
    <p:extLst>
      <p:ext uri="{BB962C8B-B14F-4D97-AF65-F5344CB8AC3E}">
        <p14:creationId xmlns:p14="http://schemas.microsoft.com/office/powerpoint/2010/main" val="38242062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11560" y="3933056"/>
            <a:ext cx="7920880" cy="1107996"/>
          </a:xfrm>
          <a:prstGeom prst="rect">
            <a:avLst/>
          </a:prstGeom>
          <a:noFill/>
        </p:spPr>
        <p:txBody>
          <a:bodyPr wrap="square" rtlCol="0">
            <a:spAutoFit/>
          </a:bodyPr>
          <a:lstStyle/>
          <a:p>
            <a:r>
              <a:rPr lang="en-GB" sz="2400" b="1"/>
              <a:t>Reference :</a:t>
            </a:r>
            <a:r>
              <a:rPr lang="en-GB" sz="2400"/>
              <a:t> </a:t>
            </a:r>
            <a:r>
              <a:rPr lang="en-GB" sz="2400">
                <a:hlinkClick r:id="rId2"/>
              </a:rPr>
              <a:t>https://www.guru99.com/data-modelling-conceptual-logical.html</a:t>
            </a:r>
            <a:endParaRPr lang="en-GB" sz="2400"/>
          </a:p>
          <a:p>
            <a:endParaRPr lang="en-GB"/>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DCF9ABB-9528-409E-A13D-EBE9E1E9DF84}">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3000</TotalTime>
  <Words>4152</Words>
  <Application>Microsoft Office PowerPoint</Application>
  <PresentationFormat>On-screen Show (4:3)</PresentationFormat>
  <Paragraphs>503</Paragraphs>
  <Slides>53</Slides>
  <Notes>21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53</vt:i4>
      </vt:variant>
    </vt:vector>
  </HeadingPairs>
  <TitlesOfParts>
    <vt:vector size="68" baseType="lpstr">
      <vt:lpstr>CG Times</vt:lpstr>
      <vt:lpstr>freight-text-pro</vt:lpstr>
      <vt:lpstr>Myriad Pro</vt:lpstr>
      <vt:lpstr>Söhne</vt:lpstr>
      <vt:lpstr>source-serif-pro</vt:lpstr>
      <vt:lpstr>Aptos</vt:lpstr>
      <vt:lpstr>Arial</vt:lpstr>
      <vt:lpstr>Calibri</vt:lpstr>
      <vt:lpstr>Lato</vt:lpstr>
      <vt:lpstr>Open Sans</vt:lpstr>
      <vt:lpstr>Source Sans Pro</vt:lpstr>
      <vt:lpstr>Times</vt:lpstr>
      <vt:lpstr>Times New Roman</vt:lpstr>
      <vt:lpstr>Wingdings</vt:lpstr>
      <vt:lpstr>20140311PresentationUWTSDTemplate</vt:lpstr>
      <vt:lpstr>BSc (Hons) Cloud Computing</vt:lpstr>
      <vt:lpstr>PowerPoint Presentation</vt:lpstr>
      <vt:lpstr>So far</vt:lpstr>
      <vt:lpstr>Revision quiz</vt:lpstr>
      <vt:lpstr>Objectives</vt:lpstr>
      <vt:lpstr>Components of DBMS Environment</vt:lpstr>
      <vt:lpstr>DBMS-Three Level Architecture</vt:lpstr>
      <vt:lpstr>DBMS-Three Level Architecture</vt:lpstr>
      <vt:lpstr>DBMS-Three Level Architecture</vt:lpstr>
      <vt:lpstr>DBMS-Three Level Architecture</vt:lpstr>
      <vt:lpstr>DBMS-Three Level Architecture</vt:lpstr>
      <vt:lpstr>DBMS-Three Level Architecture</vt:lpstr>
      <vt:lpstr>DBMS-Three Level Architecture</vt:lpstr>
      <vt:lpstr>DBMS-Three Level Architecture</vt:lpstr>
      <vt:lpstr>DBMS-Three Level Architecture</vt:lpstr>
      <vt:lpstr>Activity- External, conceptual and physical views</vt:lpstr>
      <vt:lpstr>Data Modelling</vt:lpstr>
      <vt:lpstr>Data Modelling</vt:lpstr>
      <vt:lpstr>Why use Data Model?</vt:lpstr>
      <vt:lpstr>Why use Data Model?</vt:lpstr>
      <vt:lpstr>Types of Data Models</vt:lpstr>
      <vt:lpstr>Types of Data Models</vt:lpstr>
      <vt:lpstr>Types of Data Models</vt:lpstr>
      <vt:lpstr>Types of Data Models</vt:lpstr>
      <vt:lpstr>Conceptual Data Model</vt:lpstr>
      <vt:lpstr>Conceptual Data Model</vt:lpstr>
      <vt:lpstr>Conceptual Data Model</vt:lpstr>
      <vt:lpstr>Conceptual Data Model</vt:lpstr>
      <vt:lpstr>Conceptual Data Model</vt:lpstr>
      <vt:lpstr>Logical Data Model</vt:lpstr>
      <vt:lpstr>Logical Data Model</vt:lpstr>
      <vt:lpstr>Logical Data Model</vt:lpstr>
      <vt:lpstr>Logical Data Model</vt:lpstr>
      <vt:lpstr>Physical Data Model</vt:lpstr>
      <vt:lpstr>Physical Data Model</vt:lpstr>
      <vt:lpstr>Physical Data Model</vt:lpstr>
      <vt:lpstr>Advantages and Disadvantages of Data Model:</vt:lpstr>
      <vt:lpstr>Advantages and Disadvantages of Data Model:</vt:lpstr>
      <vt:lpstr>Advantages and Disadvantages of Data Model:</vt:lpstr>
      <vt:lpstr>Conclusion</vt:lpstr>
      <vt:lpstr>Conclusion</vt:lpstr>
      <vt:lpstr>Conclusion</vt:lpstr>
      <vt:lpstr>Relational Database Model</vt:lpstr>
      <vt:lpstr>Example - Relation</vt:lpstr>
      <vt:lpstr>E/R (Entity/Relationship) Model</vt:lpstr>
      <vt:lpstr>Key</vt:lpstr>
      <vt:lpstr>Super Key</vt:lpstr>
      <vt:lpstr>Candidate Keys</vt:lpstr>
      <vt:lpstr>Foreign Keys</vt:lpstr>
      <vt:lpstr>Example</vt:lpstr>
      <vt:lpstr>Identify Superkey, candidate key and primary key</vt:lpstr>
      <vt:lpstr>Identify Superkey, candidate key and primary key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Anum Paracha</cp:lastModifiedBy>
  <cp:revision>6</cp:revision>
  <dcterms:created xsi:type="dcterms:W3CDTF">2015-04-14T15:21:28Z</dcterms:created>
  <dcterms:modified xsi:type="dcterms:W3CDTF">2026-02-17T12:55:12Z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