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diagrams/colors1.xml" ContentType="application/vnd.openxmlformats-officedocument.drawingml.diagramColors+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rawing1.xml" ContentType="application/vnd.ms-office.drawingml.diagramDrawing+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diagrams/quickStyle1.xml" ContentType="application/vnd.openxmlformats-officedocument.drawingml.diagramStyle+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diagrams/layout1.xml" ContentType="application/vnd.openxmlformats-officedocument.drawingml.diagram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handoutMasters/handoutMaster1.xml" ContentType="application/vnd.openxmlformats-officedocument.presentationml.handoutMaster+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docProps/core.xml" ContentType="application/vnd.openxmlformats-package.core-properties+xml"/>
  <Override PartName="/ppt/slides/slide5.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Default Extension="png" ContentType="image/png"/>
  <Override PartName="/ppt/notesSlides/notesSlide3.xml" ContentType="application/vnd.openxmlformats-officedocument.presentationml.notesSlid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9"/>
  </p:notesMasterIdLst>
  <p:handoutMasterIdLst>
    <p:handoutMasterId r:id="rId20"/>
  </p:handoutMasterIdLst>
  <p:sldIdLst>
    <p:sldId id="263" r:id="rId2"/>
    <p:sldId id="270" r:id="rId3"/>
    <p:sldId id="269" r:id="rId4"/>
    <p:sldId id="257" r:id="rId5"/>
    <p:sldId id="258" r:id="rId6"/>
    <p:sldId id="265" r:id="rId7"/>
    <p:sldId id="268" r:id="rId8"/>
    <p:sldId id="271" r:id="rId9"/>
    <p:sldId id="261" r:id="rId10"/>
    <p:sldId id="259" r:id="rId11"/>
    <p:sldId id="260" r:id="rId12"/>
    <p:sldId id="272" r:id="rId13"/>
    <p:sldId id="262" r:id="rId14"/>
    <p:sldId id="273" r:id="rId15"/>
    <p:sldId id="276" r:id="rId16"/>
    <p:sldId id="275" r:id="rId17"/>
    <p:sldId id="274" r:id="rId1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SorterView">
  <p:normalViewPr>
    <p:restoredLeft sz="15620"/>
    <p:restoredTop sz="94660"/>
  </p:normalViewPr>
  <p:slideViewPr>
    <p:cSldViewPr>
      <p:cViewPr varScale="1">
        <p:scale>
          <a:sx n="69" d="100"/>
          <a:sy n="69" d="100"/>
        </p:scale>
        <p:origin x="-546" y="-108"/>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FC61D79-76E0-4B5D-9CCD-91EBCF45E11B}" type="doc">
      <dgm:prSet loTypeId="urn:microsoft.com/office/officeart/2005/8/layout/cycle2" loCatId="cycle" qsTypeId="urn:microsoft.com/office/officeart/2005/8/quickstyle/simple1" qsCatId="simple" csTypeId="urn:microsoft.com/office/officeart/2005/8/colors/accent1_2" csCatId="accent1" phldr="1"/>
      <dgm:spPr/>
      <dgm:t>
        <a:bodyPr/>
        <a:lstStyle/>
        <a:p>
          <a:endParaRPr lang="en-GB"/>
        </a:p>
      </dgm:t>
    </dgm:pt>
    <dgm:pt modelId="{3CCBFBE9-C5F2-44C3-8F3C-72CB3E6C39AC}">
      <dgm:prSet phldrT="[Text]"/>
      <dgm:spPr/>
      <dgm:t>
        <a:bodyPr/>
        <a:lstStyle/>
        <a:p>
          <a:r>
            <a:rPr lang="en-GB" dirty="0" smtClean="0"/>
            <a:t>Attract</a:t>
          </a:r>
          <a:endParaRPr lang="en-GB" dirty="0"/>
        </a:p>
      </dgm:t>
    </dgm:pt>
    <dgm:pt modelId="{1D96D4B6-DD37-4890-888F-DE0EA4F2202E}" type="parTrans" cxnId="{7EDFBF04-CBB5-4D7C-B4A7-258789D9E374}">
      <dgm:prSet/>
      <dgm:spPr/>
      <dgm:t>
        <a:bodyPr/>
        <a:lstStyle/>
        <a:p>
          <a:endParaRPr lang="en-GB"/>
        </a:p>
      </dgm:t>
    </dgm:pt>
    <dgm:pt modelId="{420F7453-85D9-4E02-923D-6C91BBAA37DE}" type="sibTrans" cxnId="{7EDFBF04-CBB5-4D7C-B4A7-258789D9E374}">
      <dgm:prSet/>
      <dgm:spPr/>
      <dgm:t>
        <a:bodyPr/>
        <a:lstStyle/>
        <a:p>
          <a:endParaRPr lang="en-GB" dirty="0"/>
        </a:p>
      </dgm:t>
    </dgm:pt>
    <dgm:pt modelId="{7C624761-CE19-428A-8DF5-28569F36CB1A}">
      <dgm:prSet phldrT="[Text]"/>
      <dgm:spPr/>
      <dgm:t>
        <a:bodyPr/>
        <a:lstStyle/>
        <a:p>
          <a:r>
            <a:rPr lang="en-GB" dirty="0" smtClean="0"/>
            <a:t>Develop</a:t>
          </a:r>
          <a:endParaRPr lang="en-GB" dirty="0"/>
        </a:p>
      </dgm:t>
    </dgm:pt>
    <dgm:pt modelId="{2351A3A4-DE81-412C-B148-849E950597F6}" type="parTrans" cxnId="{4E481D0F-3C17-444E-956D-CE65AC1F8D4D}">
      <dgm:prSet/>
      <dgm:spPr/>
      <dgm:t>
        <a:bodyPr/>
        <a:lstStyle/>
        <a:p>
          <a:endParaRPr lang="en-GB"/>
        </a:p>
      </dgm:t>
    </dgm:pt>
    <dgm:pt modelId="{A4276BBE-7859-4807-BA28-C871C6FA4C2C}" type="sibTrans" cxnId="{4E481D0F-3C17-444E-956D-CE65AC1F8D4D}">
      <dgm:prSet/>
      <dgm:spPr/>
      <dgm:t>
        <a:bodyPr/>
        <a:lstStyle/>
        <a:p>
          <a:endParaRPr lang="en-GB" dirty="0"/>
        </a:p>
      </dgm:t>
    </dgm:pt>
    <dgm:pt modelId="{8E25A04E-73CF-43B9-8A74-BA4EC7AE2412}">
      <dgm:prSet phldrT="[Text]"/>
      <dgm:spPr/>
      <dgm:t>
        <a:bodyPr/>
        <a:lstStyle/>
        <a:p>
          <a:r>
            <a:rPr lang="en-GB" dirty="0" smtClean="0"/>
            <a:t>Reward</a:t>
          </a:r>
          <a:endParaRPr lang="en-GB" dirty="0"/>
        </a:p>
      </dgm:t>
    </dgm:pt>
    <dgm:pt modelId="{D0FDBBD6-E319-4D20-A8E6-41F203199EF3}" type="parTrans" cxnId="{785B8263-77CE-4133-942B-7BB71FF79DD2}">
      <dgm:prSet/>
      <dgm:spPr/>
      <dgm:t>
        <a:bodyPr/>
        <a:lstStyle/>
        <a:p>
          <a:endParaRPr lang="en-GB"/>
        </a:p>
      </dgm:t>
    </dgm:pt>
    <dgm:pt modelId="{94C672E0-CAEB-465C-9A2B-6B200B79F10E}" type="sibTrans" cxnId="{785B8263-77CE-4133-942B-7BB71FF79DD2}">
      <dgm:prSet/>
      <dgm:spPr/>
      <dgm:t>
        <a:bodyPr/>
        <a:lstStyle/>
        <a:p>
          <a:endParaRPr lang="en-GB" dirty="0"/>
        </a:p>
      </dgm:t>
    </dgm:pt>
    <dgm:pt modelId="{2AC0D5C5-C123-4773-8854-45AB9C70C562}">
      <dgm:prSet phldrT="[Text]"/>
      <dgm:spPr/>
      <dgm:t>
        <a:bodyPr/>
        <a:lstStyle/>
        <a:p>
          <a:r>
            <a:rPr lang="en-GB" dirty="0" smtClean="0"/>
            <a:t>Retain</a:t>
          </a:r>
          <a:endParaRPr lang="en-GB" dirty="0"/>
        </a:p>
      </dgm:t>
    </dgm:pt>
    <dgm:pt modelId="{54538C01-DFFD-468E-B8D0-ACF653EE0806}" type="parTrans" cxnId="{A50F6461-A41B-4908-BAFE-32CDD2BBCC9D}">
      <dgm:prSet/>
      <dgm:spPr/>
      <dgm:t>
        <a:bodyPr/>
        <a:lstStyle/>
        <a:p>
          <a:endParaRPr lang="en-GB"/>
        </a:p>
      </dgm:t>
    </dgm:pt>
    <dgm:pt modelId="{41FB99B5-1AD7-4A84-9B19-0C8EF550E00C}" type="sibTrans" cxnId="{A50F6461-A41B-4908-BAFE-32CDD2BBCC9D}">
      <dgm:prSet/>
      <dgm:spPr/>
      <dgm:t>
        <a:bodyPr/>
        <a:lstStyle/>
        <a:p>
          <a:endParaRPr lang="en-GB" dirty="0"/>
        </a:p>
      </dgm:t>
    </dgm:pt>
    <dgm:pt modelId="{DBC6A6D1-02B1-42A8-90BF-2A7158F28669}">
      <dgm:prSet phldrT="[Text]"/>
      <dgm:spPr/>
      <dgm:t>
        <a:bodyPr/>
        <a:lstStyle/>
        <a:p>
          <a:r>
            <a:rPr lang="en-GB" dirty="0" smtClean="0"/>
            <a:t>Release</a:t>
          </a:r>
          <a:endParaRPr lang="en-GB" dirty="0"/>
        </a:p>
      </dgm:t>
    </dgm:pt>
    <dgm:pt modelId="{A341CFD3-368E-4D7D-B35C-E00613693876}" type="parTrans" cxnId="{FDDB33CB-F0A8-4980-9792-BC34FC2CEBD2}">
      <dgm:prSet/>
      <dgm:spPr/>
      <dgm:t>
        <a:bodyPr/>
        <a:lstStyle/>
        <a:p>
          <a:endParaRPr lang="en-GB"/>
        </a:p>
      </dgm:t>
    </dgm:pt>
    <dgm:pt modelId="{49A5F8DF-9EB8-4548-BA2D-CBBD4D7EA497}" type="sibTrans" cxnId="{FDDB33CB-F0A8-4980-9792-BC34FC2CEBD2}">
      <dgm:prSet/>
      <dgm:spPr/>
      <dgm:t>
        <a:bodyPr/>
        <a:lstStyle/>
        <a:p>
          <a:endParaRPr lang="en-GB" dirty="0"/>
        </a:p>
      </dgm:t>
    </dgm:pt>
    <dgm:pt modelId="{F91C95EA-6B5D-4F28-909C-EB3ED970C010}">
      <dgm:prSet/>
      <dgm:spPr/>
      <dgm:t>
        <a:bodyPr/>
        <a:lstStyle/>
        <a:p>
          <a:r>
            <a:rPr lang="en-GB" dirty="0" smtClean="0"/>
            <a:t>Recruit</a:t>
          </a:r>
          <a:endParaRPr lang="en-GB" dirty="0"/>
        </a:p>
      </dgm:t>
    </dgm:pt>
    <dgm:pt modelId="{4CABF88A-D82E-4D0F-82ED-9B64C51557F0}" type="parTrans" cxnId="{48EE8DF9-3635-42A7-887F-5C63EBBC8326}">
      <dgm:prSet/>
      <dgm:spPr/>
      <dgm:t>
        <a:bodyPr/>
        <a:lstStyle/>
        <a:p>
          <a:endParaRPr lang="en-GB"/>
        </a:p>
      </dgm:t>
    </dgm:pt>
    <dgm:pt modelId="{5D4AE4B0-92C6-478D-BFE7-1F1752EBE772}" type="sibTrans" cxnId="{48EE8DF9-3635-42A7-887F-5C63EBBC8326}">
      <dgm:prSet/>
      <dgm:spPr/>
      <dgm:t>
        <a:bodyPr/>
        <a:lstStyle/>
        <a:p>
          <a:endParaRPr lang="en-GB" dirty="0"/>
        </a:p>
      </dgm:t>
    </dgm:pt>
    <dgm:pt modelId="{86EE7E73-4964-4B00-83C4-51D9EA9A5CB9}">
      <dgm:prSet/>
      <dgm:spPr/>
      <dgm:t>
        <a:bodyPr/>
        <a:lstStyle/>
        <a:p>
          <a:r>
            <a:rPr lang="en-GB" dirty="0" smtClean="0"/>
            <a:t>Induct</a:t>
          </a:r>
          <a:endParaRPr lang="en-GB" dirty="0"/>
        </a:p>
      </dgm:t>
    </dgm:pt>
    <dgm:pt modelId="{03A66473-A2C0-46B7-8A64-EF8945E47ADF}" type="parTrans" cxnId="{4A5A4BE4-1888-4377-AE44-E8475FCFF727}">
      <dgm:prSet/>
      <dgm:spPr/>
      <dgm:t>
        <a:bodyPr/>
        <a:lstStyle/>
        <a:p>
          <a:endParaRPr lang="en-GB"/>
        </a:p>
      </dgm:t>
    </dgm:pt>
    <dgm:pt modelId="{F7E51966-6C18-4A84-863E-D6850D97CDC3}" type="sibTrans" cxnId="{4A5A4BE4-1888-4377-AE44-E8475FCFF727}">
      <dgm:prSet/>
      <dgm:spPr/>
      <dgm:t>
        <a:bodyPr/>
        <a:lstStyle/>
        <a:p>
          <a:endParaRPr lang="en-GB" dirty="0"/>
        </a:p>
      </dgm:t>
    </dgm:pt>
    <dgm:pt modelId="{0661C85B-D033-444D-BEFA-A70F62B38A53}" type="pres">
      <dgm:prSet presAssocID="{5FC61D79-76E0-4B5D-9CCD-91EBCF45E11B}" presName="cycle" presStyleCnt="0">
        <dgm:presLayoutVars>
          <dgm:dir/>
          <dgm:resizeHandles val="exact"/>
        </dgm:presLayoutVars>
      </dgm:prSet>
      <dgm:spPr/>
      <dgm:t>
        <a:bodyPr/>
        <a:lstStyle/>
        <a:p>
          <a:endParaRPr lang="en-GB"/>
        </a:p>
      </dgm:t>
    </dgm:pt>
    <dgm:pt modelId="{A47C1ED6-77C9-4ABC-A3F5-B0E5CCB9122B}" type="pres">
      <dgm:prSet presAssocID="{3CCBFBE9-C5F2-44C3-8F3C-72CB3E6C39AC}" presName="node" presStyleLbl="node1" presStyleIdx="0" presStyleCnt="7">
        <dgm:presLayoutVars>
          <dgm:bulletEnabled val="1"/>
        </dgm:presLayoutVars>
      </dgm:prSet>
      <dgm:spPr/>
      <dgm:t>
        <a:bodyPr/>
        <a:lstStyle/>
        <a:p>
          <a:endParaRPr lang="en-GB"/>
        </a:p>
      </dgm:t>
    </dgm:pt>
    <dgm:pt modelId="{D10DC9A4-BEF4-4461-97EF-5D85AAA81798}" type="pres">
      <dgm:prSet presAssocID="{420F7453-85D9-4E02-923D-6C91BBAA37DE}" presName="sibTrans" presStyleLbl="sibTrans2D1" presStyleIdx="0" presStyleCnt="7"/>
      <dgm:spPr/>
      <dgm:t>
        <a:bodyPr/>
        <a:lstStyle/>
        <a:p>
          <a:endParaRPr lang="en-GB"/>
        </a:p>
      </dgm:t>
    </dgm:pt>
    <dgm:pt modelId="{DC8CD0B3-B3EF-482A-A68D-EEFFDF7CE563}" type="pres">
      <dgm:prSet presAssocID="{420F7453-85D9-4E02-923D-6C91BBAA37DE}" presName="connectorText" presStyleLbl="sibTrans2D1" presStyleIdx="0" presStyleCnt="7"/>
      <dgm:spPr/>
      <dgm:t>
        <a:bodyPr/>
        <a:lstStyle/>
        <a:p>
          <a:endParaRPr lang="en-GB"/>
        </a:p>
      </dgm:t>
    </dgm:pt>
    <dgm:pt modelId="{FDA41C6D-CEEC-492C-8548-C2926525EDE0}" type="pres">
      <dgm:prSet presAssocID="{F91C95EA-6B5D-4F28-909C-EB3ED970C010}" presName="node" presStyleLbl="node1" presStyleIdx="1" presStyleCnt="7">
        <dgm:presLayoutVars>
          <dgm:bulletEnabled val="1"/>
        </dgm:presLayoutVars>
      </dgm:prSet>
      <dgm:spPr/>
      <dgm:t>
        <a:bodyPr/>
        <a:lstStyle/>
        <a:p>
          <a:endParaRPr lang="en-GB"/>
        </a:p>
      </dgm:t>
    </dgm:pt>
    <dgm:pt modelId="{071BBBAB-5A8D-4BD6-A9C9-6EF7FB531EFC}" type="pres">
      <dgm:prSet presAssocID="{5D4AE4B0-92C6-478D-BFE7-1F1752EBE772}" presName="sibTrans" presStyleLbl="sibTrans2D1" presStyleIdx="1" presStyleCnt="7"/>
      <dgm:spPr/>
      <dgm:t>
        <a:bodyPr/>
        <a:lstStyle/>
        <a:p>
          <a:endParaRPr lang="en-GB"/>
        </a:p>
      </dgm:t>
    </dgm:pt>
    <dgm:pt modelId="{C6CA396B-1FD6-497B-852D-E4DEDD4D0386}" type="pres">
      <dgm:prSet presAssocID="{5D4AE4B0-92C6-478D-BFE7-1F1752EBE772}" presName="connectorText" presStyleLbl="sibTrans2D1" presStyleIdx="1" presStyleCnt="7"/>
      <dgm:spPr/>
      <dgm:t>
        <a:bodyPr/>
        <a:lstStyle/>
        <a:p>
          <a:endParaRPr lang="en-GB"/>
        </a:p>
      </dgm:t>
    </dgm:pt>
    <dgm:pt modelId="{E2BE2409-6D90-4974-8F25-BF79BC87D276}" type="pres">
      <dgm:prSet presAssocID="{86EE7E73-4964-4B00-83C4-51D9EA9A5CB9}" presName="node" presStyleLbl="node1" presStyleIdx="2" presStyleCnt="7">
        <dgm:presLayoutVars>
          <dgm:bulletEnabled val="1"/>
        </dgm:presLayoutVars>
      </dgm:prSet>
      <dgm:spPr/>
      <dgm:t>
        <a:bodyPr/>
        <a:lstStyle/>
        <a:p>
          <a:endParaRPr lang="en-GB"/>
        </a:p>
      </dgm:t>
    </dgm:pt>
    <dgm:pt modelId="{F1C94DCF-7402-47A4-ADFB-F217D91852E3}" type="pres">
      <dgm:prSet presAssocID="{F7E51966-6C18-4A84-863E-D6850D97CDC3}" presName="sibTrans" presStyleLbl="sibTrans2D1" presStyleIdx="2" presStyleCnt="7"/>
      <dgm:spPr/>
      <dgm:t>
        <a:bodyPr/>
        <a:lstStyle/>
        <a:p>
          <a:endParaRPr lang="en-GB"/>
        </a:p>
      </dgm:t>
    </dgm:pt>
    <dgm:pt modelId="{83D11BC4-5209-49B5-928B-4A40F857B31C}" type="pres">
      <dgm:prSet presAssocID="{F7E51966-6C18-4A84-863E-D6850D97CDC3}" presName="connectorText" presStyleLbl="sibTrans2D1" presStyleIdx="2" presStyleCnt="7"/>
      <dgm:spPr/>
      <dgm:t>
        <a:bodyPr/>
        <a:lstStyle/>
        <a:p>
          <a:endParaRPr lang="en-GB"/>
        </a:p>
      </dgm:t>
    </dgm:pt>
    <dgm:pt modelId="{2A83F356-7E93-457A-B512-B2A7600186FD}" type="pres">
      <dgm:prSet presAssocID="{7C624761-CE19-428A-8DF5-28569F36CB1A}" presName="node" presStyleLbl="node1" presStyleIdx="3" presStyleCnt="7">
        <dgm:presLayoutVars>
          <dgm:bulletEnabled val="1"/>
        </dgm:presLayoutVars>
      </dgm:prSet>
      <dgm:spPr/>
      <dgm:t>
        <a:bodyPr/>
        <a:lstStyle/>
        <a:p>
          <a:endParaRPr lang="en-GB"/>
        </a:p>
      </dgm:t>
    </dgm:pt>
    <dgm:pt modelId="{1F3C660E-B201-4FDF-B835-87884B6296C3}" type="pres">
      <dgm:prSet presAssocID="{A4276BBE-7859-4807-BA28-C871C6FA4C2C}" presName="sibTrans" presStyleLbl="sibTrans2D1" presStyleIdx="3" presStyleCnt="7"/>
      <dgm:spPr/>
      <dgm:t>
        <a:bodyPr/>
        <a:lstStyle/>
        <a:p>
          <a:endParaRPr lang="en-GB"/>
        </a:p>
      </dgm:t>
    </dgm:pt>
    <dgm:pt modelId="{83EAD50F-06B6-486E-91A9-58505A85E81E}" type="pres">
      <dgm:prSet presAssocID="{A4276BBE-7859-4807-BA28-C871C6FA4C2C}" presName="connectorText" presStyleLbl="sibTrans2D1" presStyleIdx="3" presStyleCnt="7"/>
      <dgm:spPr/>
      <dgm:t>
        <a:bodyPr/>
        <a:lstStyle/>
        <a:p>
          <a:endParaRPr lang="en-GB"/>
        </a:p>
      </dgm:t>
    </dgm:pt>
    <dgm:pt modelId="{43B03C62-457A-4775-ADF9-FECACA5CC219}" type="pres">
      <dgm:prSet presAssocID="{8E25A04E-73CF-43B9-8A74-BA4EC7AE2412}" presName="node" presStyleLbl="node1" presStyleIdx="4" presStyleCnt="7">
        <dgm:presLayoutVars>
          <dgm:bulletEnabled val="1"/>
        </dgm:presLayoutVars>
      </dgm:prSet>
      <dgm:spPr/>
      <dgm:t>
        <a:bodyPr/>
        <a:lstStyle/>
        <a:p>
          <a:endParaRPr lang="en-GB"/>
        </a:p>
      </dgm:t>
    </dgm:pt>
    <dgm:pt modelId="{AFCB9DAD-BCAA-460A-AE2F-036BCF1D7C92}" type="pres">
      <dgm:prSet presAssocID="{94C672E0-CAEB-465C-9A2B-6B200B79F10E}" presName="sibTrans" presStyleLbl="sibTrans2D1" presStyleIdx="4" presStyleCnt="7"/>
      <dgm:spPr/>
      <dgm:t>
        <a:bodyPr/>
        <a:lstStyle/>
        <a:p>
          <a:endParaRPr lang="en-GB"/>
        </a:p>
      </dgm:t>
    </dgm:pt>
    <dgm:pt modelId="{6C396A3A-5E33-4F5D-986E-593A0D9EEA2E}" type="pres">
      <dgm:prSet presAssocID="{94C672E0-CAEB-465C-9A2B-6B200B79F10E}" presName="connectorText" presStyleLbl="sibTrans2D1" presStyleIdx="4" presStyleCnt="7"/>
      <dgm:spPr/>
      <dgm:t>
        <a:bodyPr/>
        <a:lstStyle/>
        <a:p>
          <a:endParaRPr lang="en-GB"/>
        </a:p>
      </dgm:t>
    </dgm:pt>
    <dgm:pt modelId="{5CE1E8B3-AC1A-472F-93FD-CC02063F56FF}" type="pres">
      <dgm:prSet presAssocID="{2AC0D5C5-C123-4773-8854-45AB9C70C562}" presName="node" presStyleLbl="node1" presStyleIdx="5" presStyleCnt="7">
        <dgm:presLayoutVars>
          <dgm:bulletEnabled val="1"/>
        </dgm:presLayoutVars>
      </dgm:prSet>
      <dgm:spPr/>
      <dgm:t>
        <a:bodyPr/>
        <a:lstStyle/>
        <a:p>
          <a:endParaRPr lang="en-GB"/>
        </a:p>
      </dgm:t>
    </dgm:pt>
    <dgm:pt modelId="{5F4A1F49-87CB-42C4-B829-111805FAA350}" type="pres">
      <dgm:prSet presAssocID="{41FB99B5-1AD7-4A84-9B19-0C8EF550E00C}" presName="sibTrans" presStyleLbl="sibTrans2D1" presStyleIdx="5" presStyleCnt="7"/>
      <dgm:spPr/>
      <dgm:t>
        <a:bodyPr/>
        <a:lstStyle/>
        <a:p>
          <a:endParaRPr lang="en-GB"/>
        </a:p>
      </dgm:t>
    </dgm:pt>
    <dgm:pt modelId="{7C12AD81-22B0-4555-92F5-91855E0286B8}" type="pres">
      <dgm:prSet presAssocID="{41FB99B5-1AD7-4A84-9B19-0C8EF550E00C}" presName="connectorText" presStyleLbl="sibTrans2D1" presStyleIdx="5" presStyleCnt="7"/>
      <dgm:spPr/>
      <dgm:t>
        <a:bodyPr/>
        <a:lstStyle/>
        <a:p>
          <a:endParaRPr lang="en-GB"/>
        </a:p>
      </dgm:t>
    </dgm:pt>
    <dgm:pt modelId="{B24FD64D-3B99-4B06-9091-E3A4D905CB5F}" type="pres">
      <dgm:prSet presAssocID="{DBC6A6D1-02B1-42A8-90BF-2A7158F28669}" presName="node" presStyleLbl="node1" presStyleIdx="6" presStyleCnt="7">
        <dgm:presLayoutVars>
          <dgm:bulletEnabled val="1"/>
        </dgm:presLayoutVars>
      </dgm:prSet>
      <dgm:spPr/>
      <dgm:t>
        <a:bodyPr/>
        <a:lstStyle/>
        <a:p>
          <a:endParaRPr lang="en-GB"/>
        </a:p>
      </dgm:t>
    </dgm:pt>
    <dgm:pt modelId="{4831AD10-E1DC-4D57-A4D9-031C1AAABD37}" type="pres">
      <dgm:prSet presAssocID="{49A5F8DF-9EB8-4548-BA2D-CBBD4D7EA497}" presName="sibTrans" presStyleLbl="sibTrans2D1" presStyleIdx="6" presStyleCnt="7"/>
      <dgm:spPr/>
      <dgm:t>
        <a:bodyPr/>
        <a:lstStyle/>
        <a:p>
          <a:endParaRPr lang="en-GB"/>
        </a:p>
      </dgm:t>
    </dgm:pt>
    <dgm:pt modelId="{A4340AF7-5828-4423-948F-B641F7D56418}" type="pres">
      <dgm:prSet presAssocID="{49A5F8DF-9EB8-4548-BA2D-CBBD4D7EA497}" presName="connectorText" presStyleLbl="sibTrans2D1" presStyleIdx="6" presStyleCnt="7"/>
      <dgm:spPr/>
      <dgm:t>
        <a:bodyPr/>
        <a:lstStyle/>
        <a:p>
          <a:endParaRPr lang="en-GB"/>
        </a:p>
      </dgm:t>
    </dgm:pt>
  </dgm:ptLst>
  <dgm:cxnLst>
    <dgm:cxn modelId="{BAA089CD-F4A9-43F9-9340-820A3F0AEEA0}" type="presOf" srcId="{94C672E0-CAEB-465C-9A2B-6B200B79F10E}" destId="{6C396A3A-5E33-4F5D-986E-593A0D9EEA2E}" srcOrd="1" destOrd="0" presId="urn:microsoft.com/office/officeart/2005/8/layout/cycle2"/>
    <dgm:cxn modelId="{3BD7038B-B47C-41DE-BF9D-CF862C6863D3}" type="presOf" srcId="{8E25A04E-73CF-43B9-8A74-BA4EC7AE2412}" destId="{43B03C62-457A-4775-ADF9-FECACA5CC219}" srcOrd="0" destOrd="0" presId="urn:microsoft.com/office/officeart/2005/8/layout/cycle2"/>
    <dgm:cxn modelId="{C13A9AB7-A495-4C59-9F86-F8841027EB04}" type="presOf" srcId="{7C624761-CE19-428A-8DF5-28569F36CB1A}" destId="{2A83F356-7E93-457A-B512-B2A7600186FD}" srcOrd="0" destOrd="0" presId="urn:microsoft.com/office/officeart/2005/8/layout/cycle2"/>
    <dgm:cxn modelId="{6B6D4D59-11EE-4809-952A-4BCB07BDE847}" type="presOf" srcId="{49A5F8DF-9EB8-4548-BA2D-CBBD4D7EA497}" destId="{A4340AF7-5828-4423-948F-B641F7D56418}" srcOrd="1" destOrd="0" presId="urn:microsoft.com/office/officeart/2005/8/layout/cycle2"/>
    <dgm:cxn modelId="{1E2ADBFD-E89B-4CA5-BCC0-46C5264BB050}" type="presOf" srcId="{A4276BBE-7859-4807-BA28-C871C6FA4C2C}" destId="{83EAD50F-06B6-486E-91A9-58505A85E81E}" srcOrd="1" destOrd="0" presId="urn:microsoft.com/office/officeart/2005/8/layout/cycle2"/>
    <dgm:cxn modelId="{F9C6A1CC-1997-491C-812D-B8AA90EDA8C3}" type="presOf" srcId="{420F7453-85D9-4E02-923D-6C91BBAA37DE}" destId="{DC8CD0B3-B3EF-482A-A68D-EEFFDF7CE563}" srcOrd="1" destOrd="0" presId="urn:microsoft.com/office/officeart/2005/8/layout/cycle2"/>
    <dgm:cxn modelId="{A50F6461-A41B-4908-BAFE-32CDD2BBCC9D}" srcId="{5FC61D79-76E0-4B5D-9CCD-91EBCF45E11B}" destId="{2AC0D5C5-C123-4773-8854-45AB9C70C562}" srcOrd="5" destOrd="0" parTransId="{54538C01-DFFD-468E-B8D0-ACF653EE0806}" sibTransId="{41FB99B5-1AD7-4A84-9B19-0C8EF550E00C}"/>
    <dgm:cxn modelId="{17F6ABA1-A84B-46FF-A3ED-4AAC9F5F0A5E}" type="presOf" srcId="{A4276BBE-7859-4807-BA28-C871C6FA4C2C}" destId="{1F3C660E-B201-4FDF-B835-87884B6296C3}" srcOrd="0" destOrd="0" presId="urn:microsoft.com/office/officeart/2005/8/layout/cycle2"/>
    <dgm:cxn modelId="{FD7B5F03-E709-449D-AE8E-2A54B64BAC86}" type="presOf" srcId="{420F7453-85D9-4E02-923D-6C91BBAA37DE}" destId="{D10DC9A4-BEF4-4461-97EF-5D85AAA81798}" srcOrd="0" destOrd="0" presId="urn:microsoft.com/office/officeart/2005/8/layout/cycle2"/>
    <dgm:cxn modelId="{48EE8DF9-3635-42A7-887F-5C63EBBC8326}" srcId="{5FC61D79-76E0-4B5D-9CCD-91EBCF45E11B}" destId="{F91C95EA-6B5D-4F28-909C-EB3ED970C010}" srcOrd="1" destOrd="0" parTransId="{4CABF88A-D82E-4D0F-82ED-9B64C51557F0}" sibTransId="{5D4AE4B0-92C6-478D-BFE7-1F1752EBE772}"/>
    <dgm:cxn modelId="{8FFA1F3D-263F-449E-879F-96F3447EA404}" type="presOf" srcId="{86EE7E73-4964-4B00-83C4-51D9EA9A5CB9}" destId="{E2BE2409-6D90-4974-8F25-BF79BC87D276}" srcOrd="0" destOrd="0" presId="urn:microsoft.com/office/officeart/2005/8/layout/cycle2"/>
    <dgm:cxn modelId="{4A5A4BE4-1888-4377-AE44-E8475FCFF727}" srcId="{5FC61D79-76E0-4B5D-9CCD-91EBCF45E11B}" destId="{86EE7E73-4964-4B00-83C4-51D9EA9A5CB9}" srcOrd="2" destOrd="0" parTransId="{03A66473-A2C0-46B7-8A64-EF8945E47ADF}" sibTransId="{F7E51966-6C18-4A84-863E-D6850D97CDC3}"/>
    <dgm:cxn modelId="{7EDFBF04-CBB5-4D7C-B4A7-258789D9E374}" srcId="{5FC61D79-76E0-4B5D-9CCD-91EBCF45E11B}" destId="{3CCBFBE9-C5F2-44C3-8F3C-72CB3E6C39AC}" srcOrd="0" destOrd="0" parTransId="{1D96D4B6-DD37-4890-888F-DE0EA4F2202E}" sibTransId="{420F7453-85D9-4E02-923D-6C91BBAA37DE}"/>
    <dgm:cxn modelId="{2685760C-EBE0-4557-81D3-FA3136DA2547}" type="presOf" srcId="{F7E51966-6C18-4A84-863E-D6850D97CDC3}" destId="{83D11BC4-5209-49B5-928B-4A40F857B31C}" srcOrd="1" destOrd="0" presId="urn:microsoft.com/office/officeart/2005/8/layout/cycle2"/>
    <dgm:cxn modelId="{197C562F-2F90-4321-ABFB-7CB76D0CA3B2}" type="presOf" srcId="{41FB99B5-1AD7-4A84-9B19-0C8EF550E00C}" destId="{5F4A1F49-87CB-42C4-B829-111805FAA350}" srcOrd="0" destOrd="0" presId="urn:microsoft.com/office/officeart/2005/8/layout/cycle2"/>
    <dgm:cxn modelId="{4E481D0F-3C17-444E-956D-CE65AC1F8D4D}" srcId="{5FC61D79-76E0-4B5D-9CCD-91EBCF45E11B}" destId="{7C624761-CE19-428A-8DF5-28569F36CB1A}" srcOrd="3" destOrd="0" parTransId="{2351A3A4-DE81-412C-B148-849E950597F6}" sibTransId="{A4276BBE-7859-4807-BA28-C871C6FA4C2C}"/>
    <dgm:cxn modelId="{4D4228E1-E32C-4CB6-87E9-F3A14749F289}" type="presOf" srcId="{5D4AE4B0-92C6-478D-BFE7-1F1752EBE772}" destId="{C6CA396B-1FD6-497B-852D-E4DEDD4D0386}" srcOrd="1" destOrd="0" presId="urn:microsoft.com/office/officeart/2005/8/layout/cycle2"/>
    <dgm:cxn modelId="{FDDB33CB-F0A8-4980-9792-BC34FC2CEBD2}" srcId="{5FC61D79-76E0-4B5D-9CCD-91EBCF45E11B}" destId="{DBC6A6D1-02B1-42A8-90BF-2A7158F28669}" srcOrd="6" destOrd="0" parTransId="{A341CFD3-368E-4D7D-B35C-E00613693876}" sibTransId="{49A5F8DF-9EB8-4548-BA2D-CBBD4D7EA497}"/>
    <dgm:cxn modelId="{380166B0-A666-41FE-A9D9-1F37FD2C579B}" type="presOf" srcId="{49A5F8DF-9EB8-4548-BA2D-CBBD4D7EA497}" destId="{4831AD10-E1DC-4D57-A4D9-031C1AAABD37}" srcOrd="0" destOrd="0" presId="urn:microsoft.com/office/officeart/2005/8/layout/cycle2"/>
    <dgm:cxn modelId="{CF19F602-932B-4FD3-AB58-C2C48CCA3C00}" type="presOf" srcId="{3CCBFBE9-C5F2-44C3-8F3C-72CB3E6C39AC}" destId="{A47C1ED6-77C9-4ABC-A3F5-B0E5CCB9122B}" srcOrd="0" destOrd="0" presId="urn:microsoft.com/office/officeart/2005/8/layout/cycle2"/>
    <dgm:cxn modelId="{50BAA077-D252-4631-B6A1-A7587890A4C7}" type="presOf" srcId="{F91C95EA-6B5D-4F28-909C-EB3ED970C010}" destId="{FDA41C6D-CEEC-492C-8548-C2926525EDE0}" srcOrd="0" destOrd="0" presId="urn:microsoft.com/office/officeart/2005/8/layout/cycle2"/>
    <dgm:cxn modelId="{AF94C442-F80D-4961-BDD5-BDD987DD0D93}" type="presOf" srcId="{94C672E0-CAEB-465C-9A2B-6B200B79F10E}" destId="{AFCB9DAD-BCAA-460A-AE2F-036BCF1D7C92}" srcOrd="0" destOrd="0" presId="urn:microsoft.com/office/officeart/2005/8/layout/cycle2"/>
    <dgm:cxn modelId="{A8B3E839-0D1E-4D0E-B977-274D992B11B5}" type="presOf" srcId="{DBC6A6D1-02B1-42A8-90BF-2A7158F28669}" destId="{B24FD64D-3B99-4B06-9091-E3A4D905CB5F}" srcOrd="0" destOrd="0" presId="urn:microsoft.com/office/officeart/2005/8/layout/cycle2"/>
    <dgm:cxn modelId="{12337AEE-9329-41CE-B4E1-839CF01CE43D}" type="presOf" srcId="{41FB99B5-1AD7-4A84-9B19-0C8EF550E00C}" destId="{7C12AD81-22B0-4555-92F5-91855E0286B8}" srcOrd="1" destOrd="0" presId="urn:microsoft.com/office/officeart/2005/8/layout/cycle2"/>
    <dgm:cxn modelId="{785B8263-77CE-4133-942B-7BB71FF79DD2}" srcId="{5FC61D79-76E0-4B5D-9CCD-91EBCF45E11B}" destId="{8E25A04E-73CF-43B9-8A74-BA4EC7AE2412}" srcOrd="4" destOrd="0" parTransId="{D0FDBBD6-E319-4D20-A8E6-41F203199EF3}" sibTransId="{94C672E0-CAEB-465C-9A2B-6B200B79F10E}"/>
    <dgm:cxn modelId="{0A5592BF-EC30-4630-813F-ACB2A24C214D}" type="presOf" srcId="{F7E51966-6C18-4A84-863E-D6850D97CDC3}" destId="{F1C94DCF-7402-47A4-ADFB-F217D91852E3}" srcOrd="0" destOrd="0" presId="urn:microsoft.com/office/officeart/2005/8/layout/cycle2"/>
    <dgm:cxn modelId="{969EA992-34BD-4462-9841-1DA846116D4D}" type="presOf" srcId="{5D4AE4B0-92C6-478D-BFE7-1F1752EBE772}" destId="{071BBBAB-5A8D-4BD6-A9C9-6EF7FB531EFC}" srcOrd="0" destOrd="0" presId="urn:microsoft.com/office/officeart/2005/8/layout/cycle2"/>
    <dgm:cxn modelId="{F5180F30-9066-428D-B2B3-862C7B9CA8A8}" type="presOf" srcId="{2AC0D5C5-C123-4773-8854-45AB9C70C562}" destId="{5CE1E8B3-AC1A-472F-93FD-CC02063F56FF}" srcOrd="0" destOrd="0" presId="urn:microsoft.com/office/officeart/2005/8/layout/cycle2"/>
    <dgm:cxn modelId="{79F8C204-D240-4D5E-BF88-18388DA84A03}" type="presOf" srcId="{5FC61D79-76E0-4B5D-9CCD-91EBCF45E11B}" destId="{0661C85B-D033-444D-BEFA-A70F62B38A53}" srcOrd="0" destOrd="0" presId="urn:microsoft.com/office/officeart/2005/8/layout/cycle2"/>
    <dgm:cxn modelId="{FFA4143B-071F-4C1D-ADB2-C09FBCEC6B9C}" type="presParOf" srcId="{0661C85B-D033-444D-BEFA-A70F62B38A53}" destId="{A47C1ED6-77C9-4ABC-A3F5-B0E5CCB9122B}" srcOrd="0" destOrd="0" presId="urn:microsoft.com/office/officeart/2005/8/layout/cycle2"/>
    <dgm:cxn modelId="{3EFD8C7D-2164-4D9B-9EE5-F65EBEE83D6F}" type="presParOf" srcId="{0661C85B-D033-444D-BEFA-A70F62B38A53}" destId="{D10DC9A4-BEF4-4461-97EF-5D85AAA81798}" srcOrd="1" destOrd="0" presId="urn:microsoft.com/office/officeart/2005/8/layout/cycle2"/>
    <dgm:cxn modelId="{9A582475-D33C-4C72-BD4B-9C280E480D3F}" type="presParOf" srcId="{D10DC9A4-BEF4-4461-97EF-5D85AAA81798}" destId="{DC8CD0B3-B3EF-482A-A68D-EEFFDF7CE563}" srcOrd="0" destOrd="0" presId="urn:microsoft.com/office/officeart/2005/8/layout/cycle2"/>
    <dgm:cxn modelId="{D92D9EB1-F375-4793-842A-0A75B7BCF6F6}" type="presParOf" srcId="{0661C85B-D033-444D-BEFA-A70F62B38A53}" destId="{FDA41C6D-CEEC-492C-8548-C2926525EDE0}" srcOrd="2" destOrd="0" presId="urn:microsoft.com/office/officeart/2005/8/layout/cycle2"/>
    <dgm:cxn modelId="{76DEE2F9-E1AF-4AB3-BB76-56A87B6F16A8}" type="presParOf" srcId="{0661C85B-D033-444D-BEFA-A70F62B38A53}" destId="{071BBBAB-5A8D-4BD6-A9C9-6EF7FB531EFC}" srcOrd="3" destOrd="0" presId="urn:microsoft.com/office/officeart/2005/8/layout/cycle2"/>
    <dgm:cxn modelId="{2BBC4FE6-F17C-427C-93D3-D1E4DBF1410A}" type="presParOf" srcId="{071BBBAB-5A8D-4BD6-A9C9-6EF7FB531EFC}" destId="{C6CA396B-1FD6-497B-852D-E4DEDD4D0386}" srcOrd="0" destOrd="0" presId="urn:microsoft.com/office/officeart/2005/8/layout/cycle2"/>
    <dgm:cxn modelId="{B07977CB-3A3F-4B46-97FC-17EE325DE44E}" type="presParOf" srcId="{0661C85B-D033-444D-BEFA-A70F62B38A53}" destId="{E2BE2409-6D90-4974-8F25-BF79BC87D276}" srcOrd="4" destOrd="0" presId="urn:microsoft.com/office/officeart/2005/8/layout/cycle2"/>
    <dgm:cxn modelId="{D4557B7B-7819-4F20-8613-E85BEE0B4864}" type="presParOf" srcId="{0661C85B-D033-444D-BEFA-A70F62B38A53}" destId="{F1C94DCF-7402-47A4-ADFB-F217D91852E3}" srcOrd="5" destOrd="0" presId="urn:microsoft.com/office/officeart/2005/8/layout/cycle2"/>
    <dgm:cxn modelId="{7D2F1FF6-8314-4AA7-B997-9B8E81EA2248}" type="presParOf" srcId="{F1C94DCF-7402-47A4-ADFB-F217D91852E3}" destId="{83D11BC4-5209-49B5-928B-4A40F857B31C}" srcOrd="0" destOrd="0" presId="urn:microsoft.com/office/officeart/2005/8/layout/cycle2"/>
    <dgm:cxn modelId="{4B422208-30D0-4A1D-AA62-B30A5DA574AD}" type="presParOf" srcId="{0661C85B-D033-444D-BEFA-A70F62B38A53}" destId="{2A83F356-7E93-457A-B512-B2A7600186FD}" srcOrd="6" destOrd="0" presId="urn:microsoft.com/office/officeart/2005/8/layout/cycle2"/>
    <dgm:cxn modelId="{BDDF1EAD-DF00-43DE-A12C-FAD242A57CF3}" type="presParOf" srcId="{0661C85B-D033-444D-BEFA-A70F62B38A53}" destId="{1F3C660E-B201-4FDF-B835-87884B6296C3}" srcOrd="7" destOrd="0" presId="urn:microsoft.com/office/officeart/2005/8/layout/cycle2"/>
    <dgm:cxn modelId="{788F20B1-077A-4EE2-91F0-E46B27A280CA}" type="presParOf" srcId="{1F3C660E-B201-4FDF-B835-87884B6296C3}" destId="{83EAD50F-06B6-486E-91A9-58505A85E81E}" srcOrd="0" destOrd="0" presId="urn:microsoft.com/office/officeart/2005/8/layout/cycle2"/>
    <dgm:cxn modelId="{E79B285B-7AD0-49F3-B784-B5E37BBBAFDC}" type="presParOf" srcId="{0661C85B-D033-444D-BEFA-A70F62B38A53}" destId="{43B03C62-457A-4775-ADF9-FECACA5CC219}" srcOrd="8" destOrd="0" presId="urn:microsoft.com/office/officeart/2005/8/layout/cycle2"/>
    <dgm:cxn modelId="{1722F08F-70CC-4BBD-A653-11958D183B0D}" type="presParOf" srcId="{0661C85B-D033-444D-BEFA-A70F62B38A53}" destId="{AFCB9DAD-BCAA-460A-AE2F-036BCF1D7C92}" srcOrd="9" destOrd="0" presId="urn:microsoft.com/office/officeart/2005/8/layout/cycle2"/>
    <dgm:cxn modelId="{764D79AA-F471-48E6-8947-162F4AAEC10C}" type="presParOf" srcId="{AFCB9DAD-BCAA-460A-AE2F-036BCF1D7C92}" destId="{6C396A3A-5E33-4F5D-986E-593A0D9EEA2E}" srcOrd="0" destOrd="0" presId="urn:microsoft.com/office/officeart/2005/8/layout/cycle2"/>
    <dgm:cxn modelId="{E9F790A9-410D-47FA-B20B-7D626DD1BC6A}" type="presParOf" srcId="{0661C85B-D033-444D-BEFA-A70F62B38A53}" destId="{5CE1E8B3-AC1A-472F-93FD-CC02063F56FF}" srcOrd="10" destOrd="0" presId="urn:microsoft.com/office/officeart/2005/8/layout/cycle2"/>
    <dgm:cxn modelId="{62841BCF-CC25-4847-951F-52E1B0ADD542}" type="presParOf" srcId="{0661C85B-D033-444D-BEFA-A70F62B38A53}" destId="{5F4A1F49-87CB-42C4-B829-111805FAA350}" srcOrd="11" destOrd="0" presId="urn:microsoft.com/office/officeart/2005/8/layout/cycle2"/>
    <dgm:cxn modelId="{7C64F501-11BC-4C1C-91DC-2F71CB51C535}" type="presParOf" srcId="{5F4A1F49-87CB-42C4-B829-111805FAA350}" destId="{7C12AD81-22B0-4555-92F5-91855E0286B8}" srcOrd="0" destOrd="0" presId="urn:microsoft.com/office/officeart/2005/8/layout/cycle2"/>
    <dgm:cxn modelId="{58BA3AD2-2DF3-4B1B-BC73-0DB856326255}" type="presParOf" srcId="{0661C85B-D033-444D-BEFA-A70F62B38A53}" destId="{B24FD64D-3B99-4B06-9091-E3A4D905CB5F}" srcOrd="12" destOrd="0" presId="urn:microsoft.com/office/officeart/2005/8/layout/cycle2"/>
    <dgm:cxn modelId="{EB3C879D-49A6-4046-BA07-36FFD39E267E}" type="presParOf" srcId="{0661C85B-D033-444D-BEFA-A70F62B38A53}" destId="{4831AD10-E1DC-4D57-A4D9-031C1AAABD37}" srcOrd="13" destOrd="0" presId="urn:microsoft.com/office/officeart/2005/8/layout/cycle2"/>
    <dgm:cxn modelId="{758340A1-882B-4AE9-8E7D-8D7447EAC985}" type="presParOf" srcId="{4831AD10-E1DC-4D57-A4D9-031C1AAABD37}" destId="{A4340AF7-5828-4423-948F-B641F7D56418}" srcOrd="0" destOrd="0" presId="urn:microsoft.com/office/officeart/2005/8/layout/cycle2"/>
  </dgm:cxnLst>
  <dgm:bg/>
  <dgm:whole/>
  <dgm:extLst>
    <a:ext uri="http://schemas.microsoft.com/office/drawing/2008/diagram">
      <dsp:dataModelExt xmlns:dsp="http://schemas.microsoft.com/office/drawing/2008/diagram" xmlns="" relId="rId6" minVer="http://schemas.openxmlformats.org/drawingml/2006/diagram"/>
    </a:ext>
  </dgm:extLst>
</dgm:dataModel>
</file>

<file path=ppt/diagrams/drawing1.xml><?xml version="1.0" encoding="utf-8"?>
<dsp:drawing xmlns:dgm="http://schemas.openxmlformats.org/drawingml/2006/diagram" xmlns:a="http://schemas.openxmlformats.org/drawingml/2006/main" xmlns:dsp="http://schemas.microsoft.com/office/drawing/2008/diagram">
  <dsp:spTree>
    <dsp:nvGrpSpPr>
      <dsp:cNvPr id="0" name=""/>
      <dsp:cNvGrpSpPr/>
    </dsp:nvGrpSpPr>
    <dsp:grpSpPr/>
    <dsp:sp modelId="{A47C1ED6-77C9-4ABC-A3F5-B0E5CCB9122B}">
      <dsp:nvSpPr>
        <dsp:cNvPr id="0" name=""/>
        <dsp:cNvSpPr/>
      </dsp:nvSpPr>
      <dsp:spPr>
        <a:xfrm>
          <a:off x="3438389" y="488"/>
          <a:ext cx="1481466" cy="1481466"/>
        </a:xfrm>
        <a:prstGeom prst="ellipse">
          <a:avLst/>
        </a:prstGeom>
        <a:solidFill>
          <a:schemeClr val="accent1">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ctr" anchorCtr="0">
          <a:noAutofit/>
        </a:bodyPr>
        <a:lstStyle/>
        <a:p>
          <a:pPr lvl="0" algn="ctr" defTabSz="889000">
            <a:lnSpc>
              <a:spcPct val="90000"/>
            </a:lnSpc>
            <a:spcBef>
              <a:spcPct val="0"/>
            </a:spcBef>
            <a:spcAft>
              <a:spcPct val="35000"/>
            </a:spcAft>
          </a:pPr>
          <a:r>
            <a:rPr lang="en-GB" sz="2000" kern="1200" dirty="0" smtClean="0"/>
            <a:t>Attract</a:t>
          </a:r>
          <a:endParaRPr lang="en-GB" sz="2000" kern="1200" dirty="0"/>
        </a:p>
      </dsp:txBody>
      <dsp:txXfrm>
        <a:off x="3438389" y="488"/>
        <a:ext cx="1481466" cy="1481466"/>
      </dsp:txXfrm>
    </dsp:sp>
    <dsp:sp modelId="{D10DC9A4-BEF4-4461-97EF-5D85AAA81798}">
      <dsp:nvSpPr>
        <dsp:cNvPr id="0" name=""/>
        <dsp:cNvSpPr/>
      </dsp:nvSpPr>
      <dsp:spPr>
        <a:xfrm rot="1542857">
          <a:off x="4974472" y="969210"/>
          <a:ext cx="394401" cy="49999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711200">
            <a:lnSpc>
              <a:spcPct val="90000"/>
            </a:lnSpc>
            <a:spcBef>
              <a:spcPct val="0"/>
            </a:spcBef>
            <a:spcAft>
              <a:spcPct val="35000"/>
            </a:spcAft>
          </a:pPr>
          <a:endParaRPr lang="en-GB" sz="1600" kern="1200" dirty="0"/>
        </a:p>
      </dsp:txBody>
      <dsp:txXfrm rot="1542857">
        <a:off x="4974472" y="969210"/>
        <a:ext cx="394401" cy="499994"/>
      </dsp:txXfrm>
    </dsp:sp>
    <dsp:sp modelId="{FDA41C6D-CEEC-492C-8548-C2926525EDE0}">
      <dsp:nvSpPr>
        <dsp:cNvPr id="0" name=""/>
        <dsp:cNvSpPr/>
      </dsp:nvSpPr>
      <dsp:spPr>
        <a:xfrm>
          <a:off x="5443604" y="966148"/>
          <a:ext cx="1481466" cy="1481466"/>
        </a:xfrm>
        <a:prstGeom prst="ellipse">
          <a:avLst/>
        </a:prstGeom>
        <a:solidFill>
          <a:schemeClr val="accent1">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ctr" anchorCtr="0">
          <a:noAutofit/>
        </a:bodyPr>
        <a:lstStyle/>
        <a:p>
          <a:pPr lvl="0" algn="ctr" defTabSz="889000">
            <a:lnSpc>
              <a:spcPct val="90000"/>
            </a:lnSpc>
            <a:spcBef>
              <a:spcPct val="0"/>
            </a:spcBef>
            <a:spcAft>
              <a:spcPct val="35000"/>
            </a:spcAft>
          </a:pPr>
          <a:r>
            <a:rPr lang="en-GB" sz="2000" kern="1200" dirty="0" smtClean="0"/>
            <a:t>Recruit</a:t>
          </a:r>
          <a:endParaRPr lang="en-GB" sz="2000" kern="1200" dirty="0"/>
        </a:p>
      </dsp:txBody>
      <dsp:txXfrm>
        <a:off x="5443604" y="966148"/>
        <a:ext cx="1481466" cy="1481466"/>
      </dsp:txXfrm>
    </dsp:sp>
    <dsp:sp modelId="{071BBBAB-5A8D-4BD6-A9C9-6EF7FB531EFC}">
      <dsp:nvSpPr>
        <dsp:cNvPr id="0" name=""/>
        <dsp:cNvSpPr/>
      </dsp:nvSpPr>
      <dsp:spPr>
        <a:xfrm rot="4628571">
          <a:off x="6232276" y="2530911"/>
          <a:ext cx="394401" cy="49999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711200">
            <a:lnSpc>
              <a:spcPct val="90000"/>
            </a:lnSpc>
            <a:spcBef>
              <a:spcPct val="0"/>
            </a:spcBef>
            <a:spcAft>
              <a:spcPct val="35000"/>
            </a:spcAft>
          </a:pPr>
          <a:endParaRPr lang="en-GB" sz="1600" kern="1200" dirty="0"/>
        </a:p>
      </dsp:txBody>
      <dsp:txXfrm rot="4628571">
        <a:off x="6232276" y="2530911"/>
        <a:ext cx="394401" cy="499994"/>
      </dsp:txXfrm>
    </dsp:sp>
    <dsp:sp modelId="{E2BE2409-6D90-4974-8F25-BF79BC87D276}">
      <dsp:nvSpPr>
        <dsp:cNvPr id="0" name=""/>
        <dsp:cNvSpPr/>
      </dsp:nvSpPr>
      <dsp:spPr>
        <a:xfrm>
          <a:off x="5938851" y="3135967"/>
          <a:ext cx="1481466" cy="1481466"/>
        </a:xfrm>
        <a:prstGeom prst="ellipse">
          <a:avLst/>
        </a:prstGeom>
        <a:solidFill>
          <a:schemeClr val="accent1">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ctr" anchorCtr="0">
          <a:noAutofit/>
        </a:bodyPr>
        <a:lstStyle/>
        <a:p>
          <a:pPr lvl="0" algn="ctr" defTabSz="889000">
            <a:lnSpc>
              <a:spcPct val="90000"/>
            </a:lnSpc>
            <a:spcBef>
              <a:spcPct val="0"/>
            </a:spcBef>
            <a:spcAft>
              <a:spcPct val="35000"/>
            </a:spcAft>
          </a:pPr>
          <a:r>
            <a:rPr lang="en-GB" sz="2000" kern="1200" dirty="0" smtClean="0"/>
            <a:t>Induct</a:t>
          </a:r>
          <a:endParaRPr lang="en-GB" sz="2000" kern="1200" dirty="0"/>
        </a:p>
      </dsp:txBody>
      <dsp:txXfrm>
        <a:off x="5938851" y="3135967"/>
        <a:ext cx="1481466" cy="1481466"/>
      </dsp:txXfrm>
    </dsp:sp>
    <dsp:sp modelId="{F1C94DCF-7402-47A4-ADFB-F217D91852E3}">
      <dsp:nvSpPr>
        <dsp:cNvPr id="0" name=""/>
        <dsp:cNvSpPr/>
      </dsp:nvSpPr>
      <dsp:spPr>
        <a:xfrm rot="7714286">
          <a:off x="5795517" y="4488006"/>
          <a:ext cx="394401" cy="49999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711200">
            <a:lnSpc>
              <a:spcPct val="90000"/>
            </a:lnSpc>
            <a:spcBef>
              <a:spcPct val="0"/>
            </a:spcBef>
            <a:spcAft>
              <a:spcPct val="35000"/>
            </a:spcAft>
          </a:pPr>
          <a:endParaRPr lang="en-GB" sz="1600" kern="1200" dirty="0"/>
        </a:p>
      </dsp:txBody>
      <dsp:txXfrm rot="7714286">
        <a:off x="5795517" y="4488006"/>
        <a:ext cx="394401" cy="499994"/>
      </dsp:txXfrm>
    </dsp:sp>
    <dsp:sp modelId="{2A83F356-7E93-457A-B512-B2A7600186FD}">
      <dsp:nvSpPr>
        <dsp:cNvPr id="0" name=""/>
        <dsp:cNvSpPr/>
      </dsp:nvSpPr>
      <dsp:spPr>
        <a:xfrm>
          <a:off x="4551199" y="4876027"/>
          <a:ext cx="1481466" cy="1481466"/>
        </a:xfrm>
        <a:prstGeom prst="ellipse">
          <a:avLst/>
        </a:prstGeom>
        <a:solidFill>
          <a:schemeClr val="accent1">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ctr" anchorCtr="0">
          <a:noAutofit/>
        </a:bodyPr>
        <a:lstStyle/>
        <a:p>
          <a:pPr lvl="0" algn="ctr" defTabSz="889000">
            <a:lnSpc>
              <a:spcPct val="90000"/>
            </a:lnSpc>
            <a:spcBef>
              <a:spcPct val="0"/>
            </a:spcBef>
            <a:spcAft>
              <a:spcPct val="35000"/>
            </a:spcAft>
          </a:pPr>
          <a:r>
            <a:rPr lang="en-GB" sz="2000" kern="1200" dirty="0" smtClean="0"/>
            <a:t>Develop</a:t>
          </a:r>
          <a:endParaRPr lang="en-GB" sz="2000" kern="1200" dirty="0"/>
        </a:p>
      </dsp:txBody>
      <dsp:txXfrm>
        <a:off x="4551199" y="4876027"/>
        <a:ext cx="1481466" cy="1481466"/>
      </dsp:txXfrm>
    </dsp:sp>
    <dsp:sp modelId="{1F3C660E-B201-4FDF-B835-87884B6296C3}">
      <dsp:nvSpPr>
        <dsp:cNvPr id="0" name=""/>
        <dsp:cNvSpPr/>
      </dsp:nvSpPr>
      <dsp:spPr>
        <a:xfrm rot="10800000">
          <a:off x="3993084" y="5366763"/>
          <a:ext cx="394401" cy="49999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711200">
            <a:lnSpc>
              <a:spcPct val="90000"/>
            </a:lnSpc>
            <a:spcBef>
              <a:spcPct val="0"/>
            </a:spcBef>
            <a:spcAft>
              <a:spcPct val="35000"/>
            </a:spcAft>
          </a:pPr>
          <a:endParaRPr lang="en-GB" sz="1600" kern="1200" dirty="0"/>
        </a:p>
      </dsp:txBody>
      <dsp:txXfrm rot="10800000">
        <a:off x="3993084" y="5366763"/>
        <a:ext cx="394401" cy="499994"/>
      </dsp:txXfrm>
    </dsp:sp>
    <dsp:sp modelId="{43B03C62-457A-4775-ADF9-FECACA5CC219}">
      <dsp:nvSpPr>
        <dsp:cNvPr id="0" name=""/>
        <dsp:cNvSpPr/>
      </dsp:nvSpPr>
      <dsp:spPr>
        <a:xfrm>
          <a:off x="2325579" y="4876027"/>
          <a:ext cx="1481466" cy="1481466"/>
        </a:xfrm>
        <a:prstGeom prst="ellipse">
          <a:avLst/>
        </a:prstGeom>
        <a:solidFill>
          <a:schemeClr val="accent1">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ctr" anchorCtr="0">
          <a:noAutofit/>
        </a:bodyPr>
        <a:lstStyle/>
        <a:p>
          <a:pPr lvl="0" algn="ctr" defTabSz="889000">
            <a:lnSpc>
              <a:spcPct val="90000"/>
            </a:lnSpc>
            <a:spcBef>
              <a:spcPct val="0"/>
            </a:spcBef>
            <a:spcAft>
              <a:spcPct val="35000"/>
            </a:spcAft>
          </a:pPr>
          <a:r>
            <a:rPr lang="en-GB" sz="2000" kern="1200" dirty="0" smtClean="0"/>
            <a:t>Reward</a:t>
          </a:r>
          <a:endParaRPr lang="en-GB" sz="2000" kern="1200" dirty="0"/>
        </a:p>
      </dsp:txBody>
      <dsp:txXfrm>
        <a:off x="2325579" y="4876027"/>
        <a:ext cx="1481466" cy="1481466"/>
      </dsp:txXfrm>
    </dsp:sp>
    <dsp:sp modelId="{AFCB9DAD-BCAA-460A-AE2F-036BCF1D7C92}">
      <dsp:nvSpPr>
        <dsp:cNvPr id="0" name=""/>
        <dsp:cNvSpPr/>
      </dsp:nvSpPr>
      <dsp:spPr>
        <a:xfrm rot="13885714">
          <a:off x="2182246" y="4505460"/>
          <a:ext cx="394401" cy="49999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711200">
            <a:lnSpc>
              <a:spcPct val="90000"/>
            </a:lnSpc>
            <a:spcBef>
              <a:spcPct val="0"/>
            </a:spcBef>
            <a:spcAft>
              <a:spcPct val="35000"/>
            </a:spcAft>
          </a:pPr>
          <a:endParaRPr lang="en-GB" sz="1600" kern="1200" dirty="0"/>
        </a:p>
      </dsp:txBody>
      <dsp:txXfrm rot="13885714">
        <a:off x="2182246" y="4505460"/>
        <a:ext cx="394401" cy="499994"/>
      </dsp:txXfrm>
    </dsp:sp>
    <dsp:sp modelId="{5CE1E8B3-AC1A-472F-93FD-CC02063F56FF}">
      <dsp:nvSpPr>
        <dsp:cNvPr id="0" name=""/>
        <dsp:cNvSpPr/>
      </dsp:nvSpPr>
      <dsp:spPr>
        <a:xfrm>
          <a:off x="937928" y="3135967"/>
          <a:ext cx="1481466" cy="1481466"/>
        </a:xfrm>
        <a:prstGeom prst="ellipse">
          <a:avLst/>
        </a:prstGeom>
        <a:solidFill>
          <a:schemeClr val="accent1">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ctr" anchorCtr="0">
          <a:noAutofit/>
        </a:bodyPr>
        <a:lstStyle/>
        <a:p>
          <a:pPr lvl="0" algn="ctr" defTabSz="889000">
            <a:lnSpc>
              <a:spcPct val="90000"/>
            </a:lnSpc>
            <a:spcBef>
              <a:spcPct val="0"/>
            </a:spcBef>
            <a:spcAft>
              <a:spcPct val="35000"/>
            </a:spcAft>
          </a:pPr>
          <a:r>
            <a:rPr lang="en-GB" sz="2000" kern="1200" dirty="0" smtClean="0"/>
            <a:t>Retain</a:t>
          </a:r>
          <a:endParaRPr lang="en-GB" sz="2000" kern="1200" dirty="0"/>
        </a:p>
      </dsp:txBody>
      <dsp:txXfrm>
        <a:off x="937928" y="3135967"/>
        <a:ext cx="1481466" cy="1481466"/>
      </dsp:txXfrm>
    </dsp:sp>
    <dsp:sp modelId="{5F4A1F49-87CB-42C4-B829-111805FAA350}">
      <dsp:nvSpPr>
        <dsp:cNvPr id="0" name=""/>
        <dsp:cNvSpPr/>
      </dsp:nvSpPr>
      <dsp:spPr>
        <a:xfrm rot="16971429">
          <a:off x="1726600" y="2552676"/>
          <a:ext cx="394401" cy="49999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711200">
            <a:lnSpc>
              <a:spcPct val="90000"/>
            </a:lnSpc>
            <a:spcBef>
              <a:spcPct val="0"/>
            </a:spcBef>
            <a:spcAft>
              <a:spcPct val="35000"/>
            </a:spcAft>
          </a:pPr>
          <a:endParaRPr lang="en-GB" sz="1600" kern="1200" dirty="0"/>
        </a:p>
      </dsp:txBody>
      <dsp:txXfrm rot="16971429">
        <a:off x="1726600" y="2552676"/>
        <a:ext cx="394401" cy="499994"/>
      </dsp:txXfrm>
    </dsp:sp>
    <dsp:sp modelId="{B24FD64D-3B99-4B06-9091-E3A4D905CB5F}">
      <dsp:nvSpPr>
        <dsp:cNvPr id="0" name=""/>
        <dsp:cNvSpPr/>
      </dsp:nvSpPr>
      <dsp:spPr>
        <a:xfrm>
          <a:off x="1433175" y="966148"/>
          <a:ext cx="1481466" cy="1481466"/>
        </a:xfrm>
        <a:prstGeom prst="ellipse">
          <a:avLst/>
        </a:prstGeom>
        <a:solidFill>
          <a:schemeClr val="accent1">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ctr" anchorCtr="0">
          <a:noAutofit/>
        </a:bodyPr>
        <a:lstStyle/>
        <a:p>
          <a:pPr lvl="0" algn="ctr" defTabSz="889000">
            <a:lnSpc>
              <a:spcPct val="90000"/>
            </a:lnSpc>
            <a:spcBef>
              <a:spcPct val="0"/>
            </a:spcBef>
            <a:spcAft>
              <a:spcPct val="35000"/>
            </a:spcAft>
          </a:pPr>
          <a:r>
            <a:rPr lang="en-GB" sz="2000" kern="1200" dirty="0" smtClean="0"/>
            <a:t>Release</a:t>
          </a:r>
          <a:endParaRPr lang="en-GB" sz="2000" kern="1200" dirty="0"/>
        </a:p>
      </dsp:txBody>
      <dsp:txXfrm>
        <a:off x="1433175" y="966148"/>
        <a:ext cx="1481466" cy="1481466"/>
      </dsp:txXfrm>
    </dsp:sp>
    <dsp:sp modelId="{4831AD10-E1DC-4D57-A4D9-031C1AAABD37}">
      <dsp:nvSpPr>
        <dsp:cNvPr id="0" name=""/>
        <dsp:cNvSpPr/>
      </dsp:nvSpPr>
      <dsp:spPr>
        <a:xfrm rot="20057143">
          <a:off x="2969258" y="978897"/>
          <a:ext cx="394401" cy="49999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711200">
            <a:lnSpc>
              <a:spcPct val="90000"/>
            </a:lnSpc>
            <a:spcBef>
              <a:spcPct val="0"/>
            </a:spcBef>
            <a:spcAft>
              <a:spcPct val="35000"/>
            </a:spcAft>
          </a:pPr>
          <a:endParaRPr lang="en-GB" sz="1600" kern="1200" dirty="0"/>
        </a:p>
      </dsp:txBody>
      <dsp:txXfrm rot="20057143">
        <a:off x="2969258" y="978897"/>
        <a:ext cx="394401" cy="499994"/>
      </dsp:txXfrm>
    </dsp:sp>
  </dsp:spTree>
</dsp:drawing>
</file>

<file path=ppt/diagrams/layout1.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88230E72-7CFA-40C1-98AD-87119DE4DA57}" type="datetimeFigureOut">
              <a:rPr lang="en-US" smtClean="0"/>
              <a:pPr/>
              <a:t>3/21/2012</a:t>
            </a:fld>
            <a:endParaRPr lang="en-GB" dirty="0"/>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dirty="0"/>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0D8EB947-F95C-4944-88B1-DCEC4AED8122}" type="slidenum">
              <a:rPr lang="en-GB" smtClean="0"/>
              <a:pPr/>
              <a:t>‹#›</a:t>
            </a:fld>
            <a:endParaRPr lang="en-GB" dirty="0"/>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DF69BCBB-18A3-4800-A99E-B95F42F7D1F8}" type="datetimeFigureOut">
              <a:rPr lang="en-US" smtClean="0"/>
              <a:pPr/>
              <a:t>3/21/2012</a:t>
            </a:fld>
            <a:endParaRPr lang="en-GB"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F2AF051F-E151-47B5-8C14-9ADF9E7E413D}" type="slidenum">
              <a:rPr lang="en-GB" smtClean="0"/>
              <a:pPr/>
              <a:t>‹#›</a:t>
            </a:fld>
            <a:endParaRPr lang="en-GB" dirty="0"/>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Welcome to you all</a:t>
            </a:r>
            <a:endParaRPr lang="en-GB" dirty="0"/>
          </a:p>
        </p:txBody>
      </p:sp>
      <p:sp>
        <p:nvSpPr>
          <p:cNvPr id="4" name="Slide Number Placeholder 3"/>
          <p:cNvSpPr>
            <a:spLocks noGrp="1"/>
          </p:cNvSpPr>
          <p:nvPr>
            <p:ph type="sldNum" sz="quarter" idx="10"/>
          </p:nvPr>
        </p:nvSpPr>
        <p:spPr/>
        <p:txBody>
          <a:bodyPr/>
          <a:lstStyle/>
          <a:p>
            <a:fld id="{A862DA54-88BD-413E-961B-CF47CB0F48DD}" type="slidenum">
              <a:rPr lang="en-GB" smtClean="0"/>
              <a:pPr/>
              <a:t>1</a:t>
            </a:fld>
            <a:endParaRPr lang="en-GB"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What each</a:t>
            </a:r>
            <a:r>
              <a:rPr lang="en-GB" baseline="0" dirty="0" smtClean="0"/>
              <a:t> expects from the other party in terms of the working experience and how they are treated.  How many of you have had a job before?  What did you expect from your employer?</a:t>
            </a:r>
            <a:endParaRPr lang="en-GB" dirty="0"/>
          </a:p>
        </p:txBody>
      </p:sp>
      <p:sp>
        <p:nvSpPr>
          <p:cNvPr id="4" name="Slide Number Placeholder 3"/>
          <p:cNvSpPr>
            <a:spLocks noGrp="1"/>
          </p:cNvSpPr>
          <p:nvPr>
            <p:ph type="sldNum" sz="quarter" idx="10"/>
          </p:nvPr>
        </p:nvSpPr>
        <p:spPr/>
        <p:txBody>
          <a:bodyPr/>
          <a:lstStyle/>
          <a:p>
            <a:fld id="{6BECD038-388C-4FF3-BF55-55E904C3EF79}" type="slidenum">
              <a:rPr lang="en-GB" smtClean="0"/>
              <a:pPr/>
              <a:t>4</a:t>
            </a:fld>
            <a:endParaRPr lang="en-GB"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What expectations do you believe</a:t>
            </a:r>
            <a:r>
              <a:rPr lang="en-GB" baseline="0" dirty="0" smtClean="0"/>
              <a:t> your employers have of you – that are not written in your contract of employment?</a:t>
            </a:r>
          </a:p>
          <a:p>
            <a:r>
              <a:rPr lang="en-GB" baseline="0" dirty="0" smtClean="0"/>
              <a:t>What shapes the unwritten expectations your employer may have of you?</a:t>
            </a:r>
            <a:r>
              <a:rPr lang="en-GB" dirty="0" smtClean="0"/>
              <a:t> </a:t>
            </a:r>
            <a:endParaRPr lang="en-GB" dirty="0"/>
          </a:p>
        </p:txBody>
      </p:sp>
      <p:sp>
        <p:nvSpPr>
          <p:cNvPr id="4" name="Slide Number Placeholder 3"/>
          <p:cNvSpPr>
            <a:spLocks noGrp="1"/>
          </p:cNvSpPr>
          <p:nvPr>
            <p:ph type="sldNum" sz="quarter" idx="10"/>
          </p:nvPr>
        </p:nvSpPr>
        <p:spPr/>
        <p:txBody>
          <a:bodyPr/>
          <a:lstStyle/>
          <a:p>
            <a:fld id="{6BECD038-388C-4FF3-BF55-55E904C3EF79}" type="slidenum">
              <a:rPr lang="en-GB" smtClean="0"/>
              <a:pPr/>
              <a:t>5</a:t>
            </a:fld>
            <a:endParaRPr lang="en-GB"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How many</a:t>
            </a:r>
            <a:r>
              <a:rPr lang="en-GB" baseline="0" dirty="0" smtClean="0"/>
              <a:t> of you have (or have had) jobs?  What did you expect of your employer?  What do you think shaped your expectations?</a:t>
            </a:r>
            <a:endParaRPr lang="en-GB" dirty="0"/>
          </a:p>
        </p:txBody>
      </p:sp>
      <p:sp>
        <p:nvSpPr>
          <p:cNvPr id="4" name="Slide Number Placeholder 3"/>
          <p:cNvSpPr>
            <a:spLocks noGrp="1"/>
          </p:cNvSpPr>
          <p:nvPr>
            <p:ph type="sldNum" sz="quarter" idx="10"/>
          </p:nvPr>
        </p:nvSpPr>
        <p:spPr/>
        <p:txBody>
          <a:bodyPr/>
          <a:lstStyle/>
          <a:p>
            <a:fld id="{6BECD038-388C-4FF3-BF55-55E904C3EF79}" type="slidenum">
              <a:rPr lang="en-GB" smtClean="0"/>
              <a:pPr/>
              <a:t>10</a:t>
            </a:fld>
            <a:endParaRPr lang="en-GB"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smtClean="0"/>
          </a:p>
          <a:p>
            <a:r>
              <a:rPr lang="en-GB" dirty="0" smtClean="0"/>
              <a:t>What has driven this shift?   Greater volatility in product markets.  Greater global competition.  Unpredictable business environment  (link to Pestle)</a:t>
            </a:r>
          </a:p>
          <a:p>
            <a:r>
              <a:rPr lang="en-GB" dirty="0" smtClean="0"/>
              <a:t>What are the consequences</a:t>
            </a:r>
            <a:r>
              <a:rPr lang="en-GB" baseline="0" dirty="0" smtClean="0"/>
              <a:t> of this shift for the employee/ employer?  Greater flexibility for the employer, less job security for employee.</a:t>
            </a:r>
          </a:p>
          <a:p>
            <a:r>
              <a:rPr lang="en-GB" baseline="0" dirty="0" smtClean="0"/>
              <a:t>Commitment is lost as employees see their role as being short term in return for pay and skill development rather than the start of a long term relationship with current employer. </a:t>
            </a:r>
          </a:p>
          <a:p>
            <a:endParaRPr lang="en-GB" dirty="0"/>
          </a:p>
        </p:txBody>
      </p:sp>
      <p:sp>
        <p:nvSpPr>
          <p:cNvPr id="4" name="Slide Number Placeholder 3"/>
          <p:cNvSpPr>
            <a:spLocks noGrp="1"/>
          </p:cNvSpPr>
          <p:nvPr>
            <p:ph type="sldNum" sz="quarter" idx="10"/>
          </p:nvPr>
        </p:nvSpPr>
        <p:spPr/>
        <p:txBody>
          <a:bodyPr/>
          <a:lstStyle/>
          <a:p>
            <a:fld id="{6BECD038-388C-4FF3-BF55-55E904C3EF79}" type="slidenum">
              <a:rPr lang="en-GB" smtClean="0"/>
              <a:pPr/>
              <a:t>11</a:t>
            </a:fld>
            <a:endParaRPr lang="en-GB" dirty="0"/>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ight Triangle 9"/>
          <p:cNvSpPr/>
          <p:nvPr/>
        </p:nvSpPr>
        <p:spPr>
          <a:xfrm>
            <a:off x="-2" y="4664147"/>
            <a:ext cx="9151089"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
        <p:nvSpPr>
          <p:cNvPr id="9" name="Title 8"/>
          <p:cNvSpPr>
            <a:spLocks noGrp="1"/>
          </p:cNvSpPr>
          <p:nvPr>
            <p:ph type="ctrTitle"/>
          </p:nvPr>
        </p:nvSpPr>
        <p:spPr>
          <a:xfrm>
            <a:off x="685800" y="1752601"/>
            <a:ext cx="77724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smtClean="0"/>
              <a:t>Click to edit Master subtitle style</a:t>
            </a:r>
            <a:endParaRPr kumimoji="0" lang="en-US"/>
          </a:p>
        </p:txBody>
      </p:sp>
      <p:grpSp>
        <p:nvGrpSpPr>
          <p:cNvPr id="2" name="Group 1"/>
          <p:cNvGrpSpPr/>
          <p:nvPr/>
        </p:nvGrpSpPr>
        <p:grpSpPr>
          <a:xfrm>
            <a:off x="-3765" y="4953000"/>
            <a:ext cx="9147765" cy="1912088"/>
            <a:chOff x="-3765" y="4832896"/>
            <a:chExt cx="9147765" cy="2032192"/>
          </a:xfrm>
        </p:grpSpPr>
        <p:sp>
          <p:nvSpPr>
            <p:cNvPr id="7" name="Freeform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dirty="0"/>
            </a:p>
          </p:txBody>
        </p:sp>
        <p:sp>
          <p:nvSpPr>
            <p:cNvPr id="8" name="Freeform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dirty="0"/>
            </a:p>
          </p:txBody>
        </p:sp>
        <p:sp>
          <p:nvSpPr>
            <p:cNvPr id="11" name="Freeform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dirty="0"/>
            </a:p>
          </p:txBody>
        </p:sp>
        <p:cxnSp>
          <p:nvCxnSpPr>
            <p:cNvPr id="12" name="Straight Connector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Date Placeholder 29"/>
          <p:cNvSpPr>
            <a:spLocks noGrp="1"/>
          </p:cNvSpPr>
          <p:nvPr>
            <p:ph type="dt" sz="half" idx="10"/>
          </p:nvPr>
        </p:nvSpPr>
        <p:spPr/>
        <p:txBody>
          <a:bodyPr/>
          <a:lstStyle>
            <a:lvl1pPr>
              <a:defRPr>
                <a:solidFill>
                  <a:srgbClr val="FFFFFF"/>
                </a:solidFill>
              </a:defRPr>
            </a:lvl1pPr>
            <a:extLst/>
          </a:lstStyle>
          <a:p>
            <a:fld id="{709913FB-70D7-4DDF-BCD1-E08ED45BF3EA}" type="datetimeFigureOut">
              <a:rPr lang="en-US" smtClean="0"/>
              <a:pPr/>
              <a:t>3/21/2012</a:t>
            </a:fld>
            <a:endParaRPr lang="en-GB" dirty="0"/>
          </a:p>
        </p:txBody>
      </p:sp>
      <p:sp>
        <p:nvSpPr>
          <p:cNvPr id="19" name="Footer Placeholder 18"/>
          <p:cNvSpPr>
            <a:spLocks noGrp="1"/>
          </p:cNvSpPr>
          <p:nvPr>
            <p:ph type="ftr" sz="quarter" idx="11"/>
          </p:nvPr>
        </p:nvSpPr>
        <p:spPr/>
        <p:txBody>
          <a:bodyPr/>
          <a:lstStyle>
            <a:lvl1pPr>
              <a:defRPr>
                <a:solidFill>
                  <a:schemeClr val="accent1">
                    <a:tint val="20000"/>
                  </a:schemeClr>
                </a:solidFill>
              </a:defRPr>
            </a:lvl1pPr>
            <a:extLst/>
          </a:lstStyle>
          <a:p>
            <a:endParaRPr lang="en-GB" dirty="0"/>
          </a:p>
        </p:txBody>
      </p:sp>
      <p:sp>
        <p:nvSpPr>
          <p:cNvPr id="27" name="Slide Number Placeholder 26"/>
          <p:cNvSpPr>
            <a:spLocks noGrp="1"/>
          </p:cNvSpPr>
          <p:nvPr>
            <p:ph type="sldNum" sz="quarter" idx="12"/>
          </p:nvPr>
        </p:nvSpPr>
        <p:spPr/>
        <p:txBody>
          <a:bodyPr/>
          <a:lstStyle>
            <a:lvl1pPr>
              <a:defRPr>
                <a:solidFill>
                  <a:srgbClr val="FFFFFF"/>
                </a:solidFill>
              </a:defRPr>
            </a:lvl1pPr>
            <a:extLst/>
          </a:lstStyle>
          <a:p>
            <a:fld id="{0AD1E67D-E129-41EF-93B2-38B6C383951B}" type="slidenum">
              <a:rPr lang="en-GB" smtClean="0"/>
              <a:pPr/>
              <a:t>‹#›</a:t>
            </a:fld>
            <a:endParaRPr lang="en-GB"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709913FB-70D7-4DDF-BCD1-E08ED45BF3EA}" type="datetimeFigureOut">
              <a:rPr lang="en-US" smtClean="0"/>
              <a:pPr/>
              <a:t>3/21/2012</a:t>
            </a:fld>
            <a:endParaRPr lang="en-GB" dirty="0"/>
          </a:p>
        </p:txBody>
      </p:sp>
      <p:sp>
        <p:nvSpPr>
          <p:cNvPr id="5" name="Footer Placeholder 4"/>
          <p:cNvSpPr>
            <a:spLocks noGrp="1"/>
          </p:cNvSpPr>
          <p:nvPr>
            <p:ph type="ftr" sz="quarter" idx="11"/>
          </p:nvPr>
        </p:nvSpPr>
        <p:spPr/>
        <p:txBody>
          <a:bodyPr/>
          <a:lstStyle>
            <a:extLst/>
          </a:lstStyle>
          <a:p>
            <a:endParaRPr lang="en-GB" dirty="0"/>
          </a:p>
        </p:txBody>
      </p:sp>
      <p:sp>
        <p:nvSpPr>
          <p:cNvPr id="6" name="Slide Number Placeholder 5"/>
          <p:cNvSpPr>
            <a:spLocks noGrp="1"/>
          </p:cNvSpPr>
          <p:nvPr>
            <p:ph type="sldNum" sz="quarter" idx="12"/>
          </p:nvPr>
        </p:nvSpPr>
        <p:spPr/>
        <p:txBody>
          <a:bodyPr/>
          <a:lstStyle>
            <a:extLst/>
          </a:lstStyle>
          <a:p>
            <a:fld id="{0AD1E67D-E129-41EF-93B2-38B6C383951B}" type="slidenum">
              <a:rPr lang="en-GB" smtClean="0"/>
              <a:pPr/>
              <a:t>‹#›</a:t>
            </a:fld>
            <a:endParaRPr lang="en-GB" dirty="0"/>
          </a:p>
        </p:txBody>
      </p:sp>
      <p:sp>
        <p:nvSpPr>
          <p:cNvPr id="7" name="Title 6"/>
          <p:cNvSpPr>
            <a:spLocks noGrp="1"/>
          </p:cNvSpPr>
          <p:nvPr>
            <p:ph type="title"/>
          </p:nvPr>
        </p:nvSpPr>
        <p:spPr/>
        <p:txBody>
          <a:bodyPr rtlCol="0"/>
          <a:lstStyle>
            <a:extLst/>
          </a:lstStyle>
          <a:p>
            <a:r>
              <a:rPr kumimoji="0" lang="en-US" smtClean="0"/>
              <a:t>Click to edit Master title style</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76" y="1059712"/>
            <a:ext cx="77724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3922713" y="2931712"/>
            <a:ext cx="4572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extLst/>
          </a:lstStyle>
          <a:p>
            <a:fld id="{709913FB-70D7-4DDF-BCD1-E08ED45BF3EA}" type="datetimeFigureOut">
              <a:rPr lang="en-US" smtClean="0"/>
              <a:pPr/>
              <a:t>3/21/2012</a:t>
            </a:fld>
            <a:endParaRPr lang="en-GB" dirty="0"/>
          </a:p>
        </p:txBody>
      </p:sp>
      <p:sp>
        <p:nvSpPr>
          <p:cNvPr id="5" name="Footer Placeholder 4"/>
          <p:cNvSpPr>
            <a:spLocks noGrp="1"/>
          </p:cNvSpPr>
          <p:nvPr>
            <p:ph type="ftr" sz="quarter" idx="11"/>
          </p:nvPr>
        </p:nvSpPr>
        <p:spPr/>
        <p:txBody>
          <a:bodyPr/>
          <a:lstStyle>
            <a:extLst/>
          </a:lstStyle>
          <a:p>
            <a:endParaRPr lang="en-GB" dirty="0"/>
          </a:p>
        </p:txBody>
      </p:sp>
      <p:sp>
        <p:nvSpPr>
          <p:cNvPr id="6" name="Slide Number Placeholder 5"/>
          <p:cNvSpPr>
            <a:spLocks noGrp="1"/>
          </p:cNvSpPr>
          <p:nvPr>
            <p:ph type="sldNum" sz="quarter" idx="12"/>
          </p:nvPr>
        </p:nvSpPr>
        <p:spPr/>
        <p:txBody>
          <a:bodyPr/>
          <a:lstStyle>
            <a:extLst/>
          </a:lstStyle>
          <a:p>
            <a:fld id="{0AD1E67D-E129-41EF-93B2-38B6C383951B}" type="slidenum">
              <a:rPr lang="en-GB" smtClean="0"/>
              <a:pPr/>
              <a:t>‹#›</a:t>
            </a:fld>
            <a:endParaRPr lang="en-GB" dirty="0"/>
          </a:p>
        </p:txBody>
      </p:sp>
      <p:sp>
        <p:nvSpPr>
          <p:cNvPr id="7" name="Chevron 6"/>
          <p:cNvSpPr/>
          <p:nvPr/>
        </p:nvSpPr>
        <p:spPr>
          <a:xfrm>
            <a:off x="3636680"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dirty="0"/>
          </a:p>
        </p:txBody>
      </p:sp>
      <p:sp>
        <p:nvSpPr>
          <p:cNvPr id="8" name="Chevron 7"/>
          <p:cNvSpPr/>
          <p:nvPr/>
        </p:nvSpPr>
        <p:spPr>
          <a:xfrm>
            <a:off x="3450264"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709913FB-70D7-4DDF-BCD1-E08ED45BF3EA}" type="datetimeFigureOut">
              <a:rPr lang="en-US" smtClean="0"/>
              <a:pPr/>
              <a:t>3/21/2012</a:t>
            </a:fld>
            <a:endParaRPr lang="en-GB" dirty="0"/>
          </a:p>
        </p:txBody>
      </p:sp>
      <p:sp>
        <p:nvSpPr>
          <p:cNvPr id="6" name="Footer Placeholder 5"/>
          <p:cNvSpPr>
            <a:spLocks noGrp="1"/>
          </p:cNvSpPr>
          <p:nvPr>
            <p:ph type="ftr" sz="quarter" idx="11"/>
          </p:nvPr>
        </p:nvSpPr>
        <p:spPr/>
        <p:txBody>
          <a:bodyPr/>
          <a:lstStyle>
            <a:extLst/>
          </a:lstStyle>
          <a:p>
            <a:endParaRPr lang="en-GB" dirty="0"/>
          </a:p>
        </p:txBody>
      </p:sp>
      <p:sp>
        <p:nvSpPr>
          <p:cNvPr id="7" name="Slide Number Placeholder 6"/>
          <p:cNvSpPr>
            <a:spLocks noGrp="1"/>
          </p:cNvSpPr>
          <p:nvPr>
            <p:ph type="sldNum" sz="quarter" idx="12"/>
          </p:nvPr>
        </p:nvSpPr>
        <p:spPr/>
        <p:txBody>
          <a:bodyPr/>
          <a:lstStyle>
            <a:extLst/>
          </a:lstStyle>
          <a:p>
            <a:fld id="{0AD1E67D-E129-41EF-93B2-38B6C383951B}" type="slidenum">
              <a:rPr lang="en-GB" smtClean="0"/>
              <a:pPr/>
              <a:t>‹#›</a:t>
            </a:fld>
            <a:endParaRPr lang="en-GB" dirty="0"/>
          </a:p>
        </p:txBody>
      </p:sp>
      <p:sp>
        <p:nvSpPr>
          <p:cNvPr id="8" name="Title 7"/>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extLst/>
          </a:lstStyle>
          <a:p>
            <a:fld id="{709913FB-70D7-4DDF-BCD1-E08ED45BF3EA}" type="datetimeFigureOut">
              <a:rPr lang="en-US" smtClean="0"/>
              <a:pPr/>
              <a:t>3/21/2012</a:t>
            </a:fld>
            <a:endParaRPr lang="en-GB" dirty="0"/>
          </a:p>
        </p:txBody>
      </p:sp>
      <p:sp>
        <p:nvSpPr>
          <p:cNvPr id="8" name="Footer Placeholder 7"/>
          <p:cNvSpPr>
            <a:spLocks noGrp="1"/>
          </p:cNvSpPr>
          <p:nvPr>
            <p:ph type="ftr" sz="quarter" idx="11"/>
          </p:nvPr>
        </p:nvSpPr>
        <p:spPr/>
        <p:txBody>
          <a:bodyPr/>
          <a:lstStyle>
            <a:extLst/>
          </a:lstStyle>
          <a:p>
            <a:endParaRPr lang="en-GB" dirty="0"/>
          </a:p>
        </p:txBody>
      </p:sp>
      <p:sp>
        <p:nvSpPr>
          <p:cNvPr id="9" name="Slide Number Placeholder 8"/>
          <p:cNvSpPr>
            <a:spLocks noGrp="1"/>
          </p:cNvSpPr>
          <p:nvPr>
            <p:ph type="sldNum" sz="quarter" idx="12"/>
          </p:nvPr>
        </p:nvSpPr>
        <p:spPr/>
        <p:txBody>
          <a:bodyPr/>
          <a:lstStyle>
            <a:extLst/>
          </a:lstStyle>
          <a:p>
            <a:fld id="{0AD1E67D-E129-41EF-93B2-38B6C383951B}" type="slidenum">
              <a:rPr lang="en-GB" smtClean="0"/>
              <a:pPr/>
              <a:t>‹#›</a:t>
            </a:fld>
            <a:endParaRPr lang="en-GB" dirty="0"/>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Ref idx="1002">
        <a:schemeClr val="bg1"/>
      </p:bgRef>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extLst/>
          </a:lstStyle>
          <a:p>
            <a:fld id="{709913FB-70D7-4DDF-BCD1-E08ED45BF3EA}" type="datetimeFigureOut">
              <a:rPr lang="en-US" smtClean="0"/>
              <a:pPr/>
              <a:t>3/21/2012</a:t>
            </a:fld>
            <a:endParaRPr lang="en-GB" dirty="0"/>
          </a:p>
        </p:txBody>
      </p:sp>
      <p:sp>
        <p:nvSpPr>
          <p:cNvPr id="4" name="Footer Placeholder 3"/>
          <p:cNvSpPr>
            <a:spLocks noGrp="1"/>
          </p:cNvSpPr>
          <p:nvPr>
            <p:ph type="ftr" sz="quarter" idx="11"/>
          </p:nvPr>
        </p:nvSpPr>
        <p:spPr/>
        <p:txBody>
          <a:bodyPr/>
          <a:lstStyle>
            <a:extLst/>
          </a:lstStyle>
          <a:p>
            <a:endParaRPr lang="en-GB" dirty="0"/>
          </a:p>
        </p:txBody>
      </p:sp>
      <p:sp>
        <p:nvSpPr>
          <p:cNvPr id="5" name="Slide Number Placeholder 4"/>
          <p:cNvSpPr>
            <a:spLocks noGrp="1"/>
          </p:cNvSpPr>
          <p:nvPr>
            <p:ph type="sldNum" sz="quarter" idx="12"/>
          </p:nvPr>
        </p:nvSpPr>
        <p:spPr/>
        <p:txBody>
          <a:bodyPr/>
          <a:lstStyle>
            <a:extLst/>
          </a:lstStyle>
          <a:p>
            <a:fld id="{0AD1E67D-E129-41EF-93B2-38B6C383951B}" type="slidenum">
              <a:rPr lang="en-GB" smtClean="0"/>
              <a:pPr/>
              <a:t>‹#›</a:t>
            </a:fld>
            <a:endParaRPr lang="en-GB" dirty="0"/>
          </a:p>
        </p:txBody>
      </p:sp>
      <p:sp>
        <p:nvSpPr>
          <p:cNvPr id="6" name="Title 5"/>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extLst/>
          </a:lstStyle>
          <a:p>
            <a:fld id="{709913FB-70D7-4DDF-BCD1-E08ED45BF3EA}" type="datetimeFigureOut">
              <a:rPr lang="en-US" smtClean="0"/>
              <a:pPr/>
              <a:t>3/21/2012</a:t>
            </a:fld>
            <a:endParaRPr lang="en-GB" dirty="0"/>
          </a:p>
        </p:txBody>
      </p:sp>
      <p:sp>
        <p:nvSpPr>
          <p:cNvPr id="3" name="Footer Placeholder 2"/>
          <p:cNvSpPr>
            <a:spLocks noGrp="1"/>
          </p:cNvSpPr>
          <p:nvPr>
            <p:ph type="ftr" sz="quarter" idx="11"/>
          </p:nvPr>
        </p:nvSpPr>
        <p:spPr/>
        <p:txBody>
          <a:bodyPr/>
          <a:lstStyle>
            <a:extLst/>
          </a:lstStyle>
          <a:p>
            <a:endParaRPr lang="en-GB" dirty="0"/>
          </a:p>
        </p:txBody>
      </p:sp>
      <p:sp>
        <p:nvSpPr>
          <p:cNvPr id="4" name="Slide Number Placeholder 3"/>
          <p:cNvSpPr>
            <a:spLocks noGrp="1"/>
          </p:cNvSpPr>
          <p:nvPr>
            <p:ph type="sldNum" sz="quarter" idx="12"/>
          </p:nvPr>
        </p:nvSpPr>
        <p:spPr/>
        <p:txBody>
          <a:bodyPr/>
          <a:lstStyle>
            <a:extLst/>
          </a:lstStyle>
          <a:p>
            <a:fld id="{0AD1E67D-E129-41EF-93B2-38B6C383951B}" type="slidenum">
              <a:rPr lang="en-GB" smtClean="0"/>
              <a:pPr/>
              <a:t>‹#›</a:t>
            </a:fld>
            <a:endParaRPr lang="en-GB"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vert="horz" anchor="t">
            <a:noAutofit/>
            <a:sp3d prstMaterial="softEdge">
              <a:bevelT w="0" h="0"/>
            </a:sp3d>
          </a:bodyPr>
          <a:lstStyle>
            <a:lvl1pPr algn="r">
              <a:buNone/>
              <a:defRPr sz="2500" b="0">
                <a:solidFill>
                  <a:schemeClr val="accent1"/>
                </a:solidFill>
                <a:effectLst/>
              </a:defRPr>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a:xfrm>
            <a:off x="6727032" y="6407944"/>
            <a:ext cx="1920240" cy="365760"/>
          </a:xfrm>
        </p:spPr>
        <p:txBody>
          <a:bodyPr/>
          <a:lstStyle>
            <a:extLst/>
          </a:lstStyle>
          <a:p>
            <a:fld id="{709913FB-70D7-4DDF-BCD1-E08ED45BF3EA}" type="datetimeFigureOut">
              <a:rPr lang="en-US" smtClean="0"/>
              <a:pPr/>
              <a:t>3/21/2012</a:t>
            </a:fld>
            <a:endParaRPr lang="en-GB" dirty="0"/>
          </a:p>
        </p:txBody>
      </p:sp>
      <p:sp>
        <p:nvSpPr>
          <p:cNvPr id="6" name="Footer Placeholder 5"/>
          <p:cNvSpPr>
            <a:spLocks noGrp="1"/>
          </p:cNvSpPr>
          <p:nvPr>
            <p:ph type="ftr" sz="quarter" idx="11"/>
          </p:nvPr>
        </p:nvSpPr>
        <p:spPr/>
        <p:txBody>
          <a:bodyPr/>
          <a:lstStyle>
            <a:extLst/>
          </a:lstStyle>
          <a:p>
            <a:endParaRPr lang="en-GB" dirty="0"/>
          </a:p>
        </p:txBody>
      </p:sp>
      <p:sp>
        <p:nvSpPr>
          <p:cNvPr id="7" name="Slide Number Placeholder 6"/>
          <p:cNvSpPr>
            <a:spLocks noGrp="1"/>
          </p:cNvSpPr>
          <p:nvPr>
            <p:ph type="sldNum" sz="quarter" idx="12"/>
          </p:nvPr>
        </p:nvSpPr>
        <p:spPr/>
        <p:txBody>
          <a:bodyPr/>
          <a:lstStyle>
            <a:extLst/>
          </a:lstStyle>
          <a:p>
            <a:fld id="{0AD1E67D-E129-41EF-93B2-38B6C383951B}" type="slidenum">
              <a:rPr lang="en-GB" smtClean="0"/>
              <a:pPr/>
              <a:t>‹#›</a:t>
            </a:fld>
            <a:endParaRPr lang="en-GB" dirty="0"/>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141232" y="5443402"/>
            <a:ext cx="71628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extLst/>
          </a:lstStyle>
          <a:p>
            <a:pPr lvl="0" eaLnBrk="1" latinLnBrk="0" hangingPunct="1"/>
            <a:r>
              <a:rPr kumimoji="0" lang="en-US" smtClean="0"/>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extLst/>
          </a:lstStyle>
          <a:p>
            <a:r>
              <a:rPr kumimoji="0" lang="en-US" dirty="0" smtClean="0"/>
              <a:t>Click icon to add picture</a:t>
            </a:r>
            <a:endParaRPr kumimoji="0" lang="en-US" dirty="0"/>
          </a:p>
        </p:txBody>
      </p:sp>
      <p:sp>
        <p:nvSpPr>
          <p:cNvPr id="5" name="Date Placeholder 4"/>
          <p:cNvSpPr>
            <a:spLocks noGrp="1"/>
          </p:cNvSpPr>
          <p:nvPr>
            <p:ph type="dt" sz="half" idx="10"/>
          </p:nvPr>
        </p:nvSpPr>
        <p:spPr/>
        <p:txBody>
          <a:bodyPr/>
          <a:lstStyle>
            <a:lvl1pPr>
              <a:defRPr>
                <a:solidFill>
                  <a:schemeClr val="tx1"/>
                </a:solidFill>
              </a:defRPr>
            </a:lvl1pPr>
            <a:extLst/>
          </a:lstStyle>
          <a:p>
            <a:fld id="{709913FB-70D7-4DDF-BCD1-E08ED45BF3EA}" type="datetimeFigureOut">
              <a:rPr lang="en-US" smtClean="0"/>
              <a:pPr/>
              <a:t>3/21/2012</a:t>
            </a:fld>
            <a:endParaRPr lang="en-GB" dirty="0"/>
          </a:p>
        </p:txBody>
      </p:sp>
      <p:sp>
        <p:nvSpPr>
          <p:cNvPr id="6" name="Footer Placeholder 5"/>
          <p:cNvSpPr>
            <a:spLocks noGrp="1"/>
          </p:cNvSpPr>
          <p:nvPr>
            <p:ph type="ftr" sz="quarter" idx="11"/>
          </p:nvPr>
        </p:nvSpPr>
        <p:spPr>
          <a:xfrm>
            <a:off x="4380072" y="6407944"/>
            <a:ext cx="2350681" cy="365125"/>
          </a:xfrm>
        </p:spPr>
        <p:txBody>
          <a:bodyPr/>
          <a:lstStyle>
            <a:lvl1pPr>
              <a:defRPr>
                <a:solidFill>
                  <a:schemeClr val="tx1"/>
                </a:solidFill>
              </a:defRPr>
            </a:lvl1pPr>
            <a:extLst/>
          </a:lstStyle>
          <a:p>
            <a:endParaRPr lang="en-GB" dirty="0"/>
          </a:p>
        </p:txBody>
      </p:sp>
      <p:sp>
        <p:nvSpPr>
          <p:cNvPr id="7" name="Slide Number Placeholder 6"/>
          <p:cNvSpPr>
            <a:spLocks noGrp="1"/>
          </p:cNvSpPr>
          <p:nvPr>
            <p:ph type="sldNum" sz="quarter" idx="12"/>
          </p:nvPr>
        </p:nvSpPr>
        <p:spPr/>
        <p:txBody>
          <a:bodyPr/>
          <a:lstStyle>
            <a:lvl1pPr>
              <a:defRPr>
                <a:solidFill>
                  <a:schemeClr val="tx1"/>
                </a:solidFill>
              </a:defRPr>
            </a:lvl1pPr>
            <a:extLst/>
          </a:lstStyle>
          <a:p>
            <a:fld id="{0AD1E67D-E129-41EF-93B2-38B6C383951B}" type="slidenum">
              <a:rPr lang="en-GB" smtClean="0"/>
              <a:pPr/>
              <a:t>‹#›</a:t>
            </a:fld>
            <a:endParaRPr lang="en-GB" dirty="0"/>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kumimoji="0" lang="en-US" smtClean="0"/>
              <a:t>Click to edit Master title style</a:t>
            </a:r>
            <a:endParaRPr kumimoji="0" lang="en-US"/>
          </a:p>
        </p:txBody>
      </p:sp>
      <p:sp>
        <p:nvSpPr>
          <p:cNvPr id="8" name="Freeform 7"/>
          <p:cNvSpPr>
            <a:spLocks/>
          </p:cNvSpPr>
          <p:nvPr/>
        </p:nvSpPr>
        <p:spPr bwMode="auto">
          <a:xfrm>
            <a:off x="716436" y="5001993"/>
            <a:ext cx="3802003" cy="1443111"/>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dirty="0"/>
          </a:p>
        </p:txBody>
      </p:sp>
      <p:sp>
        <p:nvSpPr>
          <p:cNvPr id="9" name="Freeform 8"/>
          <p:cNvSpPr>
            <a:spLocks/>
          </p:cNvSpPr>
          <p:nvPr/>
        </p:nvSpPr>
        <p:spPr bwMode="auto">
          <a:xfrm>
            <a:off x="-53561" y="5785023"/>
            <a:ext cx="3802003"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817" y="97"/>
                </a:moveTo>
                <a:lnTo>
                  <a:pt x="6408" y="682"/>
                </a:lnTo>
                <a:lnTo>
                  <a:pt x="5232" y="685"/>
                </a:lnTo>
                <a:lnTo>
                  <a:pt x="829" y="101"/>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dirty="0"/>
          </a:p>
        </p:txBody>
      </p:sp>
      <p:sp>
        <p:nvSpPr>
          <p:cNvPr id="10" name="Right Triangle 9"/>
          <p:cNvSpPr>
            <a:spLocks/>
          </p:cNvSpPr>
          <p:nvPr/>
        </p:nvSpPr>
        <p:spPr bwMode="auto">
          <a:xfrm>
            <a:off x="-6042" y="5791253"/>
            <a:ext cx="3402314" cy="1080868"/>
          </a:xfrm>
          <a:prstGeom prst="rtTriangle">
            <a:avLst/>
          </a:pr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dirty="0"/>
          </a:p>
        </p:txBody>
      </p:sp>
      <p:cxnSp>
        <p:nvCxnSpPr>
          <p:cNvPr id="11" name="Straight Connector 10"/>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Chevron 11"/>
          <p:cNvSpPr/>
          <p:nvPr/>
        </p:nvSpPr>
        <p:spPr>
          <a:xfrm>
            <a:off x="8664112"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dirty="0"/>
          </a:p>
        </p:txBody>
      </p:sp>
      <p:sp>
        <p:nvSpPr>
          <p:cNvPr id="13" name="Chevron 12"/>
          <p:cNvSpPr/>
          <p:nvPr/>
        </p:nvSpPr>
        <p:spPr>
          <a:xfrm>
            <a:off x="8477696"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1481329"/>
            <a:ext cx="8229600" cy="4386071"/>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709913FB-70D7-4DDF-BCD1-E08ED45BF3EA}" type="datetimeFigureOut">
              <a:rPr lang="en-US" smtClean="0"/>
              <a:pPr/>
              <a:t>3/21/2012</a:t>
            </a:fld>
            <a:endParaRPr lang="en-GB" dirty="0"/>
          </a:p>
        </p:txBody>
      </p:sp>
      <p:sp>
        <p:nvSpPr>
          <p:cNvPr id="5" name="Footer Placeholder 4"/>
          <p:cNvSpPr>
            <a:spLocks noGrp="1"/>
          </p:cNvSpPr>
          <p:nvPr>
            <p:ph type="ftr" sz="quarter" idx="11"/>
          </p:nvPr>
        </p:nvSpPr>
        <p:spPr/>
        <p:txBody>
          <a:bodyPr/>
          <a:lstStyle>
            <a:extLst/>
          </a:lstStyle>
          <a:p>
            <a:endParaRPr lang="en-GB" dirty="0"/>
          </a:p>
        </p:txBody>
      </p:sp>
      <p:sp>
        <p:nvSpPr>
          <p:cNvPr id="6" name="Slide Number Placeholder 5"/>
          <p:cNvSpPr>
            <a:spLocks noGrp="1"/>
          </p:cNvSpPr>
          <p:nvPr>
            <p:ph type="sldNum" sz="quarter" idx="12"/>
          </p:nvPr>
        </p:nvSpPr>
        <p:spPr/>
        <p:txBody>
          <a:bodyPr/>
          <a:lstStyle>
            <a:extLst/>
          </a:lstStyle>
          <a:p>
            <a:fld id="{0AD1E67D-E129-41EF-93B2-38B6C383951B}" type="slidenum">
              <a:rPr lang="en-GB" smtClean="0"/>
              <a:pPr/>
              <a:t>‹#›</a:t>
            </a:fld>
            <a:endParaRPr lang="en-GB"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41"/>
            <a:ext cx="6324600" cy="5592760"/>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709913FB-70D7-4DDF-BCD1-E08ED45BF3EA}" type="datetimeFigureOut">
              <a:rPr lang="en-US" smtClean="0"/>
              <a:pPr/>
              <a:t>3/21/2012</a:t>
            </a:fld>
            <a:endParaRPr lang="en-GB" dirty="0"/>
          </a:p>
        </p:txBody>
      </p:sp>
      <p:sp>
        <p:nvSpPr>
          <p:cNvPr id="5" name="Footer Placeholder 4"/>
          <p:cNvSpPr>
            <a:spLocks noGrp="1"/>
          </p:cNvSpPr>
          <p:nvPr>
            <p:ph type="ftr" sz="quarter" idx="11"/>
          </p:nvPr>
        </p:nvSpPr>
        <p:spPr/>
        <p:txBody>
          <a:bodyPr/>
          <a:lstStyle>
            <a:extLst/>
          </a:lstStyle>
          <a:p>
            <a:endParaRPr lang="en-GB" dirty="0"/>
          </a:p>
        </p:txBody>
      </p:sp>
      <p:sp>
        <p:nvSpPr>
          <p:cNvPr id="6" name="Slide Number Placeholder 5"/>
          <p:cNvSpPr>
            <a:spLocks noGrp="1"/>
          </p:cNvSpPr>
          <p:nvPr>
            <p:ph type="sldNum" sz="quarter" idx="12"/>
          </p:nvPr>
        </p:nvSpPr>
        <p:spPr/>
        <p:txBody>
          <a:bodyPr/>
          <a:lstStyle>
            <a:extLst/>
          </a:lstStyle>
          <a:p>
            <a:fld id="{0AD1E67D-E129-41EF-93B2-38B6C383951B}" type="slidenum">
              <a:rPr lang="en-GB" smtClean="0"/>
              <a:pPr/>
              <a:t>‹#›</a:t>
            </a:fld>
            <a:endParaRPr lang="en-GB"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716436" y="5001993"/>
            <a:ext cx="3802003" cy="1443111"/>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dirty="0"/>
          </a:p>
        </p:txBody>
      </p:sp>
      <p:sp>
        <p:nvSpPr>
          <p:cNvPr id="12" name="Freeform 11"/>
          <p:cNvSpPr>
            <a:spLocks/>
          </p:cNvSpPr>
          <p:nvPr/>
        </p:nvSpPr>
        <p:spPr bwMode="auto">
          <a:xfrm>
            <a:off x="-53561" y="5785023"/>
            <a:ext cx="3802003"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817" y="97"/>
                </a:moveTo>
                <a:lnTo>
                  <a:pt x="6408" y="682"/>
                </a:lnTo>
                <a:lnTo>
                  <a:pt x="5232" y="685"/>
                </a:lnTo>
                <a:lnTo>
                  <a:pt x="829" y="101"/>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dirty="0"/>
          </a:p>
        </p:txBody>
      </p:sp>
      <p:sp>
        <p:nvSpPr>
          <p:cNvPr id="14" name="Right Triangle 13"/>
          <p:cNvSpPr>
            <a:spLocks/>
          </p:cNvSpPr>
          <p:nvPr/>
        </p:nvSpPr>
        <p:spPr bwMode="auto">
          <a:xfrm>
            <a:off x="-6042" y="5791253"/>
            <a:ext cx="3402314" cy="1080868"/>
          </a:xfrm>
          <a:prstGeom prst="rtTriangle">
            <a:avLst/>
          </a:prstGeom>
          <a:blipFill>
            <a:blip r:embed="rId13"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dirty="0"/>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extLst/>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481328"/>
            <a:ext cx="8229600" cy="4525963"/>
          </a:xfrm>
          <a:prstGeom prst="rect">
            <a:avLst/>
          </a:prstGeom>
        </p:spPr>
        <p:txBody>
          <a:bodyPr vert="horz">
            <a:normAutofit/>
          </a:bodyPr>
          <a:lstStyle>
            <a:extLst/>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6727032" y="6407944"/>
            <a:ext cx="1920240" cy="365760"/>
          </a:xfrm>
          <a:prstGeom prst="rect">
            <a:avLst/>
          </a:prstGeom>
        </p:spPr>
        <p:txBody>
          <a:bodyPr vert="horz" anchor="b"/>
          <a:lstStyle>
            <a:lvl1pPr algn="l" eaLnBrk="1" latinLnBrk="0" hangingPunct="1">
              <a:defRPr kumimoji="0" sz="1000">
                <a:solidFill>
                  <a:schemeClr val="tx1"/>
                </a:solidFill>
              </a:defRPr>
            </a:lvl1pPr>
            <a:extLst/>
          </a:lstStyle>
          <a:p>
            <a:fld id="{709913FB-70D7-4DDF-BCD1-E08ED45BF3EA}" type="datetimeFigureOut">
              <a:rPr lang="en-US" smtClean="0"/>
              <a:pPr/>
              <a:t>3/21/2012</a:t>
            </a:fld>
            <a:endParaRPr lang="en-GB" dirty="0"/>
          </a:p>
        </p:txBody>
      </p:sp>
      <p:sp>
        <p:nvSpPr>
          <p:cNvPr id="22" name="Footer Placeholder 21"/>
          <p:cNvSpPr>
            <a:spLocks noGrp="1"/>
          </p:cNvSpPr>
          <p:nvPr>
            <p:ph type="ftr" sz="quarter" idx="3"/>
          </p:nvPr>
        </p:nvSpPr>
        <p:spPr>
          <a:xfrm>
            <a:off x="4380072" y="6407944"/>
            <a:ext cx="2350681" cy="365125"/>
          </a:xfrm>
          <a:prstGeom prst="rect">
            <a:avLst/>
          </a:prstGeom>
        </p:spPr>
        <p:txBody>
          <a:bodyPr vert="horz" anchor="b"/>
          <a:lstStyle>
            <a:lvl1pPr algn="r" eaLnBrk="1" latinLnBrk="0" hangingPunct="1">
              <a:defRPr kumimoji="0" sz="1000">
                <a:solidFill>
                  <a:schemeClr val="tx1"/>
                </a:solidFill>
              </a:defRPr>
            </a:lvl1pPr>
            <a:extLst/>
          </a:lstStyle>
          <a:p>
            <a:endParaRPr lang="en-GB" dirty="0"/>
          </a:p>
        </p:txBody>
      </p:sp>
      <p:sp>
        <p:nvSpPr>
          <p:cNvPr id="18" name="Slide Number Placeholder 17"/>
          <p:cNvSpPr>
            <a:spLocks noGrp="1"/>
          </p:cNvSpPr>
          <p:nvPr>
            <p:ph type="sldNum" sz="quarter" idx="4"/>
          </p:nvPr>
        </p:nvSpPr>
        <p:spPr>
          <a:xfrm>
            <a:off x="8647272" y="6407944"/>
            <a:ext cx="365760" cy="365125"/>
          </a:xfrm>
          <a:prstGeom prst="rect">
            <a:avLst/>
          </a:prstGeom>
        </p:spPr>
        <p:txBody>
          <a:bodyPr vert="horz" anchor="b"/>
          <a:lstStyle>
            <a:lvl1pPr algn="r" eaLnBrk="1" latinLnBrk="0" hangingPunct="1">
              <a:defRPr kumimoji="0" sz="1000" b="0">
                <a:solidFill>
                  <a:schemeClr val="tx1"/>
                </a:solidFill>
              </a:defRPr>
            </a:lvl1pPr>
            <a:extLst/>
          </a:lstStyle>
          <a:p>
            <a:fld id="{0AD1E67D-E129-41EF-93B2-38B6C383951B}" type="slidenum">
              <a:rPr lang="en-GB" smtClean="0"/>
              <a:pPr/>
              <a:t>‹#›</a:t>
            </a:fld>
            <a:endParaRPr lang="en-GB" dirty="0"/>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hyperlink" Target="http://www.youtube.com/watch?v=1RskHrUtu00"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hyperlink" Target="http://www.cipd.co.uk/podcasts/_articles/_fairnessatwork.htm?link=title"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smtClean="0"/>
              <a:t>Supporting Good Practice in Managing Employment Relations</a:t>
            </a:r>
            <a:endParaRPr lang="en-GB" dirty="0"/>
          </a:p>
        </p:txBody>
      </p:sp>
      <p:sp>
        <p:nvSpPr>
          <p:cNvPr id="3" name="Subtitle 2"/>
          <p:cNvSpPr>
            <a:spLocks noGrp="1"/>
          </p:cNvSpPr>
          <p:nvPr>
            <p:ph type="subTitle" idx="1"/>
          </p:nvPr>
        </p:nvSpPr>
        <p:spPr/>
        <p:txBody>
          <a:bodyPr>
            <a:normAutofit/>
          </a:bodyPr>
          <a:lstStyle/>
          <a:p>
            <a:r>
              <a:rPr lang="en-GB" dirty="0" smtClean="0"/>
              <a:t>Foundation Certificate In HRM</a:t>
            </a:r>
          </a:p>
          <a:p>
            <a:r>
              <a:rPr lang="en-GB" sz="1800" dirty="0" smtClean="0"/>
              <a:t>Sam Morgan</a:t>
            </a:r>
          </a:p>
          <a:p>
            <a:r>
              <a:rPr lang="en-GB" sz="1800" dirty="0" smtClean="0"/>
              <a:t>Week 2</a:t>
            </a:r>
            <a:endParaRPr lang="en-GB" sz="1800" dirty="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Recap.......</a:t>
            </a:r>
            <a:endParaRPr lang="en-GB" dirty="0"/>
          </a:p>
        </p:txBody>
      </p:sp>
      <p:sp>
        <p:nvSpPr>
          <p:cNvPr id="1028" name="AutoShape 4" descr="data:image/jpeg;base64,/9j/4AAQSkZJRgABAQAAAQABAAD/2wCEAAkGBhQQDxAPEBQQDw8VDw8PEA8PFBQQFBQQFBAVFBQUFBQXHCYfFxkjGhQVHy8gIycpLCwsFR8xNTAqNSYrLSkBCQoKDgwOFw8PGCkcHBwpLCkpKSkpKSksKSkpKSkpKSkpKSkpLCksLCkpKSkpKSkpKSkpKSksKSwpLCkpLCkpKf/AABEIALgBEQMBIgACEQEDEQH/xAAcAAACAgMBAQAAAAAAAAAAAAAAAQQGAgMFBwj/xABKEAACAQMBBAcEBgYFCwUAAAABAgMABBESBSExQQYHEyJRYXEUMoGRI0JygqGxUlNikqLBFSTR4fEWM0Njc4Oys8LS8BdUVaPT/8QAGQEBAQADAQAAAAAAAAAAAAAAAAECAwQF/8QAIxEBAAICAQMFAQEAAAAAAAAAAAECAxEhEjFBBBMUUWEiMv/aAAwDAQACEQMRAD8A9gFApZoBrQ3MqdYg080GVFKigyoxSp0U6KWaKB06WaKB4oxSoqodFFFFGKMUUUBRRRQGKKKM0BiiiigMUqKKAoxRRUBiiilRRiiilQFKnSogopU6DVTpU6B06xp1A6yrGnVDp5rHNOibZUUs0UDp0qKB0UUUBTpZoop0Us0UDopUUBRRRQFFFFAUUUUBRSoqKKKM0s0BSNOlQFKilVDopUUGFFKijFlUfaNwY4JpBxSGaQeqxsw/EVvFRtqJqt518bedfnEwoK51ZbemvLSR7lu0dJuzWQgBmGhW72N24txxwq3ivO+pabNpcpzE8bfBoR/2mrttq/8AZ7W4n5xwSyD7SoSv44oPMNq9ZdxHtGV4n1WqTGMQEKVeNG0sc4yGbDHOeY5V63b3CyIkiHKOqujeKsNSn5Gvni32Oz2k95kkRTwQsPHtAxLZ8iEH369i6sr7tdmQAnJjaSA+iPlf4WWiQ5nTLp9LFcrZWKq8+pVkYr2n0je7Ei/pbxknhnHI0S9J9o2JSTaEMUls2Fd7YDMZJHEg4z5HceRrg9BoAdu3HajMiNfMueUna6Sf3Wb516rd2qyxvFIA0bqUdTzUjBoMra5WREljIeN1V0YcCpGQap9v0ylO2pLBtBt9RiQAYZXWLXq1c8kMMemOG/sdDdkyWlqLeYhik04jIOcwl8ofLOSccs151s19XSPJ/wDkLj+HtMfkKD2KikKKKUkmlWY8ApY48AMn8q4nRTpbHtCN2jV42QqHR8Hc4JUhhxBwflXcxnceHA+nOvLurlvZtp3Vm2RlZYgORaCXI/h1UF//AMpbf2o2RfTcDGEZWUMSuoKrEYJwc4qXNtCNJYoWcLLLr7JDnLaBlseg8a8761ImhurS8j3NpwD/AKyFw6fg34VDbbYvNv20kZ1RCWBI+OAipqbA5d4vQ29Tu7pYo3lkOlERndvBVGTXE6G9KTfxzOUEZSYooG/6MqGTP7WM55VF6y7/ALLZzqOMskcPwJ1t+CH51yehLmz2Lc3fBiZ5kzzKqIo/4xQd3anT+0tpjA7uzrufskLhW5qSOY5gcPXdXes7xJo1liYSRsNSOvAivLerboxHd+0zXK9qg+hXV+skBaR8/pAEYPIsTXV6AXrWt5c7KlYlVaRoNXipy2PtIVfHkfGhtfLu8SFGllZY41GWdjgAVzNldMLW6k7KGUNJgkIyshYDjp1AavHdvxVM62tqMZILNSdOnt2UfWdmKRg+mG/ermdKOjf9FJYXEbHtwSZTk4MyaZBp8BvZfMDzNB61dXSxI8sjBI0Uu7HgFHE7qxsr6OeNZYXWSNvddDkeY8j5HfXI6WzCTZV06+61oZF+ywVh+BrhdUbf1Offn+tHd4fQx/8Anwou16NFVDrA6Y+xx9jC39bcZGN5ijP1/tHgo9TyqR0A2NNbWrG5ZjJLJ23ZuSxjBUDBJPvHifD1zUNrNRRSNFPNLNKlQOlRmlQOilmig1081jmmKrFlmkyagVPBgVPowwfzorOPiPUfnRHlXUvPplvIf9VC4/3bsh/41q0daF/2WzJV5yyRQD01a2/hQ/Oql1TEDad6v+pmAHkLpK29c21cy21qp3ojzv8Abk7qZ+CsfvVU8J3R3Yuejlzkd6ZLm5Hj9Hjsz/8ATn41q6mL/feW5PKKdR80Y/8ABVjtulezra2itmuYHRIEhZY9UuQECt7gPHf868+6r78RbUSMb0lSaDPju1ofnGPnUV3enNs+z9pw7UhU9m7KZMc5QpEiHw1xjd5g+FelWl4ssSTRnXG6CRCOJUjI3ePLHjWjbGyY7uCS3lGUccRxVhvV18wd/wDjVE6EbYfZ90+yLw6VMh9mkO5dTHIAJ+pJxHg2Rz3BNuut2GNiht7kMDgrIUiYHwKkkivPo9vldo+3Rpk+0vOsTHPvM3cLAb9zEbhXvMlsjHLIjHxZVY/MivGulIEG3WOMKLu0mwu7ceyfd+NVF32B0uvbmeNGsTFCW+klbtE0LjiC4AY+Q41cqybifU0VGRV5X0hkNp0gjmG4PJbSHzWRRDJ+TV6rXmfXHZ4NrcDdkSwE88jEif8AXRJWXrH2b22zpjjLRFZ1+4cP/AzfKqV1UbO7S9eYjIhhYj/aSHQp/d1/OrV0s6Qg7EE4I1XEMEY8SZQO0+IAk+VVrqh2oFuZ4DxliDr9qInI/dcn7tUS+uC/71rADuCyzsPMkIv4B/nU7pZF7LsGCDgSLWNvU/Sv/Eprh9Jl9t2+tuO8BJbwHw0xjtJfzeu/1vy4tIB43RPyif8AtqCf1Y2ujZsbc5JZ5Cfv6B+CCq8zA9Jxp34fvY5EWWG+VYdF+rdLm0huHnmTtFZgkYUBRrZeJ9M1auj3QCCyl7dGlkl0sqtIRgBhhsBQMnHjQUjpBKJ+kAV2VUW5t4izkKAkSqz5J3cQ3zqwdaN/BLZKFlheVbhHVEkR2IKsG3A8MGqpd7IF5t2e1ZiivdXGplAJCqrPuB3fVAq5w9UtoPea5fy1qo/hWistlXHbdHmydRFjcRH1iDqB8lFVnoR0qSx2fdO2GlNyBDFn32MI4+CjGSfhxNehtsqK2sZoIV0RCC4OMlvejYsSTvJJNeQ9AujHt9xh90EapJORuLA+7GPtEHfyAPPFBY+r7Ynt08u0bphM6zDShIOZsAh3XkoGNK+XgK9Przba0X9CbQW7iU+wT5SWJOCkbyoHl76+Wpa9IikDKrKQysoZWHAqRkEeRBFSVg6RrKlRWOKVZGkaDGinSoFmiiig1inSoFViyFZJxHqKxpqaI8j6txp23cqOGm+XHpOpH5Vt2n0YfaHSC5ik1rAuh5HXdiEQIIwGIwCxwP3vCubsfaSWG3Z5LktGizXqsQpY/SM2glRvwcg59K9CPWds/wDXk+QimJ+PdqoiWvVHZIcv7RN5PIFH8Cg/jVe2r0KntdrQz2UDNbdvBJH2XeWMAqJEfflR7xyd2DVsg6zbB3VBK4LMqAtFIoyTgZJGAN/E1aqiou2drR2kElxKW7JMZ0jU29gowOZyRXA6ddFV2jbLLDg3CJ2kDDd2kZGrs88s7iDyPqam9NtkNdWE8MYJkwssajizxtq0fEAj1Irl9X/SuKSxSOaVI5YFMcglYKezQnQ/eO/u4B8CtBt6vOl3tsPZSn+tRKA5PGRM4Enrybz386pHWvblNpdp+lbwuPVdSf8AQPnWfQm5Mu3DLCCsbyXcrDhiBtR3j1KbvHFWjrT6PNPDHcxKXeHUsiqMkwtg5AG86WHyYnlRF4hl1qrDeGVWH3gD/OsLS8SVdcTLImpl1IcjUrFWGfIgivL/AP1D07Jjt0J9r0ezM2CAsKjAlDcCSmFHnk8qunQHZ5g2dbqfedTORwx2p1Afu6aqrFVT6z7PtNmu3OOWKX4atB/B6teah7Zse3tp4P1kMiD1KnT+OKg8QvdttNY2dkAfoXnP2md/ogPTUw+Ndm92b/Q21bV+8YQsMhI3kqU7KfHjv1nH7QqD0J2Z220bZGGAsnauCP1QLkH7wA+NejdYXRt7y3RoV1zxOWVdwLIww6gnnuUj7J8aqKt1awG52nc3jfVWWT787kAfu6673W3BqsY2/Ruk/ijkG/8ACpPVvsJ7W1dpUMc0spYqwwwRBpQEct+o/Gu70g2Qt3bS27HGpe636MinKN8CB8M1FhzermXVsu18hJGfhM/8iK4HVxtl573aOtiVc9uFJyAe1KDT4DSVHwFV4319s+CbZ3ZsnaSFlkUM50sNLiFlGCGwN/EZO4E7rt1edFTZwNJKNNxLp1LxKRjeqHwOSSfgOVBWdsD2XpHFKe6sksDk8tMsfYv+Oas/WbetFs5tLNG7TQKpVirbm1kAjf8AV/Cjp70Qa9RJYcC5jyFBOnWhOdOrkwO8E7t59ap+24dpbSkhhlt3j0DTnQyR6zgNK7Nu5cAfTjRV02btZ7jYjXEm+U2Vyrt+k6JIhb46c/Gq11MJg3vpbD/m1e7fYiR2Ysk3RiBoNR4nUhBYjxJYn41Werbo5cWZuhcIEDdiEOpW1FNeSME7u8OOKCz7f2Kl5bSW8m4MO63NJBvRx6H8MjnVW6uNsNH2myrnu3EDN2QJ4xg5ZB46c5H7LDwq81Uul/ROWaeC+syiXcRXOs6VdV90kgcRkqfFWxyqKttLNczaZudVubcwBO0HtSS5JMZ057NgOI73ruoE9x7UwKwmy7IFHBYTCbIyrKdxXicjyqK6RpE1AspZtU3bdjp7U9h2WvPY43dpq+vnw3VJ7Wg2UGsO0p6qodFLNFBrp0qKrE6yrGmDQQNq9Hba6x7RDFMQMBmGGA8A4w2PLNclerTZ4JPYE+RlmwPTv1ZqKIrcXVvs9Tq9nDeTySuvxUtg/GrOKxFOinVb291e2l25lZWhlJ1NJCQNR8WUgqT54B86slFBx+jnRCCw1mEOXcBXkkYMxUHOBgAAZ37hyHhXbBrHNLNEcm+6HWcz9pJbxl86iVymo5ydYUgN8a7A3DA3AbgB4VjmmPn6UDzTzWBNGaDSmz41kaZY41mYYaUKA5G7i3E8B8qk5rmrtUyEiBDMoODKWEcZI4hWIJfHiBjzpybRePvSxFU5yRN2wUeLKAGx5gHFFdHNGa1RyhlDKQykAqynIIPAgjiKyzQbA1Ga51xtUBzDEpnmHvIpCrHnnLIdyem8+VDG4A1fQOePYqHXI8BKzcfVcelRXRp5qLZ3yyrqXIwSrow0sjjirjkf8RurfmgzoqJe7TjhAMjBSdyrvZ2PgqDLN8BUKTbLn3be4K+LdlGfgrOD88VFdctWtphXLi2msi6hqXeVKurIwI4gqf8ADwpmcVhOSseWyMdp7QnNcCtTTVE9oFL2keVYe9X7Z+zb6SC9AeohuvSsJLnw3VjOaqxgtLpB6zDVzre8zuO4/nUtXrdW0WjcNVqzWdS36qK1aqdZMdM6dY5p1WB0UUVRkK13N0sSNJIwRFGWY8hw/ux51nXK28e/ZKfda/i1DxKxyMmfvBflQa5NsSO8vZ9nBFGkTNJdxzKzdpr3qmVIXu4yeJrfBJcsodWtXU7wpini1b/FmJX900X+uOYTKsro0DQy9gAZVIfVG6rxONUg3ZIyN1aLTajKMR220JBnOqfSCT6yyZA+FEZ2e1LmTWDBAjo2l4mncMMjKkERlSCMEEHB9RW9NrScDbyHcT9FLBJwYqdxZTxBHqKz2dA+qSaUKjuI1Eatr0Rx6tIZtwZiXYnG4bhWUViVlEgIxmfI3+7IVfA8w6k+jmgw/pV//bXXyh//AEpNtxV/zyS2/dZl7UKQwUZIUozAtj6vE8s10cVxulO6OBhq1LeQFNCCZtWHHdQ+8cZ+VBJk2k4BxBPrIGhWChSTw1urERgc9W8DxqJAIZHKTMbiXWYyzLIsAlAyYoh7gI8MljjeSeEdRctvztDB4dyxi3ehJIrKOLEJKF2SO7M94k+kTKyMshA0jSN4D/tKTg76K6QsniOYGGjnBMWKg+Mb7ynpgjyFY3FpLONEpSGE++kLM7uOamQhdCnngZPiK6NFUKNAoCqAqgBVUbgAOAA5CnmmN5HrXFt+kOqSyQoFFwJg+SToeM6QoPPLAj5VBL/o0oSbdxECSzROuuIseJUAgoTz0nHlQ9pPJueVYk5i2Uhz/vHJ0/AZ865L9IZVgQroeTReTyNJkKIYJWUDC47zHSo/nWyXpS3ZTSpEugJcGEsxJZoNAbWoG5ctgYP1fOg7lpZpEgjjUIg5DmeZJ4knxO+t1RbLaKzNKqAlY3EZk3aGfHeVDz07gTw31B2Z0qhuZhDEckwLOpzv3uysjL9VgFB3ngwoqZc7O1P2sbdlNgKWA1K6jgsibtQHI5BHI1rlNyRpBtoz+tHaSY8xGQBn1Yj1qezYqDdXWOPyrGZiO7KI3xDTbWaQ6myXlP8AnJ5Dqkb1bkP2RgCo89/n3fnUe7vMjf8AIfzrj3e1Au7ieQHOuPLm3xV6GH03mXRluwBvNazfjxrktYzzjgIlPN+PwUb/AJ4rp7N2SsIGpmlcD3nxjPko4VybdcxWsfqRCjtvPdXz4n4Vu1BeHzNaprnzqBNeVd6YamzpGanqqvXO0sY9QPxrpQXGQKvUs49QmledSre+xub51CWTNGqs63mvZpvji3Eux7SPEUVx+0p1v9+Wj46wg0xWGayBrtcDKnWNPNA6j7QsFnj7N9QGpXVkOlkdTlXQ8mBqRRQc1ra7G5J7dx4zQMG+JjkAJ+6K1+zXp/09ov2bd2/OSuvRRHL9nvP19sfP2dwf+bWxYLsf6a2b1gdfxEtdGig5+bvws/nMP5Vot1lmnxOYkFvKsgjiDZctF9G5Zj7necYA4qfCt22rR5VVUCsO/uZtGmQgCOXhv0HUccckEcKl3NmHIYFkkXIWVMBgDxBBBDKce6QR8d9BIzUa42bFI2t0DNgAneNQHAMAcOB4NmtPsMpOWuH8gkUSD72Q2r8Kys7xtbQy47ZRqBUYWSPOBIo5b9zLyPkRQTSaKM0Y9aoKq3sxN3PGoy8ANzEPHXcxXCgepEi1aaQjGotgaiApbAyVBJAJ8Mk/OiqpabKDLaXEkUskQjmDwqG1Am5aaIvGCNa8ip4HSSKU2yHjtruLspndo7kJLqRlEUknaBEUHIclu8McVzkjFW+sRICcAqW/RBBPy41ByLKxxbPYSLoCwmPWgykiNkGRdWcNnOpTnBPMEV55cXd5siVWdVliETwrMoIDRmYyASEY7+7Po2N9etNUC+tldWVwGVgQysMgjwIoaUjZvW1FMpJV8jgI2DZPmGwRWy06YJcyNHFraXJIifc+PHwI864HSLqxBnRrNlgQg9pqJOlgd2kDeQfXlWWxOjtxYTGSUxTJ2bIJEyGXJB3gjgccq5fU9M11t1en6ovHC1f0a7b5W0/sp/3Gs1tI4yGAGofWJyfhmubJtw+NQZdqk864azD2fbvP+pWJtoAc6hzbS476rs+1gN5OPWuHtHpjGmQGDN4A5rKKTbsk1pXvK1PtoE4JxWmTaY376oQ2/GxLMxyfA4rI7aQ+6zn4Gtnsyx9yvhYtobU7yBd/fXOOQzxq1WVzkA15xaXysSAfXlVm2NtTdpPEflUvTUG9rnHNUjjXIt7jON9dON81rhhaGeKKM0VWCx06xzTr13ishTFY0wagyp1jmnmgdOlRmqHTpUZoh0xSooMqj3lmJAu8o6nVHImNSMRg4zuII3EHcRW/NFQQHs5nIDzKsY4+zoY3fyLsx0D7O/zFZLsSAD/NRn9phqY+rnLZ881NoqqgRu0HdftJYPqSgGSRB+hIB3mA5OATybxLfbsfCPXO/KOFGZviSAFHmxFTs0y3nQc5NnvN3ro7uItomIjHgJGGDKfkvlUh9kwldPZRActKKhHmGUAg+YNSM0ZqDmi6a37s5Lw5wl0d+ByWfwPLtOB54PGVI2RkbweBG8H0POtrtXGudkQ7yECE5z2RaHPqIyM0VF2pOFOARq4lcjIB4Ej/AM4VDYdohz4Vm+z40wsaKgJydIwWPizcT8akJDgY5YrhzRHU9DBP8vJemGzbi3Yy2zuFJ78ecj1APCqZN0iuTkGWQHgRuU/lXuG3tniRGU8wa80l2JG4MbjBBIDLuII8DWWG9Y4tENubHfJzS0x+bVGPVMcNNhvCZmAP3uHzxUiXZMsQzJESn6xMMP3hkVNvOibg4jImzwXg/wDfW3o7evbNJC+pCcFQ7aDkfVAbunPn4V3RMWjh5dq3x2/pz44l3bsEjIDAqSPEZ4itoYirxbX0E8ei5jU4XOdODw3kId+B+kprn3vQ0ONdlIJhuJRm1Kqn9r3h8Qa1zVvpnjzCqPMwOoHBqda7fIxncwqRcbCkQDWuht+Qd4wOYbgR6GudcWBGQRj1rCYjtMOitpnmsr10d6RvMMLGxI3EjGnPqaudldMB38Z8ByryzoVtMwu0IBOsgr9rhivT7Yd0agAfnXBlr021Dqx36q8p/tNFR+7RWDZ0wudMVjTr2HgHTrGnQZZp5rEGnQZZopUCgyopU6B081jToHTrGnRDopUUUUUUUCpE06xNUYSNUC5ap0grn3p0qWPIVjLKEWCPLZNbpgAK5sV/vqSs2rf8q8u9ptbb06U6YhB2gm443+QqhXdkjXDamKDdlQMEn48K9IdM1XNubG1gnGSPdb+RqUnptuW2Zma6hp2U0EI7gAON7E5Y/eNZ7VsrW6XEyox/S4MPjVeEZG7hWwCvRi7gtXc8uNtXoWUGIJe1hB1CGXfg+R/sqNBtZ4T3gyMMAaicDl3ZV7yjyYEVYSK0XFuGHeANZRkarYonsLbpR2hKTIvZtgKzlVZweOk+434Gpd10aglUiBgj491t+fUMc/EGqxdbEwwZGwAc6MAjP2TuNKO+kiI1ArjOcAugH+z95PVTWW6y1zW9eU6HYc9nOJmjBjXPfiy+ARjJX3hVxsNuRyAAMrNzxu/OuDZ9MCApbvJwLZ1IPRxvX0YVMuJLebD6WQneJkIG/wC0NzfGufLg3O3Ri9V08WjawdvRVY7N/wBefmv9lFc/sWdfy6PYKKKdei8oUU6KoKdFFQFOlRQZZp5rGnQZZorGnQOnSooHRSp0BRRSqgpGnWBNBixqHfQa0ZeGRu9eVS2NaXNSYWJ0ojuyuUYYYHBFdizl3Cpe2NmCUahgSDgfEeBrhWtwVOk7iNxBrzsmPon8epjy+5X9d/jSMfjWMEuakZrX3N6cHaPRxZDqQ6G/A1xZ9hSpxXUPFd9Xfs6xkTlWVck14S1Yl581uw4hvkayj2eW490fjV2eGo5jxu/OspzT4K46qyuzgPdGT48TWm42Az8RgefGrVopM1auqW6Z41EPPNrdC3Pehbs3A5btXkfH41XLq9urRSrIVbk6+4Rz1LwNevSgGuZeWauCrAMDxB310U9RavE8uS/p627cPHf8prj9IfuiivSv8lLf9WtFb/k1+mj4lvt7BmjNFFb3OdOiigeaKKKKKKKKIYooooHmjNFFEOjNFFUPNFFFFFFFFAs1gaKKiNbVqeiiqrQ9cTa+zdX0ie+OI8f76KKxtWLRqWdbTWdwgWN4c4O7yrsxS5xTory+0vUnmNpUZzWM5xRRUlh5QZJ60tJmiipKwRNaXFFFRfLS4qO606KyZNOmiiiqP//Z"/>
          <p:cNvSpPr>
            <a:spLocks noChangeAspect="1" noChangeArrowheads="1"/>
          </p:cNvSpPr>
          <p:nvPr/>
        </p:nvSpPr>
        <p:spPr bwMode="auto">
          <a:xfrm>
            <a:off x="63500" y="-850900"/>
            <a:ext cx="2600325" cy="1752600"/>
          </a:xfrm>
          <a:prstGeom prst="rect">
            <a:avLst/>
          </a:prstGeom>
          <a:noFill/>
        </p:spPr>
        <p:txBody>
          <a:bodyPr vert="horz" wrap="square" lIns="91440" tIns="45720" rIns="91440" bIns="45720" numCol="1" anchor="t" anchorCtr="0" compatLnSpc="1">
            <a:prstTxWarp prst="textNoShape">
              <a:avLst/>
            </a:prstTxWarp>
          </a:bodyPr>
          <a:lstStyle/>
          <a:p>
            <a:endParaRPr lang="en-GB" dirty="0"/>
          </a:p>
        </p:txBody>
      </p:sp>
      <p:sp>
        <p:nvSpPr>
          <p:cNvPr id="1030" name="AutoShape 6" descr="data:image/jpeg;base64,/9j/4AAQSkZJRgABAQAAAQABAAD/2wCEAAkGBhQQDxAPEBQQDw8VDw8PEA8PFBQQFBQQFBAVFBQUFBQXHCYfFxkjGhQVHy8gIycpLCwsFR8xNTAqNSYrLSkBCQoKDgwOFw8PGCkcHBwpLCkpKSkpKSksKSkpKSkpKSkpKSkpLCksLCkpKSkpKSkpKSkpKSksKSwpLCkpLCkpKf/AABEIALgBEQMBIgACEQEDEQH/xAAcAAACAgMBAQAAAAAAAAAAAAAAAQQGAgMFBwj/xABKEAACAQMBBAcEBgYFCwUAAAABAgMABBESBSExQQYHEyJRYXEUMoGRI0JygqGxUlNikqLBFSTR4fEWM0Njc4Oys8LS8BdUVaPT/8QAGQEBAQADAQAAAAAAAAAAAAAAAAECAwQF/8QAIxEBAAICAQMFAQEAAAAAAAAAAAECAxEhEjFBBBMUUWEiMv/aAAwDAQACEQMRAD8A9gFApZoBrQ3MqdYg080GVFKigyoxSp0U6KWaKB06WaKB4oxSoqodFFFFGKMUUUBRRRQGKKKM0BiiiigMUqKKAoxRRUBiiilRRiiilQFKnSogopU6DVTpU6B06xp1A6yrGnVDp5rHNOibZUUs0UDp0qKB0UUUBTpZoop0Us0UDopUUBRRRQFFFFAUUUUBRSoqKKKM0s0BSNOlQFKilVDopUUGFFKijFlUfaNwY4JpBxSGaQeqxsw/EVvFRtqJqt518bedfnEwoK51ZbemvLSR7lu0dJuzWQgBmGhW72N24txxwq3ivO+pabNpcpzE8bfBoR/2mrttq/8AZ7W4n5xwSyD7SoSv44oPMNq9ZdxHtGV4n1WqTGMQEKVeNG0sc4yGbDHOeY5V63b3CyIkiHKOqujeKsNSn5Gvni32Oz2k95kkRTwQsPHtAxLZ8iEH369i6sr7tdmQAnJjaSA+iPlf4WWiQ5nTLp9LFcrZWKq8+pVkYr2n0je7Ei/pbxknhnHI0S9J9o2JSTaEMUls2Fd7YDMZJHEg4z5HceRrg9BoAdu3HajMiNfMueUna6Sf3Wb516rd2qyxvFIA0bqUdTzUjBoMra5WREljIeN1V0YcCpGQap9v0ylO2pLBtBt9RiQAYZXWLXq1c8kMMemOG/sdDdkyWlqLeYhik04jIOcwl8ofLOSccs151s19XSPJ/wDkLj+HtMfkKD2KikKKKUkmlWY8ApY48AMn8q4nRTpbHtCN2jV42QqHR8Hc4JUhhxBwflXcxnceHA+nOvLurlvZtp3Vm2RlZYgORaCXI/h1UF//AMpbf2o2RfTcDGEZWUMSuoKrEYJwc4qXNtCNJYoWcLLLr7JDnLaBlseg8a8761ImhurS8j3NpwD/AKyFw6fg34VDbbYvNv20kZ1RCWBI+OAipqbA5d4vQ29Tu7pYo3lkOlERndvBVGTXE6G9KTfxzOUEZSYooG/6MqGTP7WM55VF6y7/ALLZzqOMskcPwJ1t+CH51yehLmz2Lc3fBiZ5kzzKqIo/4xQd3anT+0tpjA7uzrufskLhW5qSOY5gcPXdXes7xJo1liYSRsNSOvAivLerboxHd+0zXK9qg+hXV+skBaR8/pAEYPIsTXV6AXrWt5c7KlYlVaRoNXipy2PtIVfHkfGhtfLu8SFGllZY41GWdjgAVzNldMLW6k7KGUNJgkIyshYDjp1AavHdvxVM62tqMZILNSdOnt2UfWdmKRg+mG/ermdKOjf9FJYXEbHtwSZTk4MyaZBp8BvZfMDzNB61dXSxI8sjBI0Uu7HgFHE7qxsr6OeNZYXWSNvddDkeY8j5HfXI6WzCTZV06+61oZF+ywVh+BrhdUbf1Offn+tHd4fQx/8Anwou16NFVDrA6Y+xx9jC39bcZGN5ijP1/tHgo9TyqR0A2NNbWrG5ZjJLJ23ZuSxjBUDBJPvHifD1zUNrNRRSNFPNLNKlQOlRmlQOilmig1081jmmKrFlmkyagVPBgVPowwfzorOPiPUfnRHlXUvPplvIf9VC4/3bsh/41q0daF/2WzJV5yyRQD01a2/hQ/Oql1TEDad6v+pmAHkLpK29c21cy21qp3ojzv8Abk7qZ+CsfvVU8J3R3Yuejlzkd6ZLm5Hj9Hjsz/8ATn41q6mL/feW5PKKdR80Y/8ABVjtulezra2itmuYHRIEhZY9UuQECt7gPHf868+6r78RbUSMb0lSaDPju1ofnGPnUV3enNs+z9pw7UhU9m7KZMc5QpEiHw1xjd5g+FelWl4ssSTRnXG6CRCOJUjI3ePLHjWjbGyY7uCS3lGUccRxVhvV18wd/wDjVE6EbYfZ90+yLw6VMh9mkO5dTHIAJ+pJxHg2Rz3BNuut2GNiht7kMDgrIUiYHwKkkivPo9vldo+3Rpk+0vOsTHPvM3cLAb9zEbhXvMlsjHLIjHxZVY/MivGulIEG3WOMKLu0mwu7ceyfd+NVF32B0uvbmeNGsTFCW+klbtE0LjiC4AY+Q41cqybifU0VGRV5X0hkNp0gjmG4PJbSHzWRRDJ+TV6rXmfXHZ4NrcDdkSwE88jEif8AXRJWXrH2b22zpjjLRFZ1+4cP/AzfKqV1UbO7S9eYjIhhYj/aSHQp/d1/OrV0s6Qg7EE4I1XEMEY8SZQO0+IAk+VVrqh2oFuZ4DxliDr9qInI/dcn7tUS+uC/71rADuCyzsPMkIv4B/nU7pZF7LsGCDgSLWNvU/Sv/Eprh9Jl9t2+tuO8BJbwHw0xjtJfzeu/1vy4tIB43RPyif8AtqCf1Y2ujZsbc5JZ5Cfv6B+CCq8zA9Jxp34fvY5EWWG+VYdF+rdLm0huHnmTtFZgkYUBRrZeJ9M1auj3QCCyl7dGlkl0sqtIRgBhhsBQMnHjQUjpBKJ+kAV2VUW5t4izkKAkSqz5J3cQ3zqwdaN/BLZKFlheVbhHVEkR2IKsG3A8MGqpd7IF5t2e1ZiivdXGplAJCqrPuB3fVAq5w9UtoPea5fy1qo/hWistlXHbdHmydRFjcRH1iDqB8lFVnoR0qSx2fdO2GlNyBDFn32MI4+CjGSfhxNehtsqK2sZoIV0RCC4OMlvejYsSTvJJNeQ9AujHt9xh90EapJORuLA+7GPtEHfyAPPFBY+r7Ynt08u0bphM6zDShIOZsAh3XkoGNK+XgK9Przba0X9CbQW7iU+wT5SWJOCkbyoHl76+Wpa9IikDKrKQysoZWHAqRkEeRBFSVg6RrKlRWOKVZGkaDGinSoFmiiig1inSoFViyFZJxHqKxpqaI8j6txp23cqOGm+XHpOpH5Vt2n0YfaHSC5ik1rAuh5HXdiEQIIwGIwCxwP3vCubsfaSWG3Z5LktGizXqsQpY/SM2glRvwcg59K9CPWds/wDXk+QimJ+PdqoiWvVHZIcv7RN5PIFH8Cg/jVe2r0KntdrQz2UDNbdvBJH2XeWMAqJEfflR7xyd2DVsg6zbB3VBK4LMqAtFIoyTgZJGAN/E1aqiou2drR2kElxKW7JMZ0jU29gowOZyRXA6ddFV2jbLLDg3CJ2kDDd2kZGrs88s7iDyPqam9NtkNdWE8MYJkwssajizxtq0fEAj1Irl9X/SuKSxSOaVI5YFMcglYKezQnQ/eO/u4B8CtBt6vOl3tsPZSn+tRKA5PGRM4Enrybz386pHWvblNpdp+lbwuPVdSf8AQPnWfQm5Mu3DLCCsbyXcrDhiBtR3j1KbvHFWjrT6PNPDHcxKXeHUsiqMkwtg5AG86WHyYnlRF4hl1qrDeGVWH3gD/OsLS8SVdcTLImpl1IcjUrFWGfIgivL/AP1D07Jjt0J9r0ezM2CAsKjAlDcCSmFHnk8qunQHZ5g2dbqfedTORwx2p1Afu6aqrFVT6z7PtNmu3OOWKX4atB/B6teah7Zse3tp4P1kMiD1KnT+OKg8QvdttNY2dkAfoXnP2md/ogPTUw+Ndm92b/Q21bV+8YQsMhI3kqU7KfHjv1nH7QqD0J2Z220bZGGAsnauCP1QLkH7wA+NejdYXRt7y3RoV1zxOWVdwLIww6gnnuUj7J8aqKt1awG52nc3jfVWWT787kAfu6673W3BqsY2/Ruk/ijkG/8ACpPVvsJ7W1dpUMc0spYqwwwRBpQEct+o/Gu70g2Qt3bS27HGpe636MinKN8CB8M1FhzermXVsu18hJGfhM/8iK4HVxtl573aOtiVc9uFJyAe1KDT4DSVHwFV4319s+CbZ3ZsnaSFlkUM50sNLiFlGCGwN/EZO4E7rt1edFTZwNJKNNxLp1LxKRjeqHwOSSfgOVBWdsD2XpHFKe6sksDk8tMsfYv+Oas/WbetFs5tLNG7TQKpVirbm1kAjf8AV/Cjp70Qa9RJYcC5jyFBOnWhOdOrkwO8E7t59ap+24dpbSkhhlt3j0DTnQyR6zgNK7Nu5cAfTjRV02btZ7jYjXEm+U2Vyrt+k6JIhb46c/Gq11MJg3vpbD/m1e7fYiR2Ysk3RiBoNR4nUhBYjxJYn41Werbo5cWZuhcIEDdiEOpW1FNeSME7u8OOKCz7f2Kl5bSW8m4MO63NJBvRx6H8MjnVW6uNsNH2myrnu3EDN2QJ4xg5ZB46c5H7LDwq81Uul/ROWaeC+syiXcRXOs6VdV90kgcRkqfFWxyqKttLNczaZudVubcwBO0HtSS5JMZ057NgOI73ruoE9x7UwKwmy7IFHBYTCbIyrKdxXicjyqK6RpE1AspZtU3bdjp7U9h2WvPY43dpq+vnw3VJ7Wg2UGsO0p6qodFLNFBrp0qKrE6yrGmDQQNq9Hba6x7RDFMQMBmGGA8A4w2PLNclerTZ4JPYE+RlmwPTv1ZqKIrcXVvs9Tq9nDeTySuvxUtg/GrOKxFOinVb291e2l25lZWhlJ1NJCQNR8WUgqT54B86slFBx+jnRCCw1mEOXcBXkkYMxUHOBgAAZ37hyHhXbBrHNLNEcm+6HWcz9pJbxl86iVymo5ydYUgN8a7A3DA3AbgB4VjmmPn6UDzTzWBNGaDSmz41kaZY41mYYaUKA5G7i3E8B8qk5rmrtUyEiBDMoODKWEcZI4hWIJfHiBjzpybRePvSxFU5yRN2wUeLKAGx5gHFFdHNGa1RyhlDKQykAqynIIPAgjiKyzQbA1Ga51xtUBzDEpnmHvIpCrHnnLIdyem8+VDG4A1fQOePYqHXI8BKzcfVcelRXRp5qLZ3yyrqXIwSrow0sjjirjkf8RurfmgzoqJe7TjhAMjBSdyrvZ2PgqDLN8BUKTbLn3be4K+LdlGfgrOD88VFdctWtphXLi2msi6hqXeVKurIwI4gqf8ADwpmcVhOSseWyMdp7QnNcCtTTVE9oFL2keVYe9X7Z+zb6SC9AeohuvSsJLnw3VjOaqxgtLpB6zDVzre8zuO4/nUtXrdW0WjcNVqzWdS36qK1aqdZMdM6dY5p1WB0UUVRkK13N0sSNJIwRFGWY8hw/ux51nXK28e/ZKfda/i1DxKxyMmfvBflQa5NsSO8vZ9nBFGkTNJdxzKzdpr3qmVIXu4yeJrfBJcsodWtXU7wpini1b/FmJX900X+uOYTKsro0DQy9gAZVIfVG6rxONUg3ZIyN1aLTajKMR220JBnOqfSCT6yyZA+FEZ2e1LmTWDBAjo2l4mncMMjKkERlSCMEEHB9RW9NrScDbyHcT9FLBJwYqdxZTxBHqKz2dA+qSaUKjuI1Eatr0Rx6tIZtwZiXYnG4bhWUViVlEgIxmfI3+7IVfA8w6k+jmgw/pV//bXXyh//AEpNtxV/zyS2/dZl7UKQwUZIUozAtj6vE8s10cVxulO6OBhq1LeQFNCCZtWHHdQ+8cZ+VBJk2k4BxBPrIGhWChSTw1urERgc9W8DxqJAIZHKTMbiXWYyzLIsAlAyYoh7gI8MljjeSeEdRctvztDB4dyxi3ehJIrKOLEJKF2SO7M94k+kTKyMshA0jSN4D/tKTg76K6QsniOYGGjnBMWKg+Mb7ynpgjyFY3FpLONEpSGE++kLM7uOamQhdCnngZPiK6NFUKNAoCqAqgBVUbgAOAA5CnmmN5HrXFt+kOqSyQoFFwJg+SToeM6QoPPLAj5VBL/o0oSbdxECSzROuuIseJUAgoTz0nHlQ9pPJueVYk5i2Uhz/vHJ0/AZ865L9IZVgQroeTReTyNJkKIYJWUDC47zHSo/nWyXpS3ZTSpEugJcGEsxJZoNAbWoG5ctgYP1fOg7lpZpEgjjUIg5DmeZJ4knxO+t1RbLaKzNKqAlY3EZk3aGfHeVDz07gTw31B2Z0qhuZhDEckwLOpzv3uysjL9VgFB3ngwoqZc7O1P2sbdlNgKWA1K6jgsibtQHI5BHI1rlNyRpBtoz+tHaSY8xGQBn1Yj1qezYqDdXWOPyrGZiO7KI3xDTbWaQ6myXlP8AnJ5Dqkb1bkP2RgCo89/n3fnUe7vMjf8AIfzrj3e1Au7ieQHOuPLm3xV6GH03mXRluwBvNazfjxrktYzzjgIlPN+PwUb/AJ4rp7N2SsIGpmlcD3nxjPko4VybdcxWsfqRCjtvPdXz4n4Vu1BeHzNaprnzqBNeVd6YamzpGanqqvXO0sY9QPxrpQXGQKvUs49QmledSre+xub51CWTNGqs63mvZpvji3Eux7SPEUVx+0p1v9+Wj46wg0xWGayBrtcDKnWNPNA6j7QsFnj7N9QGpXVkOlkdTlXQ8mBqRRQc1ra7G5J7dx4zQMG+JjkAJ+6K1+zXp/09ov2bd2/OSuvRRHL9nvP19sfP2dwf+bWxYLsf6a2b1gdfxEtdGig5+bvws/nMP5Vot1lmnxOYkFvKsgjiDZctF9G5Zj7necYA4qfCt22rR5VVUCsO/uZtGmQgCOXhv0HUccckEcKl3NmHIYFkkXIWVMBgDxBBBDKce6QR8d9BIzUa42bFI2t0DNgAneNQHAMAcOB4NmtPsMpOWuH8gkUSD72Q2r8Kys7xtbQy47ZRqBUYWSPOBIo5b9zLyPkRQTSaKM0Y9aoKq3sxN3PGoy8ANzEPHXcxXCgepEi1aaQjGotgaiApbAyVBJAJ8Mk/OiqpabKDLaXEkUskQjmDwqG1Am5aaIvGCNa8ip4HSSKU2yHjtruLspndo7kJLqRlEUknaBEUHIclu8McVzkjFW+sRICcAqW/RBBPy41ByLKxxbPYSLoCwmPWgykiNkGRdWcNnOpTnBPMEV55cXd5siVWdVliETwrMoIDRmYyASEY7+7Po2N9etNUC+tldWVwGVgQysMgjwIoaUjZvW1FMpJV8jgI2DZPmGwRWy06YJcyNHFraXJIifc+PHwI864HSLqxBnRrNlgQg9pqJOlgd2kDeQfXlWWxOjtxYTGSUxTJ2bIJEyGXJB3gjgccq5fU9M11t1en6ovHC1f0a7b5W0/sp/3Gs1tI4yGAGofWJyfhmubJtw+NQZdqk864azD2fbvP+pWJtoAc6hzbS476rs+1gN5OPWuHtHpjGmQGDN4A5rKKTbsk1pXvK1PtoE4JxWmTaY376oQ2/GxLMxyfA4rI7aQ+6zn4Gtnsyx9yvhYtobU7yBd/fXOOQzxq1WVzkA15xaXysSAfXlVm2NtTdpPEflUvTUG9rnHNUjjXIt7jON9dON81rhhaGeKKM0VWCx06xzTr13ishTFY0wagyp1jmnmgdOlRmqHTpUZoh0xSooMqj3lmJAu8o6nVHImNSMRg4zuII3EHcRW/NFQQHs5nIDzKsY4+zoY3fyLsx0D7O/zFZLsSAD/NRn9phqY+rnLZ881NoqqgRu0HdftJYPqSgGSRB+hIB3mA5OATybxLfbsfCPXO/KOFGZviSAFHmxFTs0y3nQc5NnvN3ro7uItomIjHgJGGDKfkvlUh9kwldPZRActKKhHmGUAg+YNSM0ZqDmi6a37s5Lw5wl0d+ByWfwPLtOB54PGVI2RkbweBG8H0POtrtXGudkQ7yECE5z2RaHPqIyM0VF2pOFOARq4lcjIB4Ej/AM4VDYdohz4Vm+z40wsaKgJydIwWPizcT8akJDgY5YrhzRHU9DBP8vJemGzbi3Yy2zuFJ78ecj1APCqZN0iuTkGWQHgRuU/lXuG3tniRGU8wa80l2JG4MbjBBIDLuII8DWWG9Y4tENubHfJzS0x+bVGPVMcNNhvCZmAP3uHzxUiXZMsQzJESn6xMMP3hkVNvOibg4jImzwXg/wDfW3o7evbNJC+pCcFQ7aDkfVAbunPn4V3RMWjh5dq3x2/pz44l3bsEjIDAqSPEZ4itoYirxbX0E8ei5jU4XOdODw3kId+B+kprn3vQ0ONdlIJhuJRm1Kqn9r3h8Qa1zVvpnjzCqPMwOoHBqda7fIxncwqRcbCkQDWuht+Qd4wOYbgR6GudcWBGQRj1rCYjtMOitpnmsr10d6RvMMLGxI3EjGnPqaudldMB38Z8ByryzoVtMwu0IBOsgr9rhivT7Yd0agAfnXBlr021Dqx36q8p/tNFR+7RWDZ0wudMVjTr2HgHTrGnQZZp5rEGnQZZopUCgyopU6B081jToHTrGnRDopUUUUUUUCpE06xNUYSNUC5ap0grn3p0qWPIVjLKEWCPLZNbpgAK5sV/vqSs2rf8q8u9ptbb06U6YhB2gm443+QqhXdkjXDamKDdlQMEn48K9IdM1XNubG1gnGSPdb+RqUnptuW2Zma6hp2U0EI7gAON7E5Y/eNZ7VsrW6XEyox/S4MPjVeEZG7hWwCvRi7gtXc8uNtXoWUGIJe1hB1CGXfg+R/sqNBtZ4T3gyMMAaicDl3ZV7yjyYEVYSK0XFuGHeANZRkarYonsLbpR2hKTIvZtgKzlVZweOk+434Gpd10aglUiBgj491t+fUMc/EGqxdbEwwZGwAc6MAjP2TuNKO+kiI1ArjOcAugH+z95PVTWW6y1zW9eU6HYc9nOJmjBjXPfiy+ARjJX3hVxsNuRyAAMrNzxu/OuDZ9MCApbvJwLZ1IPRxvX0YVMuJLebD6WQneJkIG/wC0NzfGufLg3O3Ri9V08WjawdvRVY7N/wBefmv9lFc/sWdfy6PYKKKdei8oUU6KoKdFFQFOlRQZZp5rGnQZZorGnQOnSooHRSp0BRRSqgpGnWBNBixqHfQa0ZeGRu9eVS2NaXNSYWJ0ojuyuUYYYHBFdizl3Cpe2NmCUahgSDgfEeBrhWtwVOk7iNxBrzsmPon8epjy+5X9d/jSMfjWMEuakZrX3N6cHaPRxZDqQ6G/A1xZ9hSpxXUPFd9Xfs6xkTlWVck14S1Yl581uw4hvkayj2eW490fjV2eGo5jxu/OspzT4K46qyuzgPdGT48TWm42Az8RgefGrVopM1auqW6Z41EPPNrdC3Pehbs3A5btXkfH41XLq9urRSrIVbk6+4Rz1LwNevSgGuZeWauCrAMDxB310U9RavE8uS/p627cPHf8prj9IfuiivSv8lLf9WtFb/k1+mj4lvt7BmjNFFb3OdOiigeaKKKKKKKKIYooooHmjNFFEOjNFFUPNFFFFFFFFAs1gaKKiNbVqeiiqrQ9cTa+zdX0ie+OI8f76KKxtWLRqWdbTWdwgWN4c4O7yrsxS5xTory+0vUnmNpUZzWM5xRRUlh5QZJ60tJmiipKwRNaXFFFRfLS4qO606KyZNOmiiiqP//Z"/>
          <p:cNvSpPr>
            <a:spLocks noChangeAspect="1" noChangeArrowheads="1"/>
          </p:cNvSpPr>
          <p:nvPr/>
        </p:nvSpPr>
        <p:spPr bwMode="auto">
          <a:xfrm>
            <a:off x="63500" y="-850900"/>
            <a:ext cx="2600325" cy="1752600"/>
          </a:xfrm>
          <a:prstGeom prst="rect">
            <a:avLst/>
          </a:prstGeom>
          <a:noFill/>
        </p:spPr>
        <p:txBody>
          <a:bodyPr vert="horz" wrap="square" lIns="91440" tIns="45720" rIns="91440" bIns="45720" numCol="1" anchor="t" anchorCtr="0" compatLnSpc="1">
            <a:prstTxWarp prst="textNoShape">
              <a:avLst/>
            </a:prstTxWarp>
          </a:bodyPr>
          <a:lstStyle/>
          <a:p>
            <a:endParaRPr lang="en-GB" dirty="0"/>
          </a:p>
        </p:txBody>
      </p:sp>
      <p:sp>
        <p:nvSpPr>
          <p:cNvPr id="1032" name="AutoShape 8" descr="data:image/jpeg;base64,/9j/4AAQSkZJRgABAQAAAQABAAD/2wCEAAkGBhQQDxAPEBQQDw8VDw8PEA8PFBQQFBQQFBAVFBQUFBQXHCYfFxkjGhQVHy8gIycpLCwsFR8xNTAqNSYrLSkBCQoKDgwOFw8PGCkcHBwpLCkpKSkpKSksKSkpKSkpKSkpKSkpLCksLCkpKSkpKSkpKSkpKSksKSwpLCkpLCkpKf/AABEIALgBEQMBIgACEQEDEQH/xAAcAAACAgMBAQAAAAAAAAAAAAAAAQQGAgMFBwj/xABKEAACAQMBBAcEBgYFCwUAAAABAgMABBESBSExQQYHEyJRYXEUMoGRI0JygqGxUlNikqLBFSTR4fEWM0Njc4Oys8LS8BdUVaPT/8QAGQEBAQADAQAAAAAAAAAAAAAAAAECAwQF/8QAIxEBAAICAQMFAQEAAAAAAAAAAAECAxEhEjFBBBMUUWEiMv/aAAwDAQACEQMRAD8A9gFApZoBrQ3MqdYg080GVFKigyoxSp0U6KWaKB06WaKB4oxSoqodFFFFGKMUUUBRRRQGKKKM0BiiiigMUqKKAoxRRUBiiilRRiiilQFKnSogopU6DVTpU6B06xp1A6yrGnVDp5rHNOibZUUs0UDp0qKB0UUUBTpZoop0Us0UDopUUBRRRQFFFFAUUUUBRSoqKKKM0s0BSNOlQFKilVDopUUGFFKijFlUfaNwY4JpBxSGaQeqxsw/EVvFRtqJqt518bedfnEwoK51ZbemvLSR7lu0dJuzWQgBmGhW72N24txxwq3ivO+pabNpcpzE8bfBoR/2mrttq/8AZ7W4n5xwSyD7SoSv44oPMNq9ZdxHtGV4n1WqTGMQEKVeNG0sc4yGbDHOeY5V63b3CyIkiHKOqujeKsNSn5Gvni32Oz2k95kkRTwQsPHtAxLZ8iEH369i6sr7tdmQAnJjaSA+iPlf4WWiQ5nTLp9LFcrZWKq8+pVkYr2n0je7Ei/pbxknhnHI0S9J9o2JSTaEMUls2Fd7YDMZJHEg4z5HceRrg9BoAdu3HajMiNfMueUna6Sf3Wb516rd2qyxvFIA0bqUdTzUjBoMra5WREljIeN1V0YcCpGQap9v0ylO2pLBtBt9RiQAYZXWLXq1c8kMMemOG/sdDdkyWlqLeYhik04jIOcwl8ofLOSccs151s19XSPJ/wDkLj+HtMfkKD2KikKKKUkmlWY8ApY48AMn8q4nRTpbHtCN2jV42QqHR8Hc4JUhhxBwflXcxnceHA+nOvLurlvZtp3Vm2RlZYgORaCXI/h1UF//AMpbf2o2RfTcDGEZWUMSuoKrEYJwc4qXNtCNJYoWcLLLr7JDnLaBlseg8a8761ImhurS8j3NpwD/AKyFw6fg34VDbbYvNv20kZ1RCWBI+OAipqbA5d4vQ29Tu7pYo3lkOlERndvBVGTXE6G9KTfxzOUEZSYooG/6MqGTP7WM55VF6y7/ALLZzqOMskcPwJ1t+CH51yehLmz2Lc3fBiZ5kzzKqIo/4xQd3anT+0tpjA7uzrufskLhW5qSOY5gcPXdXes7xJo1liYSRsNSOvAivLerboxHd+0zXK9qg+hXV+skBaR8/pAEYPIsTXV6AXrWt5c7KlYlVaRoNXipy2PtIVfHkfGhtfLu8SFGllZY41GWdjgAVzNldMLW6k7KGUNJgkIyshYDjp1AavHdvxVM62tqMZILNSdOnt2UfWdmKRg+mG/ermdKOjf9FJYXEbHtwSZTk4MyaZBp8BvZfMDzNB61dXSxI8sjBI0Uu7HgFHE7qxsr6OeNZYXWSNvddDkeY8j5HfXI6WzCTZV06+61oZF+ywVh+BrhdUbf1Offn+tHd4fQx/8Anwou16NFVDrA6Y+xx9jC39bcZGN5ijP1/tHgo9TyqR0A2NNbWrG5ZjJLJ23ZuSxjBUDBJPvHifD1zUNrNRRSNFPNLNKlQOlRmlQOilmig1081jmmKrFlmkyagVPBgVPowwfzorOPiPUfnRHlXUvPplvIf9VC4/3bsh/41q0daF/2WzJV5yyRQD01a2/hQ/Oql1TEDad6v+pmAHkLpK29c21cy21qp3ojzv8Abk7qZ+CsfvVU8J3R3Yuejlzkd6ZLm5Hj9Hjsz/8ATn41q6mL/feW5PKKdR80Y/8ABVjtulezra2itmuYHRIEhZY9UuQECt7gPHf868+6r78RbUSMb0lSaDPju1ofnGPnUV3enNs+z9pw7UhU9m7KZMc5QpEiHw1xjd5g+FelWl4ssSTRnXG6CRCOJUjI3ePLHjWjbGyY7uCS3lGUccRxVhvV18wd/wDjVE6EbYfZ90+yLw6VMh9mkO5dTHIAJ+pJxHg2Rz3BNuut2GNiht7kMDgrIUiYHwKkkivPo9vldo+3Rpk+0vOsTHPvM3cLAb9zEbhXvMlsjHLIjHxZVY/MivGulIEG3WOMKLu0mwu7ceyfd+NVF32B0uvbmeNGsTFCW+klbtE0LjiC4AY+Q41cqybifU0VGRV5X0hkNp0gjmG4PJbSHzWRRDJ+TV6rXmfXHZ4NrcDdkSwE88jEif8AXRJWXrH2b22zpjjLRFZ1+4cP/AzfKqV1UbO7S9eYjIhhYj/aSHQp/d1/OrV0s6Qg7EE4I1XEMEY8SZQO0+IAk+VVrqh2oFuZ4DxliDr9qInI/dcn7tUS+uC/71rADuCyzsPMkIv4B/nU7pZF7LsGCDgSLWNvU/Sv/Eprh9Jl9t2+tuO8BJbwHw0xjtJfzeu/1vy4tIB43RPyif8AtqCf1Y2ujZsbc5JZ5Cfv6B+CCq8zA9Jxp34fvY5EWWG+VYdF+rdLm0huHnmTtFZgkYUBRrZeJ9M1auj3QCCyl7dGlkl0sqtIRgBhhsBQMnHjQUjpBKJ+kAV2VUW5t4izkKAkSqz5J3cQ3zqwdaN/BLZKFlheVbhHVEkR2IKsG3A8MGqpd7IF5t2e1ZiivdXGplAJCqrPuB3fVAq5w9UtoPea5fy1qo/hWistlXHbdHmydRFjcRH1iDqB8lFVnoR0qSx2fdO2GlNyBDFn32MI4+CjGSfhxNehtsqK2sZoIV0RCC4OMlvejYsSTvJJNeQ9AujHt9xh90EapJORuLA+7GPtEHfyAPPFBY+r7Ynt08u0bphM6zDShIOZsAh3XkoGNK+XgK9Przba0X9CbQW7iU+wT5SWJOCkbyoHl76+Wpa9IikDKrKQysoZWHAqRkEeRBFSVg6RrKlRWOKVZGkaDGinSoFmiiig1inSoFViyFZJxHqKxpqaI8j6txp23cqOGm+XHpOpH5Vt2n0YfaHSC5ik1rAuh5HXdiEQIIwGIwCxwP3vCubsfaSWG3Z5LktGizXqsQpY/SM2glRvwcg59K9CPWds/wDXk+QimJ+PdqoiWvVHZIcv7RN5PIFH8Cg/jVe2r0KntdrQz2UDNbdvBJH2XeWMAqJEfflR7xyd2DVsg6zbB3VBK4LMqAtFIoyTgZJGAN/E1aqiou2drR2kElxKW7JMZ0jU29gowOZyRXA6ddFV2jbLLDg3CJ2kDDd2kZGrs88s7iDyPqam9NtkNdWE8MYJkwssajizxtq0fEAj1Irl9X/SuKSxSOaVI5YFMcglYKezQnQ/eO/u4B8CtBt6vOl3tsPZSn+tRKA5PGRM4Enrybz386pHWvblNpdp+lbwuPVdSf8AQPnWfQm5Mu3DLCCsbyXcrDhiBtR3j1KbvHFWjrT6PNPDHcxKXeHUsiqMkwtg5AG86WHyYnlRF4hl1qrDeGVWH3gD/OsLS8SVdcTLImpl1IcjUrFWGfIgivL/AP1D07Jjt0J9r0ezM2CAsKjAlDcCSmFHnk8qunQHZ5g2dbqfedTORwx2p1Afu6aqrFVT6z7PtNmu3OOWKX4atB/B6teah7Zse3tp4P1kMiD1KnT+OKg8QvdttNY2dkAfoXnP2md/ogPTUw+Ndm92b/Q21bV+8YQsMhI3kqU7KfHjv1nH7QqD0J2Z220bZGGAsnauCP1QLkH7wA+NejdYXRt7y3RoV1zxOWVdwLIww6gnnuUj7J8aqKt1awG52nc3jfVWWT787kAfu6673W3BqsY2/Ruk/ijkG/8ACpPVvsJ7W1dpUMc0spYqwwwRBpQEct+o/Gu70g2Qt3bS27HGpe636MinKN8CB8M1FhzermXVsu18hJGfhM/8iK4HVxtl573aOtiVc9uFJyAe1KDT4DSVHwFV4319s+CbZ3ZsnaSFlkUM50sNLiFlGCGwN/EZO4E7rt1edFTZwNJKNNxLp1LxKRjeqHwOSSfgOVBWdsD2XpHFKe6sksDk8tMsfYv+Oas/WbetFs5tLNG7TQKpVirbm1kAjf8AV/Cjp70Qa9RJYcC5jyFBOnWhOdOrkwO8E7t59ap+24dpbSkhhlt3j0DTnQyR6zgNK7Nu5cAfTjRV02btZ7jYjXEm+U2Vyrt+k6JIhb46c/Gq11MJg3vpbD/m1e7fYiR2Ysk3RiBoNR4nUhBYjxJYn41Werbo5cWZuhcIEDdiEOpW1FNeSME7u8OOKCz7f2Kl5bSW8m4MO63NJBvRx6H8MjnVW6uNsNH2myrnu3EDN2QJ4xg5ZB46c5H7LDwq81Uul/ROWaeC+syiXcRXOs6VdV90kgcRkqfFWxyqKttLNczaZudVubcwBO0HtSS5JMZ057NgOI73ruoE9x7UwKwmy7IFHBYTCbIyrKdxXicjyqK6RpE1AspZtU3bdjp7U9h2WvPY43dpq+vnw3VJ7Wg2UGsO0p6qodFLNFBrp0qKrE6yrGmDQQNq9Hba6x7RDFMQMBmGGA8A4w2PLNclerTZ4JPYE+RlmwPTv1ZqKIrcXVvs9Tq9nDeTySuvxUtg/GrOKxFOinVb291e2l25lZWhlJ1NJCQNR8WUgqT54B86slFBx+jnRCCw1mEOXcBXkkYMxUHOBgAAZ37hyHhXbBrHNLNEcm+6HWcz9pJbxl86iVymo5ydYUgN8a7A3DA3AbgB4VjmmPn6UDzTzWBNGaDSmz41kaZY41mYYaUKA5G7i3E8B8qk5rmrtUyEiBDMoODKWEcZI4hWIJfHiBjzpybRePvSxFU5yRN2wUeLKAGx5gHFFdHNGa1RyhlDKQykAqynIIPAgjiKyzQbA1Ga51xtUBzDEpnmHvIpCrHnnLIdyem8+VDG4A1fQOePYqHXI8BKzcfVcelRXRp5qLZ3yyrqXIwSrow0sjjirjkf8RurfmgzoqJe7TjhAMjBSdyrvZ2PgqDLN8BUKTbLn3be4K+LdlGfgrOD88VFdctWtphXLi2msi6hqXeVKurIwI4gqf8ADwpmcVhOSseWyMdp7QnNcCtTTVE9oFL2keVYe9X7Z+zb6SC9AeohuvSsJLnw3VjOaqxgtLpB6zDVzre8zuO4/nUtXrdW0WjcNVqzWdS36qK1aqdZMdM6dY5p1WB0UUVRkK13N0sSNJIwRFGWY8hw/ux51nXK28e/ZKfda/i1DxKxyMmfvBflQa5NsSO8vZ9nBFGkTNJdxzKzdpr3qmVIXu4yeJrfBJcsodWtXU7wpini1b/FmJX900X+uOYTKsro0DQy9gAZVIfVG6rxONUg3ZIyN1aLTajKMR220JBnOqfSCT6yyZA+FEZ2e1LmTWDBAjo2l4mncMMjKkERlSCMEEHB9RW9NrScDbyHcT9FLBJwYqdxZTxBHqKz2dA+qSaUKjuI1Eatr0Rx6tIZtwZiXYnG4bhWUViVlEgIxmfI3+7IVfA8w6k+jmgw/pV//bXXyh//AEpNtxV/zyS2/dZl7UKQwUZIUozAtj6vE8s10cVxulO6OBhq1LeQFNCCZtWHHdQ+8cZ+VBJk2k4BxBPrIGhWChSTw1urERgc9W8DxqJAIZHKTMbiXWYyzLIsAlAyYoh7gI8MljjeSeEdRctvztDB4dyxi3ehJIrKOLEJKF2SO7M94k+kTKyMshA0jSN4D/tKTg76K6QsniOYGGjnBMWKg+Mb7ynpgjyFY3FpLONEpSGE++kLM7uOamQhdCnngZPiK6NFUKNAoCqAqgBVUbgAOAA5CnmmN5HrXFt+kOqSyQoFFwJg+SToeM6QoPPLAj5VBL/o0oSbdxECSzROuuIseJUAgoTz0nHlQ9pPJueVYk5i2Uhz/vHJ0/AZ865L9IZVgQroeTReTyNJkKIYJWUDC47zHSo/nWyXpS3ZTSpEugJcGEsxJZoNAbWoG5ctgYP1fOg7lpZpEgjjUIg5DmeZJ4knxO+t1RbLaKzNKqAlY3EZk3aGfHeVDz07gTw31B2Z0qhuZhDEckwLOpzv3uysjL9VgFB3ngwoqZc7O1P2sbdlNgKWA1K6jgsibtQHI5BHI1rlNyRpBtoz+tHaSY8xGQBn1Yj1qezYqDdXWOPyrGZiO7KI3xDTbWaQ6myXlP8AnJ5Dqkb1bkP2RgCo89/n3fnUe7vMjf8AIfzrj3e1Au7ieQHOuPLm3xV6GH03mXRluwBvNazfjxrktYzzjgIlPN+PwUb/AJ4rp7N2SsIGpmlcD3nxjPko4VybdcxWsfqRCjtvPdXz4n4Vu1BeHzNaprnzqBNeVd6YamzpGanqqvXO0sY9QPxrpQXGQKvUs49QmledSre+xub51CWTNGqs63mvZpvji3Eux7SPEUVx+0p1v9+Wj46wg0xWGayBrtcDKnWNPNA6j7QsFnj7N9QGpXVkOlkdTlXQ8mBqRRQc1ra7G5J7dx4zQMG+JjkAJ+6K1+zXp/09ov2bd2/OSuvRRHL9nvP19sfP2dwf+bWxYLsf6a2b1gdfxEtdGig5+bvws/nMP5Vot1lmnxOYkFvKsgjiDZctF9G5Zj7necYA4qfCt22rR5VVUCsO/uZtGmQgCOXhv0HUccckEcKl3NmHIYFkkXIWVMBgDxBBBDKce6QR8d9BIzUa42bFI2t0DNgAneNQHAMAcOB4NmtPsMpOWuH8gkUSD72Q2r8Kys7xtbQy47ZRqBUYWSPOBIo5b9zLyPkRQTSaKM0Y9aoKq3sxN3PGoy8ANzEPHXcxXCgepEi1aaQjGotgaiApbAyVBJAJ8Mk/OiqpabKDLaXEkUskQjmDwqG1Am5aaIvGCNa8ip4HSSKU2yHjtruLspndo7kJLqRlEUknaBEUHIclu8McVzkjFW+sRICcAqW/RBBPy41ByLKxxbPYSLoCwmPWgykiNkGRdWcNnOpTnBPMEV55cXd5siVWdVliETwrMoIDRmYyASEY7+7Po2N9etNUC+tldWVwGVgQysMgjwIoaUjZvW1FMpJV8jgI2DZPmGwRWy06YJcyNHFraXJIifc+PHwI864HSLqxBnRrNlgQg9pqJOlgd2kDeQfXlWWxOjtxYTGSUxTJ2bIJEyGXJB3gjgccq5fU9M11t1en6ovHC1f0a7b5W0/sp/3Gs1tI4yGAGofWJyfhmubJtw+NQZdqk864azD2fbvP+pWJtoAc6hzbS476rs+1gN5OPWuHtHpjGmQGDN4A5rKKTbsk1pXvK1PtoE4JxWmTaY376oQ2/GxLMxyfA4rI7aQ+6zn4Gtnsyx9yvhYtobU7yBd/fXOOQzxq1WVzkA15xaXysSAfXlVm2NtTdpPEflUvTUG9rnHNUjjXIt7jON9dON81rhhaGeKKM0VWCx06xzTr13ishTFY0wagyp1jmnmgdOlRmqHTpUZoh0xSooMqj3lmJAu8o6nVHImNSMRg4zuII3EHcRW/NFQQHs5nIDzKsY4+zoY3fyLsx0D7O/zFZLsSAD/NRn9phqY+rnLZ881NoqqgRu0HdftJYPqSgGSRB+hIB3mA5OATybxLfbsfCPXO/KOFGZviSAFHmxFTs0y3nQc5NnvN3ro7uItomIjHgJGGDKfkvlUh9kwldPZRActKKhHmGUAg+YNSM0ZqDmi6a37s5Lw5wl0d+ByWfwPLtOB54PGVI2RkbweBG8H0POtrtXGudkQ7yECE5z2RaHPqIyM0VF2pOFOARq4lcjIB4Ej/AM4VDYdohz4Vm+z40wsaKgJydIwWPizcT8akJDgY5YrhzRHU9DBP8vJemGzbi3Yy2zuFJ78ecj1APCqZN0iuTkGWQHgRuU/lXuG3tniRGU8wa80l2JG4MbjBBIDLuII8DWWG9Y4tENubHfJzS0x+bVGPVMcNNhvCZmAP3uHzxUiXZMsQzJESn6xMMP3hkVNvOibg4jImzwXg/wDfW3o7evbNJC+pCcFQ7aDkfVAbunPn4V3RMWjh5dq3x2/pz44l3bsEjIDAqSPEZ4itoYirxbX0E8ei5jU4XOdODw3kId+B+kprn3vQ0ONdlIJhuJRm1Kqn9r3h8Qa1zVvpnjzCqPMwOoHBqda7fIxncwqRcbCkQDWuht+Qd4wOYbgR6GudcWBGQRj1rCYjtMOitpnmsr10d6RvMMLGxI3EjGnPqaudldMB38Z8ByryzoVtMwu0IBOsgr9rhivT7Yd0agAfnXBlr021Dqx36q8p/tNFR+7RWDZ0wudMVjTr2HgHTrGnQZZp5rEGnQZZopUCgyopU6B081jToHTrGnRDopUUUUUUUCpE06xNUYSNUC5ap0grn3p0qWPIVjLKEWCPLZNbpgAK5sV/vqSs2rf8q8u9ptbb06U6YhB2gm443+QqhXdkjXDamKDdlQMEn48K9IdM1XNubG1gnGSPdb+RqUnptuW2Zma6hp2U0EI7gAON7E5Y/eNZ7VsrW6XEyox/S4MPjVeEZG7hWwCvRi7gtXc8uNtXoWUGIJe1hB1CGXfg+R/sqNBtZ4T3gyMMAaicDl3ZV7yjyYEVYSK0XFuGHeANZRkarYonsLbpR2hKTIvZtgKzlVZweOk+434Gpd10aglUiBgj491t+fUMc/EGqxdbEwwZGwAc6MAjP2TuNKO+kiI1ArjOcAugH+z95PVTWW6y1zW9eU6HYc9nOJmjBjXPfiy+ARjJX3hVxsNuRyAAMrNzxu/OuDZ9MCApbvJwLZ1IPRxvX0YVMuJLebD6WQneJkIG/wC0NzfGufLg3O3Ri9V08WjawdvRVY7N/wBefmv9lFc/sWdfy6PYKKKdei8oUU6KoKdFFQFOlRQZZp5rGnQZZorGnQOnSooHRSp0BRRSqgpGnWBNBixqHfQa0ZeGRu9eVS2NaXNSYWJ0ojuyuUYYYHBFdizl3Cpe2NmCUahgSDgfEeBrhWtwVOk7iNxBrzsmPon8epjy+5X9d/jSMfjWMEuakZrX3N6cHaPRxZDqQ6G/A1xZ9hSpxXUPFd9Xfs6xkTlWVck14S1Yl581uw4hvkayj2eW490fjV2eGo5jxu/OspzT4K46qyuzgPdGT48TWm42Az8RgefGrVopM1auqW6Z41EPPNrdC3Pehbs3A5btXkfH41XLq9urRSrIVbk6+4Rz1LwNevSgGuZeWauCrAMDxB310U9RavE8uS/p627cPHf8prj9IfuiivSv8lLf9WtFb/k1+mj4lvt7BmjNFFb3OdOiigeaKKKKKKKKIYooooHmjNFFEOjNFFUPNFFFFFFFFAs1gaKKiNbVqeiiqrQ9cTa+zdX0ie+OI8f76KKxtWLRqWdbTWdwgWN4c4O7yrsxS5xTory+0vUnmNpUZzWM5xRRUlh5QZJ60tJmiipKwRNaXFFFRfLS4qO606KyZNOmiiiqP//Z"/>
          <p:cNvSpPr>
            <a:spLocks noChangeAspect="1" noChangeArrowheads="1"/>
          </p:cNvSpPr>
          <p:nvPr/>
        </p:nvSpPr>
        <p:spPr bwMode="auto">
          <a:xfrm>
            <a:off x="63500" y="-850900"/>
            <a:ext cx="2600325" cy="1752600"/>
          </a:xfrm>
          <a:prstGeom prst="rect">
            <a:avLst/>
          </a:prstGeom>
          <a:noFill/>
        </p:spPr>
        <p:txBody>
          <a:bodyPr vert="horz" wrap="square" lIns="91440" tIns="45720" rIns="91440" bIns="45720" numCol="1" anchor="t" anchorCtr="0" compatLnSpc="1">
            <a:prstTxWarp prst="textNoShape">
              <a:avLst/>
            </a:prstTxWarp>
          </a:bodyPr>
          <a:lstStyle/>
          <a:p>
            <a:endParaRPr lang="en-GB" dirty="0"/>
          </a:p>
        </p:txBody>
      </p:sp>
      <p:pic>
        <p:nvPicPr>
          <p:cNvPr id="1033" name="Picture 9"/>
          <p:cNvPicPr>
            <a:picLocks noChangeAspect="1" noChangeArrowheads="1"/>
          </p:cNvPicPr>
          <p:nvPr/>
        </p:nvPicPr>
        <p:blipFill>
          <a:blip r:embed="rId2" cstate="print"/>
          <a:srcRect/>
          <a:stretch>
            <a:fillRect/>
          </a:stretch>
        </p:blipFill>
        <p:spPr bwMode="auto">
          <a:xfrm>
            <a:off x="1604217" y="1647499"/>
            <a:ext cx="6140950" cy="4138955"/>
          </a:xfrm>
          <a:prstGeom prst="rect">
            <a:avLst/>
          </a:prstGeom>
          <a:noFill/>
          <a:ln w="9525">
            <a:noFill/>
            <a:miter lim="800000"/>
            <a:headEnd/>
            <a:tailEnd/>
          </a:ln>
          <a:effectLst/>
        </p:spPr>
      </p:pic>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lvl="0"/>
            <a:r>
              <a:rPr lang="en-GB" b="1" dirty="0" smtClean="0"/>
              <a:t>Define what is meant by the term psychological contract</a:t>
            </a:r>
            <a:endParaRPr lang="en-GB" dirty="0" smtClean="0"/>
          </a:p>
          <a:p>
            <a:pPr lvl="0"/>
            <a:r>
              <a:rPr lang="en-GB" b="1" dirty="0" smtClean="0"/>
              <a:t>Identify key factors which shape an individual’s psychological contract</a:t>
            </a:r>
            <a:endParaRPr lang="en-GB" dirty="0" smtClean="0"/>
          </a:p>
          <a:p>
            <a:pPr lvl="0"/>
            <a:r>
              <a:rPr lang="en-GB" b="1" dirty="0" smtClean="0"/>
              <a:t>Explain the significance of the  psychological contract in relation to the employment relationship </a:t>
            </a:r>
            <a:endParaRPr lang="en-GB" dirty="0" smtClean="0"/>
          </a:p>
          <a:p>
            <a:endParaRPr lang="en-GB" dirty="0"/>
          </a:p>
        </p:txBody>
      </p:sp>
      <p:sp>
        <p:nvSpPr>
          <p:cNvPr id="3" name="Title 2"/>
          <p:cNvSpPr>
            <a:spLocks noGrp="1"/>
          </p:cNvSpPr>
          <p:nvPr>
            <p:ph type="title"/>
          </p:nvPr>
        </p:nvSpPr>
        <p:spPr/>
        <p:txBody>
          <a:bodyPr/>
          <a:lstStyle/>
          <a:p>
            <a:r>
              <a:rPr lang="en-GB" dirty="0" smtClean="0"/>
              <a:t>Learning Outcomes</a:t>
            </a:r>
            <a:endParaRPr lang="en-GB" dirty="0"/>
          </a:p>
        </p:txBody>
      </p:sp>
      <p:sp>
        <p:nvSpPr>
          <p:cNvPr id="4098" name="AutoShape 2" descr="data:image/jpeg;base64,/9j/4AAQSkZJRgABAQAAAQABAAD/2wBDAAkGBwgHBgkIBwgKCgkLDRYPDQwMDRsUFRAWIB0iIiAdHx8kKDQsJCYxJx8fLT0tMTU3Ojo6Iys/RD84QzQ5Ojf/2wBDAQoKCg0MDRoPDxo3JR8lNzc3Nzc3Nzc3Nzc3Nzc3Nzc3Nzc3Nzc3Nzc3Nzc3Nzc3Nzc3Nzc3Nzc3Nzc3Nzc3Nzf/wAARCACWAIIDASIAAhEBAxEB/8QAGwABAAMAAwEAAAAAAAAAAAAAAAQFBgECAwf/xAA9EAABBAIAAwcCAgYIBwAAAAABAAIDBAUREiExBhNBUWFxgSIyFCMzQpGhscEVUmJyc4LR4QckU2OSotL/xAAaAQEAAgMBAAAAAAAAAAAAAAAAAwQBAgUG/8QAKhEBAAICAQIFAgcBAAAAAAAAAAECAxEEEiEiMUFRYROxBTIzcZGhwfD/2gAMAwEAAhEDEQA/APuKIiAiIgIiICIiAiIgIiICIiAiIgIiICIiAiIgIiICIiAiIgIiICIiAiIgIiICLOnKWa36Sdg1y4LsRh2f8UbafgFTm5V7Gg2aUwH9eH81p9uH6v3ILRFDr5OnYcWQ2I3SDrHxfWPdvUKVxA9Dv2QdLFiKtGZbEjI4wQC950ASdD95C7xvbI0OY4Oa4bBB5ELBf8SZ5DPXgM08UL2Oa5uwIpAdbcTvnw66eR9ltcdsUoQYBBwsDRG0ggAchrXLWkEpFmsn2sr17kVXHxC7O6YxPjYSHB2uWiRo/tWkCDlERAREQEREBERAREQZWrc7xjXU8j+Wesdod40+gkadj3dxI5kMH12KE1LZ2ZqDiYyT4ng6+72aUy1jcdfd3rmGvYfzNiseEu8t65O+QQoD6GYxh46jhci84SGSAerSeF3wR7KlN+Th/NHVHx2n+FiK4r+U6n5exjdch4456OSgH2tsxt3sf227aP8AxC8XcdPZfHkqI3oPieZ4vgfWGj4aukU1S+11qxVa2XZY6xA4wTAtOi06IPI+B5KTB+Mad47IRWh4xW291J8PaNH5afdTU5WO+ontM+k9p/tHbFaqBlormbxMlaO5Xv13vaXNg1G8gOB4dkub4c9lvwruvdy1hhiZjPw7g06mnews3rkOFj3E89eXLfPwNZdnpd73ubxbqk3NosuZrQ9Jo/tHuQvVleR0YkxmXk4XAcP4kCdmvIPaQ75JKsI2PpVpou01dgqNxsstjUTZIXafK1o2Rz24aH3bPyBy+qwCURNE5aZNfUWDQJ9FhrTb9PPVctk4+8MUboopYQZ4273zIADgdEjej1Wjxmfiv2RBHDYaQ0ue+StLG0Af2ntA665b2mhdHkq/K5WDHUp7Lj3ndaBjYQTvetenVRu0OUip1xW/EmtYssd3M3dlzWka2d9PHp1663pfLci2GvdlrNsCZ4Lg6Y/T3rgfqcASdAE+ZPjvnyRA+s4TMV8zXfNW4tMdwuB8DoHX71ZKm7M3ac2LqQV5WOkjga17W9dgAE+vNXKwCIiAi42uUBERBSS4URblw87apPPuC3igcfH6eXCfVpHqCs/2l7QZHD4/f4OxWs8Y/RgSsePJjuh2SBogHr7rR07jZImT1ZGyROGw5p2Cqvtf30tI2q0srRGwtmhDtAtP6/x4+h9Ft5DE1nSZLtBBHYndXrWZ+Kb8OdFzifXetnl88tLbWuztuAd5i7jbEfUV7Z2fZsg5j/MHe6wWHsQutxTOY6ZgkBifC/xB5fO/Bb2hm/8AmTVuRyULpP0Q2AGmVvm0jkfYHY8lDm4+PPGrxtvTJfHO6yiMzlrGvbBkY5ahPIMtAOY72eOXxvfovcQ4iw90ohkxtl54nT0ncHEfNwHJ3yCr0W4Z43Q24mvY7k4EbB9wqix2Squb3uDtPof9po44CfVh6f5SFSni8jD3wX3HtKf6uLJ+pXU+8KnMZ6bs9M1hv1rzHBpDu7McjdnQBLTpxJ5AAA+nRVGX7QWLuSr2oXPhkawRAPf9AOzvZ8jvmdeCZSeWvNJFarxxZGH6O8a3mN/rMPXRBP7VUU5YnWR3gDWxSDYc3YOteHl4LoY5vMeONSr26d9pfRY4K9vs+zH5icSyHbhYiHJrtkgtPXlvW/HXwspaxMNTP43GYOw+xcc/jmne4aY0kE6AHLhaDy8eIA9VdQY/BXn8OMtOxVktD+GpLqNwPmwjXxoFRbmIyWDklycrILUbG7kngm7iTh9Q48P7wtomJnW2um7q0alR731asELn/e6OMNLvfQ5qRtY6DtfQhiAlzFUEt6SStcW/Ld8/kqeO1uLbVrPbZNg2A7gMTSQ7hOnEE6HVaZLRjr1WnUNq0teemsblcZDI1MdD312dkLN6Bcep9B4qqv8AaqjFjZrNV4mkY3bI964jvzWayGPq14/6az+QORdKT+FgjPCJB4D0AHMgaA8drHzFsnG8xsa1/VjQeEeg3z18rl8jm5KT4da/7u6GDh47+cz/AJ+zfdm+1dzJZOOrYjYXSE7EQ5NbonfmOYA5+YW3Co+yVOtUwdQQCLvXQtM0jNEvdrmSR1KvFd4tLVx+K25lU5Fq2v4Y1AiIrKBS5DDuEzrmLeILLjuSM/o5/wC8PA/2hz91WMyTZHvrzROgstH1wSddengR6rWquzGIr5OICVpD2nbJGnTmHzBW0SPlvaiWWz2nx8EYIiEkXGGjQ7sOaT08hxL6nPBjs7RMc8UNqu7qHN3o/wAisfLjJKt5kGQrmXiP5VljNj2cP1T69PZW1SKSB4fAS13m3xWZjY8bOGyuIcH4uc36Y61bL/zGDyZJ4+ztrpQzcNiZ0cbpK9xv3V5RwyD48R6jYU/G27l3PPb3hNerGRL/AFTI7RAH90D/ANvRWOXwdHLxhtyBrnN5tf0c0+YPULGxQ5WDF5p8YzNcyBo4eKJxbxtP6rtdR/ustQqMznamSljHPrU9PlfJH90cfRoaTvmTo6PhtXuRw2WxrXd251+vz3/1QPfo7+KrOz9eGGeWShYe2Unb2H6XtI8D4/ySYiYPJLs4LO4dp7mKHKVBz/KaIph7t+13xzXGN7QRue6rFOY5RyfUsN0R6Fp/ktTTykzRw2WiQDxA0f8AT+C4s0cd2hD4slSjeWjbHa+po9HdQuZm/DazbrxzNZXMfMnXTkjcI9LK1WabZowsPi6KMfwXvl6GP7R48wRzMEkf1QyN6xO9vLzCpbfZLI0Rx4a938Q6VrZ3oeQcOf7VUSXpKcwZkq81GbemuePpJ9HBVrZeXgjpzV66p6YsGSYtit0y61eyudumSCzqCKBziwyO2HuOvt14HQ5/uVbhMa23lP6Mtd62R8jgHxgF0TgOYPm3l8efPnd5DtHkose+KCZzxIOHvQNlg9CFO7CvxeOrF0jy23KNOkeAGhvg1p8vfWz8ahxzx8lqxE699/ZYyfXpW02jftr7u9DsvmaV5nd5CE1/1pQCHj2H+p0tuAujHse0Oa4OB6EFdmuDhtrgeeuS7OHDjw7inq5OXNfJO7+jsi42im2icoeiIsjPXuy/4u1JP/S2RiD3E8DJBpvoNjkF5DsZWP6XJZKX+/M3/wCVpkWdyIWLxlbF1RXqNcGAkkudsuJ6klTURYHBAI5jayvarFums15auFNt7fqMsc/dOaR4eBI+Vq0WdjFtHaB324Vkf+JO0/wKuMBBlGSyyZOCvDtoDGxPLifPf7leImxxrkvKxVgsxujsRNkY4aLXDYXsiwMdkexEHE6XETuqSHnwfcwn2PT4/YqC1FksQdZOkXRDrPWHE3XmR4L6go96ubNWWFr+7c9pAfrfCfPSpZ+Dhy95jU/C1i5mXH23uPlhsbdL4G2KM7xHINgt2AfhXGCvGtMYJD+XKeRJ+13+6jN7GXz9+dk15MgA/mvVnYlpcDPlrsg8WhwaCuZh4HLx5ItWe0fK3l5PHvWYn1+Gr37IgZoADwReg25TsiIgIiICIiAiIgIiICIiAiIgIiICIiAiIgIiICIiAiIgIiICIiAiIgIiICIiAiIgIiICIiAiIgIiICIiAiIgIiICIiD/2Q=="/>
          <p:cNvSpPr>
            <a:spLocks noChangeAspect="1" noChangeArrowheads="1"/>
          </p:cNvSpPr>
          <p:nvPr/>
        </p:nvSpPr>
        <p:spPr bwMode="auto">
          <a:xfrm>
            <a:off x="63500" y="-652463"/>
            <a:ext cx="1162050" cy="1343026"/>
          </a:xfrm>
          <a:prstGeom prst="rect">
            <a:avLst/>
          </a:prstGeom>
          <a:noFill/>
        </p:spPr>
        <p:txBody>
          <a:bodyPr vert="horz" wrap="square" lIns="91440" tIns="45720" rIns="91440" bIns="45720" numCol="1" anchor="t" anchorCtr="0" compatLnSpc="1">
            <a:prstTxWarp prst="textNoShape">
              <a:avLst/>
            </a:prstTxWarp>
          </a:bodyPr>
          <a:lstStyle/>
          <a:p>
            <a:endParaRPr lang="en-GB" dirty="0"/>
          </a:p>
        </p:txBody>
      </p:sp>
      <p:pic>
        <p:nvPicPr>
          <p:cNvPr id="4099" name="Picture 3"/>
          <p:cNvPicPr>
            <a:picLocks noChangeAspect="1" noChangeArrowheads="1"/>
          </p:cNvPicPr>
          <p:nvPr/>
        </p:nvPicPr>
        <p:blipFill>
          <a:blip r:embed="rId2" cstate="print"/>
          <a:srcRect/>
          <a:stretch>
            <a:fillRect/>
          </a:stretch>
        </p:blipFill>
        <p:spPr bwMode="auto">
          <a:xfrm>
            <a:off x="6429388" y="4071942"/>
            <a:ext cx="2105019" cy="2428868"/>
          </a:xfrm>
          <a:prstGeom prst="rect">
            <a:avLst/>
          </a:prstGeom>
          <a:noFill/>
          <a:ln w="9525">
            <a:noFill/>
            <a:miter lim="800000"/>
            <a:headEnd/>
            <a:tailEnd/>
          </a:ln>
          <a:effectLst/>
        </p:spPr>
      </p:pic>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C:\Users\sam\AppData\Local\Microsoft\Windows\Temporary Internet Files\Content.IE5\893ZH1E6\MP900409338[1].jpg"/>
          <p:cNvPicPr>
            <a:picLocks noChangeAspect="1" noChangeArrowheads="1"/>
          </p:cNvPicPr>
          <p:nvPr/>
        </p:nvPicPr>
        <p:blipFill>
          <a:blip r:embed="rId3" cstate="print"/>
          <a:srcRect/>
          <a:stretch>
            <a:fillRect/>
          </a:stretch>
        </p:blipFill>
        <p:spPr bwMode="auto">
          <a:xfrm>
            <a:off x="6365167" y="4074978"/>
            <a:ext cx="2778833" cy="2783022"/>
          </a:xfrm>
          <a:prstGeom prst="rect">
            <a:avLst/>
          </a:prstGeom>
          <a:noFill/>
        </p:spPr>
      </p:pic>
      <p:sp>
        <p:nvSpPr>
          <p:cNvPr id="3" name="Content Placeholder 2"/>
          <p:cNvSpPr>
            <a:spLocks noGrp="1"/>
          </p:cNvSpPr>
          <p:nvPr>
            <p:ph idx="1"/>
          </p:nvPr>
        </p:nvSpPr>
        <p:spPr/>
        <p:txBody>
          <a:bodyPr/>
          <a:lstStyle/>
          <a:p>
            <a:pPr>
              <a:buNone/>
            </a:pPr>
            <a:r>
              <a:rPr lang="en-GB" dirty="0" smtClean="0"/>
              <a:t>What is it?</a:t>
            </a:r>
          </a:p>
          <a:p>
            <a:r>
              <a:rPr lang="en-GB" dirty="0" smtClean="0"/>
              <a:t>“Concerned with the expectations that employers and employees have of their relationship” Edgar Schein (1980) </a:t>
            </a:r>
          </a:p>
        </p:txBody>
      </p:sp>
      <p:sp>
        <p:nvSpPr>
          <p:cNvPr id="2" name="Title 1"/>
          <p:cNvSpPr>
            <a:spLocks noGrp="1"/>
          </p:cNvSpPr>
          <p:nvPr>
            <p:ph type="title"/>
          </p:nvPr>
        </p:nvSpPr>
        <p:spPr/>
        <p:txBody>
          <a:bodyPr/>
          <a:lstStyle/>
          <a:p>
            <a:r>
              <a:rPr lang="en-GB" dirty="0" smtClean="0"/>
              <a:t>The Psychological Contract</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checkerboard(across)">
                                      <p:cBhvr>
                                        <p:cTn id="7"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smtClean="0"/>
              <a:t>“The psychological contract is formulated only in the mind of the employee and is therefore about individual beliefs, shaped by the organisation, regarding terms of an exchange between individuals and their organisation” Rousseau (1995, p9)</a:t>
            </a:r>
            <a:endParaRPr lang="en-GB" dirty="0"/>
          </a:p>
        </p:txBody>
      </p:sp>
      <p:sp>
        <p:nvSpPr>
          <p:cNvPr id="2" name="Title 1"/>
          <p:cNvSpPr>
            <a:spLocks noGrp="1"/>
          </p:cNvSpPr>
          <p:nvPr>
            <p:ph type="title"/>
          </p:nvPr>
        </p:nvSpPr>
        <p:spPr/>
        <p:txBody>
          <a:bodyPr/>
          <a:lstStyle/>
          <a:p>
            <a:r>
              <a:rPr lang="en-GB" dirty="0" smtClean="0"/>
              <a:t>Another view..</a:t>
            </a:r>
            <a:endParaRPr lang="en-GB" dirty="0"/>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67544" y="1772816"/>
            <a:ext cx="8229600" cy="4525963"/>
          </a:xfrm>
        </p:spPr>
        <p:txBody>
          <a:bodyPr>
            <a:normAutofit/>
          </a:bodyPr>
          <a:lstStyle/>
          <a:p>
            <a:pPr>
              <a:buNone/>
            </a:pPr>
            <a:r>
              <a:rPr lang="en-GB" dirty="0" smtClean="0"/>
              <a:t>Consider this short film </a:t>
            </a:r>
            <a:r>
              <a:rPr lang="en-GB" dirty="0" smtClean="0"/>
              <a:t>which is used to attract graduates to</a:t>
            </a:r>
            <a:r>
              <a:rPr lang="en-GB" dirty="0" smtClean="0"/>
              <a:t> L’OREAL.</a:t>
            </a:r>
            <a:endParaRPr lang="en-GB" dirty="0" smtClean="0"/>
          </a:p>
          <a:p>
            <a:pPr>
              <a:buNone/>
            </a:pPr>
            <a:r>
              <a:rPr lang="en-GB" dirty="0" smtClean="0"/>
              <a:t>What expectations do you believe </a:t>
            </a:r>
            <a:r>
              <a:rPr lang="en-GB" dirty="0" smtClean="0"/>
              <a:t>L’OREAL </a:t>
            </a:r>
            <a:r>
              <a:rPr lang="en-GB" dirty="0" smtClean="0"/>
              <a:t>would have of employees?</a:t>
            </a:r>
          </a:p>
          <a:p>
            <a:pPr>
              <a:buNone/>
            </a:pPr>
            <a:r>
              <a:rPr lang="en-GB" dirty="0" smtClean="0"/>
              <a:t>What expectations would you have of them as an employer?</a:t>
            </a:r>
          </a:p>
          <a:p>
            <a:pPr>
              <a:buNone/>
            </a:pPr>
            <a:r>
              <a:rPr lang="en-GB" dirty="0" smtClean="0"/>
              <a:t>Reflect and discuss why have you formed these opinions?</a:t>
            </a:r>
          </a:p>
          <a:p>
            <a:pPr>
              <a:buNone/>
            </a:pPr>
            <a:endParaRPr lang="en-GB" dirty="0" smtClean="0"/>
          </a:p>
          <a:p>
            <a:r>
              <a:rPr lang="en-GB" sz="1100" dirty="0" smtClean="0">
                <a:hlinkClick r:id="rId2"/>
              </a:rPr>
              <a:t>http://</a:t>
            </a:r>
            <a:r>
              <a:rPr lang="en-GB" sz="1100" dirty="0" smtClean="0">
                <a:hlinkClick r:id="rId2"/>
              </a:rPr>
              <a:t>www.youtube.com/watch?v=1RskHrUtu00</a:t>
            </a:r>
            <a:endParaRPr lang="en-GB" sz="1100" dirty="0" smtClean="0"/>
          </a:p>
          <a:p>
            <a:endParaRPr lang="en-GB" dirty="0"/>
          </a:p>
        </p:txBody>
      </p:sp>
      <p:pic>
        <p:nvPicPr>
          <p:cNvPr id="1029" name="Picture 5" descr="http://blog.skive.co.uk/wp-content/uploads/2010/02/Loreal.jpg"/>
          <p:cNvPicPr>
            <a:picLocks noChangeAspect="1" noChangeArrowheads="1"/>
          </p:cNvPicPr>
          <p:nvPr/>
        </p:nvPicPr>
        <p:blipFill>
          <a:blip r:embed="rId3" cstate="print"/>
          <a:srcRect/>
          <a:stretch>
            <a:fillRect/>
          </a:stretch>
        </p:blipFill>
        <p:spPr bwMode="auto">
          <a:xfrm>
            <a:off x="2267744" y="188640"/>
            <a:ext cx="4476750" cy="1368151"/>
          </a:xfrm>
          <a:prstGeom prst="rect">
            <a:avLst/>
          </a:prstGeom>
          <a:noFill/>
        </p:spPr>
      </p:pic>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Placeholder 4"/>
          <p:cNvSpPr>
            <a:spLocks noGrp="1"/>
          </p:cNvSpPr>
          <p:nvPr>
            <p:ph type="body" idx="1"/>
          </p:nvPr>
        </p:nvSpPr>
        <p:spPr/>
        <p:txBody>
          <a:bodyPr>
            <a:normAutofit lnSpcReduction="10000"/>
          </a:bodyPr>
          <a:lstStyle/>
          <a:p>
            <a:r>
              <a:rPr lang="en-GB" dirty="0" smtClean="0"/>
              <a:t>Expectations of Employees</a:t>
            </a:r>
            <a:endParaRPr lang="en-GB" dirty="0"/>
          </a:p>
        </p:txBody>
      </p:sp>
      <p:sp>
        <p:nvSpPr>
          <p:cNvPr id="7" name="Text Placeholder 6"/>
          <p:cNvSpPr>
            <a:spLocks noGrp="1"/>
          </p:cNvSpPr>
          <p:nvPr>
            <p:ph type="body" sz="half" idx="3"/>
          </p:nvPr>
        </p:nvSpPr>
        <p:spPr/>
        <p:txBody>
          <a:bodyPr/>
          <a:lstStyle/>
          <a:p>
            <a:r>
              <a:rPr lang="en-GB" dirty="0" smtClean="0"/>
              <a:t>Expectations of employer</a:t>
            </a:r>
            <a:endParaRPr lang="en-GB" dirty="0"/>
          </a:p>
        </p:txBody>
      </p:sp>
      <p:sp>
        <p:nvSpPr>
          <p:cNvPr id="6" name="Content Placeholder 5"/>
          <p:cNvSpPr>
            <a:spLocks noGrp="1"/>
          </p:cNvSpPr>
          <p:nvPr>
            <p:ph sz="quarter" idx="2"/>
          </p:nvPr>
        </p:nvSpPr>
        <p:spPr>
          <a:ln>
            <a:solidFill>
              <a:schemeClr val="accent1"/>
            </a:solidFill>
          </a:ln>
        </p:spPr>
        <p:txBody>
          <a:bodyPr/>
          <a:lstStyle/>
          <a:p>
            <a:endParaRPr lang="en-GB" dirty="0"/>
          </a:p>
        </p:txBody>
      </p:sp>
      <p:sp>
        <p:nvSpPr>
          <p:cNvPr id="8" name="Content Placeholder 7"/>
          <p:cNvSpPr>
            <a:spLocks noGrp="1"/>
          </p:cNvSpPr>
          <p:nvPr>
            <p:ph sz="quarter" idx="4"/>
          </p:nvPr>
        </p:nvSpPr>
        <p:spPr>
          <a:noFill/>
          <a:ln>
            <a:solidFill>
              <a:schemeClr val="accent1"/>
            </a:solidFill>
          </a:ln>
        </p:spPr>
        <p:txBody>
          <a:bodyPr/>
          <a:lstStyle/>
          <a:p>
            <a:endParaRPr lang="en-GB" dirty="0"/>
          </a:p>
        </p:txBody>
      </p:sp>
      <p:pic>
        <p:nvPicPr>
          <p:cNvPr id="9" name="Picture 5" descr="http://blog.skive.co.uk/wp-content/uploads/2010/02/Loreal.jpg"/>
          <p:cNvPicPr>
            <a:picLocks noChangeAspect="1" noChangeArrowheads="1"/>
          </p:cNvPicPr>
          <p:nvPr/>
        </p:nvPicPr>
        <p:blipFill>
          <a:blip r:embed="rId2" cstate="print"/>
          <a:srcRect/>
          <a:stretch>
            <a:fillRect/>
          </a:stretch>
        </p:blipFill>
        <p:spPr bwMode="auto">
          <a:xfrm>
            <a:off x="2267744" y="188641"/>
            <a:ext cx="4476750" cy="1152128"/>
          </a:xfrm>
          <a:prstGeom prst="rect">
            <a:avLst/>
          </a:prstGeom>
          <a:noFill/>
        </p:spPr>
      </p:pic>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Your experience?</a:t>
            </a:r>
            <a:endParaRPr lang="en-GB" dirty="0"/>
          </a:p>
        </p:txBody>
      </p:sp>
      <p:pic>
        <p:nvPicPr>
          <p:cNvPr id="35843" name="Picture 3"/>
          <p:cNvPicPr>
            <a:picLocks noChangeAspect="1" noChangeArrowheads="1"/>
          </p:cNvPicPr>
          <p:nvPr/>
        </p:nvPicPr>
        <p:blipFill>
          <a:blip r:embed="rId2" cstate="print"/>
          <a:srcRect/>
          <a:stretch>
            <a:fillRect/>
          </a:stretch>
        </p:blipFill>
        <p:spPr bwMode="auto">
          <a:xfrm>
            <a:off x="2285984" y="1500174"/>
            <a:ext cx="4429155" cy="2571768"/>
          </a:xfrm>
          <a:prstGeom prst="rect">
            <a:avLst/>
          </a:prstGeom>
          <a:noFill/>
          <a:ln w="9525">
            <a:noFill/>
            <a:miter lim="800000"/>
            <a:headEnd/>
            <a:tailEnd/>
          </a:ln>
          <a:effectLst/>
        </p:spPr>
      </p:pic>
      <p:sp>
        <p:nvSpPr>
          <p:cNvPr id="6" name="TextBox 5"/>
          <p:cNvSpPr txBox="1"/>
          <p:nvPr/>
        </p:nvSpPr>
        <p:spPr>
          <a:xfrm>
            <a:off x="677736" y="4357694"/>
            <a:ext cx="8466264" cy="1477328"/>
          </a:xfrm>
          <a:prstGeom prst="rect">
            <a:avLst/>
          </a:prstGeom>
          <a:noFill/>
        </p:spPr>
        <p:txBody>
          <a:bodyPr wrap="square" rtlCol="0">
            <a:spAutoFit/>
          </a:bodyPr>
          <a:lstStyle/>
          <a:p>
            <a:r>
              <a:rPr lang="en-GB" dirty="0" smtClean="0"/>
              <a:t>Think about your current organisation.  </a:t>
            </a:r>
          </a:p>
          <a:p>
            <a:pPr marL="342900" indent="-342900">
              <a:buFont typeface="+mj-lt"/>
              <a:buAutoNum type="arabicPeriod"/>
            </a:pPr>
            <a:r>
              <a:rPr lang="en-GB" dirty="0" smtClean="0"/>
              <a:t>Describe the psychological contract you formed before you commenced you role.</a:t>
            </a:r>
          </a:p>
          <a:p>
            <a:pPr marL="342900" indent="-342900">
              <a:buFont typeface="+mj-lt"/>
              <a:buAutoNum type="arabicPeriod"/>
            </a:pPr>
            <a:r>
              <a:rPr lang="en-GB" dirty="0" smtClean="0"/>
              <a:t>Was the reality different from the psychological contract you had formed? Why? / Why not? How did this make you feel?</a:t>
            </a:r>
            <a:endParaRPr lang="en-GB" dirty="0"/>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92500"/>
          </a:bodyPr>
          <a:lstStyle/>
          <a:p>
            <a:pPr lvl="0"/>
            <a:r>
              <a:rPr lang="en-GB" dirty="0" smtClean="0"/>
              <a:t>A negative impact on job satisfaction </a:t>
            </a:r>
          </a:p>
          <a:p>
            <a:pPr lvl="0"/>
            <a:r>
              <a:rPr lang="en-GB" dirty="0" smtClean="0"/>
              <a:t>A negative impact on the commitment of the employee </a:t>
            </a:r>
          </a:p>
          <a:p>
            <a:pPr lvl="0"/>
            <a:r>
              <a:rPr lang="en-GB" dirty="0" smtClean="0"/>
              <a:t>A negative impact on employee engagement. </a:t>
            </a:r>
          </a:p>
          <a:p>
            <a:pPr>
              <a:buNone/>
            </a:pPr>
            <a:r>
              <a:rPr lang="en-GB" b="1" u="sng" dirty="0" smtClean="0"/>
              <a:t>Leading to</a:t>
            </a:r>
          </a:p>
          <a:p>
            <a:pPr>
              <a:buNone/>
            </a:pPr>
            <a:r>
              <a:rPr lang="en-GB" dirty="0" smtClean="0"/>
              <a:t>-  reduced productivity</a:t>
            </a:r>
          </a:p>
          <a:p>
            <a:pPr>
              <a:buNone/>
            </a:pPr>
            <a:r>
              <a:rPr lang="en-GB" dirty="0" smtClean="0"/>
              <a:t>+ absenteeism</a:t>
            </a:r>
          </a:p>
          <a:p>
            <a:pPr>
              <a:buNone/>
            </a:pPr>
            <a:r>
              <a:rPr lang="en-GB" dirty="0" smtClean="0"/>
              <a:t>+ labour turnover</a:t>
            </a:r>
          </a:p>
          <a:p>
            <a:pPr>
              <a:buNone/>
            </a:pPr>
            <a:r>
              <a:rPr lang="en-GB" dirty="0" smtClean="0"/>
              <a:t>Potential difficulties in attracting new employees</a:t>
            </a:r>
          </a:p>
          <a:p>
            <a:pPr>
              <a:buNone/>
            </a:pPr>
            <a:r>
              <a:rPr lang="en-GB" dirty="0" smtClean="0"/>
              <a:t>Increased cost to company</a:t>
            </a:r>
            <a:endParaRPr lang="en-GB" dirty="0"/>
          </a:p>
        </p:txBody>
      </p:sp>
      <p:sp>
        <p:nvSpPr>
          <p:cNvPr id="2" name="Title 1"/>
          <p:cNvSpPr>
            <a:spLocks noGrp="1"/>
          </p:cNvSpPr>
          <p:nvPr>
            <p:ph type="title"/>
          </p:nvPr>
        </p:nvSpPr>
        <p:spPr/>
        <p:txBody>
          <a:bodyPr>
            <a:normAutofit fontScale="90000"/>
          </a:bodyPr>
          <a:lstStyle/>
          <a:p>
            <a:r>
              <a:rPr lang="en-GB" dirty="0" smtClean="0"/>
              <a:t>What happens if the psychological contract is breached?</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 calcmode="lin" valueType="num">
                                      <p:cBhvr additive="base">
                                        <p:cTn id="1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4" fill="hold"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 calcmode="lin" valueType="num">
                                      <p:cBhvr additive="base">
                                        <p:cTn id="2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4" end="4"/>
                                            </p:txEl>
                                          </p:spTgt>
                                        </p:tgtEl>
                                        <p:attrNameLst>
                                          <p:attrName>ppt_y</p:attrName>
                                        </p:attrNameLst>
                                      </p:cBhvr>
                                      <p:tavLst>
                                        <p:tav tm="0">
                                          <p:val>
                                            <p:strVal val="1+#ppt_h/2"/>
                                          </p:val>
                                        </p:tav>
                                        <p:tav tm="100000">
                                          <p:val>
                                            <p:strVal val="#ppt_y"/>
                                          </p:val>
                                        </p:tav>
                                      </p:tavLst>
                                    </p:anim>
                                  </p:childTnLst>
                                </p:cTn>
                              </p:par>
                              <p:par>
                                <p:cTn id="23" presetID="2" presetClass="entr" presetSubtype="4" fill="hold" nodeType="with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anim calcmode="lin" valueType="num">
                                      <p:cBhvr additive="base">
                                        <p:cTn id="25"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5" end="5"/>
                                            </p:txEl>
                                          </p:spTgt>
                                        </p:tgtEl>
                                        <p:attrNameLst>
                                          <p:attrName>ppt_y</p:attrName>
                                        </p:attrNameLst>
                                      </p:cBhvr>
                                      <p:tavLst>
                                        <p:tav tm="0">
                                          <p:val>
                                            <p:strVal val="1+#ppt_h/2"/>
                                          </p:val>
                                        </p:tav>
                                        <p:tav tm="100000">
                                          <p:val>
                                            <p:strVal val="#ppt_y"/>
                                          </p:val>
                                        </p:tav>
                                      </p:tavLst>
                                    </p:anim>
                                  </p:childTnLst>
                                </p:cTn>
                              </p:par>
                              <p:par>
                                <p:cTn id="27" presetID="2" presetClass="entr" presetSubtype="4" fill="hold" nodeType="withEffect">
                                  <p:stCondLst>
                                    <p:cond delay="0"/>
                                  </p:stCondLst>
                                  <p:childTnLst>
                                    <p:set>
                                      <p:cBhvr>
                                        <p:cTn id="28" dur="1" fill="hold">
                                          <p:stCondLst>
                                            <p:cond delay="0"/>
                                          </p:stCondLst>
                                        </p:cTn>
                                        <p:tgtEl>
                                          <p:spTgt spid="3">
                                            <p:txEl>
                                              <p:pRg st="6" end="6"/>
                                            </p:txEl>
                                          </p:spTgt>
                                        </p:tgtEl>
                                        <p:attrNameLst>
                                          <p:attrName>style.visibility</p:attrName>
                                        </p:attrNameLst>
                                      </p:cBhvr>
                                      <p:to>
                                        <p:strVal val="visible"/>
                                      </p:to>
                                    </p:set>
                                    <p:anim calcmode="lin" valueType="num">
                                      <p:cBhvr additive="base">
                                        <p:cTn id="29"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6" end="6"/>
                                            </p:txEl>
                                          </p:spTgt>
                                        </p:tgtEl>
                                        <p:attrNameLst>
                                          <p:attrName>ppt_y</p:attrName>
                                        </p:attrNameLst>
                                      </p:cBhvr>
                                      <p:tavLst>
                                        <p:tav tm="0">
                                          <p:val>
                                            <p:strVal val="1+#ppt_h/2"/>
                                          </p:val>
                                        </p:tav>
                                        <p:tav tm="100000">
                                          <p:val>
                                            <p:strVal val="#ppt_y"/>
                                          </p:val>
                                        </p:tav>
                                      </p:tavLst>
                                    </p:anim>
                                  </p:childTnLst>
                                </p:cTn>
                              </p:par>
                              <p:par>
                                <p:cTn id="31" presetID="2" presetClass="entr" presetSubtype="4" fill="hold" nodeType="withEffect">
                                  <p:stCondLst>
                                    <p:cond delay="0"/>
                                  </p:stCondLst>
                                  <p:childTnLst>
                                    <p:set>
                                      <p:cBhvr>
                                        <p:cTn id="32" dur="1" fill="hold">
                                          <p:stCondLst>
                                            <p:cond delay="0"/>
                                          </p:stCondLst>
                                        </p:cTn>
                                        <p:tgtEl>
                                          <p:spTgt spid="3">
                                            <p:txEl>
                                              <p:pRg st="7" end="7"/>
                                            </p:txEl>
                                          </p:spTgt>
                                        </p:tgtEl>
                                        <p:attrNameLst>
                                          <p:attrName>style.visibility</p:attrName>
                                        </p:attrNameLst>
                                      </p:cBhvr>
                                      <p:to>
                                        <p:strVal val="visible"/>
                                      </p:to>
                                    </p:set>
                                    <p:anim calcmode="lin" valueType="num">
                                      <p:cBhvr additive="base">
                                        <p:cTn id="33"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3">
                                            <p:txEl>
                                              <p:pRg st="7" end="7"/>
                                            </p:txEl>
                                          </p:spTgt>
                                        </p:tgtEl>
                                        <p:attrNameLst>
                                          <p:attrName>ppt_y</p:attrName>
                                        </p:attrNameLst>
                                      </p:cBhvr>
                                      <p:tavLst>
                                        <p:tav tm="0">
                                          <p:val>
                                            <p:strVal val="1+#ppt_h/2"/>
                                          </p:val>
                                        </p:tav>
                                        <p:tav tm="100000">
                                          <p:val>
                                            <p:strVal val="#ppt_y"/>
                                          </p:val>
                                        </p:tav>
                                      </p:tavLst>
                                    </p:anim>
                                  </p:childTnLst>
                                </p:cTn>
                              </p:par>
                              <p:par>
                                <p:cTn id="35" presetID="2" presetClass="entr" presetSubtype="4" fill="hold" nodeType="withEffect">
                                  <p:stCondLst>
                                    <p:cond delay="0"/>
                                  </p:stCondLst>
                                  <p:childTnLst>
                                    <p:set>
                                      <p:cBhvr>
                                        <p:cTn id="36" dur="1" fill="hold">
                                          <p:stCondLst>
                                            <p:cond delay="0"/>
                                          </p:stCondLst>
                                        </p:cTn>
                                        <p:tgtEl>
                                          <p:spTgt spid="3">
                                            <p:txEl>
                                              <p:pRg st="8" end="8"/>
                                            </p:txEl>
                                          </p:spTgt>
                                        </p:tgtEl>
                                        <p:attrNameLst>
                                          <p:attrName>style.visibility</p:attrName>
                                        </p:attrNameLst>
                                      </p:cBhvr>
                                      <p:to>
                                        <p:strVal val="visible"/>
                                      </p:to>
                                    </p:set>
                                    <p:anim calcmode="lin" valueType="num">
                                      <p:cBhvr additive="base">
                                        <p:cTn id="37"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28596" y="1857364"/>
            <a:ext cx="8229600" cy="4525963"/>
          </a:xfrm>
        </p:spPr>
        <p:txBody>
          <a:bodyPr>
            <a:normAutofit/>
          </a:bodyPr>
          <a:lstStyle/>
          <a:p>
            <a:r>
              <a:rPr lang="en-GB" dirty="0" smtClean="0"/>
              <a:t>Values and beliefs</a:t>
            </a:r>
          </a:p>
          <a:p>
            <a:r>
              <a:rPr lang="en-GB" dirty="0" smtClean="0"/>
              <a:t>Parenting</a:t>
            </a:r>
          </a:p>
          <a:p>
            <a:r>
              <a:rPr lang="en-GB" dirty="0" smtClean="0"/>
              <a:t>Education</a:t>
            </a:r>
          </a:p>
          <a:p>
            <a:r>
              <a:rPr lang="en-GB" dirty="0" smtClean="0"/>
              <a:t>Prior experiences</a:t>
            </a:r>
          </a:p>
          <a:p>
            <a:r>
              <a:rPr lang="en-GB" dirty="0" smtClean="0"/>
              <a:t>Future aspirations</a:t>
            </a:r>
          </a:p>
          <a:p>
            <a:r>
              <a:rPr lang="en-GB" dirty="0" smtClean="0"/>
              <a:t>Company branding</a:t>
            </a:r>
          </a:p>
          <a:p>
            <a:r>
              <a:rPr lang="en-GB" dirty="0" smtClean="0"/>
              <a:t>Interview process</a:t>
            </a:r>
          </a:p>
          <a:p>
            <a:r>
              <a:rPr lang="en-GB" dirty="0" smtClean="0"/>
              <a:t>Induction process</a:t>
            </a:r>
          </a:p>
          <a:p>
            <a:r>
              <a:rPr lang="en-GB" dirty="0" smtClean="0"/>
              <a:t>Opinions of others</a:t>
            </a:r>
          </a:p>
          <a:p>
            <a:endParaRPr lang="en-GB" dirty="0"/>
          </a:p>
        </p:txBody>
      </p:sp>
      <p:sp>
        <p:nvSpPr>
          <p:cNvPr id="2" name="Title 1"/>
          <p:cNvSpPr>
            <a:spLocks noGrp="1"/>
          </p:cNvSpPr>
          <p:nvPr>
            <p:ph type="title"/>
          </p:nvPr>
        </p:nvSpPr>
        <p:spPr>
          <a:xfrm>
            <a:off x="0" y="274638"/>
            <a:ext cx="8686800" cy="1143000"/>
          </a:xfrm>
        </p:spPr>
        <p:txBody>
          <a:bodyPr>
            <a:normAutofit fontScale="90000"/>
          </a:bodyPr>
          <a:lstStyle/>
          <a:p>
            <a:r>
              <a:rPr lang="en-GB" dirty="0" smtClean="0"/>
              <a:t>What factors influence an individual’s psychological contract?</a:t>
            </a:r>
            <a:endParaRPr lang="en-GB" dirty="0"/>
          </a:p>
        </p:txBody>
      </p:sp>
      <p:pic>
        <p:nvPicPr>
          <p:cNvPr id="7" name="Picture 2"/>
          <p:cNvPicPr>
            <a:picLocks noChangeAspect="1" noChangeArrowheads="1"/>
          </p:cNvPicPr>
          <p:nvPr/>
        </p:nvPicPr>
        <p:blipFill>
          <a:blip r:embed="rId3" cstate="print"/>
          <a:srcRect/>
          <a:stretch>
            <a:fillRect/>
          </a:stretch>
        </p:blipFill>
        <p:spPr bwMode="auto">
          <a:xfrm>
            <a:off x="4929190" y="2857496"/>
            <a:ext cx="3882119" cy="3264150"/>
          </a:xfrm>
          <a:prstGeom prst="rect">
            <a:avLst/>
          </a:prstGeom>
          <a:noFill/>
          <a:ln w="9525">
            <a:noFill/>
            <a:miter lim="800000"/>
            <a:headEnd/>
            <a:tailEnd/>
          </a:ln>
          <a:effec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8" presetClass="entr" presetSubtype="16" fill="hold" nodeType="with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diamond(in)">
                                      <p:cBhvr>
                                        <p:cTn id="7" dur="2000"/>
                                        <p:tgtEl>
                                          <p:spTgt spid="3">
                                            <p:txEl>
                                              <p:pRg st="0" end="0"/>
                                            </p:txEl>
                                          </p:spTgt>
                                        </p:tgtEl>
                                      </p:cBhvr>
                                    </p:animEffect>
                                  </p:childTnLst>
                                </p:cTn>
                              </p:par>
                              <p:par>
                                <p:cTn id="8" presetID="8" presetClass="entr" presetSubtype="16" fill="hold"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diamond(in)">
                                      <p:cBhvr>
                                        <p:cTn id="10" dur="2000"/>
                                        <p:tgtEl>
                                          <p:spTgt spid="3">
                                            <p:txEl>
                                              <p:pRg st="1" end="1"/>
                                            </p:txEl>
                                          </p:spTgt>
                                        </p:tgtEl>
                                      </p:cBhvr>
                                    </p:animEffect>
                                  </p:childTnLst>
                                </p:cTn>
                              </p:par>
                              <p:par>
                                <p:cTn id="11" presetID="8" presetClass="entr" presetSubtype="16"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diamond(in)">
                                      <p:cBhvr>
                                        <p:cTn id="13" dur="2000"/>
                                        <p:tgtEl>
                                          <p:spTgt spid="3">
                                            <p:txEl>
                                              <p:pRg st="2" end="2"/>
                                            </p:txEl>
                                          </p:spTgt>
                                        </p:tgtEl>
                                      </p:cBhvr>
                                    </p:animEffect>
                                  </p:childTnLst>
                                </p:cTn>
                              </p:par>
                              <p:par>
                                <p:cTn id="14" presetID="8" presetClass="entr" presetSubtype="16" fill="hold" nodeType="withEffect">
                                  <p:stCondLst>
                                    <p:cond delay="0"/>
                                  </p:stCondLst>
                                  <p:childTnLst>
                                    <p:set>
                                      <p:cBhvr>
                                        <p:cTn id="15" dur="1" fill="hold">
                                          <p:stCondLst>
                                            <p:cond delay="0"/>
                                          </p:stCondLst>
                                        </p:cTn>
                                        <p:tgtEl>
                                          <p:spTgt spid="3">
                                            <p:txEl>
                                              <p:pRg st="3" end="3"/>
                                            </p:txEl>
                                          </p:spTgt>
                                        </p:tgtEl>
                                        <p:attrNameLst>
                                          <p:attrName>style.visibility</p:attrName>
                                        </p:attrNameLst>
                                      </p:cBhvr>
                                      <p:to>
                                        <p:strVal val="visible"/>
                                      </p:to>
                                    </p:set>
                                    <p:animEffect transition="in" filter="diamond(in)">
                                      <p:cBhvr>
                                        <p:cTn id="16" dur="2000"/>
                                        <p:tgtEl>
                                          <p:spTgt spid="3">
                                            <p:txEl>
                                              <p:pRg st="3" end="3"/>
                                            </p:txEl>
                                          </p:spTgt>
                                        </p:tgtEl>
                                      </p:cBhvr>
                                    </p:animEffect>
                                  </p:childTnLst>
                                </p:cTn>
                              </p:par>
                              <p:par>
                                <p:cTn id="17" presetID="8" presetClass="entr" presetSubtype="16" fill="hold"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Effect transition="in" filter="diamond(in)">
                                      <p:cBhvr>
                                        <p:cTn id="19" dur="2000"/>
                                        <p:tgtEl>
                                          <p:spTgt spid="3">
                                            <p:txEl>
                                              <p:pRg st="4" end="4"/>
                                            </p:txEl>
                                          </p:spTgt>
                                        </p:tgtEl>
                                      </p:cBhvr>
                                    </p:animEffect>
                                  </p:childTnLst>
                                </p:cTn>
                              </p:par>
                              <p:par>
                                <p:cTn id="20" presetID="8" presetClass="entr" presetSubtype="16" fill="hold" nodeType="withEffect">
                                  <p:stCondLst>
                                    <p:cond delay="0"/>
                                  </p:stCondLst>
                                  <p:childTnLst>
                                    <p:set>
                                      <p:cBhvr>
                                        <p:cTn id="21" dur="1" fill="hold">
                                          <p:stCondLst>
                                            <p:cond delay="0"/>
                                          </p:stCondLst>
                                        </p:cTn>
                                        <p:tgtEl>
                                          <p:spTgt spid="3">
                                            <p:txEl>
                                              <p:pRg st="5" end="5"/>
                                            </p:txEl>
                                          </p:spTgt>
                                        </p:tgtEl>
                                        <p:attrNameLst>
                                          <p:attrName>style.visibility</p:attrName>
                                        </p:attrNameLst>
                                      </p:cBhvr>
                                      <p:to>
                                        <p:strVal val="visible"/>
                                      </p:to>
                                    </p:set>
                                    <p:animEffect transition="in" filter="diamond(in)">
                                      <p:cBhvr>
                                        <p:cTn id="22" dur="2000"/>
                                        <p:tgtEl>
                                          <p:spTgt spid="3">
                                            <p:txEl>
                                              <p:pRg st="5" end="5"/>
                                            </p:txEl>
                                          </p:spTgt>
                                        </p:tgtEl>
                                      </p:cBhvr>
                                    </p:animEffect>
                                  </p:childTnLst>
                                </p:cTn>
                              </p:par>
                              <p:par>
                                <p:cTn id="23" presetID="8" presetClass="entr" presetSubtype="16" fill="hold" nodeType="with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animEffect transition="in" filter="diamond(in)">
                                      <p:cBhvr>
                                        <p:cTn id="25" dur="2000"/>
                                        <p:tgtEl>
                                          <p:spTgt spid="3">
                                            <p:txEl>
                                              <p:pRg st="6" end="6"/>
                                            </p:txEl>
                                          </p:spTgt>
                                        </p:tgtEl>
                                      </p:cBhvr>
                                    </p:animEffect>
                                  </p:childTnLst>
                                </p:cTn>
                              </p:par>
                              <p:par>
                                <p:cTn id="26" presetID="8" presetClass="entr" presetSubtype="16" fill="hold" nodeType="withEffect">
                                  <p:stCondLst>
                                    <p:cond delay="0"/>
                                  </p:stCondLst>
                                  <p:childTnLst>
                                    <p:set>
                                      <p:cBhvr>
                                        <p:cTn id="27" dur="1" fill="hold">
                                          <p:stCondLst>
                                            <p:cond delay="0"/>
                                          </p:stCondLst>
                                        </p:cTn>
                                        <p:tgtEl>
                                          <p:spTgt spid="3">
                                            <p:txEl>
                                              <p:pRg st="7" end="7"/>
                                            </p:txEl>
                                          </p:spTgt>
                                        </p:tgtEl>
                                        <p:attrNameLst>
                                          <p:attrName>style.visibility</p:attrName>
                                        </p:attrNameLst>
                                      </p:cBhvr>
                                      <p:to>
                                        <p:strVal val="visible"/>
                                      </p:to>
                                    </p:set>
                                    <p:animEffect transition="in" filter="diamond(in)">
                                      <p:cBhvr>
                                        <p:cTn id="28" dur="2000"/>
                                        <p:tgtEl>
                                          <p:spTgt spid="3">
                                            <p:txEl>
                                              <p:pRg st="7" end="7"/>
                                            </p:txEl>
                                          </p:spTgt>
                                        </p:tgtEl>
                                      </p:cBhvr>
                                    </p:animEffect>
                                  </p:childTnLst>
                                </p:cTn>
                              </p:par>
                              <p:par>
                                <p:cTn id="29" presetID="8" presetClass="entr" presetSubtype="16" fill="hold" nodeType="with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animEffect transition="in" filter="diamond(in)">
                                      <p:cBhvr>
                                        <p:cTn id="31" dur="20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Old v New</a:t>
            </a:r>
            <a:endParaRPr lang="en-GB" dirty="0"/>
          </a:p>
        </p:txBody>
      </p:sp>
      <p:sp>
        <p:nvSpPr>
          <p:cNvPr id="4" name="Text Placeholder 3"/>
          <p:cNvSpPr>
            <a:spLocks noGrp="1"/>
          </p:cNvSpPr>
          <p:nvPr>
            <p:ph type="body" idx="1"/>
          </p:nvPr>
        </p:nvSpPr>
        <p:spPr/>
        <p:txBody>
          <a:bodyPr>
            <a:normAutofit lnSpcReduction="10000"/>
          </a:bodyPr>
          <a:lstStyle/>
          <a:p>
            <a:r>
              <a:rPr lang="en-GB" dirty="0" smtClean="0"/>
              <a:t>Characteristics of ‘old’ psychological contract</a:t>
            </a:r>
            <a:endParaRPr lang="en-GB" dirty="0"/>
          </a:p>
        </p:txBody>
      </p:sp>
      <p:sp>
        <p:nvSpPr>
          <p:cNvPr id="6" name="Text Placeholder 5"/>
          <p:cNvSpPr>
            <a:spLocks noGrp="1"/>
          </p:cNvSpPr>
          <p:nvPr>
            <p:ph type="body" sz="half" idx="3"/>
          </p:nvPr>
        </p:nvSpPr>
        <p:spPr/>
        <p:txBody>
          <a:bodyPr>
            <a:normAutofit lnSpcReduction="10000"/>
          </a:bodyPr>
          <a:lstStyle/>
          <a:p>
            <a:r>
              <a:rPr lang="en-GB" dirty="0" smtClean="0"/>
              <a:t>Characteristics of ‘new’ psychological contracts</a:t>
            </a:r>
            <a:endParaRPr lang="en-GB" dirty="0"/>
          </a:p>
        </p:txBody>
      </p:sp>
      <p:sp>
        <p:nvSpPr>
          <p:cNvPr id="5" name="Content Placeholder 4"/>
          <p:cNvSpPr>
            <a:spLocks noGrp="1"/>
          </p:cNvSpPr>
          <p:nvPr>
            <p:ph sz="quarter" idx="2"/>
          </p:nvPr>
        </p:nvSpPr>
        <p:spPr/>
        <p:txBody>
          <a:bodyPr/>
          <a:lstStyle/>
          <a:p>
            <a:r>
              <a:rPr lang="en-GB" u="sng" dirty="0" smtClean="0"/>
              <a:t>‘Relational’</a:t>
            </a:r>
          </a:p>
          <a:p>
            <a:r>
              <a:rPr lang="en-GB" dirty="0" smtClean="0"/>
              <a:t>Long term relationship</a:t>
            </a:r>
          </a:p>
          <a:p>
            <a:r>
              <a:rPr lang="en-GB" i="1" dirty="0" smtClean="0"/>
              <a:t>Security</a:t>
            </a:r>
          </a:p>
          <a:p>
            <a:r>
              <a:rPr lang="en-GB" i="1" dirty="0" smtClean="0"/>
              <a:t>Promotion</a:t>
            </a:r>
          </a:p>
          <a:p>
            <a:r>
              <a:rPr lang="en-GB" i="1" dirty="0" smtClean="0"/>
              <a:t>Career development and progression</a:t>
            </a:r>
          </a:p>
          <a:p>
            <a:r>
              <a:rPr lang="en-GB" dirty="0" smtClean="0"/>
              <a:t>Loyalty</a:t>
            </a:r>
          </a:p>
          <a:p>
            <a:r>
              <a:rPr lang="en-GB" dirty="0" smtClean="0"/>
              <a:t>Commitment</a:t>
            </a:r>
            <a:endParaRPr lang="en-GB" dirty="0"/>
          </a:p>
          <a:p>
            <a:r>
              <a:rPr lang="en-GB" dirty="0" smtClean="0"/>
              <a:t>Discretionary Effort</a:t>
            </a:r>
          </a:p>
          <a:p>
            <a:endParaRPr lang="en-GB" dirty="0"/>
          </a:p>
        </p:txBody>
      </p:sp>
      <p:sp>
        <p:nvSpPr>
          <p:cNvPr id="7" name="Content Placeholder 6"/>
          <p:cNvSpPr>
            <a:spLocks noGrp="1"/>
          </p:cNvSpPr>
          <p:nvPr>
            <p:ph sz="quarter" idx="4"/>
          </p:nvPr>
        </p:nvSpPr>
        <p:spPr/>
        <p:txBody>
          <a:bodyPr/>
          <a:lstStyle/>
          <a:p>
            <a:r>
              <a:rPr lang="en-GB" u="sng" dirty="0" smtClean="0"/>
              <a:t>‘Transactional’</a:t>
            </a:r>
          </a:p>
          <a:p>
            <a:r>
              <a:rPr lang="en-GB" dirty="0" smtClean="0"/>
              <a:t>Limited term relationship</a:t>
            </a:r>
          </a:p>
          <a:p>
            <a:r>
              <a:rPr lang="en-GB" i="1" dirty="0" smtClean="0"/>
              <a:t>Pay</a:t>
            </a:r>
          </a:p>
          <a:p>
            <a:r>
              <a:rPr lang="en-GB" i="1" dirty="0" smtClean="0"/>
              <a:t>Some development opportunities</a:t>
            </a:r>
          </a:p>
          <a:p>
            <a:r>
              <a:rPr lang="en-GB" dirty="0" smtClean="0"/>
              <a:t>Defined set of duties</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 calcmode="lin" valueType="num">
                                      <p:cBhvr additive="base">
                                        <p:cTn id="7"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5">
                                            <p:txEl>
                                              <p:pRg st="1" end="1"/>
                                            </p:txEl>
                                          </p:spTgt>
                                        </p:tgtEl>
                                        <p:attrNameLst>
                                          <p:attrName>style.visibility</p:attrName>
                                        </p:attrNameLst>
                                      </p:cBhvr>
                                      <p:to>
                                        <p:strVal val="visible"/>
                                      </p:to>
                                    </p:set>
                                    <p:anim calcmode="lin" valueType="num">
                                      <p:cBhvr additive="base">
                                        <p:cTn id="13" dur="500" fill="hold"/>
                                        <p:tgtEl>
                                          <p:spTgt spid="5">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anim calcmode="lin" valueType="num">
                                      <p:cBhvr additive="base">
                                        <p:cTn id="19" dur="500" fill="hold"/>
                                        <p:tgtEl>
                                          <p:spTgt spid="5">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5">
                                            <p:txEl>
                                              <p:pRg st="3" end="3"/>
                                            </p:txEl>
                                          </p:spTgt>
                                        </p:tgtEl>
                                        <p:attrNameLst>
                                          <p:attrName>style.visibility</p:attrName>
                                        </p:attrNameLst>
                                      </p:cBhvr>
                                      <p:to>
                                        <p:strVal val="visible"/>
                                      </p:to>
                                    </p:set>
                                    <p:anim calcmode="lin" valueType="num">
                                      <p:cBhvr additive="base">
                                        <p:cTn id="25" dur="500" fill="hold"/>
                                        <p:tgtEl>
                                          <p:spTgt spid="5">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5">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5">
                                            <p:txEl>
                                              <p:pRg st="4" end="4"/>
                                            </p:txEl>
                                          </p:spTgt>
                                        </p:tgtEl>
                                        <p:attrNameLst>
                                          <p:attrName>style.visibility</p:attrName>
                                        </p:attrNameLst>
                                      </p:cBhvr>
                                      <p:to>
                                        <p:strVal val="visible"/>
                                      </p:to>
                                    </p:set>
                                    <p:anim calcmode="lin" valueType="num">
                                      <p:cBhvr additive="base">
                                        <p:cTn id="31" dur="500" fill="hold"/>
                                        <p:tgtEl>
                                          <p:spTgt spid="5">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5">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5">
                                            <p:txEl>
                                              <p:pRg st="5" end="5"/>
                                            </p:txEl>
                                          </p:spTgt>
                                        </p:tgtEl>
                                        <p:attrNameLst>
                                          <p:attrName>style.visibility</p:attrName>
                                        </p:attrNameLst>
                                      </p:cBhvr>
                                      <p:to>
                                        <p:strVal val="visible"/>
                                      </p:to>
                                    </p:set>
                                    <p:anim calcmode="lin" valueType="num">
                                      <p:cBhvr additive="base">
                                        <p:cTn id="37" dur="500" fill="hold"/>
                                        <p:tgtEl>
                                          <p:spTgt spid="5">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5">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5">
                                            <p:txEl>
                                              <p:pRg st="6" end="6"/>
                                            </p:txEl>
                                          </p:spTgt>
                                        </p:tgtEl>
                                        <p:attrNameLst>
                                          <p:attrName>style.visibility</p:attrName>
                                        </p:attrNameLst>
                                      </p:cBhvr>
                                      <p:to>
                                        <p:strVal val="visible"/>
                                      </p:to>
                                    </p:set>
                                    <p:anim calcmode="lin" valueType="num">
                                      <p:cBhvr additive="base">
                                        <p:cTn id="43" dur="500" fill="hold"/>
                                        <p:tgtEl>
                                          <p:spTgt spid="5">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5">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5">
                                            <p:txEl>
                                              <p:pRg st="7" end="7"/>
                                            </p:txEl>
                                          </p:spTgt>
                                        </p:tgtEl>
                                        <p:attrNameLst>
                                          <p:attrName>style.visibility</p:attrName>
                                        </p:attrNameLst>
                                      </p:cBhvr>
                                      <p:to>
                                        <p:strVal val="visible"/>
                                      </p:to>
                                    </p:set>
                                    <p:anim calcmode="lin" valueType="num">
                                      <p:cBhvr additive="base">
                                        <p:cTn id="49" dur="500" fill="hold"/>
                                        <p:tgtEl>
                                          <p:spTgt spid="5">
                                            <p:txEl>
                                              <p:pRg st="7" end="7"/>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5">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7">
                                            <p:txEl>
                                              <p:pRg st="0" end="0"/>
                                            </p:txEl>
                                          </p:spTgt>
                                        </p:tgtEl>
                                        <p:attrNameLst>
                                          <p:attrName>style.visibility</p:attrName>
                                        </p:attrNameLst>
                                      </p:cBhvr>
                                      <p:to>
                                        <p:strVal val="visible"/>
                                      </p:to>
                                    </p:set>
                                    <p:anim calcmode="lin" valueType="num">
                                      <p:cBhvr additive="base">
                                        <p:cTn id="55" dur="500" fill="hold"/>
                                        <p:tgtEl>
                                          <p:spTgt spid="7">
                                            <p:txEl>
                                              <p:pRg st="0" end="0"/>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grpId="0" nodeType="clickEffect">
                                  <p:stCondLst>
                                    <p:cond delay="0"/>
                                  </p:stCondLst>
                                  <p:childTnLst>
                                    <p:set>
                                      <p:cBhvr>
                                        <p:cTn id="60" dur="1" fill="hold">
                                          <p:stCondLst>
                                            <p:cond delay="0"/>
                                          </p:stCondLst>
                                        </p:cTn>
                                        <p:tgtEl>
                                          <p:spTgt spid="7">
                                            <p:txEl>
                                              <p:pRg st="1" end="1"/>
                                            </p:txEl>
                                          </p:spTgt>
                                        </p:tgtEl>
                                        <p:attrNameLst>
                                          <p:attrName>style.visibility</p:attrName>
                                        </p:attrNameLst>
                                      </p:cBhvr>
                                      <p:to>
                                        <p:strVal val="visible"/>
                                      </p:to>
                                    </p:set>
                                    <p:anim calcmode="lin" valueType="num">
                                      <p:cBhvr additive="base">
                                        <p:cTn id="61" dur="500" fill="hold"/>
                                        <p:tgtEl>
                                          <p:spTgt spid="7">
                                            <p:txEl>
                                              <p:pRg st="1" end="1"/>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7">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grpId="0" nodeType="clickEffect">
                                  <p:stCondLst>
                                    <p:cond delay="0"/>
                                  </p:stCondLst>
                                  <p:childTnLst>
                                    <p:set>
                                      <p:cBhvr>
                                        <p:cTn id="66" dur="1" fill="hold">
                                          <p:stCondLst>
                                            <p:cond delay="0"/>
                                          </p:stCondLst>
                                        </p:cTn>
                                        <p:tgtEl>
                                          <p:spTgt spid="7">
                                            <p:txEl>
                                              <p:pRg st="2" end="2"/>
                                            </p:txEl>
                                          </p:spTgt>
                                        </p:tgtEl>
                                        <p:attrNameLst>
                                          <p:attrName>style.visibility</p:attrName>
                                        </p:attrNameLst>
                                      </p:cBhvr>
                                      <p:to>
                                        <p:strVal val="visible"/>
                                      </p:to>
                                    </p:set>
                                    <p:anim calcmode="lin" valueType="num">
                                      <p:cBhvr additive="base">
                                        <p:cTn id="67" dur="500" fill="hold"/>
                                        <p:tgtEl>
                                          <p:spTgt spid="7">
                                            <p:txEl>
                                              <p:pRg st="2" end="2"/>
                                            </p:txEl>
                                          </p:spTgt>
                                        </p:tgtEl>
                                        <p:attrNameLst>
                                          <p:attrName>ppt_x</p:attrName>
                                        </p:attrNameLst>
                                      </p:cBhvr>
                                      <p:tavLst>
                                        <p:tav tm="0">
                                          <p:val>
                                            <p:strVal val="#ppt_x"/>
                                          </p:val>
                                        </p:tav>
                                        <p:tav tm="100000">
                                          <p:val>
                                            <p:strVal val="#ppt_x"/>
                                          </p:val>
                                        </p:tav>
                                      </p:tavLst>
                                    </p:anim>
                                    <p:anim calcmode="lin" valueType="num">
                                      <p:cBhvr additive="base">
                                        <p:cTn id="68" dur="500" fill="hold"/>
                                        <p:tgtEl>
                                          <p:spTgt spid="7">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69" fill="hold">
                      <p:stCondLst>
                        <p:cond delay="indefinite"/>
                      </p:stCondLst>
                      <p:childTnLst>
                        <p:par>
                          <p:cTn id="70" fill="hold">
                            <p:stCondLst>
                              <p:cond delay="0"/>
                            </p:stCondLst>
                            <p:childTnLst>
                              <p:par>
                                <p:cTn id="71" presetID="2" presetClass="entr" presetSubtype="4" fill="hold" grpId="0" nodeType="clickEffect">
                                  <p:stCondLst>
                                    <p:cond delay="0"/>
                                  </p:stCondLst>
                                  <p:childTnLst>
                                    <p:set>
                                      <p:cBhvr>
                                        <p:cTn id="72" dur="1" fill="hold">
                                          <p:stCondLst>
                                            <p:cond delay="0"/>
                                          </p:stCondLst>
                                        </p:cTn>
                                        <p:tgtEl>
                                          <p:spTgt spid="7">
                                            <p:txEl>
                                              <p:pRg st="3" end="3"/>
                                            </p:txEl>
                                          </p:spTgt>
                                        </p:tgtEl>
                                        <p:attrNameLst>
                                          <p:attrName>style.visibility</p:attrName>
                                        </p:attrNameLst>
                                      </p:cBhvr>
                                      <p:to>
                                        <p:strVal val="visible"/>
                                      </p:to>
                                    </p:set>
                                    <p:anim calcmode="lin" valueType="num">
                                      <p:cBhvr additive="base">
                                        <p:cTn id="73" dur="500" fill="hold"/>
                                        <p:tgtEl>
                                          <p:spTgt spid="7">
                                            <p:txEl>
                                              <p:pRg st="3" end="3"/>
                                            </p:txEl>
                                          </p:spTgt>
                                        </p:tgtEl>
                                        <p:attrNameLst>
                                          <p:attrName>ppt_x</p:attrName>
                                        </p:attrNameLst>
                                      </p:cBhvr>
                                      <p:tavLst>
                                        <p:tav tm="0">
                                          <p:val>
                                            <p:strVal val="#ppt_x"/>
                                          </p:val>
                                        </p:tav>
                                        <p:tav tm="100000">
                                          <p:val>
                                            <p:strVal val="#ppt_x"/>
                                          </p:val>
                                        </p:tav>
                                      </p:tavLst>
                                    </p:anim>
                                    <p:anim calcmode="lin" valueType="num">
                                      <p:cBhvr additive="base">
                                        <p:cTn id="74" dur="500" fill="hold"/>
                                        <p:tgtEl>
                                          <p:spTgt spid="7">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75" fill="hold">
                      <p:stCondLst>
                        <p:cond delay="indefinite"/>
                      </p:stCondLst>
                      <p:childTnLst>
                        <p:par>
                          <p:cTn id="76" fill="hold">
                            <p:stCondLst>
                              <p:cond delay="0"/>
                            </p:stCondLst>
                            <p:childTnLst>
                              <p:par>
                                <p:cTn id="77" presetID="2" presetClass="entr" presetSubtype="4" fill="hold" grpId="0" nodeType="clickEffect">
                                  <p:stCondLst>
                                    <p:cond delay="0"/>
                                  </p:stCondLst>
                                  <p:childTnLst>
                                    <p:set>
                                      <p:cBhvr>
                                        <p:cTn id="78" dur="1" fill="hold">
                                          <p:stCondLst>
                                            <p:cond delay="0"/>
                                          </p:stCondLst>
                                        </p:cTn>
                                        <p:tgtEl>
                                          <p:spTgt spid="7">
                                            <p:txEl>
                                              <p:pRg st="4" end="4"/>
                                            </p:txEl>
                                          </p:spTgt>
                                        </p:tgtEl>
                                        <p:attrNameLst>
                                          <p:attrName>style.visibility</p:attrName>
                                        </p:attrNameLst>
                                      </p:cBhvr>
                                      <p:to>
                                        <p:strVal val="visible"/>
                                      </p:to>
                                    </p:set>
                                    <p:anim calcmode="lin" valueType="num">
                                      <p:cBhvr additive="base">
                                        <p:cTn id="79" dur="500" fill="hold"/>
                                        <p:tgtEl>
                                          <p:spTgt spid="7">
                                            <p:txEl>
                                              <p:pRg st="4" end="4"/>
                                            </p:txEl>
                                          </p:spTgt>
                                        </p:tgtEl>
                                        <p:attrNameLst>
                                          <p:attrName>ppt_x</p:attrName>
                                        </p:attrNameLst>
                                      </p:cBhvr>
                                      <p:tavLst>
                                        <p:tav tm="0">
                                          <p:val>
                                            <p:strVal val="#ppt_x"/>
                                          </p:val>
                                        </p:tav>
                                        <p:tav tm="100000">
                                          <p:val>
                                            <p:strVal val="#ppt_x"/>
                                          </p:val>
                                        </p:tav>
                                      </p:tavLst>
                                    </p:anim>
                                    <p:anim calcmode="lin" valueType="num">
                                      <p:cBhvr additive="base">
                                        <p:cTn id="80" dur="500" fill="hold"/>
                                        <p:tgtEl>
                                          <p:spTgt spid="7">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7"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8" name="Diagram 7"/>
          <p:cNvGraphicFramePr/>
          <p:nvPr/>
        </p:nvGraphicFramePr>
        <p:xfrm>
          <a:off x="357158" y="285728"/>
          <a:ext cx="8358246" cy="635798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9" name="Hexagon 8"/>
          <p:cNvSpPr/>
          <p:nvPr/>
        </p:nvSpPr>
        <p:spPr>
          <a:xfrm>
            <a:off x="3428992" y="2500306"/>
            <a:ext cx="2571768" cy="2286016"/>
          </a:xfrm>
          <a:prstGeom prst="hexagon">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u="sng" dirty="0" smtClean="0">
                <a:solidFill>
                  <a:schemeClr val="tx1"/>
                </a:solidFill>
              </a:rPr>
              <a:t>Employment  Life Cycle</a:t>
            </a:r>
            <a:endParaRPr lang="en-GB" b="1" u="sng" dirty="0">
              <a:solidFill>
                <a:schemeClr val="tx1"/>
              </a:solidFill>
            </a:endParaRPr>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a:buNone/>
            </a:pPr>
            <a:r>
              <a:rPr lang="en-GB" dirty="0" smtClean="0"/>
              <a:t>Fair and transparent processes</a:t>
            </a:r>
          </a:p>
          <a:p>
            <a:pPr>
              <a:buNone/>
            </a:pPr>
            <a:r>
              <a:rPr lang="en-GB" dirty="0" smtClean="0"/>
              <a:t>Sensible company branding</a:t>
            </a:r>
          </a:p>
          <a:p>
            <a:pPr>
              <a:buNone/>
            </a:pPr>
            <a:r>
              <a:rPr lang="en-GB" dirty="0" smtClean="0"/>
              <a:t>Appropriate recruitment and selection</a:t>
            </a:r>
          </a:p>
          <a:p>
            <a:pPr>
              <a:buNone/>
            </a:pPr>
            <a:r>
              <a:rPr lang="en-GB" dirty="0" smtClean="0"/>
              <a:t>Effective Induction</a:t>
            </a:r>
          </a:p>
          <a:p>
            <a:pPr>
              <a:buNone/>
            </a:pPr>
            <a:r>
              <a:rPr lang="en-GB" dirty="0" smtClean="0"/>
              <a:t>Meaningful employee briefing sessions</a:t>
            </a:r>
          </a:p>
          <a:p>
            <a:pPr>
              <a:buNone/>
            </a:pPr>
            <a:r>
              <a:rPr lang="en-GB" dirty="0" smtClean="0"/>
              <a:t>Effective leadership </a:t>
            </a:r>
          </a:p>
          <a:p>
            <a:pPr>
              <a:buNone/>
            </a:pPr>
            <a:r>
              <a:rPr lang="en-GB" dirty="0" smtClean="0"/>
              <a:t>Regular organisation temperature checks</a:t>
            </a:r>
            <a:endParaRPr lang="en-GB" dirty="0"/>
          </a:p>
        </p:txBody>
      </p:sp>
      <p:sp>
        <p:nvSpPr>
          <p:cNvPr id="2" name="Title 1"/>
          <p:cNvSpPr>
            <a:spLocks noGrp="1"/>
          </p:cNvSpPr>
          <p:nvPr>
            <p:ph type="title"/>
          </p:nvPr>
        </p:nvSpPr>
        <p:spPr/>
        <p:txBody>
          <a:bodyPr>
            <a:normAutofit fontScale="90000"/>
          </a:bodyPr>
          <a:lstStyle/>
          <a:p>
            <a:r>
              <a:rPr lang="en-GB" dirty="0" smtClean="0"/>
              <a:t>How can HR positively influence the Psychological contract?</a:t>
            </a:r>
            <a:endParaRPr lang="en-GB" dirty="0"/>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linds(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 calcmode="lin" valueType="num">
                                      <p:cBhvr additive="base">
                                        <p:cTn id="12"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nodeType="clickEffect">
                                  <p:stCondLst>
                                    <p:cond delay="0"/>
                                  </p:stCondLst>
                                  <p:childTnLst>
                                    <p:set>
                                      <p:cBhvr>
                                        <p:cTn id="17" dur="1" fill="hold">
                                          <p:stCondLst>
                                            <p:cond delay="0"/>
                                          </p:stCondLst>
                                        </p:cTn>
                                        <p:tgtEl>
                                          <p:spTgt spid="3">
                                            <p:txEl>
                                              <p:pRg st="2" end="2"/>
                                            </p:txEl>
                                          </p:spTgt>
                                        </p:tgtEl>
                                        <p:attrNameLst>
                                          <p:attrName>style.visibility</p:attrName>
                                        </p:attrNameLst>
                                      </p:cBhvr>
                                      <p:to>
                                        <p:strVal val="visible"/>
                                      </p:to>
                                    </p:set>
                                    <p:anim calcmode="lin" valueType="num">
                                      <p:cBhvr additive="base">
                                        <p:cTn id="18"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nodeType="clickEffect">
                                  <p:stCondLst>
                                    <p:cond delay="0"/>
                                  </p:stCondLst>
                                  <p:childTnLst>
                                    <p:set>
                                      <p:cBhvr>
                                        <p:cTn id="23" dur="1" fill="hold">
                                          <p:stCondLst>
                                            <p:cond delay="0"/>
                                          </p:stCondLst>
                                        </p:cTn>
                                        <p:tgtEl>
                                          <p:spTgt spid="3">
                                            <p:txEl>
                                              <p:pRg st="3" end="3"/>
                                            </p:txEl>
                                          </p:spTgt>
                                        </p:tgtEl>
                                        <p:attrNameLst>
                                          <p:attrName>style.visibility</p:attrName>
                                        </p:attrNameLst>
                                      </p:cBhvr>
                                      <p:to>
                                        <p:strVal val="visible"/>
                                      </p:to>
                                    </p:set>
                                    <p:anim calcmode="lin" valueType="num">
                                      <p:cBhvr additive="base">
                                        <p:cTn id="24"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5"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 presetClass="entr" presetSubtype="4" fill="hold" nodeType="clickEffect">
                                  <p:stCondLst>
                                    <p:cond delay="0"/>
                                  </p:stCondLst>
                                  <p:childTnLst>
                                    <p:set>
                                      <p:cBhvr>
                                        <p:cTn id="29" dur="1" fill="hold">
                                          <p:stCondLst>
                                            <p:cond delay="0"/>
                                          </p:stCondLst>
                                        </p:cTn>
                                        <p:tgtEl>
                                          <p:spTgt spid="3">
                                            <p:txEl>
                                              <p:pRg st="4" end="4"/>
                                            </p:txEl>
                                          </p:spTgt>
                                        </p:tgtEl>
                                        <p:attrNameLst>
                                          <p:attrName>style.visibility</p:attrName>
                                        </p:attrNameLst>
                                      </p:cBhvr>
                                      <p:to>
                                        <p:strVal val="visible"/>
                                      </p:to>
                                    </p:set>
                                    <p:anim calcmode="lin" valueType="num">
                                      <p:cBhvr additive="base">
                                        <p:cTn id="30"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1"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2" presetClass="entr" presetSubtype="4" fill="hold" nodeType="clickEffect">
                                  <p:stCondLst>
                                    <p:cond delay="0"/>
                                  </p:stCondLst>
                                  <p:childTnLst>
                                    <p:set>
                                      <p:cBhvr>
                                        <p:cTn id="35" dur="1" fill="hold">
                                          <p:stCondLst>
                                            <p:cond delay="0"/>
                                          </p:stCondLst>
                                        </p:cTn>
                                        <p:tgtEl>
                                          <p:spTgt spid="3">
                                            <p:txEl>
                                              <p:pRg st="5" end="5"/>
                                            </p:txEl>
                                          </p:spTgt>
                                        </p:tgtEl>
                                        <p:attrNameLst>
                                          <p:attrName>style.visibility</p:attrName>
                                        </p:attrNameLst>
                                      </p:cBhvr>
                                      <p:to>
                                        <p:strVal val="visible"/>
                                      </p:to>
                                    </p:set>
                                    <p:anim calcmode="lin" valueType="num">
                                      <p:cBhvr additive="base">
                                        <p:cTn id="36"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7"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2" presetClass="entr" presetSubtype="4" fill="hold" nodeType="clickEffect">
                                  <p:stCondLst>
                                    <p:cond delay="0"/>
                                  </p:stCondLst>
                                  <p:childTnLst>
                                    <p:set>
                                      <p:cBhvr>
                                        <p:cTn id="41" dur="1" fill="hold">
                                          <p:stCondLst>
                                            <p:cond delay="0"/>
                                          </p:stCondLst>
                                        </p:cTn>
                                        <p:tgtEl>
                                          <p:spTgt spid="3">
                                            <p:txEl>
                                              <p:pRg st="6" end="6"/>
                                            </p:txEl>
                                          </p:spTgt>
                                        </p:tgtEl>
                                        <p:attrNameLst>
                                          <p:attrName>style.visibility</p:attrName>
                                        </p:attrNameLst>
                                      </p:cBhvr>
                                      <p:to>
                                        <p:strVal val="visible"/>
                                      </p:to>
                                    </p:set>
                                    <p:anim calcmode="lin" valueType="num">
                                      <p:cBhvr additive="base">
                                        <p:cTn id="42"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3"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lvl="0"/>
            <a:r>
              <a:rPr lang="en-GB" b="1" dirty="0" smtClean="0"/>
              <a:t>Define what is meant by the term psychological contract</a:t>
            </a:r>
            <a:endParaRPr lang="en-GB" dirty="0" smtClean="0"/>
          </a:p>
          <a:p>
            <a:pPr lvl="0"/>
            <a:r>
              <a:rPr lang="en-GB" b="1" dirty="0" smtClean="0"/>
              <a:t>Identify key factors which shape an individual’s psychological contract</a:t>
            </a:r>
            <a:endParaRPr lang="en-GB" dirty="0" smtClean="0"/>
          </a:p>
          <a:p>
            <a:pPr lvl="0"/>
            <a:r>
              <a:rPr lang="en-GB" b="1" dirty="0" smtClean="0"/>
              <a:t>Explain the significance of the  psychological contract in relation to the employment relationship </a:t>
            </a:r>
            <a:endParaRPr lang="en-GB" dirty="0" smtClean="0"/>
          </a:p>
          <a:p>
            <a:endParaRPr lang="en-GB" dirty="0"/>
          </a:p>
        </p:txBody>
      </p:sp>
      <p:sp>
        <p:nvSpPr>
          <p:cNvPr id="3" name="Title 2"/>
          <p:cNvSpPr>
            <a:spLocks noGrp="1"/>
          </p:cNvSpPr>
          <p:nvPr>
            <p:ph type="title"/>
          </p:nvPr>
        </p:nvSpPr>
        <p:spPr>
          <a:xfrm>
            <a:off x="714348" y="214290"/>
            <a:ext cx="8229600" cy="1143000"/>
          </a:xfrm>
        </p:spPr>
        <p:txBody>
          <a:bodyPr/>
          <a:lstStyle/>
          <a:p>
            <a:r>
              <a:rPr lang="en-GB" dirty="0" smtClean="0"/>
              <a:t>You should now be able to:</a:t>
            </a:r>
            <a:endParaRPr lang="en-GB" dirty="0"/>
          </a:p>
        </p:txBody>
      </p:sp>
      <p:sp>
        <p:nvSpPr>
          <p:cNvPr id="4098" name="AutoShape 2" descr="data:image/jpeg;base64,/9j/4AAQSkZJRgABAQAAAQABAAD/2wBDAAkGBwgHBgkIBwgKCgkLDRYPDQwMDRsUFRAWIB0iIiAdHx8kKDQsJCYxJx8fLT0tMTU3Ojo6Iys/RD84QzQ5Ojf/2wBDAQoKCg0MDRoPDxo3JR8lNzc3Nzc3Nzc3Nzc3Nzc3Nzc3Nzc3Nzc3Nzc3Nzc3Nzc3Nzc3Nzc3Nzc3Nzc3Nzc3Nzf/wAARCACWAIIDASIAAhEBAxEB/8QAGwABAAMAAwEAAAAAAAAAAAAAAAQFBgECAwf/xAA9EAABBAIAAwcCAgYIBwAAAAABAAIDBAUREiExBhNBUWFxgSIyFCMzQpGhscEVUmJyc4LR4QckU2OSotL/xAAaAQEAAgMBAAAAAAAAAAAAAAAAAwQBAgUG/8QAKhEBAAICAQIFAgcBAAAAAAAAAAECAxEEEiEiMUFRYROxBTIzcZGhwfD/2gAMAwEAAhEDEQA/APuKIiAiIgIiICIiAiIgIiICIiAiIgIiICIiAiIgIiICIiAiIgIiICIiAiIgIiICLOnKWa36Sdg1y4LsRh2f8UbafgFTm5V7Gg2aUwH9eH81p9uH6v3ILRFDr5OnYcWQ2I3SDrHxfWPdvUKVxA9Dv2QdLFiKtGZbEjI4wQC950ASdD95C7xvbI0OY4Oa4bBB5ELBf8SZ5DPXgM08UL2Oa5uwIpAdbcTvnw66eR9ltcdsUoQYBBwsDRG0ggAchrXLWkEpFmsn2sr17kVXHxC7O6YxPjYSHB2uWiRo/tWkCDlERAREQEREBERAREQZWrc7xjXU8j+Wesdod40+gkadj3dxI5kMH12KE1LZ2ZqDiYyT4ng6+72aUy1jcdfd3rmGvYfzNiseEu8t65O+QQoD6GYxh46jhci84SGSAerSeF3wR7KlN+Th/NHVHx2n+FiK4r+U6n5exjdch4456OSgH2tsxt3sf227aP8AxC8XcdPZfHkqI3oPieZ4vgfWGj4aukU1S+11qxVa2XZY6xA4wTAtOi06IPI+B5KTB+Mad47IRWh4xW291J8PaNH5afdTU5WO+ontM+k9p/tHbFaqBlormbxMlaO5Xv13vaXNg1G8gOB4dkub4c9lvwruvdy1hhiZjPw7g06mnews3rkOFj3E89eXLfPwNZdnpd73ubxbqk3NosuZrQ9Jo/tHuQvVleR0YkxmXk4XAcP4kCdmvIPaQ75JKsI2PpVpou01dgqNxsstjUTZIXafK1o2Rz24aH3bPyBy+qwCURNE5aZNfUWDQJ9FhrTb9PPVctk4+8MUboopYQZ4273zIADgdEjej1Wjxmfiv2RBHDYaQ0ue+StLG0Af2ntA665b2mhdHkq/K5WDHUp7Lj3ndaBjYQTvetenVRu0OUip1xW/EmtYssd3M3dlzWka2d9PHp1663pfLci2GvdlrNsCZ4Lg6Y/T3rgfqcASdAE+ZPjvnyRA+s4TMV8zXfNW4tMdwuB8DoHX71ZKm7M3ac2LqQV5WOkjga17W9dgAE+vNXKwCIiAi42uUBERBSS4URblw87apPPuC3igcfH6eXCfVpHqCs/2l7QZHD4/f4OxWs8Y/RgSsePJjuh2SBogHr7rR07jZImT1ZGyROGw5p2Cqvtf30tI2q0srRGwtmhDtAtP6/x4+h9Ft5DE1nSZLtBBHYndXrWZ+Kb8OdFzifXetnl88tLbWuztuAd5i7jbEfUV7Z2fZsg5j/MHe6wWHsQutxTOY6ZgkBifC/xB5fO/Bb2hm/8AmTVuRyULpP0Q2AGmVvm0jkfYHY8lDm4+PPGrxtvTJfHO6yiMzlrGvbBkY5ahPIMtAOY72eOXxvfovcQ4iw90ohkxtl54nT0ncHEfNwHJ3yCr0W4Z43Q24mvY7k4EbB9wqix2Squb3uDtPof9po44CfVh6f5SFSni8jD3wX3HtKf6uLJ+pXU+8KnMZ6bs9M1hv1rzHBpDu7McjdnQBLTpxJ5AAA+nRVGX7QWLuSr2oXPhkawRAPf9AOzvZ8jvmdeCZSeWvNJFarxxZGH6O8a3mN/rMPXRBP7VUU5YnWR3gDWxSDYc3YOteHl4LoY5vMeONSr26d9pfRY4K9vs+zH5icSyHbhYiHJrtkgtPXlvW/HXwspaxMNTP43GYOw+xcc/jmne4aY0kE6AHLhaDy8eIA9VdQY/BXn8OMtOxVktD+GpLqNwPmwjXxoFRbmIyWDklycrILUbG7kngm7iTh9Q48P7wtomJnW2um7q0alR731asELn/e6OMNLvfQ5qRtY6DtfQhiAlzFUEt6SStcW/Ld8/kqeO1uLbVrPbZNg2A7gMTSQ7hOnEE6HVaZLRjr1WnUNq0teemsblcZDI1MdD312dkLN6Bcep9B4qqv8AaqjFjZrNV4mkY3bI964jvzWayGPq14/6az+QORdKT+FgjPCJB4D0AHMgaA8drHzFsnG8xsa1/VjQeEeg3z18rl8jm5KT4da/7u6GDh47+cz/AJ+zfdm+1dzJZOOrYjYXSE7EQ5NbonfmOYA5+YW3Co+yVOtUwdQQCLvXQtM0jNEvdrmSR1KvFd4tLVx+K25lU5Fq2v4Y1AiIrKBS5DDuEzrmLeILLjuSM/o5/wC8PA/2hz91WMyTZHvrzROgstH1wSddengR6rWquzGIr5OICVpD2nbJGnTmHzBW0SPlvaiWWz2nx8EYIiEkXGGjQ7sOaT08hxL6nPBjs7RMc8UNqu7qHN3o/wAisfLjJKt5kGQrmXiP5VljNj2cP1T69PZW1SKSB4fAS13m3xWZjY8bOGyuIcH4uc36Y61bL/zGDyZJ4+ztrpQzcNiZ0cbpK9xv3V5RwyD48R6jYU/G27l3PPb3hNerGRL/AFTI7RAH90D/ANvRWOXwdHLxhtyBrnN5tf0c0+YPULGxQ5WDF5p8YzNcyBo4eKJxbxtP6rtdR/ustQqMznamSljHPrU9PlfJH90cfRoaTvmTo6PhtXuRw2WxrXd251+vz3/1QPfo7+KrOz9eGGeWShYe2Unb2H6XtI8D4/ySYiYPJLs4LO4dp7mKHKVBz/KaIph7t+13xzXGN7QRue6rFOY5RyfUsN0R6Fp/ktTTykzRw2WiQDxA0f8AT+C4s0cd2hD4slSjeWjbHa+po9HdQuZm/DazbrxzNZXMfMnXTkjcI9LK1WabZowsPi6KMfwXvl6GP7R48wRzMEkf1QyN6xO9vLzCpbfZLI0Rx4a938Q6VrZ3oeQcOf7VUSXpKcwZkq81GbemuePpJ9HBVrZeXgjpzV66p6YsGSYtit0y61eyudumSCzqCKBziwyO2HuOvt14HQ5/uVbhMa23lP6Mtd62R8jgHxgF0TgOYPm3l8efPnd5DtHkose+KCZzxIOHvQNlg9CFO7CvxeOrF0jy23KNOkeAGhvg1p8vfWz8ahxzx8lqxE699/ZYyfXpW02jftr7u9DsvmaV5nd5CE1/1pQCHj2H+p0tuAujHse0Oa4OB6EFdmuDhtrgeeuS7OHDjw7inq5OXNfJO7+jsi42im2icoeiIsjPXuy/4u1JP/S2RiD3E8DJBpvoNjkF5DsZWP6XJZKX+/M3/wCVpkWdyIWLxlbF1RXqNcGAkkudsuJ6klTURYHBAI5jayvarFums15auFNt7fqMsc/dOaR4eBI+Vq0WdjFtHaB324Vkf+JO0/wKuMBBlGSyyZOCvDtoDGxPLifPf7leImxxrkvKxVgsxujsRNkY4aLXDYXsiwMdkexEHE6XETuqSHnwfcwn2PT4/YqC1FksQdZOkXRDrPWHE3XmR4L6go96ubNWWFr+7c9pAfrfCfPSpZ+Dhy95jU/C1i5mXH23uPlhsbdL4G2KM7xHINgt2AfhXGCvGtMYJD+XKeRJ+13+6jN7GXz9+dk15MgA/mvVnYlpcDPlrsg8WhwaCuZh4HLx5ItWe0fK3l5PHvWYn1+Gr37IgZoADwReg25TsiIgIiICIiAiIgIiICIiAiIgIiICIiAiIgIiICIiAiIgIiICIiAiIgIiICIiAiIgIiICIiAiIgIiICIiAiIgIiICIiD/2Q=="/>
          <p:cNvSpPr>
            <a:spLocks noChangeAspect="1" noChangeArrowheads="1"/>
          </p:cNvSpPr>
          <p:nvPr/>
        </p:nvSpPr>
        <p:spPr bwMode="auto">
          <a:xfrm>
            <a:off x="63500" y="-652463"/>
            <a:ext cx="1162050" cy="1343026"/>
          </a:xfrm>
          <a:prstGeom prst="rect">
            <a:avLst/>
          </a:prstGeom>
          <a:noFill/>
        </p:spPr>
        <p:txBody>
          <a:bodyPr vert="horz" wrap="square" lIns="91440" tIns="45720" rIns="91440" bIns="45720" numCol="1" anchor="t" anchorCtr="0" compatLnSpc="1">
            <a:prstTxWarp prst="textNoShape">
              <a:avLst/>
            </a:prstTxWarp>
          </a:bodyPr>
          <a:lstStyle/>
          <a:p>
            <a:endParaRPr lang="en-GB" dirty="0"/>
          </a:p>
        </p:txBody>
      </p:sp>
      <p:sp>
        <p:nvSpPr>
          <p:cNvPr id="37890" name="AutoShape 2" descr="data:image/jpeg;base64,/9j/4AAQSkZJRgABAQAAAQABAAD/2wBDAAkGBwgHBgkIBwgKCgkLDRYPDQwMDRsUFRAWIB0iIiAdHx8kKDQsJCYxJx8fLT0tMTU3Ojo6Iys/RD84QzQ5Ojf/2wBDAQoKCg0MDRoPDxo3JR8lNzc3Nzc3Nzc3Nzc3Nzc3Nzc3Nzc3Nzc3Nzc3Nzc3Nzc3Nzc3Nzc3Nzc3Nzc3Nzc3Nzf/wAARCACSALEDASIAAhEBAxEB/8QAHAAAAQUBAQEAAAAAAAAAAAAAAAEDBAUGAgcI/8QASRAAAQMDAQUEBAoHBAsBAAAAAQIDBAAFESEGEjFBYRNRcYEUIjKRByMkM0JikqGxwRVSU4LC0fAIFjTSQ0ZUY2RydIOisuHx/8QAGwEAAgIDAQAAAAAAAAAAAAAAAAQFBgECAwf/xAAsEQACAgEEAQIFAwUAAAAAAAAAAQIDEQQFEjEhE0EGFCIyUVJhgRUzcZHw/9oADAMBAAIRAxEAPwD3GiiigAopKg3W7RrYyFyF5Wr5tpGq3D3JHOtZSUVmXRlJt4RNJxVNcdpbdBcUwla5UhPFmMnfUPHkPM1RTJNxvBPpS1RIp4RWVesofXWPwGlK0xFgMY+KjsjvISKrms+IIQfChZf5HK9J7zY+/fb1K/wseNCQebxLq/cMD7zURabpIB9Ju8sg8UtbrY+4UgvNpScGc0eoyR76sobkaY3vxH23kg4JQoHHjUDfumvseW2l/oYUKoexUG1hWrku4LPWWv8AI0forHsTLij/AJZi/wAzWg9H6VyWOlJfN6pe7N+Vf4KRCLvHHyS9ShjgHkpcH3ipLO0N9hn5ZDjzWxxVHJQvzB091SZjsaI3vyXm2Uk4ytQFVn6ZtKjuia0D3kkD8Kd0+666PlNtGrrpl2jQ2vaq13BwMlxUaRnHYSU7is9ORq8BFYSRFhXNj4zsn2jwUCDjzFNRZd22fPydxU6COMdw/GIH1TxPhVg0e/wsahcsMWs0mFmDPQhRVZZb1DvEbtYbmSPbbVopB7iKshVhjKMlmLyhNpp4YtFFFbGAooooAKKKKACiiigApDS1XXy5t2qEp9Y33FHcZbHFxZ4Af1wrWclCLlLpGUm3hDF9vKbYhLTKO2mPZ7JnP/ko8kis7GjOrfMuY6X5a/acI0T0SOQohx3VvOSpS+1lvkFxfIDkkdwHL/7Vswzpwqh7pulmrs9Ov7fwSdVUaY5fZBmOmK2hLLXbSXTutNA4KjzPgBqaijY5y4HtrvOeddOu60AlCOgzn8qv4VtIuL02RgndDbKceyniT4k/gKtvICntBtnGKlZ2zhZe2/Bg5nwdoIzDnLSeYdQFDHiMVp7VZ49phpjRkjA1Usj1lnvNWtFSfyleMHJ2SfZELdcFupShTahSN2kijaMmVd1tjFyiLjyE6HUKA1Se8Vl4uwyEEmZMWrXQNJxp4nNbhQrhSajpwnWsQeDqpGQ/usqCe2tU51l0a7rgCkq6GpkN8ykLS832Ulo7rrWc7p5EHmDxFXyk1XSYZM1qW17QSW3E/rJOoPkfxNRlk5vKs/hnaE2immQHmZIuFrc7CajXT2XOih1rUbM7QNXllSHE9hNZ0fYVxB7x3ioDreKo7pEeYkIuduPZzWNdB84OYPfpUntO7SokoTf0sLqVasrs9IyKKrNn7u1eba3La9VRGHG+aFcx/XKrIcKvUJqcVJdEW008MWiiitjAUUUUAFFFFAHJOOdYl+SbxdVy85isEtxh38lL8yCB0q62umLi2nsWFbsiWsMNkcs8T5DNVcGOhlpDbScIQAkDuAqsfEWu9OCoj2+x7SVrzNkuO30q0itajSo0dGKsWRhNQ+z6VSnzkZvnkc8KRRCUlRIAAySeVLXnPw535+zbHejxFqQ9cHQwpwHUIwSrHjjHnVuguTwKMS7fDJs3CmLjQ0SrkUZCnIyQEacd0qI3vKtPslthZ9rYq3rRJ31tEB1lad1beeGR3dRpXzXtWNk0QbQdlnpqpXY/Le3BwlenDhrnPs6U5sFfXbPtZb7hGWELLqWpKMaOtKUArHXGviAe+mZ0R4+OzVSPqw1wquvDhXB41C2PJ2RQ7WbV2jZWIh+7SNxTmeyZQN5bmO4d3XhWStHwybN3CYmPJblQAs4S7ISCjPUpJx4nQVgZ152a2i27vkrbV2YiK2lbMARwSEhCiADgZyePdknPKvOFlG+Sgndycbw1x1p+G2VSh9fbObsefB9jZCgCDkEZB764UnpWB+BG9PXTZFcWSreXAe7FCidS2QCn3ajwAr0BQqoa/TOqyVb9hqEsrJGcTkVEdRjUjXkKsFCoryah/skM1yM/ElnZ3aFuRnECarceHJCuR9/3Zr0dJGBg1gbxDEyE6wcZUMp6KHCrvYW5m42NCHTl6KexczxOAMH3Y8wau+w631YenIW1lST5o0lFFFWMRCiiigAooooAxt+dMvaZLWctwo4OP94s/wCUffUqMmqqK56TcrnJ19eWpAz3Iwn8quo40rzfd7ndrJf5wS0FwqSJjIqa1wrKPTp9zmOQ7M4lhlk7r01SQoZ/VQOBNWEe0y2UhSL5OLne5uKSfFJHDwqb29emkKWeS9ryX+0XFcc2btslCSUNSylZHLeScfhXrKSca8ardorLE2hs0q13BJUxIRgkcUkahQ6g61NwsUZJnBo+N6sLGwuVerfHbHrvSWkI8SsAVq758FG1dsmlmNb1XBgnDciNghQ5ZBOUnx0616D8FHwZSbHOTe9oEtploGI0VKgrsieKlEaZ4gAd9OTuhGPLJok8nrOMADiQMUhGRSk9aSoCcs+RhI+PdomHIt/ubDySlxqW6lQPeFGq2vfPhW+DWRfphvdgCFTVJ3ZEZRCe1xwUk8N7gDnQ4Hn55Zvgs2puM0MSLeqAzvYXIk4ASOgGqvLTrU5Vq6pV8nLBwcWmbv8As+RVost0lqBCHZCW05Gh3U5/ir1c1X7O2WJs9Z41sgJIZYTjJ4qUdSo9SanqzyOOpqobhcrrpTXuNVrCOFUw4Mg1Cftkl3KlXeYlw8OzCUpH7oH51DamTrbKbi3ZSX2XVbrUtIxryCxyqEto5+YtN/g7xeCY6njVdsm9+j9r5ULOG5jfaJH1hr/m91Wjo0rPzl+ibS2eWNPjQ2rwJx/Eaf2a516lHW6PKpnpmaWkFLXohDhRRRQAUUUUAee2E78RTh4rfdUfNZq4kqcRBeLHzxRut9FHQffiqbZ/1YZQfoPupPiFmtAzjnXl2qfHUtv8kxP7UJHEayWkbxKWI6CpSsaqPM9ST+NUrG2khwF5NkfVFB+cQ5vKx34x+dStsQTs7IAOm8jPhvCu4URCH2XFHcivYZJSBhKwBu+R4e6rTtVHzMXLIjZJR7Rb2m8wrsz2kN4KI9tB0Ug9RU1Sic4HDmTpWNvlldj3ZD1ve9HlBorS62MBWoHrCrCzbQLdYW1d0iJKDwQTnCV6J1B5Zp+Vc6ZYn1+Tn4kso0JCB7ayr6optSsqSUICRnHHU+VdAgboQBrSAbqiDqeOQMVylPMcpGUjjtFet0I5UBxWmU6HPjXOFA5wc4xnHjXJSc6pOPW8gcfyrhLg0Z8jhWM4wrPdjWmy5gZPA55cMUEEDhgeHU8u7WmnnA3HWp0hCEAkqUcAUrOMOjZZHFqIxooEkDJFVd1vUe27qHEuOyFnCGG05Uo/lVbcb+ZExcKzpWtzfAdd3SAhOQScnpwp+zWZuFJeD6lhSmjIW6vUkEkE9K7afbPmO/CCVnEZY2jkmV2c21OxW8b3aFe9gZxwwKtZ7LcyI4w6k9m4n2j9xFU+0LATYJMhQIS+ystbycEDTdGOXf51csbyoyCoHeUhOdOGgPHnwqP3jQU6ScZQZ0qm5LJEiqcVCZ7f54J3XD3qGhPvFZ7a1XZNxHh7SHt4eWv5VqHeeBWW2vT2jcRkcXHcD3Y/OovQyb1CaHH/AG2eqClpBS16YuiFCiiisgFFFFAHn8NHo10usXmiWpY8F4V+dXUc6VXbQNGHtYh7g1OjhP8A3EH+RqYwrhXm28U+lqpIl63zqTHbnFE+2yop/wBK0pIPXl99NbJOIuuz640n2wkIc5EKGmfHQGpqFVRsO/oDaftDpCuSsnuQ5z99SmwaxQs4S9xW6OUXMFbqr2iNNTl1mKpClEaOJ3hhXmOPWm9odnmpUN7cTlG7vFGcEY10PlUi4RvS74wEOracTFUttxB4HeHvHSnHZ6m2HY1zSll5TaghY+bd0+ieR6GrpKKksPyJp48oxUN6/WRptUVXp0TdBDSz6yQRwHMeWR0q2h7b2xeUSw/FcBwoLTvDPiNfurTwYrMi1RA6gE9gjXgfZHOqefYY0m8BlSUL+TFQ7ROcesBUbbtyf2Sx+x1Vv6kOt7QWh1O8m4x8fWXj8a4f2js7Cd5dxZI7kHePuFV8zYqGhp170ZB3EFQ3XVAZA7qSDsbGeYafUw2S4hKiVuKVnI7qUe13P3X/AH8G/qQI03biKD2dsjOyHToneGAT4cT7qrJEO9XxKnbo6WWUpKgwgdw/V/nrWshWKPGvHYBKUI9G3sNJ3fpYq4mx2o9slJaQEjsVZPM6d9M07XCDzN5NXd+lEHZ2yx4MNlYbSCpIUANdSOJPM01KQm47RrjNujsW2E+kgc8KyE+eRmnokp+dEZj287jaW0h2SRoNNQjvPXgKVpEe23NwIG401DCj3n1yST3mpRJRXg4dsqttnPSpUC1N+084CsDkgYKj7gKnL9VOOGlU1nK7pcZV6e9hzLcYHkgHU+dW7quVed77q1qNViPUfBI0Q4xSIzp41nZyfS9qbRETxDiVn7Wf4fvq/dNVWx7X6S2xkztC1EbKUnqfVH3b1Z2al2aiIxfLjUz0UaUtJS16IQwUUUUAFFFFAGd21gOS7P28dJ9IhrEhvrjiPdmqq3SkSY7b7RylY3uPCtqrVJFefPxzYb4uCRuw5Ki5FPJJ5p9/5VWfiDROyCuivK7HtHalmDL9pelN3OCzc4K4r+QFapUOKVciPCmmXOGtTELzVMhZKqWUMWQKrZi4yBekW+6epJjx1NpUTo6N4EEd+grWXFtt2DIS4kKT2ajgjPKs5d7Y1cmkHeLUlo7zL6PaQfzHSm4m0T0dpy3X9PYv9mpLcgD4t7Tke/pV82rdq9RFQm8SEbamvKLW2x58e3RXIT6XUKaSosSCdNPoqGo8DmmzcezvSHJsd6P8mUk5Tvj2hrlOdPGrS0EfouHj9gj8BTKtdoUf9Gr/AN01Oi43Mu1vdgyEomsFRaUAkrAJODyNcwLtb2rfGSuYzvBlAKQrJBwOQqbcm0GDJKkJPxS9ca8DSWptKbbEISnJZRqB9UUAVXp63r1vwYrrqvRd0b47Me1xyoZx4CnbjCkyIMhy5SN4JbUpLDOUoBxpk8Vfh0qT/rFn/g/46dvLrbVslF1aUjslDJOOVGUgHYGBbo3AAMp/AVir48q/31cSAsiI2gIlPJ4KAOd0Hvrt26Tb5Gag2rfjw0tpS9MI9rA1CO+rKFEYt8ZMeKjdbTr1J5k9arG871GuLppeZMappecseShDTSW2wEpSMADkKjuq1NOOL7qjOK3gTnB51TIpzefcfhErL7O9CgOOAjfV6qPE/wBZq82AtZt1hQ46CHpZ7ZWRqAR6o9341lIEc7UbSIaSCq3xTl1XI/8A6QB4Zr1FIASABgDlV42LRuuHqSQprLU3xQUtFFWIRCiiigAooooATFVe0VnavNvXHWdx0esy7jVtfI1a0VrOKnFxfTMptPKPOrZNdS85AuA7Ocwd1aT9MfrDvq5adqbtPs6i7tB+OoMT2dWnhpn6qun4Vl4NydRJVAujfo81GhSeC+oNUTdtpnRJzgsxJSm6Nqw+zSIXRJjsSmS1KZQ62eKVjIqK25jGTxp5Luaglyrfg2lWQmoNxtpKrROJa/2eTlSfJXEU43ep7NyTJuFqeSEsFsqYIcT7QOdNeXcKmhzNdb1S2m3/AFVCw3lfucJURfaGpW1MB2I+2USUKW2pICmFjUjwpIe1ENmDHaSzLdcQ0lJCI6+IA6U/vdaTe608/im3HiCOfy0Sueut2k3D0m32wsgs9kFylhIGuc4GTTarS7NdDt6lrmEahkeq0n93n51aFeKbU5Ubqt71ep8Zwv2OsKUukdpCG0hLaQlIGAAMAU245Ta3KYW4BnUVFxi5MZjA6cXWcvM56ZJTabYC5JdO6opPDpn8TSXO8OSHhAtKS6+vKStHLw/nwq62atgsiC6CFzHB8Y5gHHQf1rVj2rapWyU5rwc771WsLs0mzlnas1uTHTuqeVhTzgGN9XM1bDhVGLlJHNJ8U12m6P41DZ8jV3hBQiorpEU3l5Zc0VUpuy/ptJPgadRdWz7aFJ8Na2MFjRUVE+MvHxoT0UCKkpUFDKSCOlAC0UUUAFFFFADEuQI7JWQTyxWYvcRm8oHpiBvpJ7JaRgo861i0JWkpWAQeINQHrWhRKmlqTnkdRWs4RnHjJZRlNp5R5+45dLKSJiDMhjQPI9pI6/8A331ZwLpFmj5O8kqxndOhHlWiXbJKeAQvwOKorjslHlK3xHcYd477I5+HCq9rdghZ9VQ7VrGliZJDtdh2s+q1bQQf8NJTJbHBLwIP3/zpo3S7RziVaXCOZaBP4Zqu3bNqK3jiNRuql7mm7XrR2vWsudpkpOHIUhJ7jpSf3nCtG4T6j/XdS39Ov/Sb8q/yacu02pzxrOi53mTpFtS0/WWlX54pRZr7POJ0xDDR4pScn3D+dN07NqLPY1lfVH3J9wvMSFkOuhS/1EamqlAuu0JAbHo0E8VH6Q/Orm37N2+EoLUgvuj6TmoHlwq541YtHsMK3ysE7dY2sRINqtUW1tbsdOVkes4rUq/ruqdRRVghCMFiKwhJtt5YUUoSo8Ek+ApwRn1cGXD+7itgG+NJUpNvlK4N48SBTybU6fbWhPhrWAK/wFOx3HUOjsCrOeA51Zt2ppPtqUo93CpjTLbQw2gJ8KAI+/M/ZooqZiigAooooAKKKKACkPCiisAIaQoSRqlJ8qKKy+jI0402Tq2g/uimyy0ODaPsiiiuK7Ogy4y0Do2j7IrgNN/s0fZFFFMw+05PsdQwyRq039kU4lhn9k39kUUVougY6hhrHzSPsinChAGiUjyoorJgUcKUcKKKwZFooooAKKKKACiiigD/2Q=="/>
          <p:cNvSpPr>
            <a:spLocks noChangeAspect="1" noChangeArrowheads="1"/>
          </p:cNvSpPr>
          <p:nvPr/>
        </p:nvSpPr>
        <p:spPr bwMode="auto">
          <a:xfrm>
            <a:off x="63500" y="-622300"/>
            <a:ext cx="1543050" cy="1276350"/>
          </a:xfrm>
          <a:prstGeom prst="rect">
            <a:avLst/>
          </a:prstGeom>
          <a:noFill/>
        </p:spPr>
        <p:txBody>
          <a:bodyPr vert="horz" wrap="square" lIns="91440" tIns="45720" rIns="91440" bIns="45720" numCol="1" anchor="t" anchorCtr="0" compatLnSpc="1">
            <a:prstTxWarp prst="textNoShape">
              <a:avLst/>
            </a:prstTxWarp>
          </a:bodyPr>
          <a:lstStyle/>
          <a:p>
            <a:endParaRPr lang="en-GB" dirty="0"/>
          </a:p>
        </p:txBody>
      </p:sp>
      <p:pic>
        <p:nvPicPr>
          <p:cNvPr id="37892" name="Picture 4"/>
          <p:cNvPicPr>
            <a:picLocks noChangeAspect="1" noChangeArrowheads="1"/>
          </p:cNvPicPr>
          <p:nvPr/>
        </p:nvPicPr>
        <p:blipFill>
          <a:blip r:embed="rId2" cstate="print"/>
          <a:srcRect/>
          <a:stretch>
            <a:fillRect/>
          </a:stretch>
        </p:blipFill>
        <p:spPr bwMode="auto">
          <a:xfrm>
            <a:off x="5786446" y="4714884"/>
            <a:ext cx="1552575" cy="1514475"/>
          </a:xfrm>
          <a:prstGeom prst="rect">
            <a:avLst/>
          </a:prstGeom>
          <a:noFill/>
          <a:ln w="9525">
            <a:noFill/>
            <a:miter lim="800000"/>
            <a:headEnd/>
            <a:tailEnd/>
          </a:ln>
          <a:effectLst/>
        </p:spPr>
      </p:pic>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642910" y="785794"/>
            <a:ext cx="8229600" cy="5090944"/>
          </a:xfrm>
        </p:spPr>
        <p:txBody>
          <a:bodyPr>
            <a:noAutofit/>
          </a:bodyPr>
          <a:lstStyle/>
          <a:p>
            <a:pPr>
              <a:buNone/>
            </a:pPr>
            <a:r>
              <a:rPr lang="en-GB" sz="1800" dirty="0" smtClean="0"/>
              <a:t>MPs, </a:t>
            </a:r>
            <a:r>
              <a:rPr lang="en-GB" sz="1800" b="1" dirty="0" smtClean="0"/>
              <a:t>Lynne Featherstone</a:t>
            </a:r>
            <a:r>
              <a:rPr lang="en-GB" sz="1800" dirty="0" smtClean="0"/>
              <a:t> and </a:t>
            </a:r>
            <a:r>
              <a:rPr lang="en-GB" sz="1800" b="1" dirty="0" smtClean="0"/>
              <a:t>Julian Smith</a:t>
            </a:r>
            <a:r>
              <a:rPr lang="en-GB" sz="1800" dirty="0" smtClean="0"/>
              <a:t> and the CIPD Advisor on diversity, </a:t>
            </a:r>
            <a:r>
              <a:rPr lang="en-GB" sz="1800" b="1" dirty="0" err="1" smtClean="0"/>
              <a:t>Dianah</a:t>
            </a:r>
            <a:r>
              <a:rPr lang="en-GB" sz="1800" dirty="0" smtClean="0"/>
              <a:t> </a:t>
            </a:r>
            <a:r>
              <a:rPr lang="en-GB" sz="1800" b="1" dirty="0" err="1" smtClean="0"/>
              <a:t>Worman</a:t>
            </a:r>
            <a:r>
              <a:rPr lang="en-GB" sz="1800" dirty="0" smtClean="0"/>
              <a:t>.   They discuss the following .......</a:t>
            </a:r>
          </a:p>
          <a:p>
            <a:pPr>
              <a:buNone/>
            </a:pPr>
            <a:r>
              <a:rPr lang="en-GB" sz="1800" dirty="0" smtClean="0">
                <a:hlinkClick r:id="rId2"/>
              </a:rPr>
              <a:t>http://www.cipd.co.uk/podcasts/_articles/_fairnessatwork.htm?link=title</a:t>
            </a:r>
            <a:endParaRPr lang="en-GB" sz="1800" dirty="0" smtClean="0"/>
          </a:p>
          <a:p>
            <a:r>
              <a:rPr lang="en-GB" sz="1800" dirty="0" smtClean="0"/>
              <a:t>Definition of equality</a:t>
            </a:r>
          </a:p>
          <a:p>
            <a:r>
              <a:rPr lang="en-GB" sz="1800" dirty="0" smtClean="0"/>
              <a:t>Is there is a business case for fairness at work?</a:t>
            </a:r>
          </a:p>
          <a:p>
            <a:r>
              <a:rPr lang="en-GB" sz="1800" dirty="0" smtClean="0"/>
              <a:t>The causes of unfairness</a:t>
            </a:r>
            <a:br>
              <a:rPr lang="en-GB" sz="1800" dirty="0" smtClean="0"/>
            </a:br>
            <a:r>
              <a:rPr lang="en-GB" sz="1800" dirty="0" smtClean="0"/>
              <a:t>Small businesses and their difficulties in complying with some diversity legislation. </a:t>
            </a:r>
          </a:p>
          <a:p>
            <a:r>
              <a:rPr lang="en-GB" sz="1800" dirty="0" smtClean="0"/>
              <a:t>Public sector cuts will affect women </a:t>
            </a:r>
          </a:p>
          <a:p>
            <a:r>
              <a:rPr lang="en-GB" sz="1800" dirty="0" smtClean="0"/>
              <a:t>measures that have been taken to protect the lower paid and minority populations employed within the sector.</a:t>
            </a:r>
            <a:br>
              <a:rPr lang="en-GB" sz="1800" dirty="0" smtClean="0"/>
            </a:br>
            <a:r>
              <a:rPr lang="en-GB" sz="1800" dirty="0" smtClean="0"/>
              <a:t>2013 is the new date for implementing flexible working – will the postponement will disadvantage UK plc/ </a:t>
            </a:r>
          </a:p>
          <a:p>
            <a:r>
              <a:rPr lang="en-GB" sz="1800" dirty="0" smtClean="0"/>
              <a:t>low numbers of women at board level -CIPD does not support quotas on the issue of equality in the boardroom</a:t>
            </a:r>
            <a:br>
              <a:rPr lang="en-GB" sz="1800" dirty="0" smtClean="0"/>
            </a:br>
            <a:r>
              <a:rPr lang="en-GB" sz="1800" dirty="0" smtClean="0"/>
              <a:t>Default Retirement Age (DRA) </a:t>
            </a:r>
            <a:br>
              <a:rPr lang="en-GB" sz="1800" dirty="0" smtClean="0"/>
            </a:br>
            <a:r>
              <a:rPr lang="en-GB" sz="1800" dirty="0" smtClean="0"/>
              <a:t>Gender pay reporting. </a:t>
            </a:r>
            <a:br>
              <a:rPr lang="en-GB" sz="1800" dirty="0" smtClean="0"/>
            </a:br>
            <a:r>
              <a:rPr lang="en-GB" sz="1800" dirty="0" smtClean="0"/>
              <a:t/>
            </a:r>
            <a:br>
              <a:rPr lang="en-GB" sz="1800" dirty="0" smtClean="0"/>
            </a:br>
            <a:r>
              <a:rPr lang="en-GB" sz="1800" dirty="0" smtClean="0"/>
              <a:t/>
            </a:r>
            <a:br>
              <a:rPr lang="en-GB" sz="1800" dirty="0" smtClean="0"/>
            </a:br>
            <a:endParaRPr lang="en-GB" sz="1800" dirty="0"/>
          </a:p>
        </p:txBody>
      </p:sp>
      <p:sp>
        <p:nvSpPr>
          <p:cNvPr id="3" name="Title 2"/>
          <p:cNvSpPr>
            <a:spLocks noGrp="1"/>
          </p:cNvSpPr>
          <p:nvPr>
            <p:ph type="title"/>
          </p:nvPr>
        </p:nvSpPr>
        <p:spPr>
          <a:xfrm>
            <a:off x="428596" y="0"/>
            <a:ext cx="8229600" cy="1143000"/>
          </a:xfrm>
        </p:spPr>
        <p:txBody>
          <a:bodyPr/>
          <a:lstStyle/>
          <a:p>
            <a:r>
              <a:rPr lang="en-GB" dirty="0" smtClean="0"/>
              <a:t>Fairness at work podcast</a:t>
            </a:r>
            <a:endParaRPr lang="en-GB"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Discussion</a:t>
            </a:r>
            <a:endParaRPr lang="en-GB" dirty="0"/>
          </a:p>
        </p:txBody>
      </p:sp>
      <p:sp>
        <p:nvSpPr>
          <p:cNvPr id="3" name="Content Placeholder 2"/>
          <p:cNvSpPr>
            <a:spLocks noGrp="1"/>
          </p:cNvSpPr>
          <p:nvPr>
            <p:ph idx="1"/>
          </p:nvPr>
        </p:nvSpPr>
        <p:spPr/>
        <p:txBody>
          <a:bodyPr>
            <a:normAutofit/>
          </a:bodyPr>
          <a:lstStyle/>
          <a:p>
            <a:r>
              <a:rPr lang="en-GB" dirty="0" smtClean="0"/>
              <a:t>Should small businesses get a reprieve from the Equality Act? Why?  Why not?</a:t>
            </a:r>
          </a:p>
          <a:p>
            <a:r>
              <a:rPr lang="en-GB" dirty="0" smtClean="0"/>
              <a:t>Lynne Featherstone talks about having discussions with employees which Equality Legislation makes difficult..... What is your view?</a:t>
            </a:r>
          </a:p>
          <a:p>
            <a:r>
              <a:rPr lang="en-GB" dirty="0" smtClean="0"/>
              <a:t>What are your views about using NI numbers to recruit people?  What are the implications for HR?</a:t>
            </a:r>
          </a:p>
          <a:p>
            <a:endParaRPr lang="en-GB"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8914" name="Picture 2" descr="http://t2.gstatic.com/images?q=tbn:ANd9GcT1txBadCHVSPcJYTkOpr2ARYsXWSrIbPJiDtWaMUY8WvyMskYzQA"/>
          <p:cNvPicPr>
            <a:picLocks noChangeAspect="1" noChangeArrowheads="1"/>
          </p:cNvPicPr>
          <p:nvPr/>
        </p:nvPicPr>
        <p:blipFill>
          <a:blip r:embed="rId2" cstate="print"/>
          <a:srcRect/>
          <a:stretch>
            <a:fillRect/>
          </a:stretch>
        </p:blipFill>
        <p:spPr bwMode="auto">
          <a:xfrm>
            <a:off x="2500298" y="1285860"/>
            <a:ext cx="4286280" cy="4501575"/>
          </a:xfrm>
          <a:prstGeom prst="rect">
            <a:avLst/>
          </a:prstGeom>
          <a:noFill/>
        </p:spPr>
      </p:pic>
    </p:spTree>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95000" t="-106500" r="5000" b="2065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Concourse</Template>
  <TotalTime>582</TotalTime>
  <Words>719</Words>
  <Application>Microsoft Office PowerPoint</Application>
  <PresentationFormat>On-screen Show (4:3)</PresentationFormat>
  <Paragraphs>109</Paragraphs>
  <Slides>17</Slides>
  <Notes>5</Notes>
  <HiddenSlides>1</HiddenSlides>
  <MMClips>0</MMClip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Concourse</vt:lpstr>
      <vt:lpstr>Supporting Good Practice in Managing Employment Relations</vt:lpstr>
      <vt:lpstr>Recap.......</vt:lpstr>
      <vt:lpstr>Learning Outcomes</vt:lpstr>
      <vt:lpstr>The Psychological Contract</vt:lpstr>
      <vt:lpstr>Another view..</vt:lpstr>
      <vt:lpstr>Slide 6</vt:lpstr>
      <vt:lpstr>Slide 7</vt:lpstr>
      <vt:lpstr>Your experience?</vt:lpstr>
      <vt:lpstr>What happens if the psychological contract is breached?</vt:lpstr>
      <vt:lpstr>What factors influence an individual’s psychological contract?</vt:lpstr>
      <vt:lpstr>Old v New</vt:lpstr>
      <vt:lpstr>Slide 12</vt:lpstr>
      <vt:lpstr>How can HR positively influence the Psychological contract?</vt:lpstr>
      <vt:lpstr>You should now be able to:</vt:lpstr>
      <vt:lpstr>Fairness at work podcast</vt:lpstr>
      <vt:lpstr>Discussion</vt:lpstr>
      <vt:lpstr>Slide 17</vt:lpstr>
    </vt:vector>
  </TitlesOfParts>
  <Company>SMU</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Supporting Good Practice in Managing Employment Relations</dc:title>
  <dc:creator>Samantha Morgan</dc:creator>
  <cp:lastModifiedBy>bus-sm</cp:lastModifiedBy>
  <cp:revision>40</cp:revision>
  <dcterms:created xsi:type="dcterms:W3CDTF">2012-03-19T15:02:23Z</dcterms:created>
  <dcterms:modified xsi:type="dcterms:W3CDTF">2012-03-21T16:10:22Z</dcterms:modified>
</cp:coreProperties>
</file>