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6"/>
  </p:notesMasterIdLst>
  <p:handoutMasterIdLst>
    <p:handoutMasterId r:id="rId17"/>
  </p:handoutMasterIdLst>
  <p:sldIdLst>
    <p:sldId id="313" r:id="rId2"/>
    <p:sldId id="321" r:id="rId3"/>
    <p:sldId id="314" r:id="rId4"/>
    <p:sldId id="322" r:id="rId5"/>
    <p:sldId id="315" r:id="rId6"/>
    <p:sldId id="316" r:id="rId7"/>
    <p:sldId id="318" r:id="rId8"/>
    <p:sldId id="319" r:id="rId9"/>
    <p:sldId id="320" r:id="rId10"/>
    <p:sldId id="323" r:id="rId11"/>
    <p:sldId id="324" r:id="rId12"/>
    <p:sldId id="325" r:id="rId13"/>
    <p:sldId id="326" r:id="rId14"/>
    <p:sldId id="317" r:id="rId1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ＭＳ Ｐゴシック" pitchFamily="34" charset="-128"/>
        <a:cs typeface="+mn-cs"/>
      </a:defRPr>
    </a:lvl5pPr>
    <a:lvl6pPr marL="2286000" algn="l" defTabSz="914400" rtl="0" eaLnBrk="1" latinLnBrk="0" hangingPunct="1">
      <a:defRPr sz="2400" kern="1200">
        <a:solidFill>
          <a:schemeClr val="tx1"/>
        </a:solidFill>
        <a:latin typeface="Times" charset="0"/>
        <a:ea typeface="ＭＳ Ｐゴシック" pitchFamily="34" charset="-128"/>
        <a:cs typeface="+mn-cs"/>
      </a:defRPr>
    </a:lvl6pPr>
    <a:lvl7pPr marL="2743200" algn="l" defTabSz="914400" rtl="0" eaLnBrk="1" latinLnBrk="0" hangingPunct="1">
      <a:defRPr sz="2400" kern="1200">
        <a:solidFill>
          <a:schemeClr val="tx1"/>
        </a:solidFill>
        <a:latin typeface="Times" charset="0"/>
        <a:ea typeface="ＭＳ Ｐゴシック" pitchFamily="34" charset="-128"/>
        <a:cs typeface="+mn-cs"/>
      </a:defRPr>
    </a:lvl7pPr>
    <a:lvl8pPr marL="3200400" algn="l" defTabSz="914400" rtl="0" eaLnBrk="1" latinLnBrk="0" hangingPunct="1">
      <a:defRPr sz="2400" kern="1200">
        <a:solidFill>
          <a:schemeClr val="tx1"/>
        </a:solidFill>
        <a:latin typeface="Times" charset="0"/>
        <a:ea typeface="ＭＳ Ｐゴシック" pitchFamily="34" charset="-128"/>
        <a:cs typeface="+mn-cs"/>
      </a:defRPr>
    </a:lvl8pPr>
    <a:lvl9pPr marL="3657600" algn="l" defTabSz="914400" rtl="0" eaLnBrk="1" latinLnBrk="0" hangingPunct="1">
      <a:defRPr sz="2400" kern="1200">
        <a:solidFill>
          <a:schemeClr val="tx1"/>
        </a:solidFill>
        <a:latin typeface="Times"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167" autoAdjust="0"/>
  </p:normalViewPr>
  <p:slideViewPr>
    <p:cSldViewPr>
      <p:cViewPr varScale="1">
        <p:scale>
          <a:sx n="65" d="100"/>
          <a:sy n="65" d="100"/>
        </p:scale>
        <p:origin x="1545"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C2F0555F-BDC6-4ED0-98CA-A03F613498F5}" type="slidenum">
              <a:rPr lang="cy-GB" altLang="en-US"/>
              <a:pPr/>
              <a:t>‹#›</a:t>
            </a:fld>
            <a:endParaRPr lang="cy-GB" altLang="en-US"/>
          </a:p>
        </p:txBody>
      </p:sp>
    </p:spTree>
    <p:extLst>
      <p:ext uri="{BB962C8B-B14F-4D97-AF65-F5344CB8AC3E}">
        <p14:creationId xmlns:p14="http://schemas.microsoft.com/office/powerpoint/2010/main" val="80397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fld id="{701C1434-3CE8-4640-86CC-DF5E7BACADF5}" type="slidenum">
              <a:rPr lang="cy-GB" altLang="en-US"/>
              <a:pPr/>
              <a:t>‹#›</a:t>
            </a:fld>
            <a:endParaRPr lang="cy-GB" altLang="en-US"/>
          </a:p>
        </p:txBody>
      </p:sp>
    </p:spTree>
    <p:extLst>
      <p:ext uri="{BB962C8B-B14F-4D97-AF65-F5344CB8AC3E}">
        <p14:creationId xmlns:p14="http://schemas.microsoft.com/office/powerpoint/2010/main" val="4519231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froebel.com.au/fileadmin/user/froebel_australien/documents/Froebelgaben.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17575" y="744538"/>
            <a:ext cx="4962525"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lecture will address the central role of play in a child’s development</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18B4FF6-8C37-45C2-BD02-D903C7AF3B5C}"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7575" y="744538"/>
            <a:ext cx="4962525"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opportunity to discuss thoughts about.</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What is Play?</a:t>
            </a:r>
          </a:p>
          <a:p>
            <a:r>
              <a:rPr lang="en-GB" altLang="en-US" smtClean="0">
                <a:latin typeface="Arial" pitchFamily="34" charset="0"/>
                <a:ea typeface="ＭＳ Ｐゴシック" pitchFamily="34" charset="-128"/>
              </a:rPr>
              <a:t>What is the purpose of play?</a:t>
            </a:r>
          </a:p>
          <a:p>
            <a:r>
              <a:rPr lang="en-GB" altLang="en-US" smtClean="0">
                <a:latin typeface="Arial" pitchFamily="34" charset="0"/>
                <a:ea typeface="ＭＳ Ｐゴシック" pitchFamily="34" charset="-128"/>
              </a:rPr>
              <a:t>Where does it fit in early years education and care?</a:t>
            </a:r>
          </a:p>
          <a:p>
            <a:endParaRPr lang="en-US" altLang="en-US"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A1B45C-894C-46FE-BF0C-F5B09520EC4F}" type="slidenum">
              <a:rPr lang="cy-GB" altLang="en-US" sz="1200">
                <a:latin typeface="Arial" pitchFamily="34" charset="0"/>
              </a:rPr>
              <a:pPr/>
              <a:t>2</a:t>
            </a:fld>
            <a:endParaRPr lang="cy-GB" altLang="en-US" sz="120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17575" y="744538"/>
            <a:ext cx="4962525"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smtClean="0">
                <a:latin typeface="Arial" pitchFamily="34" charset="0"/>
                <a:ea typeface="ＭＳ Ｐゴシック" pitchFamily="34" charset="-128"/>
              </a:rPr>
              <a:t>This could extend the discussion from the previous slide.</a:t>
            </a: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9062266B-6509-470F-82FB-3EA6DDB49F64}" type="slidenum">
              <a:rPr lang="cy-GB" altLang="en-US" sz="1200">
                <a:latin typeface="Arial" pitchFamily="34" charset="0"/>
              </a:rPr>
              <a:pPr/>
              <a:t>3</a:t>
            </a:fld>
            <a:endParaRPr lang="cy-GB" altLang="en-US" sz="120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This is an interesting statement to deconstruct and discuss.</a:t>
            </a:r>
            <a:endParaRPr lang="en-US" altLang="en-US" smtClean="0">
              <a:latin typeface="Arial" pitchFamily="34" charset="0"/>
              <a:ea typeface="ＭＳ Ｐゴシック"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51650B3-E5BD-4B19-B318-94746912EFAD}" type="slidenum">
              <a:rPr lang="cy-GB" altLang="en-US" sz="1200">
                <a:latin typeface="Arial" pitchFamily="34" charset="0"/>
              </a:rPr>
              <a:pPr/>
              <a:t>4</a:t>
            </a:fld>
            <a:endParaRPr lang="cy-GB" altLang="en-US" sz="1200">
              <a:latin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7575" y="744538"/>
            <a:ext cx="4962525"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What does this term lens mean, Discuss in groups.</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a:p>
            <a:r>
              <a:rPr lang="en-GB" altLang="en-US" i="1" smtClean="0">
                <a:latin typeface="Arial" pitchFamily="34" charset="0"/>
                <a:ea typeface="ＭＳ Ｐゴシック" pitchFamily="34" charset="-128"/>
              </a:rPr>
              <a:t>Not only are children developing the neurological foundations that will enable problem solving, language and creativity, they are also learning while they are playing. They are learning how to relate to others, how to calibrate their muscles and bodies and how to think in abstract terms. Through their play children learn how to learn. What is acquired through play is not specific information but a general mind set towards solving problems that includes both abstraction and combinatorial flexibility where children string bits of behaviour together to form novel solutions to problems requiring the restructuring of thought or action… Sutton Smith 1997.</a:t>
            </a:r>
            <a:endParaRPr lang="en-GB" altLang="en-US" smtClean="0">
              <a:latin typeface="Arial" pitchFamily="34" charset="0"/>
              <a:ea typeface="ＭＳ Ｐゴシック" pitchFamily="34"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2BE2D12B-0CF8-4F49-B73E-5E9716F07D83}" type="slidenum">
              <a:rPr lang="cy-GB" altLang="en-US" sz="1200">
                <a:latin typeface="Arial" pitchFamily="34" charset="0"/>
              </a:rPr>
              <a:pPr/>
              <a:t>6</a:t>
            </a:fld>
            <a:endParaRPr lang="cy-GB" altLang="en-US" sz="120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917575" y="744538"/>
            <a:ext cx="4962525" cy="3722687"/>
          </a:xfrm>
        </p:spPr>
      </p:sp>
      <p:sp>
        <p:nvSpPr>
          <p:cNvPr id="3" name="Dalfan Nodiadau 2"/>
          <p:cNvSpPr>
            <a:spLocks noGrp="1"/>
          </p:cNvSpPr>
          <p:nvPr>
            <p:ph type="body" idx="1"/>
          </p:nvPr>
        </p:nvSpPr>
        <p:spPr/>
        <p:txBody>
          <a:bodyPr/>
          <a:lstStyle/>
          <a:p>
            <a:endParaRPr lang="en-GB" dirty="0"/>
          </a:p>
        </p:txBody>
      </p:sp>
      <p:sp>
        <p:nvSpPr>
          <p:cNvPr id="4" name="Dalfan Rhif y Sleid 3"/>
          <p:cNvSpPr>
            <a:spLocks noGrp="1"/>
          </p:cNvSpPr>
          <p:nvPr>
            <p:ph type="sldNum" sz="quarter" idx="10"/>
          </p:nvPr>
        </p:nvSpPr>
        <p:spPr/>
        <p:txBody>
          <a:bodyPr/>
          <a:lstStyle/>
          <a:p>
            <a:fld id="{701C1434-3CE8-4640-86CC-DF5E7BACADF5}" type="slidenum">
              <a:rPr lang="cy-GB" altLang="en-US" smtClean="0"/>
              <a:pPr/>
              <a:t>9</a:t>
            </a:fld>
            <a:endParaRPr lang="cy-GB" altLang="en-US"/>
          </a:p>
        </p:txBody>
      </p:sp>
    </p:spTree>
    <p:extLst>
      <p:ext uri="{BB962C8B-B14F-4D97-AF65-F5344CB8AC3E}">
        <p14:creationId xmlns:p14="http://schemas.microsoft.com/office/powerpoint/2010/main" val="112723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17575" y="744538"/>
            <a:ext cx="4962525"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hlinkClick r:id="rId3" tooltip="Initiates file download"/>
              </a:rPr>
              <a:t>'gifts' (objects ranging from simple forms like spheres, cubes and cylinders to entire sets of wooden geometric blocks in different sizes and colors</a:t>
            </a:r>
            <a:r>
              <a:rPr lang="en-GB" altLang="en-US" smtClean="0">
                <a:latin typeface="Arial" pitchFamily="34" charset="0"/>
                <a:ea typeface="ＭＳ Ｐゴシック" pitchFamily="34" charset="-128"/>
              </a:rPr>
              <a:t>) and 'occupations' (the ways these materials could be manipulated by children). One 'gift', for instance, was a wooden pin that children could use to create patterns by punching small holes in sheets of paper, and Froebel's kindergartners used sticks and dried peas much the way modern children use Tinker Toys. […] What Froebel hoped to achieve with these tools - and with the kindergarten experience as a whole - was not the instruction of isolated facts and skills but 'the creation of a sensitive, inquisitive child with an uninhibited curiosity and genuine respect for nature, family and society.</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Froebel created songs and games for mothers to use with their infants (‘This Little Piggy’ and 'Happy Birthday' apparently have a Froebelian ancestry). </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He offered no formal instruction in morals and character, but thought that children naturally acquired such traits by caring for living things like the plants and animals that have become a fixture in most kindergarten classrooms. </a:t>
            </a: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49725014-609F-419F-8E33-25D303C488CD}" type="slidenum">
              <a:rPr lang="cy-GB" altLang="en-US" sz="1200">
                <a:latin typeface="Arial" pitchFamily="34" charset="0"/>
              </a:rPr>
              <a:pPr/>
              <a:t>10</a:t>
            </a:fld>
            <a:endParaRPr lang="cy-GB" altLang="en-US" sz="120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ea typeface="ＭＳ Ｐゴシック" pitchFamily="34" charset="-128"/>
              </a:rPr>
              <a:t>Schemas are concepts that develop and evolve through accommodation and assimilation.</a:t>
            </a:r>
          </a:p>
          <a:p>
            <a:endParaRPr lang="en-GB" altLang="en-US" smtClean="0">
              <a:latin typeface="Arial" pitchFamily="34" charset="0"/>
              <a:ea typeface="ＭＳ Ｐゴシック" pitchFamily="34" charset="-128"/>
            </a:endParaRPr>
          </a:p>
          <a:p>
            <a:r>
              <a:rPr lang="en-GB" altLang="en-US" smtClean="0">
                <a:latin typeface="Arial" pitchFamily="34" charset="0"/>
                <a:ea typeface="ＭＳ Ｐゴシック" pitchFamily="34" charset="-128"/>
              </a:rPr>
              <a:t>Explain some schemas e.g. dynamic circular, going over and under, trajectory, enveloping Ask for examples from practice</a:t>
            </a:r>
          </a:p>
          <a:p>
            <a:endParaRPr lang="en-GB" altLang="en-US" smtClean="0">
              <a:latin typeface="Arial" pitchFamily="34" charset="0"/>
              <a:ea typeface="ＭＳ Ｐゴシック" pitchFamily="34" charset="-128"/>
            </a:endParaRPr>
          </a:p>
          <a:p>
            <a:endParaRPr lang="en-GB" altLang="en-US" smtClean="0">
              <a:latin typeface="Arial" pitchFamily="34" charset="0"/>
              <a:ea typeface="ＭＳ Ｐゴシック" pitchFamily="34" charset="-128"/>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6E9BFFB1-C053-41AB-AD72-69CC68D8FAEC}" type="slidenum">
              <a:rPr lang="cy-GB" altLang="en-US" sz="1200">
                <a:latin typeface="Arial" pitchFamily="34" charset="0"/>
              </a:rPr>
              <a:pPr/>
              <a:t>11</a:t>
            </a:fld>
            <a:endParaRPr lang="cy-GB" altLang="en-US" sz="1200">
              <a:latin typeface="Arial"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lstStyle/>
          <a:p>
            <a:pPr marL="228600" indent="-228600">
              <a:buFontTx/>
              <a:buAutoNum type="arabicPeriod"/>
              <a:defRPr/>
            </a:pPr>
            <a:r>
              <a:rPr lang="en-GB" dirty="0" smtClean="0"/>
              <a:t>New information– A penguin is a bird</a:t>
            </a:r>
          </a:p>
          <a:p>
            <a:pPr marL="228600" indent="-228600">
              <a:buFontTx/>
              <a:buAutoNum type="arabicPeriod"/>
              <a:defRPr/>
            </a:pPr>
            <a:r>
              <a:rPr lang="en-GB" dirty="0" smtClean="0"/>
              <a:t> Penguins can’t fly they swim how can they be a bird– Contradictory information creates disequilibrium </a:t>
            </a:r>
          </a:p>
          <a:p>
            <a:pPr marL="228600" indent="-228600">
              <a:buFontTx/>
              <a:buAutoNum type="arabicPeriod"/>
              <a:defRPr/>
            </a:pPr>
            <a:r>
              <a:rPr lang="en-GB" dirty="0" smtClean="0"/>
              <a:t> Consider the evidence feathers, lay eggs only birds lay eggs Swans and ducks swim ostriches are birds that don’t fly—Assimilation</a:t>
            </a:r>
          </a:p>
          <a:p>
            <a:pPr marL="228600" indent="-228600">
              <a:buFontTx/>
              <a:buAutoNum type="arabicPeriod"/>
              <a:defRPr/>
            </a:pPr>
            <a:r>
              <a:rPr lang="en-GB" dirty="0" smtClean="0"/>
              <a:t> A penguin is a bird but it doesn’t fly, it swims lays eggs and has feathers. Cognitive balance is restored– Accommodation</a:t>
            </a:r>
          </a:p>
          <a:p>
            <a:pPr marL="228600" indent="-228600">
              <a:buFontTx/>
              <a:buAutoNum type="arabicPeriod"/>
              <a:defRPr/>
            </a:pPr>
            <a:r>
              <a:rPr lang="en-GB" dirty="0" smtClean="0"/>
              <a:t>This process leads to the development of a ‘bird Schema’.</a:t>
            </a:r>
          </a:p>
          <a:p>
            <a:pPr marL="228600" indent="-228600">
              <a:buFontTx/>
              <a:buAutoNum type="arabicPeriod"/>
              <a:defRPr/>
            </a:pPr>
            <a:endParaRPr lang="en-GB" dirty="0" smtClean="0"/>
          </a:p>
          <a:p>
            <a:pPr>
              <a:defRPr/>
            </a:pPr>
            <a:r>
              <a:rPr lang="en-GB" dirty="0" err="1" smtClean="0"/>
              <a:t>Gray</a:t>
            </a:r>
            <a:r>
              <a:rPr lang="en-GB" dirty="0" smtClean="0"/>
              <a:t> and </a:t>
            </a:r>
            <a:r>
              <a:rPr lang="en-GB" dirty="0" err="1" smtClean="0"/>
              <a:t>Macbalin</a:t>
            </a:r>
            <a:r>
              <a:rPr lang="en-GB" dirty="0" smtClean="0"/>
              <a:t> (2016)</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950" indent="-285750">
              <a:defRPr sz="2400">
                <a:solidFill>
                  <a:schemeClr val="tx1"/>
                </a:solidFill>
                <a:latin typeface="Times" charset="0"/>
                <a:ea typeface="ＭＳ Ｐゴシック" pitchFamily="34" charset="-128"/>
              </a:defRPr>
            </a:lvl2pPr>
            <a:lvl3pPr marL="1143000" indent="-228600">
              <a:defRPr sz="2400">
                <a:solidFill>
                  <a:schemeClr val="tx1"/>
                </a:solidFill>
                <a:latin typeface="Times" charset="0"/>
                <a:ea typeface="ＭＳ Ｐゴシック" pitchFamily="34" charset="-128"/>
              </a:defRPr>
            </a:lvl3pPr>
            <a:lvl4pPr marL="1600200" indent="-228600">
              <a:defRPr sz="2400">
                <a:solidFill>
                  <a:schemeClr val="tx1"/>
                </a:solidFill>
                <a:latin typeface="Times" charset="0"/>
                <a:ea typeface="ＭＳ Ｐゴシック" pitchFamily="34" charset="-128"/>
              </a:defRPr>
            </a:lvl4pPr>
            <a:lvl5pPr marL="2057400" indent="-228600">
              <a:defRPr sz="2400">
                <a:solidFill>
                  <a:schemeClr val="tx1"/>
                </a:solidFill>
                <a:latin typeface="Times"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Times"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Times"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Times"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Times" charset="0"/>
                <a:ea typeface="ＭＳ Ｐゴシック" pitchFamily="34" charset="-128"/>
              </a:defRPr>
            </a:lvl9pPr>
          </a:lstStyle>
          <a:p>
            <a:fld id="{F4EFD654-9E06-4E8C-90D7-377E430497AC}" type="slidenum">
              <a:rPr lang="cy-GB" altLang="en-US" sz="1200">
                <a:latin typeface="Arial" pitchFamily="34" charset="0"/>
              </a:rPr>
              <a:pPr/>
              <a:t>12</a:t>
            </a:fld>
            <a:endParaRPr lang="cy-GB" altLang="en-US" sz="120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FF21837-60E3-4DE0-AB30-62A85D03E93F}" type="datetimeFigureOut">
              <a:rPr lang="en-GB"/>
              <a:pPr>
                <a:defRPr/>
              </a:pPr>
              <a:t>12/09/2019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08C1267B-CCD2-4C08-B841-39BD2937D9D2}" type="slidenum">
              <a:rPr lang="en-GB" altLang="en-US"/>
              <a:pPr/>
              <a:t>‹#›</a:t>
            </a:fld>
            <a:endParaRPr lang="en-GB" altLang="en-US"/>
          </a:p>
        </p:txBody>
      </p:sp>
    </p:spTree>
    <p:extLst>
      <p:ext uri="{BB962C8B-B14F-4D97-AF65-F5344CB8AC3E}">
        <p14:creationId xmlns:p14="http://schemas.microsoft.com/office/powerpoint/2010/main" val="1268824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E00F8EB-8133-4227-96A7-D5E62ECD0074}" type="datetimeFigureOut">
              <a:rPr lang="en-GB"/>
              <a:pPr>
                <a:defRPr/>
              </a:pPr>
              <a:t>12/09/2019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2C8E729E-0CAA-43B0-BDE9-3BF9DC10F54D}" type="slidenum">
              <a:rPr lang="en-GB" altLang="en-US"/>
              <a:pPr/>
              <a:t>‹#›</a:t>
            </a:fld>
            <a:endParaRPr lang="en-GB" altLang="en-US"/>
          </a:p>
        </p:txBody>
      </p:sp>
    </p:spTree>
    <p:extLst>
      <p:ext uri="{BB962C8B-B14F-4D97-AF65-F5344CB8AC3E}">
        <p14:creationId xmlns:p14="http://schemas.microsoft.com/office/powerpoint/2010/main" val="2467684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89E132-D168-465C-AF14-FB97C7A2119B}"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064F57B2-49FA-4ADC-BFC0-15A78D56EF46}" type="slidenum">
              <a:rPr lang="en-GB" altLang="en-US"/>
              <a:pPr/>
              <a:t>‹#›</a:t>
            </a:fld>
            <a:endParaRPr lang="en-GB" altLang="en-US"/>
          </a:p>
        </p:txBody>
      </p:sp>
    </p:spTree>
    <p:extLst>
      <p:ext uri="{BB962C8B-B14F-4D97-AF65-F5344CB8AC3E}">
        <p14:creationId xmlns:p14="http://schemas.microsoft.com/office/powerpoint/2010/main" val="1646333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8D94722-18FE-4E5B-B37F-7962E5C06228}"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061CA676-6FC0-464B-A9CF-345CFA83C319}" type="slidenum">
              <a:rPr lang="en-GB" altLang="en-US"/>
              <a:pPr/>
              <a:t>‹#›</a:t>
            </a:fld>
            <a:endParaRPr lang="en-GB" altLang="en-US"/>
          </a:p>
        </p:txBody>
      </p:sp>
    </p:spTree>
    <p:extLst>
      <p:ext uri="{BB962C8B-B14F-4D97-AF65-F5344CB8AC3E}">
        <p14:creationId xmlns:p14="http://schemas.microsoft.com/office/powerpoint/2010/main" val="2428766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05BFBC-3CA5-4BB4-941F-CFEC7825BCA6}" type="datetimeFigureOut">
              <a:rPr lang="en-GB"/>
              <a:pPr>
                <a:defRPr/>
              </a:pPr>
              <a:t>12/09/2019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8A259394-616B-40EA-92D8-F07AD3FDF6FD}" type="slidenum">
              <a:rPr lang="en-GB" altLang="en-US"/>
              <a:pPr/>
              <a:t>‹#›</a:t>
            </a:fld>
            <a:endParaRPr lang="en-GB" altLang="en-US"/>
          </a:p>
        </p:txBody>
      </p:sp>
    </p:spTree>
    <p:extLst>
      <p:ext uri="{BB962C8B-B14F-4D97-AF65-F5344CB8AC3E}">
        <p14:creationId xmlns:p14="http://schemas.microsoft.com/office/powerpoint/2010/main" val="2325331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795B7CB-0058-4181-856D-63063A377E60}" type="datetimeFigureOut">
              <a:rPr lang="en-GB"/>
              <a:pPr>
                <a:defRPr/>
              </a:pPr>
              <a:t>12/09/2019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A86ABFB-7286-4126-9450-13CA04FC4A3A}" type="slidenum">
              <a:rPr lang="en-GB" altLang="en-US"/>
              <a:pPr/>
              <a:t>‹#›</a:t>
            </a:fld>
            <a:endParaRPr lang="en-GB" altLang="en-US"/>
          </a:p>
        </p:txBody>
      </p:sp>
    </p:spTree>
    <p:extLst>
      <p:ext uri="{BB962C8B-B14F-4D97-AF65-F5344CB8AC3E}">
        <p14:creationId xmlns:p14="http://schemas.microsoft.com/office/powerpoint/2010/main" val="1096604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E771352-DB87-4696-92E8-675B01EBF58F}" type="datetimeFigureOut">
              <a:rPr lang="en-GB"/>
              <a:pPr>
                <a:defRPr/>
              </a:pPr>
              <a:t>12/09/2019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8E5E6A5B-6ECE-4FB1-A785-1BB37260C2E9}" type="slidenum">
              <a:rPr lang="en-GB" altLang="en-US"/>
              <a:pPr/>
              <a:t>‹#›</a:t>
            </a:fld>
            <a:endParaRPr lang="en-GB" altLang="en-US"/>
          </a:p>
        </p:txBody>
      </p:sp>
    </p:spTree>
    <p:extLst>
      <p:ext uri="{BB962C8B-B14F-4D97-AF65-F5344CB8AC3E}">
        <p14:creationId xmlns:p14="http://schemas.microsoft.com/office/powerpoint/2010/main" val="2978956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A055659-79E5-42B7-9C57-3F3D864A70E5}"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E9EA447E-30E6-4044-8F68-894EB7379EF1}" type="slidenum">
              <a:rPr lang="en-GB" altLang="en-US"/>
              <a:pPr/>
              <a:t>‹#›</a:t>
            </a:fld>
            <a:endParaRPr lang="en-GB" altLang="en-US"/>
          </a:p>
        </p:txBody>
      </p:sp>
    </p:spTree>
    <p:extLst>
      <p:ext uri="{BB962C8B-B14F-4D97-AF65-F5344CB8AC3E}">
        <p14:creationId xmlns:p14="http://schemas.microsoft.com/office/powerpoint/2010/main" val="374894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B994D53-03FF-41F9-9A02-75643A41F2A2}"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9B279271-C95A-4FC7-8643-70F20ADAE776}" type="slidenum">
              <a:rPr lang="en-GB" altLang="en-US"/>
              <a:pPr/>
              <a:t>‹#›</a:t>
            </a:fld>
            <a:endParaRPr lang="en-GB" altLang="en-US"/>
          </a:p>
        </p:txBody>
      </p:sp>
    </p:spTree>
    <p:extLst>
      <p:ext uri="{BB962C8B-B14F-4D97-AF65-F5344CB8AC3E}">
        <p14:creationId xmlns:p14="http://schemas.microsoft.com/office/powerpoint/2010/main" val="1632208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12F2F15-2ECD-4CD3-9AB7-DC344F616384}"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A46A8A0A-F038-460B-88D5-5DFEB0AA43DA}" type="slidenum">
              <a:rPr lang="en-GB" altLang="en-US"/>
              <a:pPr/>
              <a:t>‹#›</a:t>
            </a:fld>
            <a:endParaRPr lang="en-GB" altLang="en-US"/>
          </a:p>
        </p:txBody>
      </p:sp>
    </p:spTree>
    <p:extLst>
      <p:ext uri="{BB962C8B-B14F-4D97-AF65-F5344CB8AC3E}">
        <p14:creationId xmlns:p14="http://schemas.microsoft.com/office/powerpoint/2010/main" val="1935095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2BA6189-D9B2-4C92-8D39-53349A6AF4E0}"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1A49226D-66F0-43BF-8F80-DBE3DC147E32}" type="slidenum">
              <a:rPr lang="en-GB" altLang="en-US"/>
              <a:pPr/>
              <a:t>‹#›</a:t>
            </a:fld>
            <a:endParaRPr lang="en-GB" altLang="en-US"/>
          </a:p>
        </p:txBody>
      </p:sp>
    </p:spTree>
    <p:extLst>
      <p:ext uri="{BB962C8B-B14F-4D97-AF65-F5344CB8AC3E}">
        <p14:creationId xmlns:p14="http://schemas.microsoft.com/office/powerpoint/2010/main" val="4051096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F76DA5F4-C3E7-4A31-BF56-2B57B9BC8A1E}" type="datetimeFigureOut">
              <a:rPr lang="en-GB"/>
              <a:pPr>
                <a:defRPr/>
              </a:pPr>
              <a:t>12/09/2019</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2BBDFD49-2C0E-49D5-A82E-64502A3BA13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BMc9TPwoVxQ"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www.theatlantic.com/education/archive/2016/09/learning-through-play/499703/"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ctrTitle"/>
          </p:nvPr>
        </p:nvSpPr>
        <p:spPr>
          <a:xfrm>
            <a:off x="685800" y="1268413"/>
            <a:ext cx="7772400" cy="3600450"/>
          </a:xfrm>
        </p:spPr>
        <p:txBody>
          <a:bodyPr/>
          <a:lstStyle/>
          <a:p>
            <a:pPr eaLnBrk="1" hangingPunct="1"/>
            <a:r>
              <a:rPr lang="cy-GB" altLang="en-US" dirty="0" smtClean="0">
                <a:solidFill>
                  <a:schemeClr val="bg1"/>
                </a:solidFill>
              </a:rPr>
              <a:t>Chwarae </a:t>
            </a:r>
            <a:br>
              <a:rPr lang="cy-GB" altLang="en-US" dirty="0" smtClean="0">
                <a:solidFill>
                  <a:schemeClr val="bg1"/>
                </a:solidFill>
              </a:rPr>
            </a:br>
            <a:r>
              <a:rPr lang="en-US" altLang="en-US" dirty="0" smtClean="0">
                <a:solidFill>
                  <a:schemeClr val="bg1"/>
                </a:solidFill>
              </a:rPr>
              <a:t>Play</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cy-GB" altLang="en-US" dirty="0" smtClean="0"/>
              <a:t>Chwarae</a:t>
            </a:r>
            <a:r>
              <a:rPr lang="en-GB" altLang="en-US" dirty="0" smtClean="0"/>
              <a:t> / Play</a:t>
            </a:r>
            <a:endParaRPr lang="en-US" altLang="en-US" dirty="0" smtClean="0"/>
          </a:p>
        </p:txBody>
      </p:sp>
      <p:sp>
        <p:nvSpPr>
          <p:cNvPr id="17411" name="Content Placeholder 4"/>
          <p:cNvSpPr>
            <a:spLocks noGrp="1"/>
          </p:cNvSpPr>
          <p:nvPr>
            <p:ph sz="half" idx="1"/>
          </p:nvPr>
        </p:nvSpPr>
        <p:spPr>
          <a:xfrm>
            <a:off x="457200" y="1600200"/>
            <a:ext cx="4038600" cy="3989388"/>
          </a:xfrm>
        </p:spPr>
        <p:txBody>
          <a:bodyPr/>
          <a:lstStyle/>
          <a:p>
            <a:r>
              <a:rPr lang="cy-GB" altLang="en-US" sz="2700" dirty="0" smtClean="0"/>
              <a:t>Os chwiliwch am ddiffiniad o chwarae ar Google, y peth cyntaf a ddaw i’r golwg yw: “cymryd rhan mewn gweithgarwch er mwynhad a hamdden yn hytrach na diben difrifol neu ymarferol.”</a:t>
            </a:r>
          </a:p>
        </p:txBody>
      </p:sp>
      <p:sp>
        <p:nvSpPr>
          <p:cNvPr id="17412" name="Content Placeholder 5"/>
          <p:cNvSpPr>
            <a:spLocks noGrp="1"/>
          </p:cNvSpPr>
          <p:nvPr>
            <p:ph sz="half" idx="2"/>
          </p:nvPr>
        </p:nvSpPr>
        <p:spPr>
          <a:xfrm>
            <a:off x="4648200" y="1600200"/>
            <a:ext cx="4038600" cy="3989388"/>
          </a:xfrm>
        </p:spPr>
        <p:txBody>
          <a:bodyPr/>
          <a:lstStyle/>
          <a:p>
            <a:r>
              <a:rPr lang="en-GB" altLang="en-US" smtClean="0"/>
              <a:t>Google the definition of play and the first thing that pops up is this: “[To] engage in activity for enjoyment and recreation rather than a serious or practical purpose.”</a:t>
            </a:r>
            <a:endParaRPr lang="en-US"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685800" y="333375"/>
            <a:ext cx="7772400" cy="863600"/>
          </a:xfrm>
        </p:spPr>
        <p:txBody>
          <a:bodyPr/>
          <a:lstStyle/>
          <a:p>
            <a:pPr eaLnBrk="1" hangingPunct="1"/>
            <a:r>
              <a:rPr lang="cy-GB" altLang="en-US" sz="4000" i="1" dirty="0" smtClean="0"/>
              <a:t>Chwarae</a:t>
            </a:r>
            <a:r>
              <a:rPr lang="en-US" altLang="en-US" sz="4000" i="1" dirty="0" smtClean="0"/>
              <a:t> / Play</a:t>
            </a:r>
          </a:p>
        </p:txBody>
      </p:sp>
      <p:sp>
        <p:nvSpPr>
          <p:cNvPr id="19459" name="Content Placeholder 2"/>
          <p:cNvSpPr>
            <a:spLocks noGrp="1"/>
          </p:cNvSpPr>
          <p:nvPr>
            <p:ph sz="half" idx="1"/>
          </p:nvPr>
        </p:nvSpPr>
        <p:spPr>
          <a:xfrm>
            <a:off x="395288" y="1484313"/>
            <a:ext cx="4100512" cy="4611687"/>
          </a:xfrm>
        </p:spPr>
        <p:txBody>
          <a:bodyPr/>
          <a:lstStyle/>
          <a:p>
            <a:pPr marL="0" indent="0" eaLnBrk="1" hangingPunct="1">
              <a:buFontTx/>
              <a:buNone/>
            </a:pPr>
            <a:r>
              <a:rPr lang="cy-GB" altLang="en-US" dirty="0" smtClean="0">
                <a:ea typeface="ＭＳ Ｐゴシック" pitchFamily="34" charset="-128"/>
              </a:rPr>
              <a:t>Mae’n baradocsaidd bod llawer o addysgwyr a rhieni’n dal i wahaniaethu rhwng amser i ddysgu ac amser i chwarae heb weld y cysylltiad hanfodol rhyngddynt. </a:t>
            </a:r>
          </a:p>
        </p:txBody>
      </p:sp>
      <p:sp>
        <p:nvSpPr>
          <p:cNvPr id="19460" name="Content Placeholder 3"/>
          <p:cNvSpPr>
            <a:spLocks noGrp="1"/>
          </p:cNvSpPr>
          <p:nvPr>
            <p:ph sz="half" idx="2"/>
          </p:nvPr>
        </p:nvSpPr>
        <p:spPr>
          <a:xfrm>
            <a:off x="4648200" y="1484313"/>
            <a:ext cx="3810000" cy="4611687"/>
          </a:xfrm>
        </p:spPr>
        <p:txBody>
          <a:bodyPr/>
          <a:lstStyle/>
          <a:p>
            <a:pPr marL="0" indent="0" eaLnBrk="1" hangingPunct="1">
              <a:buFontTx/>
              <a:buNone/>
            </a:pPr>
            <a:r>
              <a:rPr lang="en-CA" altLang="en-US" smtClean="0"/>
              <a:t>It is paradoxical that many educators and parents still differentiate between a time for learning and a time for play without seeing the vital connection between them.</a:t>
            </a:r>
            <a:endParaRPr lang="en-US" altLang="en-US" i="1" smtClean="0">
              <a:ea typeface="ＭＳ Ｐゴシック"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cy-GB" altLang="en-US" dirty="0" smtClean="0"/>
              <a:t>Polisi Chwarae Cymru</a:t>
            </a:r>
            <a:r>
              <a:rPr lang="en-GB" altLang="en-US" dirty="0" smtClean="0"/>
              <a:t> </a:t>
            </a:r>
            <a:br>
              <a:rPr lang="en-GB" altLang="en-US" dirty="0" smtClean="0"/>
            </a:br>
            <a:r>
              <a:rPr lang="en-GB" altLang="en-US" dirty="0" smtClean="0"/>
              <a:t>Play Policy Wales</a:t>
            </a:r>
            <a:endParaRPr lang="en-US" altLang="en-US" dirty="0" smtClean="0"/>
          </a:p>
        </p:txBody>
      </p:sp>
      <p:sp>
        <p:nvSpPr>
          <p:cNvPr id="21507" name="Content Placeholder 2"/>
          <p:cNvSpPr>
            <a:spLocks noGrp="1"/>
          </p:cNvSpPr>
          <p:nvPr>
            <p:ph sz="half" idx="1"/>
          </p:nvPr>
        </p:nvSpPr>
        <p:spPr>
          <a:xfrm>
            <a:off x="457200" y="1600200"/>
            <a:ext cx="4038600" cy="3989388"/>
          </a:xfrm>
        </p:spPr>
        <p:txBody>
          <a:bodyPr/>
          <a:lstStyle/>
          <a:p>
            <a:r>
              <a:rPr lang="cy-GB" sz="1700" dirty="0"/>
              <a:t>C</a:t>
            </a:r>
            <a:r>
              <a:rPr lang="cy-GB" sz="1700" dirty="0" smtClean="0"/>
              <a:t>hwarae yw’r broses ddysgu elfennol y datblygodd y ddynoliaeth drwyddi. Mae plant yn arddangos rheidrwydd ymddygiadol a dymuniad greddfol i chwarae. Mae wedi cyfrannu’n sylweddol at oroesiad esblygol a datblygiadol ein rhywogaeth. Mae plant yn defnyddio chwarae yn yr amgylchedd naturiol i ddysgu am y byd y maent yn byw ynddo gydag eraill. Dyma union broses ddysgu a thyfiant, ac felly mae popeth a ddysgir drwyddi o fudd i’r plentyn</a:t>
            </a:r>
          </a:p>
          <a:p>
            <a:r>
              <a:rPr lang="cy-GB" altLang="en-US" sz="1900" dirty="0" smtClean="0"/>
              <a:t>Llywodraeth Cymru 2008</a:t>
            </a:r>
          </a:p>
        </p:txBody>
      </p:sp>
      <p:sp>
        <p:nvSpPr>
          <p:cNvPr id="21508" name="Content Placeholder 3"/>
          <p:cNvSpPr>
            <a:spLocks noGrp="1"/>
          </p:cNvSpPr>
          <p:nvPr>
            <p:ph sz="half" idx="2"/>
          </p:nvPr>
        </p:nvSpPr>
        <p:spPr>
          <a:xfrm>
            <a:off x="4787900" y="1600200"/>
            <a:ext cx="4038600" cy="3989388"/>
          </a:xfrm>
        </p:spPr>
        <p:txBody>
          <a:bodyPr/>
          <a:lstStyle/>
          <a:p>
            <a:r>
              <a:rPr lang="en-GB" altLang="en-US" sz="1600" dirty="0" smtClean="0"/>
              <a:t>Play is the elemental learning process by which humankind has developed. Children exhibit a behavioural imperative and instinctive desire to play. It has contributed significantly to the evolutionary and developmental survival of our species. Children use play in the natural environment to learn of the world they inhabit with others. It is the very process of learning and growth, and as such all that is learnt through it is of benefit to the child</a:t>
            </a:r>
            <a:r>
              <a:rPr lang="en-GB" altLang="en-US" dirty="0" smtClean="0"/>
              <a:t>.</a:t>
            </a:r>
          </a:p>
          <a:p>
            <a:r>
              <a:rPr lang="en-GB" altLang="en-US" sz="1800" dirty="0" smtClean="0"/>
              <a:t>Welsh Government 2008</a:t>
            </a:r>
            <a:endParaRPr lang="en-US" altLang="en-US" sz="1800" dirty="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Content Placeholder 2"/>
          <p:cNvSpPr>
            <a:spLocks noGrp="1"/>
          </p:cNvSpPr>
          <p:nvPr>
            <p:ph sz="half" idx="1"/>
          </p:nvPr>
        </p:nvSpPr>
        <p:spPr>
          <a:xfrm>
            <a:off x="395536" y="1196752"/>
            <a:ext cx="4248472" cy="4536504"/>
          </a:xfrm>
        </p:spPr>
        <p:txBody>
          <a:bodyPr/>
          <a:lstStyle/>
          <a:p>
            <a:r>
              <a:rPr lang="cy-GB" altLang="en-US" dirty="0" smtClean="0"/>
              <a:t>Wrth i blant chwarae, mae’u hymennydd yn datblygu, eu cyhyrau’n cryfhau, ac maent yn datblygu sgiliau byw a chymdeithasu da megis dysgu rhannu, cymryd eu tro, gwneud dewisiadau a deall teimladau pobl eraill. </a:t>
            </a:r>
          </a:p>
        </p:txBody>
      </p:sp>
      <p:sp>
        <p:nvSpPr>
          <p:cNvPr id="23556" name="Content Placeholder 3"/>
          <p:cNvSpPr>
            <a:spLocks noGrp="1"/>
          </p:cNvSpPr>
          <p:nvPr>
            <p:ph sz="half" idx="2"/>
          </p:nvPr>
        </p:nvSpPr>
        <p:spPr>
          <a:xfrm>
            <a:off x="4640263" y="1196975"/>
            <a:ext cx="4038600" cy="3989388"/>
          </a:xfrm>
        </p:spPr>
        <p:txBody>
          <a:bodyPr/>
          <a:lstStyle/>
          <a:p>
            <a:r>
              <a:rPr lang="en-CA" altLang="en-US" dirty="0" smtClean="0"/>
              <a:t>As children play, their brain develops, their muscles grow strong, and they develop good social and life skills such as learning to share, take turns, make choices and understand the feelings of others.</a:t>
            </a:r>
            <a:endParaRPr lang="en-GB" altLang="en-US"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endParaRPr lang="en-GB" altLang="en-US" smtClean="0"/>
          </a:p>
        </p:txBody>
      </p:sp>
      <p:sp>
        <p:nvSpPr>
          <p:cNvPr id="24579" name="Content Placeholder 2"/>
          <p:cNvSpPr>
            <a:spLocks noGrp="1"/>
          </p:cNvSpPr>
          <p:nvPr>
            <p:ph sz="half" idx="1"/>
          </p:nvPr>
        </p:nvSpPr>
        <p:spPr>
          <a:xfrm>
            <a:off x="457200" y="1600200"/>
            <a:ext cx="4038600" cy="3989388"/>
          </a:xfrm>
        </p:spPr>
        <p:txBody>
          <a:bodyPr/>
          <a:lstStyle/>
          <a:p>
            <a:r>
              <a:rPr lang="cy-GB" altLang="en-US" dirty="0" smtClean="0"/>
              <a:t>Chwarae yw’r lens y bydd plant yn profi’u byd drwyddi, a byd pobl eraill. </a:t>
            </a:r>
          </a:p>
          <a:p>
            <a:r>
              <a:rPr lang="en-GB" altLang="en-US" dirty="0" smtClean="0"/>
              <a:t>Sutton Smith (1997)</a:t>
            </a:r>
          </a:p>
        </p:txBody>
      </p:sp>
      <p:sp>
        <p:nvSpPr>
          <p:cNvPr id="24580" name="Content Placeholder 3"/>
          <p:cNvSpPr>
            <a:spLocks noGrp="1"/>
          </p:cNvSpPr>
          <p:nvPr>
            <p:ph sz="half" idx="2"/>
          </p:nvPr>
        </p:nvSpPr>
        <p:spPr>
          <a:xfrm>
            <a:off x="4648200" y="1600200"/>
            <a:ext cx="4038600" cy="3989388"/>
          </a:xfrm>
        </p:spPr>
        <p:txBody>
          <a:bodyPr/>
          <a:lstStyle/>
          <a:p>
            <a:r>
              <a:rPr lang="en-GB" altLang="en-US" smtClean="0"/>
              <a:t>Play is the lens through which children experience their world, and the world of others.</a:t>
            </a:r>
          </a:p>
          <a:p>
            <a:r>
              <a:rPr lang="en-GB" altLang="en-US" smtClean="0"/>
              <a:t>Sutton Smith (1997)</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sz="3800" dirty="0" smtClean="0"/>
              <a:t>Buddion emosiynol ac ymddygiadol </a:t>
            </a:r>
            <a:r>
              <a:rPr lang="en-GB" altLang="en-US" dirty="0" smtClean="0"/>
              <a:t/>
            </a:r>
            <a:br>
              <a:rPr lang="en-GB" altLang="en-US" dirty="0" smtClean="0"/>
            </a:br>
            <a:r>
              <a:rPr lang="en-GB" altLang="en-US" dirty="0" smtClean="0"/>
              <a:t>Emotional-behavioural benefits </a:t>
            </a:r>
          </a:p>
        </p:txBody>
      </p:sp>
      <p:sp>
        <p:nvSpPr>
          <p:cNvPr id="26627" name="Content Placeholder 2"/>
          <p:cNvSpPr>
            <a:spLocks noGrp="1"/>
          </p:cNvSpPr>
          <p:nvPr>
            <p:ph sz="half" idx="1"/>
          </p:nvPr>
        </p:nvSpPr>
        <p:spPr>
          <a:xfrm>
            <a:off x="467544" y="1412776"/>
            <a:ext cx="4038600" cy="3989388"/>
          </a:xfrm>
        </p:spPr>
        <p:txBody>
          <a:bodyPr/>
          <a:lstStyle/>
          <a:p>
            <a:pPr lvl="0"/>
            <a:r>
              <a:rPr lang="cy-GB" altLang="en-US" sz="1900" dirty="0" smtClean="0">
                <a:solidFill>
                  <a:prstClr val="black"/>
                </a:solidFill>
              </a:rPr>
              <a:t>Mae chwarae’n lleihau ofn, </a:t>
            </a:r>
            <a:r>
              <a:rPr lang="cy-GB" altLang="en-US" sz="1900" noProof="1" smtClean="0">
                <a:solidFill>
                  <a:prstClr val="black"/>
                </a:solidFill>
              </a:rPr>
              <a:t>gorbryder</a:t>
            </a:r>
            <a:r>
              <a:rPr lang="cy-GB" altLang="en-US" sz="1900" dirty="0" smtClean="0">
                <a:solidFill>
                  <a:prstClr val="black"/>
                </a:solidFill>
              </a:rPr>
              <a:t>, straen, anniddigrwydd </a:t>
            </a:r>
          </a:p>
          <a:p>
            <a:pPr lvl="0"/>
            <a:r>
              <a:rPr lang="cy-GB" altLang="en-US" sz="1900" dirty="0" smtClean="0">
                <a:solidFill>
                  <a:prstClr val="black"/>
                </a:solidFill>
              </a:rPr>
              <a:t>Mae’n creu llawenydd, agosatrwydd, hunan-barch a meistrolaeth nad yw wedi’i seilio ar bobl eraill yn colli parch</a:t>
            </a:r>
          </a:p>
          <a:p>
            <a:pPr lvl="0"/>
            <a:r>
              <a:rPr lang="cy-GB" altLang="en-US" sz="1900" dirty="0" smtClean="0">
                <a:solidFill>
                  <a:prstClr val="black"/>
                </a:solidFill>
              </a:rPr>
              <a:t>Mae’n gwella hyblygrwydd  emosiynol a natur agored </a:t>
            </a:r>
          </a:p>
          <a:p>
            <a:pPr lvl="0"/>
            <a:r>
              <a:rPr lang="cy-GB" altLang="en-US" sz="1900" dirty="0" smtClean="0">
                <a:solidFill>
                  <a:prstClr val="black"/>
                </a:solidFill>
              </a:rPr>
              <a:t>Mae’n cynyddu llonyddwch, gwytnwch a’r gallu i addasu ac i ddelio </a:t>
            </a:r>
            <a:r>
              <a:rPr lang="cy-GB" altLang="en-US" sz="1900" noProof="1" smtClean="0">
                <a:solidFill>
                  <a:prstClr val="black"/>
                </a:solidFill>
              </a:rPr>
              <a:t>â’r </a:t>
            </a:r>
            <a:r>
              <a:rPr lang="cy-GB" altLang="en-US" sz="1900" dirty="0" smtClean="0">
                <a:solidFill>
                  <a:prstClr val="black"/>
                </a:solidFill>
              </a:rPr>
              <a:t>annisgwyl a newid </a:t>
            </a:r>
          </a:p>
          <a:p>
            <a:pPr lvl="0"/>
            <a:r>
              <a:rPr lang="cy-GB" altLang="en-US" sz="1900" dirty="0" smtClean="0">
                <a:solidFill>
                  <a:prstClr val="black"/>
                </a:solidFill>
              </a:rPr>
              <a:t>Mae chwarae’n gallu gwella poen emosiynol</a:t>
            </a:r>
            <a:r>
              <a:rPr lang="cy-GB" altLang="en-US" sz="2000" dirty="0" smtClean="0">
                <a:solidFill>
                  <a:prstClr val="black"/>
                </a:solidFill>
              </a:rPr>
              <a:t>.</a:t>
            </a:r>
          </a:p>
          <a:p>
            <a:endParaRPr lang="en-GB" altLang="en-US" dirty="0" smtClean="0"/>
          </a:p>
        </p:txBody>
      </p:sp>
      <p:sp>
        <p:nvSpPr>
          <p:cNvPr id="26628" name="Content Placeholder 3"/>
          <p:cNvSpPr>
            <a:spLocks noGrp="1"/>
          </p:cNvSpPr>
          <p:nvPr>
            <p:ph sz="half" idx="2"/>
          </p:nvPr>
        </p:nvSpPr>
        <p:spPr>
          <a:xfrm>
            <a:off x="4648200" y="1600200"/>
            <a:ext cx="4038600" cy="3989388"/>
          </a:xfrm>
        </p:spPr>
        <p:txBody>
          <a:bodyPr/>
          <a:lstStyle/>
          <a:p>
            <a:r>
              <a:rPr lang="en-GB" altLang="en-US" sz="2000" dirty="0" smtClean="0"/>
              <a:t>Play reduces fear, anxiety, stress, irritability </a:t>
            </a:r>
          </a:p>
          <a:p>
            <a:r>
              <a:rPr lang="en-GB" altLang="en-US" sz="2000" dirty="0" smtClean="0"/>
              <a:t>Creates joy, intimacy, self-esteem and mastery not based on other’s loss of esteem </a:t>
            </a:r>
          </a:p>
          <a:p>
            <a:r>
              <a:rPr lang="en-GB" altLang="en-US" sz="2000" dirty="0" smtClean="0"/>
              <a:t> Improves emotional flexibility and openness </a:t>
            </a:r>
          </a:p>
          <a:p>
            <a:r>
              <a:rPr lang="en-GB" altLang="en-US" sz="2000" dirty="0" smtClean="0"/>
              <a:t>Increases calmness, resilience and adaptability and ability to deal with surprise and change </a:t>
            </a:r>
          </a:p>
          <a:p>
            <a:r>
              <a:rPr lang="en-GB" altLang="en-US" sz="2000" dirty="0" smtClean="0"/>
              <a:t>Play can heal emotional pain.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cy-GB" altLang="en-US" dirty="0" smtClean="0"/>
              <a:t>Buddion cymdeithasol chwarae</a:t>
            </a:r>
            <a:br>
              <a:rPr lang="cy-GB" altLang="en-US" dirty="0" smtClean="0"/>
            </a:br>
            <a:r>
              <a:rPr lang="en-GB" altLang="en-US" dirty="0" smtClean="0"/>
              <a:t>Social benefits of play</a:t>
            </a:r>
          </a:p>
        </p:txBody>
      </p:sp>
      <p:sp>
        <p:nvSpPr>
          <p:cNvPr id="27651" name="Content Placeholder 2"/>
          <p:cNvSpPr>
            <a:spLocks noGrp="1"/>
          </p:cNvSpPr>
          <p:nvPr>
            <p:ph sz="half" idx="1"/>
          </p:nvPr>
        </p:nvSpPr>
        <p:spPr>
          <a:xfrm>
            <a:off x="467544" y="1700808"/>
            <a:ext cx="4038600" cy="3989388"/>
          </a:xfrm>
        </p:spPr>
        <p:txBody>
          <a:bodyPr/>
          <a:lstStyle/>
          <a:p>
            <a:pPr lvl="0"/>
            <a:r>
              <a:rPr lang="cy-GB" altLang="en-US" sz="2150" dirty="0" smtClean="0">
                <a:solidFill>
                  <a:prstClr val="black"/>
                </a:solidFill>
              </a:rPr>
              <a:t>Mae’n cynyddu empathi, tosturi, a rhannu </a:t>
            </a:r>
          </a:p>
          <a:p>
            <a:pPr lvl="0"/>
            <a:r>
              <a:rPr lang="cy-GB" altLang="en-US" sz="2150" dirty="0" smtClean="0">
                <a:solidFill>
                  <a:prstClr val="black"/>
                </a:solidFill>
              </a:rPr>
              <a:t>Mae’n creu opsiynau a dewisiadau </a:t>
            </a:r>
          </a:p>
          <a:p>
            <a:pPr lvl="0"/>
            <a:r>
              <a:rPr lang="cy-GB" altLang="en-US" sz="2150" dirty="0" smtClean="0">
                <a:solidFill>
                  <a:prstClr val="black"/>
                </a:solidFill>
              </a:rPr>
              <a:t>Mae’n modelu perthnasoedd wedi’u seilio ar gynhwysiant yn hytrach nag ar allgau  </a:t>
            </a:r>
          </a:p>
          <a:p>
            <a:pPr lvl="0"/>
            <a:r>
              <a:rPr lang="cy-GB" altLang="en-US" sz="2150" dirty="0" smtClean="0">
                <a:solidFill>
                  <a:prstClr val="black"/>
                </a:solidFill>
              </a:rPr>
              <a:t>Mae’n gwella sgiliau di-eiriau </a:t>
            </a:r>
          </a:p>
          <a:p>
            <a:pPr lvl="0"/>
            <a:r>
              <a:rPr lang="cy-GB" altLang="en-US" sz="2150" dirty="0" smtClean="0">
                <a:solidFill>
                  <a:prstClr val="black"/>
                </a:solidFill>
              </a:rPr>
              <a:t>Mae’n cynyddu’r gallu i roi sylw ac ymlyniad</a:t>
            </a:r>
          </a:p>
          <a:p>
            <a:endParaRPr lang="en-GB" altLang="en-US" dirty="0" smtClean="0"/>
          </a:p>
        </p:txBody>
      </p:sp>
      <p:sp>
        <p:nvSpPr>
          <p:cNvPr id="27652" name="Content Placeholder 3"/>
          <p:cNvSpPr>
            <a:spLocks noGrp="1"/>
          </p:cNvSpPr>
          <p:nvPr>
            <p:ph sz="half" idx="2"/>
          </p:nvPr>
        </p:nvSpPr>
        <p:spPr>
          <a:xfrm>
            <a:off x="4648200" y="1600200"/>
            <a:ext cx="4038600" cy="3989388"/>
          </a:xfrm>
        </p:spPr>
        <p:txBody>
          <a:bodyPr/>
          <a:lstStyle/>
          <a:p>
            <a:r>
              <a:rPr lang="en-GB" altLang="en-US" sz="2400" dirty="0" smtClean="0"/>
              <a:t>Increases empathy, compassion, and sharing </a:t>
            </a:r>
          </a:p>
          <a:p>
            <a:r>
              <a:rPr lang="en-GB" altLang="en-US" sz="2400" dirty="0" smtClean="0"/>
              <a:t> Creates options and choices </a:t>
            </a:r>
          </a:p>
          <a:p>
            <a:r>
              <a:rPr lang="en-GB" altLang="en-US" sz="2400" dirty="0" smtClean="0"/>
              <a:t> Models relationships based on inclusion rather than exclusion </a:t>
            </a:r>
          </a:p>
          <a:p>
            <a:r>
              <a:rPr lang="en-GB" altLang="en-US" sz="2400" dirty="0" smtClean="0"/>
              <a:t> Improves nonverbal skills </a:t>
            </a:r>
          </a:p>
          <a:p>
            <a:r>
              <a:rPr lang="en-GB" altLang="en-US" sz="2400" dirty="0" smtClean="0"/>
              <a:t> Increases attention and attachment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cy-GB" altLang="en-US" dirty="0" smtClean="0"/>
              <a:t>Buddion corfforol </a:t>
            </a:r>
            <a:r>
              <a:rPr lang="en-GB" altLang="en-US" dirty="0" smtClean="0"/>
              <a:t/>
            </a:r>
            <a:br>
              <a:rPr lang="en-GB" altLang="en-US" dirty="0" smtClean="0"/>
            </a:br>
            <a:r>
              <a:rPr lang="en-GB" altLang="en-US" dirty="0" smtClean="0"/>
              <a:t>Physical benefits</a:t>
            </a:r>
          </a:p>
        </p:txBody>
      </p:sp>
      <p:sp>
        <p:nvSpPr>
          <p:cNvPr id="28675" name="Content Placeholder 2"/>
          <p:cNvSpPr>
            <a:spLocks noGrp="1"/>
          </p:cNvSpPr>
          <p:nvPr>
            <p:ph sz="half" idx="1"/>
          </p:nvPr>
        </p:nvSpPr>
        <p:spPr>
          <a:xfrm>
            <a:off x="457200" y="1600200"/>
            <a:ext cx="4038600" cy="3989388"/>
          </a:xfrm>
        </p:spPr>
        <p:txBody>
          <a:bodyPr/>
          <a:lstStyle/>
          <a:p>
            <a:pPr lvl="0"/>
            <a:r>
              <a:rPr lang="cy-GB" altLang="en-US" sz="2100" dirty="0" smtClean="0">
                <a:solidFill>
                  <a:prstClr val="black"/>
                </a:solidFill>
              </a:rPr>
              <a:t>Mae emosiynau cadarnhaol yn cynyddu effeithlonrwydd y systemau imiwnedd, endocrinaidd a </a:t>
            </a:r>
            <a:r>
              <a:rPr lang="cy-GB" altLang="en-US" sz="2100" noProof="1" smtClean="0">
                <a:solidFill>
                  <a:prstClr val="black"/>
                </a:solidFill>
              </a:rPr>
              <a:t>chardiofasgwla</a:t>
            </a:r>
            <a:r>
              <a:rPr lang="cy-GB" altLang="en-US" sz="2100" dirty="0" smtClean="0">
                <a:solidFill>
                  <a:prstClr val="black"/>
                </a:solidFill>
              </a:rPr>
              <a:t>r </a:t>
            </a:r>
          </a:p>
          <a:p>
            <a:pPr lvl="0"/>
            <a:r>
              <a:rPr lang="cy-GB" altLang="en-US" sz="2100" dirty="0" smtClean="0">
                <a:solidFill>
                  <a:prstClr val="black"/>
                </a:solidFill>
              </a:rPr>
              <a:t>Yn lleihau straen, blinder, anafiadau, ac iselder </a:t>
            </a:r>
          </a:p>
          <a:p>
            <a:pPr lvl="0"/>
            <a:r>
              <a:rPr lang="cy-GB" altLang="en-US" sz="2100" dirty="0" smtClean="0">
                <a:solidFill>
                  <a:prstClr val="black"/>
                </a:solidFill>
              </a:rPr>
              <a:t>Yn cynyddu rhychwant y symudiadau, ystwythder, </a:t>
            </a:r>
            <a:r>
              <a:rPr lang="cy-GB" altLang="en-US" sz="2100" noProof="1" smtClean="0">
                <a:solidFill>
                  <a:prstClr val="black"/>
                </a:solidFill>
              </a:rPr>
              <a:t>cydsymudiad</a:t>
            </a:r>
            <a:r>
              <a:rPr lang="cy-GB" altLang="en-US" sz="2100" dirty="0" smtClean="0">
                <a:solidFill>
                  <a:prstClr val="black"/>
                </a:solidFill>
              </a:rPr>
              <a:t>, cydbwysedd, hyblygrwydd, ac archwilio echddygol manwl a bras</a:t>
            </a:r>
          </a:p>
          <a:p>
            <a:endParaRPr lang="en-GB" altLang="en-US" dirty="0" smtClean="0"/>
          </a:p>
        </p:txBody>
      </p:sp>
      <p:sp>
        <p:nvSpPr>
          <p:cNvPr id="28676" name="Content Placeholder 3"/>
          <p:cNvSpPr>
            <a:spLocks noGrp="1"/>
          </p:cNvSpPr>
          <p:nvPr>
            <p:ph sz="half" idx="2"/>
          </p:nvPr>
        </p:nvSpPr>
        <p:spPr>
          <a:xfrm>
            <a:off x="4648200" y="1600200"/>
            <a:ext cx="4038600" cy="3989388"/>
          </a:xfrm>
        </p:spPr>
        <p:txBody>
          <a:bodyPr/>
          <a:lstStyle/>
          <a:p>
            <a:r>
              <a:rPr lang="en-GB" altLang="en-US" sz="2300" dirty="0" smtClean="0"/>
              <a:t> Positive emotions increase the efficiency of immune, endocrine, and cardiovascular systems </a:t>
            </a:r>
          </a:p>
          <a:p>
            <a:r>
              <a:rPr lang="en-GB" altLang="en-US" sz="2300" dirty="0" smtClean="0"/>
              <a:t> Decreases stress, fatigue, injury, and depression </a:t>
            </a:r>
          </a:p>
          <a:p>
            <a:r>
              <a:rPr lang="en-GB" altLang="en-US" sz="2300" dirty="0" smtClean="0"/>
              <a:t>Increases range of motion, agility, coordination, balance, flexibility, and fine and gross motor exploration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dirty="0" smtClean="0"/>
              <a:t>Froebel</a:t>
            </a:r>
            <a:endParaRPr lang="en-US" altLang="en-US" dirty="0" smtClean="0"/>
          </a:p>
        </p:txBody>
      </p:sp>
      <p:sp>
        <p:nvSpPr>
          <p:cNvPr id="29699" name="Content Placeholder 2"/>
          <p:cNvSpPr>
            <a:spLocks noGrp="1"/>
          </p:cNvSpPr>
          <p:nvPr>
            <p:ph sz="half" idx="1"/>
          </p:nvPr>
        </p:nvSpPr>
        <p:spPr>
          <a:xfrm>
            <a:off x="323528" y="1268760"/>
            <a:ext cx="4172272" cy="4320828"/>
          </a:xfrm>
        </p:spPr>
        <p:txBody>
          <a:bodyPr/>
          <a:lstStyle/>
          <a:p>
            <a:pPr lvl="0"/>
            <a:r>
              <a:rPr lang="cy-GB" altLang="en-US" sz="2500" dirty="0" smtClean="0">
                <a:solidFill>
                  <a:prstClr val="black"/>
                </a:solidFill>
              </a:rPr>
              <a:t>Rhoddion </a:t>
            </a:r>
            <a:r>
              <a:rPr lang="cy-GB" altLang="en-US" sz="2500" noProof="1" smtClean="0">
                <a:solidFill>
                  <a:prstClr val="black"/>
                </a:solidFill>
              </a:rPr>
              <a:t>Froebel</a:t>
            </a:r>
          </a:p>
          <a:p>
            <a:pPr lvl="0"/>
            <a:r>
              <a:rPr lang="cy-GB" altLang="en-US" sz="2500" dirty="0" smtClean="0">
                <a:solidFill>
                  <a:prstClr val="black"/>
                </a:solidFill>
              </a:rPr>
              <a:t>Caneuon a gemau</a:t>
            </a:r>
          </a:p>
          <a:p>
            <a:pPr lvl="0"/>
            <a:r>
              <a:rPr lang="cy-GB" altLang="en-US" sz="2500" dirty="0" smtClean="0">
                <a:solidFill>
                  <a:prstClr val="black"/>
                </a:solidFill>
              </a:rPr>
              <a:t>Gofalu am bethau byw, planhigion ac anifeiliaid</a:t>
            </a:r>
          </a:p>
          <a:p>
            <a:pPr lvl="0"/>
            <a:r>
              <a:rPr lang="cy-GB" altLang="en-US" sz="2500" dirty="0" smtClean="0">
                <a:solidFill>
                  <a:prstClr val="black"/>
                </a:solidFill>
              </a:rPr>
              <a:t>Cyn </a:t>
            </a:r>
            <a:r>
              <a:rPr lang="cy-GB" altLang="en-US" sz="2500" noProof="1" smtClean="0">
                <a:solidFill>
                  <a:prstClr val="black"/>
                </a:solidFill>
              </a:rPr>
              <a:t>Froebel </a:t>
            </a:r>
            <a:r>
              <a:rPr lang="cy-GB" altLang="en-US" sz="2500" dirty="0" smtClean="0">
                <a:solidFill>
                  <a:prstClr val="black"/>
                </a:solidFill>
              </a:rPr>
              <a:t>ni châi plant ifanc iawn eu haddysgu.</a:t>
            </a:r>
          </a:p>
          <a:p>
            <a:pPr lvl="0"/>
            <a:r>
              <a:rPr lang="cy-GB" altLang="en-US" sz="2500" dirty="0" smtClean="0">
                <a:solidFill>
                  <a:prstClr val="black"/>
                </a:solidFill>
              </a:rPr>
              <a:t>Mae’n cydnabod ein bod yn fodau creadigol </a:t>
            </a:r>
            <a:r>
              <a:rPr lang="cy-GB" altLang="en-US" sz="2500" dirty="0">
                <a:solidFill>
                  <a:prstClr val="black"/>
                </a:solidFill>
              </a:rPr>
              <a:t>yn ein </a:t>
            </a:r>
            <a:r>
              <a:rPr lang="cy-GB" altLang="en-US" sz="2500" dirty="0" smtClean="0">
                <a:solidFill>
                  <a:prstClr val="black"/>
                </a:solidFill>
              </a:rPr>
              <a:t>hanfod.</a:t>
            </a:r>
          </a:p>
          <a:p>
            <a:endParaRPr lang="en-US" altLang="en-US" dirty="0" smtClean="0"/>
          </a:p>
        </p:txBody>
      </p:sp>
      <p:sp>
        <p:nvSpPr>
          <p:cNvPr id="29700" name="Content Placeholder 3"/>
          <p:cNvSpPr>
            <a:spLocks noGrp="1"/>
          </p:cNvSpPr>
          <p:nvPr>
            <p:ph sz="half" idx="2"/>
          </p:nvPr>
        </p:nvSpPr>
        <p:spPr>
          <a:xfrm>
            <a:off x="4648200" y="1196752"/>
            <a:ext cx="4028256" cy="4392836"/>
          </a:xfrm>
        </p:spPr>
        <p:txBody>
          <a:bodyPr/>
          <a:lstStyle/>
          <a:p>
            <a:r>
              <a:rPr lang="en-US" altLang="en-US" sz="2500" dirty="0" smtClean="0"/>
              <a:t>Froebel's Gifts</a:t>
            </a:r>
          </a:p>
          <a:p>
            <a:r>
              <a:rPr lang="en-US" altLang="en-US" sz="2500" dirty="0" smtClean="0"/>
              <a:t>Songs and games</a:t>
            </a:r>
          </a:p>
          <a:p>
            <a:r>
              <a:rPr lang="en-US" altLang="en-US" sz="2500" dirty="0" smtClean="0"/>
              <a:t>Caring for living thing, plants and animals</a:t>
            </a:r>
          </a:p>
          <a:p>
            <a:r>
              <a:rPr lang="en-US" altLang="en-US" sz="2500" dirty="0" smtClean="0"/>
              <a:t>Prior to Froebel very young children were not educated.</a:t>
            </a:r>
          </a:p>
          <a:p>
            <a:r>
              <a:rPr lang="en-US" altLang="en-US" sz="2500" dirty="0" smtClean="0"/>
              <a:t>Recognizes that at our essence we are creative beings.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smtClean="0"/>
              <a:t>Piaget</a:t>
            </a:r>
            <a:endParaRPr lang="en-US" altLang="en-US" smtClean="0"/>
          </a:p>
        </p:txBody>
      </p:sp>
      <p:sp>
        <p:nvSpPr>
          <p:cNvPr id="31747" name="Content Placeholder 2"/>
          <p:cNvSpPr>
            <a:spLocks noGrp="1"/>
          </p:cNvSpPr>
          <p:nvPr>
            <p:ph sz="half" idx="1"/>
          </p:nvPr>
        </p:nvSpPr>
        <p:spPr>
          <a:xfrm>
            <a:off x="457200" y="1600200"/>
            <a:ext cx="4038600" cy="3989388"/>
          </a:xfrm>
        </p:spPr>
        <p:txBody>
          <a:bodyPr/>
          <a:lstStyle/>
          <a:p>
            <a:r>
              <a:rPr lang="cy-GB" altLang="en-US" dirty="0" smtClean="0"/>
              <a:t>Addasiad</a:t>
            </a:r>
          </a:p>
          <a:p>
            <a:r>
              <a:rPr lang="cy-GB" altLang="en-US" dirty="0" smtClean="0"/>
              <a:t>Cydweddiad</a:t>
            </a:r>
          </a:p>
          <a:p>
            <a:r>
              <a:rPr lang="cy-GB" altLang="en-US" dirty="0" smtClean="0"/>
              <a:t>Sgema</a:t>
            </a:r>
          </a:p>
          <a:p>
            <a:r>
              <a:rPr lang="cy-GB" altLang="en-US" dirty="0" smtClean="0"/>
              <a:t>Cydbwysedd.</a:t>
            </a:r>
          </a:p>
          <a:p>
            <a:endParaRPr lang="en-US" altLang="en-US" dirty="0" smtClean="0"/>
          </a:p>
        </p:txBody>
      </p:sp>
      <p:sp>
        <p:nvSpPr>
          <p:cNvPr id="31748" name="Content Placeholder 3"/>
          <p:cNvSpPr>
            <a:spLocks noGrp="1"/>
          </p:cNvSpPr>
          <p:nvPr>
            <p:ph sz="half" idx="2"/>
          </p:nvPr>
        </p:nvSpPr>
        <p:spPr>
          <a:xfrm>
            <a:off x="4648200" y="1600200"/>
            <a:ext cx="4038600" cy="3989388"/>
          </a:xfrm>
        </p:spPr>
        <p:txBody>
          <a:bodyPr/>
          <a:lstStyle/>
          <a:p>
            <a:r>
              <a:rPr lang="en-US" altLang="en-US" dirty="0" smtClean="0"/>
              <a:t>Accommodation</a:t>
            </a:r>
          </a:p>
          <a:p>
            <a:r>
              <a:rPr lang="en-US" altLang="en-US" dirty="0" smtClean="0"/>
              <a:t>Assimilation</a:t>
            </a:r>
          </a:p>
          <a:p>
            <a:r>
              <a:rPr lang="en-US" altLang="en-US" dirty="0" smtClean="0"/>
              <a:t>Schema</a:t>
            </a:r>
          </a:p>
          <a:p>
            <a:r>
              <a:rPr lang="en-US" altLang="en-US" dirty="0" smtClean="0"/>
              <a:t>Equilibration.</a:t>
            </a:r>
          </a:p>
          <a:p>
            <a:endParaRPr lang="en-US" altLang="en-US" dirty="0"/>
          </a:p>
          <a:p>
            <a:r>
              <a:rPr lang="en-GB" dirty="0">
                <a:hlinkClick r:id="rId3"/>
              </a:rPr>
              <a:t>https://www.youtube.com/watch?v=BMc9TPwoVxQ</a:t>
            </a:r>
            <a:endParaRPr lang="en-US" altLang="en-US"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cy-GB" altLang="en-US" dirty="0" smtClean="0"/>
              <a:t>Ffurfio sgema</a:t>
            </a:r>
            <a:br>
              <a:rPr lang="cy-GB" altLang="en-US" dirty="0" smtClean="0"/>
            </a:br>
            <a:r>
              <a:rPr lang="en-GB" altLang="en-US" dirty="0" smtClean="0"/>
              <a:t>Schema formation</a:t>
            </a:r>
          </a:p>
        </p:txBody>
      </p:sp>
      <p:sp>
        <p:nvSpPr>
          <p:cNvPr id="33795" name="Content Placeholder 2"/>
          <p:cNvSpPr>
            <a:spLocks noGrp="1"/>
          </p:cNvSpPr>
          <p:nvPr>
            <p:ph sz="half" idx="1"/>
          </p:nvPr>
        </p:nvSpPr>
        <p:spPr>
          <a:xfrm>
            <a:off x="457200" y="1600200"/>
            <a:ext cx="4038600" cy="3989388"/>
          </a:xfrm>
        </p:spPr>
        <p:txBody>
          <a:bodyPr/>
          <a:lstStyle/>
          <a:p>
            <a:pPr marL="0" lvl="0" indent="0">
              <a:buNone/>
            </a:pPr>
            <a:r>
              <a:rPr lang="cy-GB" altLang="en-US" dirty="0" smtClean="0">
                <a:solidFill>
                  <a:prstClr val="black"/>
                </a:solidFill>
              </a:rPr>
              <a:t>Pengwiniaid</a:t>
            </a:r>
          </a:p>
          <a:p>
            <a:pPr marL="0" lvl="0" indent="0">
              <a:buNone/>
            </a:pPr>
            <a:r>
              <a:rPr lang="cy-GB" altLang="en-US" dirty="0" smtClean="0">
                <a:solidFill>
                  <a:prstClr val="black"/>
                </a:solidFill>
              </a:rPr>
              <a:t>Trafodwch </a:t>
            </a:r>
          </a:p>
          <a:p>
            <a:endParaRPr lang="en-GB" altLang="en-US" dirty="0" smtClean="0"/>
          </a:p>
        </p:txBody>
      </p:sp>
      <p:sp>
        <p:nvSpPr>
          <p:cNvPr id="33796" name="Content Placeholder 3"/>
          <p:cNvSpPr>
            <a:spLocks noGrp="1"/>
          </p:cNvSpPr>
          <p:nvPr>
            <p:ph sz="half" idx="2"/>
          </p:nvPr>
        </p:nvSpPr>
        <p:spPr>
          <a:xfrm>
            <a:off x="4648200" y="1600200"/>
            <a:ext cx="4038600" cy="3989388"/>
          </a:xfrm>
        </p:spPr>
        <p:txBody>
          <a:bodyPr/>
          <a:lstStyle/>
          <a:p>
            <a:pPr marL="0" indent="0">
              <a:buFont typeface="Arial" pitchFamily="34" charset="0"/>
              <a:buNone/>
            </a:pPr>
            <a:r>
              <a:rPr lang="en-GB" altLang="en-US" dirty="0" smtClean="0"/>
              <a:t>Penguins</a:t>
            </a:r>
          </a:p>
          <a:p>
            <a:pPr marL="0" indent="0">
              <a:buFont typeface="Arial" pitchFamily="34" charset="0"/>
              <a:buNone/>
            </a:pPr>
            <a:r>
              <a:rPr lang="en-GB" altLang="en-US" dirty="0" smtClean="0"/>
              <a:t>Discuss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cy-GB" altLang="en-US" dirty="0" smtClean="0"/>
              <a:t>Chwarae</a:t>
            </a:r>
            <a:r>
              <a:rPr lang="en-GB" altLang="en-US" dirty="0" smtClean="0"/>
              <a:t> / Play</a:t>
            </a:r>
          </a:p>
        </p:txBody>
      </p:sp>
      <p:sp>
        <p:nvSpPr>
          <p:cNvPr id="35843" name="Content Placeholder 2"/>
          <p:cNvSpPr>
            <a:spLocks noGrp="1"/>
          </p:cNvSpPr>
          <p:nvPr>
            <p:ph sz="half" idx="1"/>
          </p:nvPr>
        </p:nvSpPr>
        <p:spPr>
          <a:xfrm>
            <a:off x="457200" y="1600200"/>
            <a:ext cx="4038600" cy="3989388"/>
          </a:xfrm>
        </p:spPr>
        <p:txBody>
          <a:bodyPr/>
          <a:lstStyle/>
          <a:p>
            <a:pPr lvl="0"/>
            <a:r>
              <a:rPr lang="cy-GB" altLang="en-US" sz="2700" dirty="0" smtClean="0">
                <a:solidFill>
                  <a:prstClr val="black"/>
                </a:solidFill>
              </a:rPr>
              <a:t>Mae chwarae’n elfen hanfodol yn natblygiad plentyn.</a:t>
            </a:r>
          </a:p>
          <a:p>
            <a:pPr lvl="0"/>
            <a:r>
              <a:rPr lang="cy-GB" altLang="en-US" sz="2700" dirty="0" smtClean="0">
                <a:solidFill>
                  <a:prstClr val="black"/>
                </a:solidFill>
              </a:rPr>
              <a:t>Mae’n creu cyfleoedd i ddysgu am y byd lle mae’r plentyn yn byw.</a:t>
            </a:r>
          </a:p>
          <a:p>
            <a:pPr lvl="0"/>
            <a:r>
              <a:rPr lang="cy-GB" altLang="en-US" sz="2700" dirty="0" smtClean="0">
                <a:solidFill>
                  <a:prstClr val="black"/>
                </a:solidFill>
              </a:rPr>
              <a:t>Ymddengys ei fod yn gynhenid mewn plant.</a:t>
            </a:r>
          </a:p>
          <a:p>
            <a:endParaRPr lang="en-GB" altLang="en-US" dirty="0" smtClean="0"/>
          </a:p>
        </p:txBody>
      </p:sp>
      <p:sp>
        <p:nvSpPr>
          <p:cNvPr id="35844" name="Content Placeholder 3"/>
          <p:cNvSpPr>
            <a:spLocks noGrp="1"/>
          </p:cNvSpPr>
          <p:nvPr>
            <p:ph sz="half" idx="2"/>
          </p:nvPr>
        </p:nvSpPr>
        <p:spPr>
          <a:xfrm>
            <a:off x="4648200" y="1600200"/>
            <a:ext cx="4038600" cy="3989388"/>
          </a:xfrm>
        </p:spPr>
        <p:txBody>
          <a:bodyPr/>
          <a:lstStyle/>
          <a:p>
            <a:r>
              <a:rPr lang="en-GB" altLang="en-US" sz="2700" dirty="0" smtClean="0"/>
              <a:t>Play is an essential element of a child's development.</a:t>
            </a:r>
          </a:p>
          <a:p>
            <a:r>
              <a:rPr lang="en-GB" altLang="en-US" sz="2700" dirty="0" smtClean="0"/>
              <a:t>It creates opportunities to learn about the world in which the child inhabits.</a:t>
            </a:r>
          </a:p>
          <a:p>
            <a:r>
              <a:rPr lang="en-GB" altLang="en-US" sz="2700" dirty="0" smtClean="0"/>
              <a:t>It appears innate in children.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dirty="0" smtClean="0"/>
              <a:t>Cyfeiriadau</a:t>
            </a:r>
            <a:r>
              <a:rPr lang="en-GB" altLang="en-US" dirty="0" smtClean="0"/>
              <a:t> / References</a:t>
            </a:r>
          </a:p>
        </p:txBody>
      </p:sp>
      <p:sp>
        <p:nvSpPr>
          <p:cNvPr id="36868" name="Content Placeholder 3"/>
          <p:cNvSpPr>
            <a:spLocks noGrp="1"/>
          </p:cNvSpPr>
          <p:nvPr>
            <p:ph sz="half" idx="2"/>
          </p:nvPr>
        </p:nvSpPr>
        <p:spPr>
          <a:xfrm>
            <a:off x="755576" y="1556792"/>
            <a:ext cx="7931224" cy="4032796"/>
          </a:xfrm>
        </p:spPr>
        <p:txBody>
          <a:bodyPr/>
          <a:lstStyle/>
          <a:p>
            <a:r>
              <a:rPr lang="en-GB" altLang="en-US" sz="2000" dirty="0" smtClean="0"/>
              <a:t>Sutton-Smith, Brian. (1997). </a:t>
            </a:r>
            <a:r>
              <a:rPr lang="en-GB" altLang="en-US" sz="2000" i="1" dirty="0" smtClean="0"/>
              <a:t>The Ambiguity of Play. Cambridge,</a:t>
            </a:r>
            <a:r>
              <a:rPr lang="en-GB" altLang="en-US" sz="2000" dirty="0" smtClean="0"/>
              <a:t> Mass.: Harvard University Press. </a:t>
            </a:r>
            <a:r>
              <a:rPr lang="en-GB" altLang="en-US" sz="2000" dirty="0" smtClean="0">
                <a:hlinkClick r:id="rId2"/>
              </a:rPr>
              <a:t>http://www.theatlantic.com/education/archive/2016/09/learning-through-play/499703/</a:t>
            </a:r>
            <a:r>
              <a:rPr lang="en-GB" altLang="en-US" sz="2000" dirty="0" smtClean="0"/>
              <a:t> </a:t>
            </a:r>
            <a:r>
              <a:rPr lang="cy-GB" altLang="en-US" sz="2000" dirty="0" smtClean="0"/>
              <a:t>Darllenwyd</a:t>
            </a:r>
            <a:r>
              <a:rPr lang="en-GB" altLang="en-US" sz="2000" dirty="0" smtClean="0"/>
              <a:t> / Accessed: 14/10/16.</a:t>
            </a:r>
          </a:p>
          <a:p>
            <a:r>
              <a:rPr lang="en-GB" altLang="en-US" sz="2000" dirty="0" err="1" smtClean="0"/>
              <a:t>Gray</a:t>
            </a:r>
            <a:r>
              <a:rPr lang="en-GB" altLang="en-US" sz="2000" dirty="0" smtClean="0"/>
              <a:t>, C and </a:t>
            </a:r>
            <a:r>
              <a:rPr lang="en-GB" altLang="en-US" sz="2000" dirty="0" err="1" smtClean="0"/>
              <a:t>Macblain</a:t>
            </a:r>
            <a:r>
              <a:rPr lang="en-GB" altLang="en-US" sz="2000" dirty="0" smtClean="0"/>
              <a:t>, S. (2012) Learning Theories in Childhood. London: Sage Publishing.</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2066</TotalTime>
  <Words>1406</Words>
  <Application>Microsoft Office PowerPoint</Application>
  <PresentationFormat>On-screen Show (4:3)</PresentationFormat>
  <Paragraphs>120</Paragraphs>
  <Slides>14</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ＭＳ Ｐゴシック</vt:lpstr>
      <vt:lpstr>Arial</vt:lpstr>
      <vt:lpstr>Myriad Pro</vt:lpstr>
      <vt:lpstr>Times</vt:lpstr>
      <vt:lpstr>20140311PresentationUWTSDTemplate</vt:lpstr>
      <vt:lpstr>Chwarae  Play</vt:lpstr>
      <vt:lpstr>Chwarae / Play</vt:lpstr>
      <vt:lpstr>Chwarae / Play</vt:lpstr>
      <vt:lpstr>Polisi Chwarae Cymru  Play Policy Wales</vt:lpstr>
      <vt:lpstr>PowerPoint Presentation</vt:lpstr>
      <vt:lpstr>PowerPoint Presentation</vt:lpstr>
      <vt:lpstr>Buddion emosiynol ac ymddygiadol  Emotional-behavioural benefits </vt:lpstr>
      <vt:lpstr>Buddion cymdeithasol chwarae Social benefits of play</vt:lpstr>
      <vt:lpstr>Buddion corfforol  Physical benefits</vt:lpstr>
      <vt:lpstr>Froebel</vt:lpstr>
      <vt:lpstr>Piaget</vt:lpstr>
      <vt:lpstr>Ffurfio sgema Schema formation</vt:lpstr>
      <vt:lpstr>Chwarae / Play</vt:lpstr>
      <vt:lpstr>Cyfeiriadau /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Paul Darby</cp:lastModifiedBy>
  <cp:revision>98</cp:revision>
  <cp:lastPrinted>2015-09-30T07:18:11Z</cp:lastPrinted>
  <dcterms:created xsi:type="dcterms:W3CDTF">2004-04-06T15:50:52Z</dcterms:created>
  <dcterms:modified xsi:type="dcterms:W3CDTF">2019-09-12T13:56:40Z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