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5087600" cy="10696575"/>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6CE9BF-D43F-4DC8-9B27-1AACDCA50E5C}" v="79" dt="2026-10-24T11:19:50.6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lina Bleidere (2244841)" userId="6046479c-f537-49ae-bfe9-740e05dec1d8" providerId="ADAL" clId="{8ACE8948-F861-4499-90D3-8F12010A2BBB}"/>
    <pc:docChg chg="modSld">
      <pc:chgData name="Galina Bleidere (2244841)" userId="6046479c-f537-49ae-bfe9-740e05dec1d8" providerId="ADAL" clId="{8ACE8948-F861-4499-90D3-8F12010A2BBB}" dt="2026-10-24T11:19:50.622" v="78" actId="20577"/>
      <pc:docMkLst>
        <pc:docMk/>
      </pc:docMkLst>
      <pc:sldChg chg="modSp mod">
        <pc:chgData name="Galina Bleidere (2244841)" userId="6046479c-f537-49ae-bfe9-740e05dec1d8" providerId="ADAL" clId="{8ACE8948-F861-4499-90D3-8F12010A2BBB}" dt="2026-10-24T11:19:50.622" v="78" actId="20577"/>
        <pc:sldMkLst>
          <pc:docMk/>
          <pc:sldMk cId="3742682506" sldId="257"/>
        </pc:sldMkLst>
        <pc:spChg chg="mod">
          <ac:chgData name="Galina Bleidere (2244841)" userId="6046479c-f537-49ae-bfe9-740e05dec1d8" providerId="ADAL" clId="{8ACE8948-F861-4499-90D3-8F12010A2BBB}" dt="2026-10-24T11:19:50.622" v="78" actId="20577"/>
          <ac:spMkLst>
            <pc:docMk/>
            <pc:sldMk cId="3742682506" sldId="257"/>
            <ac:spMk id="5" creationId="{CD1F6623-CADB-2C8E-2403-37ED7F163DC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5950" y="1750574"/>
            <a:ext cx="11315700" cy="3723993"/>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885950" y="5618179"/>
            <a:ext cx="11315700" cy="2582529"/>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029414" y="2666717"/>
            <a:ext cx="13013055" cy="444947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1029414" y="7158288"/>
            <a:ext cx="13013055" cy="2339875"/>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1037273"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7638098" y="2847468"/>
            <a:ext cx="6412230" cy="67868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39238" y="569494"/>
            <a:ext cx="13013055" cy="2067510"/>
          </a:xfrm>
        </p:spPr>
        <p:txBody>
          <a:bodyPr/>
          <a:lstStyle/>
          <a:p>
            <a:r>
              <a:rPr lang="en-GB"/>
              <a:t>Click to edit Master title style</a:t>
            </a:r>
          </a:p>
        </p:txBody>
      </p:sp>
      <p:sp>
        <p:nvSpPr>
          <p:cNvPr id="3" name="Text Placeholder 2"/>
          <p:cNvSpPr>
            <a:spLocks noGrp="1"/>
          </p:cNvSpPr>
          <p:nvPr>
            <p:ph type="body" idx="1"/>
          </p:nvPr>
        </p:nvSpPr>
        <p:spPr>
          <a:xfrm>
            <a:off x="1039238" y="2622147"/>
            <a:ext cx="6382761"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039238" y="3907221"/>
            <a:ext cx="6382761"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7638098" y="2622147"/>
            <a:ext cx="6414195" cy="128507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638098" y="3907221"/>
            <a:ext cx="6414195" cy="57469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24/10/2026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24/10/2026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24/10/2026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6414195" y="1540110"/>
            <a:ext cx="7638098" cy="760150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39238" y="713105"/>
            <a:ext cx="4866143" cy="2495868"/>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6414195" y="1540110"/>
            <a:ext cx="7638098" cy="760150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039238" y="3208972"/>
            <a:ext cx="4866143" cy="59450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97064" y="569494"/>
            <a:ext cx="3253264" cy="9064853"/>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1037273" y="569494"/>
            <a:ext cx="9571196" cy="906485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37273" y="569494"/>
            <a:ext cx="13013055" cy="206751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1037273" y="2847468"/>
            <a:ext cx="13013055" cy="67868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1037273" y="9914141"/>
            <a:ext cx="3394710" cy="569494"/>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24/10/2026</a:t>
            </a:fld>
            <a:endParaRPr lang="en-GB"/>
          </a:p>
        </p:txBody>
      </p:sp>
      <p:sp>
        <p:nvSpPr>
          <p:cNvPr id="5" name="Footer Placeholder 4"/>
          <p:cNvSpPr>
            <a:spLocks noGrp="1"/>
          </p:cNvSpPr>
          <p:nvPr>
            <p:ph type="ftr" sz="quarter" idx="3"/>
          </p:nvPr>
        </p:nvSpPr>
        <p:spPr>
          <a:xfrm>
            <a:off x="4997768" y="9914141"/>
            <a:ext cx="5092065" cy="569494"/>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10655618" y="9914141"/>
            <a:ext cx="3394710" cy="569494"/>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disabledchildrenspartnership.org.uk/then-there-was-silence/" TargetMode="External"/><Relationship Id="rId13" Type="http://schemas.openxmlformats.org/officeDocument/2006/relationships/hyperlink" Target="https://doi.org/10.1111/jar.70044" TargetMode="External"/><Relationship Id="rId18" Type="http://schemas.openxmlformats.org/officeDocument/2006/relationships/hyperlink" Target="https://www.ons.gov.uk/peoplepopulationandcommunity/healthandsocialcare/healthandwellbeing/bulletins/unpaidcareenglandandwales/census2021" TargetMode="External"/><Relationship Id="rId3" Type="http://schemas.openxmlformats.org/officeDocument/2006/relationships/hyperlink" Target="https://doi.org/10.1177/13591045261418179" TargetMode="External"/><Relationship Id="rId21" Type="http://schemas.openxmlformats.org/officeDocument/2006/relationships/image" Target="../media/image3.png"/><Relationship Id="rId7" Type="http://schemas.openxmlformats.org/officeDocument/2006/relationships/hyperlink" Target="https://www.gov.uk/government/statistics/survey-of-adult-carers-in-england-2025-to-2026-report/survey-of-adult-carers-in-england-2025-to-2026-commentary" TargetMode="External"/><Relationship Id="rId12" Type="http://schemas.openxmlformats.org/officeDocument/2006/relationships/hyperlink" Target="https://doi.org/10.1111/jar.13098" TargetMode="External"/><Relationship Id="rId17" Type="http://schemas.openxmlformats.org/officeDocument/2006/relationships/hyperlink" Target="http://www.ons.gov.uk" TargetMode="External"/><Relationship Id="rId2" Type="http://schemas.openxmlformats.org/officeDocument/2006/relationships/hyperlink" Target="mailto:2244841@student.uwtsd.ac" TargetMode="External"/><Relationship Id="rId16" Type="http://schemas.openxmlformats.org/officeDocument/2006/relationships/hyperlink" Target="https://doi.org/10.1017/S0140525X24000037" TargetMode="External"/><Relationship Id="rId20"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hyperlink" Target="https://www.carersuk.org/media/xajkldmo/facts-about-carers-june-2025final.pdf" TargetMode="External"/><Relationship Id="rId11" Type="http://schemas.openxmlformats.org/officeDocument/2006/relationships/hyperlink" Target="https://doi.org/10.1177/1362361316687989" TargetMode="External"/><Relationship Id="rId5" Type="http://schemas.openxmlformats.org/officeDocument/2006/relationships/hyperlink" Target="https://doi.org/10.1016/j.pec.2017.03.004%E2%81%A0" TargetMode="External"/><Relationship Id="rId15" Type="http://schemas.openxmlformats.org/officeDocument/2006/relationships/hyperlink" Target="https://doi.org/10.1111/hex.13465" TargetMode="External"/><Relationship Id="rId10" Type="http://schemas.openxmlformats.org/officeDocument/2006/relationships/hyperlink" Target="https://www.autism.org.uk/learn/knowledge-hub/professional-practice/under-diagnosis-of-autism-in-england" TargetMode="External"/><Relationship Id="rId19" Type="http://schemas.openxmlformats.org/officeDocument/2006/relationships/hyperlink" Target="https://doi.org/10.1136/bmjoq-2017-000261" TargetMode="External"/><Relationship Id="rId4" Type="http://schemas.openxmlformats.org/officeDocument/2006/relationships/hyperlink" Target="https://doi.org/10.1371/journal.pmen.0000377" TargetMode="External"/><Relationship Id="rId9" Type="http://schemas.openxmlformats.org/officeDocument/2006/relationships/hyperlink" Target="https://www.familyfund.org.uk/news/isolated-left-out-disabled-child/" TargetMode="External"/><Relationship Id="rId14" Type="http://schemas.openxmlformats.org/officeDocument/2006/relationships/hyperlink" Target="https://hfhhealthcare.co.uk/service/learning-disability-autism-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71708" y="2665862"/>
            <a:ext cx="13793981" cy="2415952"/>
          </a:xfrm>
        </p:spPr>
        <p:txBody>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3200">
                <a:latin typeface="Arial"/>
                <a:ea typeface="+mn-lt"/>
                <a:cs typeface="Arial"/>
              </a:rPr>
              <a:t>Programme: MSc Public Health and Social Care in Practice Module: Practice-Based Research </a:t>
            </a:r>
            <a:br>
              <a:rPr lang="en-GB" sz="3200">
                <a:latin typeface="Arial"/>
                <a:ea typeface="+mn-lt"/>
                <a:cs typeface="Arial"/>
              </a:rPr>
            </a:br>
            <a:br>
              <a:rPr lang="en-GB" sz="2400">
                <a:ea typeface="+mn-lt"/>
                <a:cs typeface="+mn-lt"/>
              </a:rPr>
            </a:br>
            <a:endParaRPr lang="en-GB" sz="2400"/>
          </a:p>
        </p:txBody>
      </p:sp>
      <p:sp>
        <p:nvSpPr>
          <p:cNvPr id="3" name="Subtitle 2"/>
          <p:cNvSpPr>
            <a:spLocks noGrp="1"/>
          </p:cNvSpPr>
          <p:nvPr>
            <p:ph type="subTitle" idx="1"/>
          </p:nvPr>
        </p:nvSpPr>
        <p:spPr>
          <a:xfrm>
            <a:off x="632956" y="5618179"/>
            <a:ext cx="12568694" cy="2582529"/>
          </a:xfrm>
        </p:spPr>
        <p:txBody>
          <a:bodyPr vert="horz" lIns="91440" tIns="45720" rIns="91440" bIns="45720" rtlCol="0" anchor="t">
            <a:normAutofit/>
          </a:bodyPr>
          <a:lstStyle>
            <a:defPPr>
              <a:defRPr lang="en-GB"/>
            </a:defPPr>
            <a:lvl1pPr marL="0" algn="l" defTabSz="1237640" rtl="0" eaLnBrk="1" latinLnBrk="0" hangingPunct="1">
              <a:defRPr sz="2436" kern="1200">
                <a:solidFill>
                  <a:schemeClr val="tx1"/>
                </a:solidFill>
                <a:latin typeface="+mn-lt"/>
                <a:ea typeface="+mn-ea"/>
                <a:cs typeface="+mn-cs"/>
              </a:defRPr>
            </a:lvl1pPr>
            <a:lvl2pPr marL="618820" algn="l" defTabSz="1237640" rtl="0" eaLnBrk="1" latinLnBrk="0" hangingPunct="1">
              <a:defRPr sz="2436" kern="1200">
                <a:solidFill>
                  <a:schemeClr val="tx1"/>
                </a:solidFill>
                <a:latin typeface="+mn-lt"/>
                <a:ea typeface="+mn-ea"/>
                <a:cs typeface="+mn-cs"/>
              </a:defRPr>
            </a:lvl2pPr>
            <a:lvl3pPr marL="1237640" algn="l" defTabSz="1237640" rtl="0" eaLnBrk="1" latinLnBrk="0" hangingPunct="1">
              <a:defRPr sz="2436" kern="1200">
                <a:solidFill>
                  <a:schemeClr val="tx1"/>
                </a:solidFill>
                <a:latin typeface="+mn-lt"/>
                <a:ea typeface="+mn-ea"/>
                <a:cs typeface="+mn-cs"/>
              </a:defRPr>
            </a:lvl3pPr>
            <a:lvl4pPr marL="1856461" algn="l" defTabSz="1237640" rtl="0" eaLnBrk="1" latinLnBrk="0" hangingPunct="1">
              <a:defRPr sz="2436" kern="1200">
                <a:solidFill>
                  <a:schemeClr val="tx1"/>
                </a:solidFill>
                <a:latin typeface="+mn-lt"/>
                <a:ea typeface="+mn-ea"/>
                <a:cs typeface="+mn-cs"/>
              </a:defRPr>
            </a:lvl4pPr>
            <a:lvl5pPr marL="2475281" algn="l" defTabSz="1237640" rtl="0" eaLnBrk="1" latinLnBrk="0" hangingPunct="1">
              <a:defRPr sz="2436" kern="1200">
                <a:solidFill>
                  <a:schemeClr val="tx1"/>
                </a:solidFill>
                <a:latin typeface="+mn-lt"/>
                <a:ea typeface="+mn-ea"/>
                <a:cs typeface="+mn-cs"/>
              </a:defRPr>
            </a:lvl5pPr>
            <a:lvl6pPr marL="3094101" algn="l" defTabSz="1237640" rtl="0" eaLnBrk="1" latinLnBrk="0" hangingPunct="1">
              <a:defRPr sz="2436" kern="1200">
                <a:solidFill>
                  <a:schemeClr val="tx1"/>
                </a:solidFill>
                <a:latin typeface="+mn-lt"/>
                <a:ea typeface="+mn-ea"/>
                <a:cs typeface="+mn-cs"/>
              </a:defRPr>
            </a:lvl6pPr>
            <a:lvl7pPr marL="3712921" algn="l" defTabSz="1237640" rtl="0" eaLnBrk="1" latinLnBrk="0" hangingPunct="1">
              <a:defRPr sz="2436" kern="1200">
                <a:solidFill>
                  <a:schemeClr val="tx1"/>
                </a:solidFill>
                <a:latin typeface="+mn-lt"/>
                <a:ea typeface="+mn-ea"/>
                <a:cs typeface="+mn-cs"/>
              </a:defRPr>
            </a:lvl7pPr>
            <a:lvl8pPr marL="4331741" algn="l" defTabSz="1237640" rtl="0" eaLnBrk="1" latinLnBrk="0" hangingPunct="1">
              <a:defRPr sz="2436" kern="1200">
                <a:solidFill>
                  <a:schemeClr val="tx1"/>
                </a:solidFill>
                <a:latin typeface="+mn-lt"/>
                <a:ea typeface="+mn-ea"/>
                <a:cs typeface="+mn-cs"/>
              </a:defRPr>
            </a:lvl8pPr>
            <a:lvl9pPr marL="4950562" algn="l" defTabSz="1237640" rtl="0" eaLnBrk="1" latinLnBrk="0" hangingPunct="1">
              <a:defRPr sz="2436" kern="1200">
                <a:solidFill>
                  <a:schemeClr val="tx1"/>
                </a:solidFill>
                <a:latin typeface="+mn-lt"/>
                <a:ea typeface="+mn-ea"/>
                <a:cs typeface="+mn-cs"/>
              </a:defRPr>
            </a:lvl9pPr>
          </a:lstStyle>
          <a:p>
            <a:r>
              <a:rPr lang="en-GB" sz="2800">
                <a:latin typeface="Arial"/>
                <a:cs typeface="Arial"/>
              </a:rPr>
              <a:t>LCHS7008 Component 1: Poster Presentation</a:t>
            </a:r>
            <a:endParaRPr lang="en-US" sz="2800">
              <a:latin typeface="Arial"/>
              <a:cs typeface="Arial"/>
            </a:endParaRPr>
          </a:p>
          <a:p>
            <a:r>
              <a:rPr lang="en-GB" sz="2800">
                <a:latin typeface="Arial"/>
                <a:cs typeface="Arial"/>
              </a:rPr>
              <a:t>Lecturer name: Oluwadamilola Tayo </a:t>
            </a:r>
          </a:p>
          <a:p>
            <a:r>
              <a:rPr lang="en-GB" sz="2800">
                <a:latin typeface="Arial"/>
                <a:cs typeface="Arial"/>
              </a:rPr>
              <a:t>Student ID: 2244841</a:t>
            </a:r>
          </a:p>
          <a:p>
            <a:r>
              <a:rPr lang="en-GB" sz="2800">
                <a:latin typeface="Arial"/>
                <a:cs typeface="Arial"/>
              </a:rPr>
              <a:t>Student name: Galina </a:t>
            </a:r>
            <a:r>
              <a:rPr lang="en-GB" sz="2800" err="1">
                <a:latin typeface="Arial"/>
                <a:cs typeface="Arial"/>
              </a:rPr>
              <a:t>Bleidere</a:t>
            </a:r>
            <a:endParaRPr lang="en-GB" sz="2800">
              <a:latin typeface="Arial"/>
              <a:cs typeface="Arial"/>
            </a:endParaRPr>
          </a:p>
          <a:p>
            <a:endParaRPr lang="en-GB" sz="2800">
              <a:latin typeface="Arial"/>
              <a:cs typeface="Arial"/>
            </a:endParaRPr>
          </a:p>
        </p:txBody>
      </p:sp>
      <p:pic>
        <p:nvPicPr>
          <p:cNvPr id="5" name="Picture 4" descr="Text&#10;&#10;Description automatically generated">
            <a:extLst>
              <a:ext uri="{FF2B5EF4-FFF2-40B4-BE49-F238E27FC236}">
                <a16:creationId xmlns:a16="http://schemas.microsoft.com/office/drawing/2014/main" id="{2AEF2E9A-3DAE-6511-11F3-85064270AD2E}"/>
              </a:ext>
            </a:extLst>
          </p:cNvPr>
          <p:cNvPicPr>
            <a:picLocks noChangeAspect="1"/>
          </p:cNvPicPr>
          <p:nvPr/>
        </p:nvPicPr>
        <p:blipFill>
          <a:blip r:embed="rId2"/>
          <a:stretch>
            <a:fillRect/>
          </a:stretch>
        </p:blipFill>
        <p:spPr>
          <a:xfrm>
            <a:off x="829024" y="479626"/>
            <a:ext cx="5870532" cy="181450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D3F07CA-55C8-D2D2-BDC7-F27E5506273E}"/>
              </a:ext>
            </a:extLst>
          </p:cNvPr>
          <p:cNvSpPr txBox="1"/>
          <p:nvPr/>
        </p:nvSpPr>
        <p:spPr>
          <a:xfrm>
            <a:off x="104416" y="3980"/>
            <a:ext cx="14910032" cy="824202"/>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The Role of Communi</a:t>
            </a:r>
            <a:r>
              <a:rPr lang="en-GB" b="1">
                <a:solidFill>
                  <a:srgbClr val="000000"/>
                </a:solidFill>
                <a:latin typeface="Arial"/>
                <a:cs typeface="Arial"/>
              </a:rPr>
              <a:t>ty Support in Addressing Social Isolation Among Unpaid Carers  of People with Autism and Learning Disabilities</a:t>
            </a:r>
          </a:p>
          <a:p>
            <a:r>
              <a:rPr lang="en-GB" sz="1400" b="1">
                <a:latin typeface="Arial"/>
                <a:cs typeface="Arial"/>
              </a:rPr>
              <a:t>Programme:</a:t>
            </a:r>
            <a:r>
              <a:rPr lang="en-GB" sz="1400">
                <a:latin typeface="Arial"/>
                <a:cs typeface="Arial"/>
              </a:rPr>
              <a:t> MSc Public Health and Social Care in Practice/ Module: LCHS7008  Practice-Based Research s</a:t>
            </a:r>
            <a:r>
              <a:rPr lang="en-GB" sz="1400" b="1">
                <a:latin typeface="Arial"/>
                <a:cs typeface="Arial"/>
              </a:rPr>
              <a:t>tudent name: </a:t>
            </a:r>
            <a:r>
              <a:rPr lang="en-GB" sz="1400">
                <a:latin typeface="Arial"/>
                <a:cs typeface="Arial"/>
              </a:rPr>
              <a:t>Galina </a:t>
            </a:r>
            <a:r>
              <a:rPr lang="en-GB" sz="1400" err="1">
                <a:latin typeface="Arial"/>
                <a:cs typeface="Arial"/>
              </a:rPr>
              <a:t>Bleidere</a:t>
            </a:r>
            <a:r>
              <a:rPr lang="en-GB" sz="1400" b="1">
                <a:latin typeface="Arial"/>
                <a:cs typeface="Arial"/>
              </a:rPr>
              <a:t>/ Student email:   </a:t>
            </a:r>
            <a:r>
              <a:rPr lang="en-GB" sz="1400" b="1">
                <a:latin typeface="Arial"/>
                <a:cs typeface="Arial"/>
                <a:hlinkClick r:id="rId2"/>
              </a:rPr>
              <a:t>2244841@student.uwtsd.ac</a:t>
            </a:r>
            <a:r>
              <a:rPr lang="en-GB" sz="1400" b="1">
                <a:latin typeface="Arial"/>
                <a:cs typeface="Arial"/>
              </a:rPr>
              <a:t>  / Supervisor: </a:t>
            </a:r>
            <a:r>
              <a:rPr lang="en-GB" sz="1400">
                <a:latin typeface="Arial"/>
                <a:cs typeface="Arial"/>
              </a:rPr>
              <a:t>Oluwadamilola Tayo </a:t>
            </a:r>
          </a:p>
        </p:txBody>
      </p:sp>
      <p:sp>
        <p:nvSpPr>
          <p:cNvPr id="5" name="TextBox 4">
            <a:extLst>
              <a:ext uri="{FF2B5EF4-FFF2-40B4-BE49-F238E27FC236}">
                <a16:creationId xmlns:a16="http://schemas.microsoft.com/office/drawing/2014/main" id="{CD1F6623-CADB-2C8E-2403-37ED7F163DC2}"/>
              </a:ext>
            </a:extLst>
          </p:cNvPr>
          <p:cNvSpPr txBox="1"/>
          <p:nvPr/>
        </p:nvSpPr>
        <p:spPr>
          <a:xfrm>
            <a:off x="70017" y="899980"/>
            <a:ext cx="6786004" cy="4247317"/>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 Rationale</a:t>
            </a:r>
          </a:p>
          <a:p>
            <a:pPr marL="285750" indent="-285750">
              <a:buFont typeface="Arial"/>
              <a:buChar char="•"/>
            </a:pPr>
            <a:r>
              <a:rPr lang="en-GB" sz="1400">
                <a:latin typeface="Arial"/>
                <a:ea typeface="+mn-lt"/>
                <a:cs typeface="Arial"/>
              </a:rPr>
              <a:t>Unpaid carers are people who look after a family member, partner or friend who needs help because of a disability or additional care needs, without being paid (Carers UK, 2025).</a:t>
            </a:r>
          </a:p>
          <a:p>
            <a:pPr marL="285750" indent="-285750">
              <a:buFont typeface="Arial"/>
              <a:buChar char="•"/>
            </a:pPr>
            <a:r>
              <a:rPr lang="en-GB" sz="1400">
                <a:latin typeface="Arial"/>
                <a:ea typeface="+mn-lt"/>
                <a:cs typeface="Arial"/>
              </a:rPr>
              <a:t>Approximately 5.8 million people provide unpaid care in the UK ( Office of National Statistics, 2023; Carers UK, 2025).</a:t>
            </a:r>
            <a:endParaRPr lang="en-GB"/>
          </a:p>
          <a:p>
            <a:pPr marL="285750" indent="-285750">
              <a:buFont typeface="Arial"/>
              <a:buChar char="•"/>
            </a:pPr>
            <a:r>
              <a:rPr lang="en-GB" sz="1400">
                <a:latin typeface="Arial"/>
                <a:ea typeface="+mn-lt"/>
                <a:cs typeface="Arial"/>
              </a:rPr>
              <a:t>An estimated 1.2 million autistic people and 1.5 million people with learning disabilities live in the UK (Fletcher, 2023; Sparkes, 2024).</a:t>
            </a:r>
          </a:p>
          <a:p>
            <a:pPr marL="285750" indent="-285750">
              <a:buFont typeface="Arial"/>
              <a:buChar char="•"/>
            </a:pPr>
            <a:r>
              <a:rPr lang="en-GB" sz="1400">
                <a:latin typeface="Arial"/>
                <a:ea typeface="+mn-lt"/>
                <a:cs typeface="Arial"/>
              </a:rPr>
              <a:t>Caring responsibilities may affect carers' social lives, limiting opportunities to main relationships and take part in social activities (Galpin </a:t>
            </a:r>
            <a:r>
              <a:rPr lang="en-GB" sz="1400" i="1">
                <a:latin typeface="Arial"/>
                <a:ea typeface="+mn-lt"/>
                <a:cs typeface="Arial"/>
              </a:rPr>
              <a:t>et al.</a:t>
            </a:r>
            <a:r>
              <a:rPr lang="en-GB" sz="1400">
                <a:latin typeface="Arial"/>
                <a:ea typeface="+mn-lt"/>
                <a:cs typeface="Arial"/>
              </a:rPr>
              <a:t>, 2018; Family Fund</a:t>
            </a:r>
            <a:r>
              <a:rPr lang="en-GB" sz="1400" i="1">
                <a:latin typeface="Arial"/>
                <a:ea typeface="+mn-lt"/>
                <a:cs typeface="Arial"/>
              </a:rPr>
              <a:t>,</a:t>
            </a:r>
            <a:r>
              <a:rPr lang="en-GB" sz="1400">
                <a:latin typeface="Arial"/>
                <a:ea typeface="+mn-lt"/>
                <a:cs typeface="Arial"/>
              </a:rPr>
              <a:t> 2023).</a:t>
            </a:r>
            <a:endParaRPr lang="en-GB" sz="1400">
              <a:latin typeface="Arial"/>
              <a:cs typeface="Arial"/>
            </a:endParaRPr>
          </a:p>
          <a:p>
            <a:pPr marL="285750" indent="-285750">
              <a:buFont typeface="Arial"/>
              <a:buChar char="•"/>
            </a:pPr>
            <a:r>
              <a:rPr lang="en-GB" sz="1400">
                <a:latin typeface="Arial"/>
                <a:ea typeface="+mn-lt"/>
                <a:cs typeface="Arial"/>
              </a:rPr>
              <a:t>Social isolation and reduced access to support can affect families' emotional wellbeing and  leave them feeling disconnected (Disabled Children's Partnership; Griffin and Gore, 2023).</a:t>
            </a:r>
            <a:endParaRPr lang="en-GB" sz="1400">
              <a:latin typeface="Arial"/>
              <a:cs typeface="Arial"/>
            </a:endParaRPr>
          </a:p>
          <a:p>
            <a:pPr marL="285750" indent="-285750">
              <a:buFont typeface="Arial"/>
              <a:buChar char="•"/>
            </a:pPr>
            <a:r>
              <a:rPr lang="en-GB" sz="1400">
                <a:latin typeface="Arial"/>
                <a:ea typeface="+mn-lt"/>
                <a:cs typeface="Arial"/>
              </a:rPr>
              <a:t> Community support, such as peer groups, local organisations and relevant online communities may help carers connect with others and feel less isolated (Bray </a:t>
            </a:r>
            <a:r>
              <a:rPr lang="en-GB" sz="1400" i="1">
                <a:latin typeface="Arial"/>
                <a:ea typeface="+mn-lt"/>
                <a:cs typeface="Arial"/>
              </a:rPr>
              <a:t>et al</a:t>
            </a:r>
            <a:r>
              <a:rPr lang="en-GB" sz="1400">
                <a:latin typeface="Arial"/>
                <a:ea typeface="+mn-lt"/>
                <a:cs typeface="Arial"/>
              </a:rPr>
              <a:t>., 2017; Griffin and Gore, 2023).</a:t>
            </a:r>
            <a:endParaRPr lang="en-GB" sz="1400">
              <a:latin typeface="Arial"/>
              <a:cs typeface="Arial"/>
            </a:endParaRPr>
          </a:p>
          <a:p>
            <a:pPr marL="285750" indent="-285750">
              <a:buFont typeface="Arial"/>
              <a:buChar char="•"/>
            </a:pPr>
            <a:r>
              <a:rPr lang="en-GB" sz="1400">
                <a:latin typeface="Arial"/>
                <a:ea typeface="+mn-lt"/>
                <a:cs typeface="Arial"/>
              </a:rPr>
              <a:t> This research will explore how community support may help unpaid carers feel less isolated and what makes it difficult for them to access support. </a:t>
            </a:r>
            <a:endParaRPr lang="en-GB" sz="1400">
              <a:latin typeface="Arial"/>
              <a:cs typeface="Arial"/>
            </a:endParaRPr>
          </a:p>
        </p:txBody>
      </p:sp>
      <p:sp>
        <p:nvSpPr>
          <p:cNvPr id="2" name="TextBox 1">
            <a:extLst>
              <a:ext uri="{FF2B5EF4-FFF2-40B4-BE49-F238E27FC236}">
                <a16:creationId xmlns:a16="http://schemas.microsoft.com/office/drawing/2014/main" id="{B76D9AAB-6731-30F3-D40F-5734812B7EB1}"/>
              </a:ext>
            </a:extLst>
          </p:cNvPr>
          <p:cNvSpPr txBox="1"/>
          <p:nvPr/>
        </p:nvSpPr>
        <p:spPr>
          <a:xfrm>
            <a:off x="6931632" y="1511015"/>
            <a:ext cx="8112026" cy="523220"/>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b="1">
                <a:latin typeface="Arial"/>
                <a:cs typeface="Arial"/>
              </a:rPr>
              <a:t>Research Question:</a:t>
            </a:r>
            <a:r>
              <a:rPr lang="en-GB" sz="1400">
                <a:latin typeface="Arial"/>
                <a:cs typeface="Arial"/>
              </a:rPr>
              <a:t>  What role does community support play in addressing social isolation among unpaid carers of people with Autism and/or learning disabilities (LD) in UK?</a:t>
            </a:r>
          </a:p>
        </p:txBody>
      </p:sp>
      <p:sp>
        <p:nvSpPr>
          <p:cNvPr id="3" name="TextBox 2">
            <a:extLst>
              <a:ext uri="{FF2B5EF4-FFF2-40B4-BE49-F238E27FC236}">
                <a16:creationId xmlns:a16="http://schemas.microsoft.com/office/drawing/2014/main" id="{7F33BCD3-277E-21B1-A8E9-DA1E6D6214A2}"/>
              </a:ext>
            </a:extLst>
          </p:cNvPr>
          <p:cNvSpPr txBox="1"/>
          <p:nvPr/>
        </p:nvSpPr>
        <p:spPr>
          <a:xfrm>
            <a:off x="6932405" y="840022"/>
            <a:ext cx="8087267" cy="584775"/>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Aim</a:t>
            </a:r>
            <a:r>
              <a:rPr lang="en-GB" sz="1400" b="1">
                <a:latin typeface="Arial"/>
                <a:cs typeface="Arial"/>
              </a:rPr>
              <a:t>:</a:t>
            </a:r>
            <a:r>
              <a:rPr lang="en-GB" sz="1400">
                <a:latin typeface="Arial"/>
                <a:cs typeface="Arial"/>
              </a:rPr>
              <a:t> To explore and analyse the role of community support in addressing social isolation among unpaid carers of people with Autism and/or learning disabilities (LD) in UK.</a:t>
            </a:r>
          </a:p>
        </p:txBody>
      </p:sp>
      <p:sp>
        <p:nvSpPr>
          <p:cNvPr id="7" name="TextBox 6">
            <a:extLst>
              <a:ext uri="{FF2B5EF4-FFF2-40B4-BE49-F238E27FC236}">
                <a16:creationId xmlns:a16="http://schemas.microsoft.com/office/drawing/2014/main" id="{16DEFA54-A112-DF39-9810-318686A70157}"/>
              </a:ext>
            </a:extLst>
          </p:cNvPr>
          <p:cNvSpPr txBox="1"/>
          <p:nvPr/>
        </p:nvSpPr>
        <p:spPr>
          <a:xfrm flipH="1">
            <a:off x="10684770" y="2144436"/>
            <a:ext cx="4356799" cy="2092881"/>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Objectives:</a:t>
            </a:r>
            <a:endParaRPr lang="en-GB">
              <a:latin typeface="Arial"/>
              <a:ea typeface="+mn-lt"/>
              <a:cs typeface="Arial"/>
            </a:endParaRPr>
          </a:p>
          <a:p>
            <a:pPr marL="285750" indent="-285750">
              <a:buFont typeface="Arial"/>
              <a:buChar char="•"/>
            </a:pPr>
            <a:r>
              <a:rPr lang="en-GB" sz="1400">
                <a:latin typeface="Arial"/>
                <a:ea typeface="+mn-lt"/>
                <a:cs typeface="Arial"/>
              </a:rPr>
              <a:t>To explore the experiences and causes of social isolation among unpaid carers in the UK.</a:t>
            </a:r>
            <a:endParaRPr lang="en-GB" sz="1400">
              <a:latin typeface="Arial"/>
              <a:cs typeface="Arial"/>
            </a:endParaRPr>
          </a:p>
          <a:p>
            <a:pPr marL="285750" indent="-285750">
              <a:buFont typeface="Arial"/>
              <a:buChar char="•"/>
            </a:pPr>
            <a:r>
              <a:rPr lang="en-GB" sz="1400">
                <a:latin typeface="Arial"/>
                <a:ea typeface="+mn-lt"/>
                <a:cs typeface="Arial"/>
              </a:rPr>
              <a:t>To identify the types of community support available to unpaid carers and examine how they may help reduce social isolation.</a:t>
            </a:r>
            <a:endParaRPr lang="en-GB" sz="1400">
              <a:latin typeface="Arial"/>
              <a:cs typeface="Arial"/>
            </a:endParaRPr>
          </a:p>
          <a:p>
            <a:pPr marL="285750" indent="-285750">
              <a:buFont typeface="Arial"/>
              <a:buChar char="•"/>
            </a:pPr>
            <a:r>
              <a:rPr lang="en-GB" sz="1400">
                <a:latin typeface="Arial"/>
                <a:ea typeface="+mn-lt"/>
                <a:cs typeface="Arial"/>
              </a:rPr>
              <a:t>To identify barriers to accessing community support and suggest recommendations for improving support for unpaid carers</a:t>
            </a:r>
            <a:endParaRPr lang="en-GB" sz="1400">
              <a:latin typeface="Arial"/>
              <a:cs typeface="Arial"/>
            </a:endParaRPr>
          </a:p>
        </p:txBody>
      </p:sp>
      <p:sp>
        <p:nvSpPr>
          <p:cNvPr id="10" name="TextBox 9">
            <a:extLst>
              <a:ext uri="{FF2B5EF4-FFF2-40B4-BE49-F238E27FC236}">
                <a16:creationId xmlns:a16="http://schemas.microsoft.com/office/drawing/2014/main" id="{5849C2F8-3A46-98AD-E8F5-9C1294F308A5}"/>
              </a:ext>
            </a:extLst>
          </p:cNvPr>
          <p:cNvSpPr txBox="1"/>
          <p:nvPr/>
        </p:nvSpPr>
        <p:spPr>
          <a:xfrm>
            <a:off x="6612408" y="5018844"/>
            <a:ext cx="8429161" cy="2308324"/>
          </a:xfrm>
          <a:prstGeom prst="rect">
            <a:avLst/>
          </a:prstGeom>
          <a:noFill/>
          <a:ln w="28575">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latin typeface="Arial"/>
                <a:ea typeface="+mn-lt"/>
                <a:cs typeface="Arial"/>
              </a:rPr>
              <a:t>  </a:t>
            </a:r>
            <a:r>
              <a:rPr lang="en-GB" b="1">
                <a:latin typeface="Arial"/>
                <a:ea typeface="+mn-lt"/>
                <a:cs typeface="Arial"/>
              </a:rPr>
              <a:t> Research Impact</a:t>
            </a:r>
            <a:endParaRPr lang="en-US" b="1">
              <a:latin typeface="Arial"/>
              <a:cs typeface="Arial"/>
            </a:endParaRPr>
          </a:p>
          <a:p>
            <a:pPr marL="285750" indent="-285750">
              <a:buFont typeface="Arial"/>
              <a:buChar char="•"/>
            </a:pPr>
            <a:r>
              <a:rPr lang="en-GB" sz="1400" b="1">
                <a:latin typeface="Arial"/>
                <a:ea typeface="+mn-lt"/>
                <a:cs typeface="Arial"/>
              </a:rPr>
              <a:t>Raise awareness:</a:t>
            </a:r>
            <a:r>
              <a:rPr lang="en-GB" sz="1400">
                <a:latin typeface="Arial"/>
                <a:ea typeface="+mn-lt"/>
                <a:cs typeface="Arial"/>
              </a:rPr>
              <a:t> Help people better understand social isolation and how it affects unpaid carers of people with autism and learning disabilities (Ashworth </a:t>
            </a:r>
            <a:r>
              <a:rPr lang="en-GB" sz="1400" i="1">
                <a:latin typeface="Arial"/>
                <a:ea typeface="+mn-lt"/>
                <a:cs typeface="Arial"/>
              </a:rPr>
              <a:t>et al</a:t>
            </a:r>
            <a:r>
              <a:rPr lang="en-GB" sz="1400">
                <a:latin typeface="Arial"/>
                <a:ea typeface="+mn-lt"/>
                <a:cs typeface="Arial"/>
              </a:rPr>
              <a:t>., 2025; Milosevic </a:t>
            </a:r>
            <a:r>
              <a:rPr lang="en-GB" sz="1400" i="1">
                <a:latin typeface="Arial"/>
                <a:ea typeface="+mn-lt"/>
                <a:cs typeface="Arial"/>
              </a:rPr>
              <a:t>et al</a:t>
            </a:r>
            <a:r>
              <a:rPr lang="en-GB" sz="1400">
                <a:latin typeface="Arial"/>
                <a:ea typeface="+mn-lt"/>
                <a:cs typeface="Arial"/>
              </a:rPr>
              <a:t>., 2022).</a:t>
            </a:r>
            <a:endParaRPr lang="en-GB" sz="1400">
              <a:latin typeface="Arial"/>
              <a:cs typeface="Arial"/>
            </a:endParaRPr>
          </a:p>
          <a:p>
            <a:pPr marL="285750" indent="-285750">
              <a:buFont typeface="Arial"/>
              <a:buChar char="•"/>
            </a:pPr>
            <a:r>
              <a:rPr lang="en-GB" sz="1400" b="1">
                <a:latin typeface="Arial"/>
                <a:ea typeface="+mn-lt"/>
                <a:cs typeface="Arial"/>
              </a:rPr>
              <a:t>Identify gaps in support:</a:t>
            </a:r>
            <a:r>
              <a:rPr lang="en-GB" sz="1400">
                <a:latin typeface="Arial"/>
                <a:ea typeface="+mn-lt"/>
                <a:cs typeface="Arial"/>
              </a:rPr>
              <a:t> Highlight the difficulties carers face when accessing support and identify areas where more help may be needed (Harrison </a:t>
            </a:r>
            <a:r>
              <a:rPr lang="en-GB" sz="1400" i="1">
                <a:latin typeface="Arial"/>
                <a:ea typeface="+mn-lt"/>
                <a:cs typeface="Arial"/>
              </a:rPr>
              <a:t>et al</a:t>
            </a:r>
            <a:r>
              <a:rPr lang="en-GB" sz="1400">
                <a:latin typeface="Arial"/>
                <a:ea typeface="+mn-lt"/>
                <a:cs typeface="Arial"/>
              </a:rPr>
              <a:t>., 2025).</a:t>
            </a:r>
            <a:endParaRPr lang="en-GB" sz="1400">
              <a:latin typeface="Arial"/>
              <a:cs typeface="Arial"/>
            </a:endParaRPr>
          </a:p>
          <a:p>
            <a:pPr marL="285750" indent="-285750">
              <a:buFont typeface="Arial"/>
              <a:buChar char="•"/>
            </a:pPr>
            <a:r>
              <a:rPr lang="en-GB" sz="1400" b="1">
                <a:latin typeface="Arial"/>
                <a:ea typeface="+mn-lt"/>
                <a:cs typeface="Arial"/>
              </a:rPr>
              <a:t>Improve support services:</a:t>
            </a:r>
            <a:r>
              <a:rPr lang="en-GB" sz="1400">
                <a:latin typeface="Arial"/>
                <a:ea typeface="+mn-lt"/>
                <a:cs typeface="Arial"/>
              </a:rPr>
              <a:t> The findings could help community organisations and services better understand carers' needs and improve the support they offer (Roughan </a:t>
            </a:r>
            <a:r>
              <a:rPr lang="en-GB" sz="1400" i="1">
                <a:latin typeface="Arial"/>
                <a:ea typeface="+mn-lt"/>
                <a:cs typeface="Arial"/>
              </a:rPr>
              <a:t>et al</a:t>
            </a:r>
            <a:r>
              <a:rPr lang="en-GB" sz="1400">
                <a:latin typeface="Arial"/>
                <a:ea typeface="+mn-lt"/>
                <a:cs typeface="Arial"/>
              </a:rPr>
              <a:t>., 2019).</a:t>
            </a:r>
            <a:endParaRPr lang="en-GB" sz="1400">
              <a:latin typeface="Arial"/>
              <a:cs typeface="Arial"/>
            </a:endParaRPr>
          </a:p>
          <a:p>
            <a:pPr marL="285750" indent="-285750">
              <a:buFont typeface="Arial"/>
              <a:buChar char="•"/>
            </a:pPr>
            <a:r>
              <a:rPr lang="en-GB" sz="1400" b="1">
                <a:latin typeface="Arial"/>
                <a:ea typeface="+mn-lt"/>
                <a:cs typeface="Arial"/>
              </a:rPr>
              <a:t>Promote social inclusion:</a:t>
            </a:r>
            <a:r>
              <a:rPr lang="en-GB" sz="1400">
                <a:latin typeface="Arial"/>
                <a:ea typeface="+mn-lt"/>
                <a:cs typeface="Arial"/>
              </a:rPr>
              <a:t> Encourage stronger community connections and opportunities for unpaid carers to share experiences and feel less isolated (Akan </a:t>
            </a:r>
            <a:r>
              <a:rPr lang="en-GB" sz="1400" i="1">
                <a:latin typeface="Arial"/>
                <a:ea typeface="+mn-lt"/>
                <a:cs typeface="Arial"/>
              </a:rPr>
              <a:t>et al</a:t>
            </a:r>
            <a:r>
              <a:rPr lang="en-GB" sz="1400">
                <a:latin typeface="Arial"/>
                <a:ea typeface="+mn-lt"/>
                <a:cs typeface="Arial"/>
              </a:rPr>
              <a:t>., 2026).</a:t>
            </a:r>
            <a:endParaRPr lang="en-GB" sz="1400">
              <a:latin typeface="Arial"/>
              <a:cs typeface="Arial"/>
            </a:endParaRPr>
          </a:p>
          <a:p>
            <a:pPr algn="l"/>
            <a:endParaRPr lang="en-GB" sz="1400">
              <a:latin typeface="Arial"/>
              <a:cs typeface="Arial"/>
            </a:endParaRPr>
          </a:p>
        </p:txBody>
      </p:sp>
      <p:sp>
        <p:nvSpPr>
          <p:cNvPr id="11" name="TextBox 10">
            <a:extLst>
              <a:ext uri="{FF2B5EF4-FFF2-40B4-BE49-F238E27FC236}">
                <a16:creationId xmlns:a16="http://schemas.microsoft.com/office/drawing/2014/main" id="{BE695A09-417B-B5D5-07B5-584681DE6C93}"/>
              </a:ext>
            </a:extLst>
          </p:cNvPr>
          <p:cNvSpPr txBox="1"/>
          <p:nvPr/>
        </p:nvSpPr>
        <p:spPr>
          <a:xfrm>
            <a:off x="3894735" y="7057133"/>
            <a:ext cx="11192865"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a:latin typeface="Arial"/>
                <a:cs typeface="Arial"/>
              </a:rPr>
              <a:t>References:</a:t>
            </a:r>
          </a:p>
          <a:p>
            <a:pPr marL="228600" indent="-228600">
              <a:buFont typeface="Arial" panose="020B0604020202020204" pitchFamily="34" charset="0"/>
              <a:buChar char="•"/>
            </a:pPr>
            <a:r>
              <a:rPr lang="en-GB" sz="800">
                <a:latin typeface="Arial"/>
                <a:ea typeface="+mn-lt"/>
                <a:cs typeface="Arial"/>
              </a:rPr>
              <a:t>Akan, A., Rose, E., </a:t>
            </a:r>
            <a:r>
              <a:rPr lang="en-GB" sz="800" err="1">
                <a:latin typeface="Arial"/>
                <a:ea typeface="+mn-lt"/>
                <a:cs typeface="Arial"/>
              </a:rPr>
              <a:t>Maarabouni</a:t>
            </a:r>
            <a:r>
              <a:rPr lang="en-GB" sz="800">
                <a:latin typeface="Arial"/>
                <a:ea typeface="+mn-lt"/>
                <a:cs typeface="Arial"/>
              </a:rPr>
              <a:t>, R., Thorns, H., Taylor, A., </a:t>
            </a:r>
            <a:r>
              <a:rPr lang="en-GB" sz="800" err="1">
                <a:latin typeface="Arial"/>
                <a:ea typeface="+mn-lt"/>
                <a:cs typeface="Arial"/>
              </a:rPr>
              <a:t>Estien</a:t>
            </a:r>
            <a:r>
              <a:rPr lang="en-GB" sz="800">
                <a:latin typeface="Arial"/>
                <a:ea typeface="+mn-lt"/>
                <a:cs typeface="Arial"/>
              </a:rPr>
              <a:t>, D. and Hyde, Z. (2026) ‘We realised we were not in it by ourselves: Exploring experiences of a multidisciplinary psychoeducational workshop for parents with a child diagnosed with autism spectrum condition: A thematic analysis’, </a:t>
            </a:r>
            <a:r>
              <a:rPr lang="en-GB" sz="800" i="1">
                <a:latin typeface="Arial"/>
                <a:ea typeface="+mn-lt"/>
                <a:cs typeface="Arial"/>
              </a:rPr>
              <a:t>Clinical Child Psychology and Psychiatry</a:t>
            </a:r>
            <a:r>
              <a:rPr lang="en-GB" sz="800">
                <a:latin typeface="Arial"/>
                <a:ea typeface="+mn-lt"/>
                <a:cs typeface="Arial"/>
              </a:rPr>
              <a:t>, 31(2), pp. 591–613. Available at: </a:t>
            </a:r>
            <a:r>
              <a:rPr lang="en-GB" sz="800">
                <a:latin typeface="Arial"/>
                <a:ea typeface="+mn-lt"/>
                <a:cs typeface="Arial"/>
                <a:hlinkClick r:id="rId3"/>
              </a:rPr>
              <a:t>https://doi.org/10.1177/13591045261418179</a:t>
            </a:r>
            <a:endParaRPr lang="en-US" sz="800">
              <a:latin typeface="Arial"/>
              <a:ea typeface="+mn-lt"/>
              <a:cs typeface="Arial"/>
            </a:endParaRPr>
          </a:p>
          <a:p>
            <a:pPr marL="228600" indent="-228600">
              <a:buFont typeface="Arial" panose="020B0604020202020204" pitchFamily="34" charset="0"/>
              <a:buChar char="•"/>
            </a:pPr>
            <a:r>
              <a:rPr lang="en-US" sz="800">
                <a:latin typeface="Arial"/>
                <a:ea typeface="+mn-lt"/>
                <a:cs typeface="Arial"/>
              </a:rPr>
              <a:t>Ashworth, E., Bray, L., Hanlon, C., </a:t>
            </a:r>
            <a:r>
              <a:rPr lang="en-US" sz="800" err="1">
                <a:latin typeface="Arial"/>
                <a:ea typeface="+mn-lt"/>
                <a:cs typeface="Arial"/>
              </a:rPr>
              <a:t>Pavlopoulou</a:t>
            </a:r>
            <a:r>
              <a:rPr lang="en-US" sz="800">
                <a:latin typeface="Arial"/>
                <a:ea typeface="+mn-lt"/>
                <a:cs typeface="Arial"/>
              </a:rPr>
              <a:t>, G., Moore, D., Donaghy, B., Coen, E., Stanway, H. and Firth, E. (2025) ‘Constantly overwhelmed and desperate for help’: Parents’ experiences of supporting their autistic child with mental health difficulties in the United Kingdom’, </a:t>
            </a:r>
            <a:r>
              <a:rPr lang="en-US" sz="800" i="1">
                <a:latin typeface="Arial"/>
                <a:ea typeface="+mn-lt"/>
                <a:cs typeface="Arial"/>
              </a:rPr>
              <a:t>PLOS </a:t>
            </a:r>
            <a:r>
              <a:rPr lang="en-US" sz="800" i="1" err="1">
                <a:latin typeface="Arial"/>
                <a:ea typeface="+mn-lt"/>
                <a:cs typeface="Arial"/>
              </a:rPr>
              <a:t>Menntal</a:t>
            </a:r>
            <a:r>
              <a:rPr lang="en-US" sz="800" i="1">
                <a:latin typeface="Arial"/>
                <a:ea typeface="+mn-lt"/>
                <a:cs typeface="Arial"/>
              </a:rPr>
              <a:t> Health</a:t>
            </a:r>
            <a:r>
              <a:rPr lang="en-US" sz="800">
                <a:latin typeface="Arial"/>
                <a:ea typeface="+mn-lt"/>
                <a:cs typeface="Arial"/>
              </a:rPr>
              <a:t>, 2(9), e0000377. Available at:  </a:t>
            </a:r>
            <a:r>
              <a:rPr lang="en-US" sz="800">
                <a:latin typeface="Arial"/>
                <a:ea typeface="+mn-lt"/>
                <a:cs typeface="Arial"/>
                <a:hlinkClick r:id="rId4"/>
              </a:rPr>
              <a:t>https://doi.org/10.1371/journal.pmen.0000377</a:t>
            </a:r>
            <a:r>
              <a:rPr lang="en-US" sz="800">
                <a:latin typeface="Arial"/>
                <a:ea typeface="+mn-lt"/>
                <a:cs typeface="Arial"/>
              </a:rPr>
              <a:t> ⁠ </a:t>
            </a:r>
          </a:p>
          <a:p>
            <a:pPr marL="228600" indent="-228600">
              <a:buFont typeface="Arial,Sans-Serif" panose="020B0604020202020204" pitchFamily="34" charset="0"/>
              <a:buChar char="•"/>
            </a:pPr>
            <a:r>
              <a:rPr lang="en-GB" sz="800">
                <a:latin typeface="Arial"/>
                <a:ea typeface="+mn-lt"/>
                <a:cs typeface="Arial"/>
              </a:rPr>
              <a:t>Bray, L., Carter, B., Sanders, C., Blake, L. and Keegan, K. (2017) ‘Parent-to-parent peer support for parents of children with a disability: A mixed method study’, Patient Education and </a:t>
            </a:r>
            <a:r>
              <a:rPr lang="en-GB" sz="800" err="1">
                <a:latin typeface="Arial"/>
                <a:ea typeface="+mn-lt"/>
                <a:cs typeface="Arial"/>
              </a:rPr>
              <a:t>Counseling</a:t>
            </a:r>
            <a:r>
              <a:rPr lang="en-GB" sz="800">
                <a:latin typeface="Arial"/>
                <a:ea typeface="+mn-lt"/>
                <a:cs typeface="Arial"/>
              </a:rPr>
              <a:t>, 100(8), pp. 1537–1543. Available at: </a:t>
            </a:r>
            <a:r>
              <a:rPr lang="en-GB" sz="800">
                <a:latin typeface="Arial"/>
                <a:ea typeface="+mn-lt"/>
                <a:cs typeface="Arial"/>
                <a:hlinkClick r:id="rId5"/>
              </a:rPr>
              <a:t>https://doi.org/10.1016/j.pec.2017.03.004⁠</a:t>
            </a:r>
            <a:r>
              <a:rPr lang="en-GB" sz="800">
                <a:latin typeface="Arial"/>
                <a:ea typeface="+mn-lt"/>
                <a:cs typeface="Arial"/>
              </a:rPr>
              <a:t> </a:t>
            </a:r>
            <a:endParaRPr lang="en-US" sz="800">
              <a:latin typeface="Arial"/>
              <a:ea typeface="+mn-lt"/>
              <a:cs typeface="Arial"/>
            </a:endParaRPr>
          </a:p>
          <a:p>
            <a:pPr marL="228600" indent="-228600">
              <a:buFont typeface="Arial" panose="020B0604020202020204" pitchFamily="34" charset="0"/>
              <a:buChar char="•"/>
            </a:pPr>
            <a:r>
              <a:rPr lang="en-GB" sz="800">
                <a:latin typeface="Arial"/>
                <a:ea typeface="+mn-lt"/>
                <a:cs typeface="Arial"/>
              </a:rPr>
              <a:t>Carers UK (2025) </a:t>
            </a:r>
            <a:r>
              <a:rPr lang="en-GB" sz="800" i="1">
                <a:latin typeface="Arial"/>
                <a:ea typeface="+mn-lt"/>
                <a:cs typeface="Arial"/>
              </a:rPr>
              <a:t>Facts about carers</a:t>
            </a:r>
            <a:r>
              <a:rPr lang="en-GB" sz="800">
                <a:latin typeface="Arial"/>
                <a:ea typeface="+mn-lt"/>
                <a:cs typeface="Arial"/>
              </a:rPr>
              <a:t>. Available at: </a:t>
            </a:r>
            <a:r>
              <a:rPr lang="en-GB" sz="800">
                <a:latin typeface="Arial"/>
                <a:ea typeface="+mn-lt"/>
                <a:cs typeface="Arial"/>
                <a:hlinkClick r:id="rId6"/>
              </a:rPr>
              <a:t>https://www.carersuk.org/media/xajkldmo/facts-about-carers-june-2025final.pdf</a:t>
            </a:r>
            <a:r>
              <a:rPr lang="en-GB" sz="800">
                <a:latin typeface="Arial"/>
                <a:ea typeface="+mn-lt"/>
                <a:cs typeface="Arial"/>
              </a:rPr>
              <a:t>  (Accessed: 22 October 2026).</a:t>
            </a:r>
            <a:endParaRPr lang="en-GB" sz="800">
              <a:latin typeface="Arial"/>
              <a:ea typeface="Calibri"/>
              <a:cs typeface="Arial"/>
            </a:endParaRPr>
          </a:p>
          <a:p>
            <a:pPr marL="228600" indent="-228600">
              <a:buFont typeface="Arial" panose="020B0604020202020204" pitchFamily="34" charset="0"/>
              <a:buChar char="•"/>
            </a:pPr>
            <a:r>
              <a:rPr lang="en-GB" sz="800">
                <a:latin typeface="Arial"/>
                <a:ea typeface="Calibri"/>
                <a:cs typeface="Arial"/>
              </a:rPr>
              <a:t>Department of Health and Social Care (2026) </a:t>
            </a:r>
            <a:r>
              <a:rPr lang="en-GB" sz="800" i="1">
                <a:latin typeface="Arial"/>
                <a:ea typeface="Calibri"/>
                <a:cs typeface="Arial"/>
              </a:rPr>
              <a:t>Survey of adult carers in England 2025 to 2026: commentary</a:t>
            </a:r>
            <a:r>
              <a:rPr lang="en-GB" sz="800">
                <a:latin typeface="Arial"/>
                <a:ea typeface="Calibri"/>
                <a:cs typeface="Arial"/>
              </a:rPr>
              <a:t>. Available at: </a:t>
            </a:r>
            <a:r>
              <a:rPr lang="en-GB" sz="800">
                <a:latin typeface="Arial"/>
                <a:ea typeface="Calibri"/>
                <a:cs typeface="Arial"/>
                <a:hlinkClick r:id="rId7"/>
              </a:rPr>
              <a:t>https://www.gov.uk/government/statistics/survey-of-adult-carers-in-england-2025-to-2026-report/survey-of-adult-carers-in-england-2025-to-2026-commentary</a:t>
            </a:r>
            <a:r>
              <a:rPr lang="en-GB" sz="800">
                <a:latin typeface="Arial"/>
                <a:ea typeface="Calibri"/>
                <a:cs typeface="Arial"/>
              </a:rPr>
              <a:t> (Accessed: 20 October 2026).</a:t>
            </a: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Disabled Children's Partnership (2021) </a:t>
            </a:r>
            <a:r>
              <a:rPr lang="en-GB" sz="800" i="1">
                <a:latin typeface="Arial" panose="020B0604020202020204" pitchFamily="34" charset="0"/>
                <a:ea typeface="+mn-lt"/>
                <a:cs typeface="Arial" panose="020B0604020202020204" pitchFamily="34" charset="0"/>
              </a:rPr>
              <a:t>Then there was silence</a:t>
            </a:r>
            <a:r>
              <a:rPr lang="en-GB" sz="800">
                <a:latin typeface="Arial" panose="020B0604020202020204" pitchFamily="34" charset="0"/>
                <a:ea typeface="+mn-lt"/>
                <a:cs typeface="Arial" panose="020B0604020202020204" pitchFamily="34" charset="0"/>
              </a:rPr>
              <a:t>. Available at: </a:t>
            </a:r>
            <a:r>
              <a:rPr lang="en-GB" sz="800">
                <a:latin typeface="Arial" panose="020B0604020202020204" pitchFamily="34" charset="0"/>
                <a:ea typeface="+mn-lt"/>
                <a:cs typeface="Arial" panose="020B0604020202020204" pitchFamily="34" charset="0"/>
                <a:hlinkClick r:id="rId8"/>
              </a:rPr>
              <a:t>https://disabledchildrenspartnership.org.uk/then-there-was-silence/</a:t>
            </a:r>
            <a:endParaRPr lang="en-US" sz="800">
              <a:latin typeface="Arial" panose="020B0604020202020204" pitchFamily="34" charset="0"/>
              <a:cs typeface="Arial" panose="020B0604020202020204" pitchFamily="34" charset="0"/>
            </a:endParaRPr>
          </a:p>
          <a:p>
            <a:pPr marL="228600" indent="-228600">
              <a:buFont typeface="Arial" panose="020B0604020202020204" pitchFamily="34" charset="0"/>
              <a:buChar char="•"/>
            </a:pPr>
            <a:r>
              <a:rPr lang="en-GB" sz="800">
                <a:latin typeface="Arial"/>
                <a:ea typeface="+mn-lt"/>
                <a:cs typeface="Arial"/>
              </a:rPr>
              <a:t>Family Fund (2023) </a:t>
            </a:r>
            <a:r>
              <a:rPr lang="en-GB" sz="800" i="1">
                <a:latin typeface="Arial"/>
                <a:ea typeface="+mn-lt"/>
                <a:cs typeface="Arial"/>
              </a:rPr>
              <a:t>‘It's not nice to see your child isolated and left out’. </a:t>
            </a:r>
            <a:r>
              <a:rPr lang="en-GB" sz="800">
                <a:latin typeface="Arial"/>
                <a:ea typeface="+mn-lt"/>
                <a:cs typeface="Arial"/>
              </a:rPr>
              <a:t>Available at: </a:t>
            </a:r>
            <a:r>
              <a:rPr lang="en-GB" sz="800">
                <a:latin typeface="Arial"/>
                <a:ea typeface="+mn-lt"/>
                <a:cs typeface="Arial"/>
                <a:hlinkClick r:id="rId9"/>
              </a:rPr>
              <a:t>https://www.familyfund.org.uk/news/isolated-left-out-disabled-child/</a:t>
            </a:r>
            <a:r>
              <a:rPr lang="en-GB" sz="800">
                <a:latin typeface="Arial"/>
                <a:ea typeface="+mn-lt"/>
                <a:cs typeface="Arial"/>
              </a:rPr>
              <a:t> (Accessed: 20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a:ea typeface="+mn-lt"/>
                <a:cs typeface="Arial"/>
              </a:rPr>
              <a:t>Fletcher, A. (2023) </a:t>
            </a:r>
            <a:r>
              <a:rPr lang="en-GB" sz="800" i="1">
                <a:latin typeface="Arial"/>
                <a:ea typeface="+mn-lt"/>
                <a:cs typeface="Arial"/>
              </a:rPr>
              <a:t>‘Under diagnosis of autism in England: a population-based study</a:t>
            </a:r>
            <a:r>
              <a:rPr lang="en-GB" sz="800">
                <a:latin typeface="Arial"/>
                <a:ea typeface="+mn-lt"/>
                <a:cs typeface="Arial"/>
              </a:rPr>
              <a:t>’, National Autistic Society. Available at: </a:t>
            </a:r>
            <a:r>
              <a:rPr lang="en-GB" sz="800">
                <a:latin typeface="Arial"/>
                <a:ea typeface="+mn-lt"/>
                <a:cs typeface="Arial"/>
                <a:hlinkClick r:id="rId10"/>
              </a:rPr>
              <a:t>https://www.autism.org.uk/learn/knowledge-hub/professional-practice/under-diagnosis-of-autism-in-england</a:t>
            </a:r>
            <a:r>
              <a:rPr lang="en-GB" sz="800">
                <a:latin typeface="Arial"/>
                <a:ea typeface="+mn-lt"/>
                <a:cs typeface="Arial"/>
              </a:rPr>
              <a:t>  (Accessed: 22 October 2026).</a:t>
            </a:r>
            <a:endParaRPr lang="en-GB" sz="800">
              <a:latin typeface="Arial"/>
              <a:cs typeface="Arial"/>
            </a:endParaRPr>
          </a:p>
          <a:p>
            <a:pPr marL="228600" indent="-228600">
              <a:buFont typeface="Arial" panose="020B0604020202020204" pitchFamily="34" charset="0"/>
              <a:buChar char="•"/>
            </a:pPr>
            <a:r>
              <a:rPr lang="en-GB" sz="800">
                <a:latin typeface="Arial"/>
                <a:ea typeface="+mn-lt"/>
                <a:cs typeface="Arial"/>
              </a:rPr>
              <a:t>Galpin, J., Barratt, P., Ashcroft, E., Greathead, S., Kenny, L. and Pellicano, E. (2018) ‘The dots just don't join up: Understanding the support needs of families of children on the autism spectrum’, </a:t>
            </a:r>
            <a:r>
              <a:rPr lang="en-GB" sz="800" i="1">
                <a:latin typeface="Arial"/>
                <a:ea typeface="+mn-lt"/>
                <a:cs typeface="Arial"/>
              </a:rPr>
              <a:t>Autism</a:t>
            </a:r>
            <a:r>
              <a:rPr lang="en-GB" sz="800">
                <a:latin typeface="Arial"/>
                <a:ea typeface="+mn-lt"/>
                <a:cs typeface="Arial"/>
              </a:rPr>
              <a:t>, 22(5), pp. 571–584. Available at: </a:t>
            </a:r>
            <a:r>
              <a:rPr lang="en-GB" sz="800">
                <a:latin typeface="Arial"/>
                <a:ea typeface="+mn-lt"/>
                <a:cs typeface="Arial"/>
                <a:hlinkClick r:id="rId11"/>
              </a:rPr>
              <a:t>https://doi.org/10.1177/1362361316687989</a:t>
            </a:r>
            <a:endParaRPr lang="en-GB" sz="800">
              <a:latin typeface="Arial"/>
              <a:ea typeface="+mn-lt"/>
              <a:cs typeface="Arial"/>
            </a:endParaRPr>
          </a:p>
          <a:p>
            <a:pPr marL="228600" indent="-228600">
              <a:buFont typeface="Arial" panose="020B0604020202020204" pitchFamily="34" charset="0"/>
              <a:buChar char="•"/>
            </a:pPr>
            <a:r>
              <a:rPr lang="en-GB" sz="800">
                <a:latin typeface="Arial"/>
                <a:ea typeface="+mn-lt"/>
                <a:cs typeface="Arial"/>
              </a:rPr>
              <a:t>Griffin, J. and Gore, N. (2023) ‘Different things at different times: Wellbeing strategies and processes identified by parents of children who have an intellectual disability or who are autistic, or both’, </a:t>
            </a:r>
            <a:r>
              <a:rPr lang="en-GB" sz="800" i="1">
                <a:latin typeface="Arial"/>
                <a:ea typeface="+mn-lt"/>
                <a:cs typeface="Arial"/>
              </a:rPr>
              <a:t>Journal of Applied Research in Intellectual Disabilities, </a:t>
            </a:r>
            <a:r>
              <a:rPr lang="en-GB" sz="800">
                <a:latin typeface="Arial"/>
                <a:ea typeface="+mn-lt"/>
                <a:cs typeface="Arial"/>
              </a:rPr>
              <a:t>36(4), pp. 822–829. Available at: </a:t>
            </a:r>
            <a:r>
              <a:rPr lang="en-GB" sz="800">
                <a:latin typeface="Arial"/>
                <a:ea typeface="+mn-lt"/>
                <a:cs typeface="Arial"/>
                <a:hlinkClick r:id="rId12"/>
              </a:rPr>
              <a:t>https://doi.org/10.1111/jar.13098</a:t>
            </a:r>
            <a:endParaRPr lang="en-GB" sz="800">
              <a:latin typeface="Arial"/>
              <a:cs typeface="Arial"/>
            </a:endParaRP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Harrison, R.A., Bradshaw, J. and McCarthy, M. (2025) ‘Where care converges: Uncovering shared experiences of parents and service providers for adults with intellectual disabilities in times of austerity’, </a:t>
            </a:r>
            <a:r>
              <a:rPr lang="en-GB" sz="800" i="1">
                <a:latin typeface="Arial" panose="020B0604020202020204" pitchFamily="34" charset="0"/>
                <a:ea typeface="+mn-lt"/>
                <a:cs typeface="Arial" panose="020B0604020202020204" pitchFamily="34" charset="0"/>
              </a:rPr>
              <a:t>Journal of Applied Research in Intellectual Disabilities, </a:t>
            </a:r>
            <a:r>
              <a:rPr lang="en-GB" sz="800">
                <a:latin typeface="Arial" panose="020B0604020202020204" pitchFamily="34" charset="0"/>
                <a:ea typeface="+mn-lt"/>
                <a:cs typeface="Arial" panose="020B0604020202020204" pitchFamily="34" charset="0"/>
              </a:rPr>
              <a:t>38(2), e70044. Available at: </a:t>
            </a:r>
            <a:r>
              <a:rPr lang="en-GB" sz="800">
                <a:latin typeface="Arial" panose="020B0604020202020204" pitchFamily="34" charset="0"/>
                <a:ea typeface="+mn-lt"/>
                <a:cs typeface="Arial" panose="020B0604020202020204" pitchFamily="34" charset="0"/>
                <a:hlinkClick r:id="rId13"/>
              </a:rPr>
              <a:t>https://doi.org/10.1111/jar.70044</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panose="020B0604020202020204" pitchFamily="34" charset="0"/>
                <a:cs typeface="Arial" panose="020B0604020202020204" pitchFamily="34" charset="0"/>
              </a:rPr>
              <a:t>HFH Healthcare (n.d.) </a:t>
            </a:r>
            <a:r>
              <a:rPr lang="en-GB" sz="800" i="1">
                <a:latin typeface="Arial" panose="020B0604020202020204" pitchFamily="34" charset="0"/>
                <a:cs typeface="Arial" panose="020B0604020202020204" pitchFamily="34" charset="0"/>
              </a:rPr>
              <a:t>Learning disability &amp; autism care | HFH Healthcare - nurse led complex care</a:t>
            </a:r>
            <a:r>
              <a:rPr lang="en-GB" sz="800">
                <a:latin typeface="Arial" panose="020B0604020202020204" pitchFamily="34" charset="0"/>
                <a:cs typeface="Arial" panose="020B0604020202020204" pitchFamily="34" charset="0"/>
              </a:rPr>
              <a:t>. Available at: </a:t>
            </a:r>
            <a:r>
              <a:rPr lang="en-GB" sz="800">
                <a:latin typeface="Arial" panose="020B0604020202020204" pitchFamily="34" charset="0"/>
                <a:cs typeface="Arial" panose="020B0604020202020204" pitchFamily="34" charset="0"/>
                <a:hlinkClick r:id="rId14"/>
              </a:rPr>
              <a:t>https://hfhhealthcare.co.uk/service/learning-disability-autism-care/</a:t>
            </a:r>
            <a:r>
              <a:rPr lang="en-GB" sz="800">
                <a:latin typeface="Arial" panose="020B0604020202020204" pitchFamily="34" charset="0"/>
                <a:cs typeface="Arial" panose="020B0604020202020204" pitchFamily="34" charset="0"/>
              </a:rPr>
              <a:t>  (Accessed 22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US" sz="800">
                <a:latin typeface="Arial"/>
                <a:ea typeface="+mn-lt"/>
                <a:cs typeface="Arial"/>
              </a:rPr>
              <a:t>Milosevic, S., Brookes-Howell, L., Randell, E., Williams-Thomas, R., Delport, S., Busse, M., Gillespie, D., Ahuja, A.S., </a:t>
            </a:r>
            <a:r>
              <a:rPr lang="en-US" sz="800" err="1">
                <a:latin typeface="Arial"/>
                <a:ea typeface="+mn-lt"/>
                <a:cs typeface="Arial"/>
              </a:rPr>
              <a:t>McKigney</a:t>
            </a:r>
            <a:r>
              <a:rPr lang="en-US" sz="800">
                <a:latin typeface="Arial"/>
                <a:ea typeface="+mn-lt"/>
                <a:cs typeface="Arial"/>
              </a:rPr>
              <a:t>, A.M., </a:t>
            </a:r>
            <a:r>
              <a:rPr lang="en-US" sz="800" err="1">
                <a:latin typeface="Arial"/>
                <a:ea typeface="+mn-lt"/>
                <a:cs typeface="Arial"/>
              </a:rPr>
              <a:t>Glarou</a:t>
            </a:r>
            <a:r>
              <a:rPr lang="en-US" sz="800">
                <a:latin typeface="Arial"/>
                <a:ea typeface="+mn-lt"/>
                <a:cs typeface="Arial"/>
              </a:rPr>
              <a:t>, E. and McNamara, R.</a:t>
            </a:r>
            <a:r>
              <a:rPr lang="en-US" sz="800">
                <a:latin typeface="Arial"/>
                <a:cs typeface="Arial"/>
              </a:rPr>
              <a:t> (2022) ‘Understanding the support experiences of families of children with autism and sensory processing difficulties: A qualitative study’, </a:t>
            </a:r>
            <a:r>
              <a:rPr lang="en-US" sz="800" i="1">
                <a:latin typeface="Arial"/>
                <a:cs typeface="Arial"/>
              </a:rPr>
              <a:t>Health Expectations,</a:t>
            </a:r>
            <a:r>
              <a:rPr lang="en-US" sz="800">
                <a:latin typeface="Arial"/>
                <a:cs typeface="Arial"/>
              </a:rPr>
              <a:t> 25(3), pp. 1118–1130. Available at: </a:t>
            </a:r>
            <a:r>
              <a:rPr lang="en-US" sz="800">
                <a:latin typeface="Arial"/>
                <a:cs typeface="Arial"/>
                <a:hlinkClick r:id="rId15"/>
              </a:rPr>
              <a:t>https://doi.org/10.1111/hex.13465</a:t>
            </a:r>
            <a:r>
              <a:rPr lang="en-US" sz="800">
                <a:latin typeface="Arial"/>
                <a:cs typeface="Arial"/>
              </a:rPr>
              <a:t> ⁠ </a:t>
            </a:r>
            <a:endParaRPr lang="en-GB" sz="800">
              <a:latin typeface="Arial"/>
              <a:cs typeface="Arial"/>
            </a:endParaRPr>
          </a:p>
          <a:p>
            <a:pPr marL="228600" indent="-228600">
              <a:buFont typeface="Arial" panose="020B0604020202020204" pitchFamily="34" charset="0"/>
              <a:buChar char="•"/>
            </a:pPr>
            <a:r>
              <a:rPr lang="en-GB" sz="800">
                <a:latin typeface="Arial"/>
                <a:ea typeface="+mn-lt"/>
                <a:cs typeface="Arial"/>
              </a:rPr>
              <a:t>Moffett, M.W. (2024) 'What is a society? Building an interdisciplinary perspective and why that’s important,' </a:t>
            </a:r>
            <a:r>
              <a:rPr lang="en-GB" sz="800" i="1">
                <a:latin typeface="Arial"/>
                <a:ea typeface="+mn-lt"/>
                <a:cs typeface="Arial"/>
              </a:rPr>
              <a:t>The </a:t>
            </a:r>
            <a:r>
              <a:rPr lang="en-GB" sz="800" i="1" err="1">
                <a:latin typeface="Arial"/>
                <a:ea typeface="+mn-lt"/>
                <a:cs typeface="Arial"/>
              </a:rPr>
              <a:t>Behavioral</a:t>
            </a:r>
            <a:r>
              <a:rPr lang="en-GB" sz="800" i="1">
                <a:latin typeface="Arial"/>
                <a:ea typeface="+mn-lt"/>
                <a:cs typeface="Arial"/>
              </a:rPr>
              <a:t> and brain sciences</a:t>
            </a:r>
            <a:r>
              <a:rPr lang="en-GB" sz="800">
                <a:latin typeface="Arial"/>
                <a:ea typeface="+mn-lt"/>
                <a:cs typeface="Arial"/>
              </a:rPr>
              <a:t>, 48. Available at:  </a:t>
            </a:r>
            <a:r>
              <a:rPr lang="en-GB" sz="800">
                <a:latin typeface="Arial"/>
                <a:ea typeface="+mn-lt"/>
                <a:cs typeface="Arial"/>
                <a:hlinkClick r:id="rId16"/>
              </a:rPr>
              <a:t>https://doi.org/10.1017/S0140525X24000037</a:t>
            </a:r>
            <a:r>
              <a:rPr lang="en-GB" sz="800">
                <a:latin typeface="Arial"/>
                <a:ea typeface="+mn-lt"/>
                <a:cs typeface="Arial"/>
              </a:rPr>
              <a:t>.</a:t>
            </a:r>
          </a:p>
          <a:p>
            <a:pPr marL="228600" indent="-228600">
              <a:buFont typeface="Arial" panose="020B0604020202020204" pitchFamily="34" charset="0"/>
              <a:buChar char="•"/>
            </a:pPr>
            <a:r>
              <a:rPr lang="en-GB" sz="800">
                <a:latin typeface="Arial" panose="020B0604020202020204" pitchFamily="34" charset="0"/>
                <a:ea typeface="Calibri"/>
                <a:cs typeface="Arial" panose="020B0604020202020204" pitchFamily="34" charset="0"/>
              </a:rPr>
              <a:t>Office for National Statistics (2023) </a:t>
            </a:r>
            <a:r>
              <a:rPr lang="en-GB" sz="800" i="1">
                <a:latin typeface="Arial" panose="020B0604020202020204" pitchFamily="34" charset="0"/>
                <a:ea typeface="Calibri"/>
                <a:cs typeface="Arial" panose="020B0604020202020204" pitchFamily="34" charset="0"/>
              </a:rPr>
              <a:t>Unpaid care, England and Wales - office for national statistics</a:t>
            </a:r>
            <a:r>
              <a:rPr lang="en-GB" sz="800">
                <a:latin typeface="Arial" panose="020B0604020202020204" pitchFamily="34" charset="0"/>
                <a:ea typeface="Calibri"/>
                <a:cs typeface="Arial" panose="020B0604020202020204" pitchFamily="34" charset="0"/>
              </a:rPr>
              <a:t>. </a:t>
            </a:r>
            <a:r>
              <a:rPr lang="en-GB" sz="800">
                <a:latin typeface="Arial" panose="020B0604020202020204" pitchFamily="34" charset="0"/>
                <a:ea typeface="Calibri"/>
                <a:cs typeface="Arial" panose="020B0604020202020204" pitchFamily="34" charset="0"/>
                <a:hlinkClick r:id="rId17"/>
              </a:rPr>
              <a:t>www.ons.gov.uk</a:t>
            </a:r>
            <a:r>
              <a:rPr lang="en-GB" sz="800">
                <a:latin typeface="Arial" panose="020B0604020202020204" pitchFamily="34" charset="0"/>
                <a:ea typeface="Calibri"/>
                <a:cs typeface="Arial" panose="020B0604020202020204" pitchFamily="34" charset="0"/>
              </a:rPr>
              <a:t>. Available at: </a:t>
            </a:r>
            <a:r>
              <a:rPr lang="en-GB" sz="800">
                <a:latin typeface="Arial" panose="020B0604020202020204" pitchFamily="34" charset="0"/>
                <a:ea typeface="Calibri"/>
                <a:cs typeface="Arial" panose="020B0604020202020204" pitchFamily="34" charset="0"/>
                <a:hlinkClick r:id="rId18"/>
              </a:rPr>
              <a:t>https://www.ons.gov.uk/peoplepopulationandcommunity/healthandsocialcare/healthandwellbeing/bulletins/unpaidcareenglandandwales/census2021</a:t>
            </a:r>
            <a:r>
              <a:rPr lang="en-GB" sz="800">
                <a:latin typeface="Arial" panose="020B0604020202020204" pitchFamily="34" charset="0"/>
                <a:ea typeface="Calibri"/>
                <a:cs typeface="Arial" panose="020B0604020202020204" pitchFamily="34" charset="0"/>
              </a:rPr>
              <a:t> (Accessed 20 October 2026).</a:t>
            </a:r>
            <a:endParaRPr lang="en-GB" sz="800">
              <a:latin typeface="Arial" panose="020B0604020202020204" pitchFamily="34" charset="0"/>
              <a:ea typeface="+mn-lt"/>
              <a:cs typeface="Arial" panose="020B0604020202020204" pitchFamily="34" charset="0"/>
            </a:endParaRPr>
          </a:p>
          <a:p>
            <a:pPr marL="228600" indent="-228600">
              <a:buFont typeface="Arial" panose="020B0604020202020204" pitchFamily="34" charset="0"/>
              <a:buChar char="•"/>
            </a:pPr>
            <a:r>
              <a:rPr lang="en-GB" sz="800">
                <a:latin typeface="Arial" panose="020B0604020202020204" pitchFamily="34" charset="0"/>
                <a:ea typeface="+mn-lt"/>
                <a:cs typeface="Arial" panose="020B0604020202020204" pitchFamily="34" charset="0"/>
              </a:rPr>
              <a:t>Roughan, L.A., Parker, J.R. and Mercer, L. (2019) ‘Improving interventions for parents of children and young people with autism spectrum disorder (ASD) in CAMHS’, </a:t>
            </a:r>
            <a:r>
              <a:rPr lang="en-GB" sz="800" i="1">
                <a:latin typeface="Arial" panose="020B0604020202020204" pitchFamily="34" charset="0"/>
                <a:ea typeface="+mn-lt"/>
                <a:cs typeface="Arial" panose="020B0604020202020204" pitchFamily="34" charset="0"/>
              </a:rPr>
              <a:t>BMJ Open Quality</a:t>
            </a:r>
            <a:r>
              <a:rPr lang="en-GB" sz="800">
                <a:latin typeface="Arial" panose="020B0604020202020204" pitchFamily="34" charset="0"/>
                <a:ea typeface="+mn-lt"/>
                <a:cs typeface="Arial" panose="020B0604020202020204" pitchFamily="34" charset="0"/>
              </a:rPr>
              <a:t>, 8(2), e000261. Available at: </a:t>
            </a:r>
            <a:r>
              <a:rPr lang="en-GB" sz="800">
                <a:latin typeface="Arial" panose="020B0604020202020204" pitchFamily="34" charset="0"/>
                <a:ea typeface="+mn-lt"/>
                <a:cs typeface="Arial" panose="020B0604020202020204" pitchFamily="34" charset="0"/>
                <a:hlinkClick r:id="rId19"/>
              </a:rPr>
              <a:t>https://doi.org/10.1136/bmjoq-2017-000261</a:t>
            </a:r>
            <a:endParaRPr lang="en-GB" sz="800">
              <a:latin typeface="Arial" panose="020B0604020202020204" pitchFamily="34" charset="0"/>
              <a:ea typeface="+mn-lt"/>
              <a:cs typeface="Arial" panose="020B0604020202020204" pitchFamily="34" charset="0"/>
            </a:endParaRPr>
          </a:p>
          <a:p>
            <a:pPr algn="l"/>
            <a:endParaRPr lang="en-GB" b="1">
              <a:latin typeface="Arial"/>
              <a:cs typeface="Arial"/>
            </a:endParaRPr>
          </a:p>
        </p:txBody>
      </p:sp>
      <p:pic>
        <p:nvPicPr>
          <p:cNvPr id="12" name="Picture 11" descr="A person and a child laughing&#10;&#10;AI-generated content may be incorrect.">
            <a:extLst>
              <a:ext uri="{FF2B5EF4-FFF2-40B4-BE49-F238E27FC236}">
                <a16:creationId xmlns:a16="http://schemas.microsoft.com/office/drawing/2014/main" id="{A65C226B-EE79-E9C6-5AA8-2DDC6ECBD786}"/>
              </a:ext>
            </a:extLst>
          </p:cNvPr>
          <p:cNvPicPr>
            <a:picLocks noChangeAspect="1"/>
          </p:cNvPicPr>
          <p:nvPr/>
        </p:nvPicPr>
        <p:blipFill>
          <a:blip r:embed="rId20"/>
          <a:stretch>
            <a:fillRect/>
          </a:stretch>
        </p:blipFill>
        <p:spPr>
          <a:xfrm>
            <a:off x="7028246" y="2139384"/>
            <a:ext cx="3621542" cy="2617423"/>
          </a:xfrm>
          <a:prstGeom prst="rect">
            <a:avLst/>
          </a:prstGeom>
        </p:spPr>
      </p:pic>
      <p:pic>
        <p:nvPicPr>
          <p:cNvPr id="14" name="Picture 13" descr="A screen shot of a graph&#10;&#10;AI-generated content may be incorrect.">
            <a:extLst>
              <a:ext uri="{FF2B5EF4-FFF2-40B4-BE49-F238E27FC236}">
                <a16:creationId xmlns:a16="http://schemas.microsoft.com/office/drawing/2014/main" id="{D1E8D190-FE16-3B36-1A7B-C5D72EE03111}"/>
              </a:ext>
            </a:extLst>
          </p:cNvPr>
          <p:cNvPicPr>
            <a:picLocks noChangeAspect="1"/>
          </p:cNvPicPr>
          <p:nvPr/>
        </p:nvPicPr>
        <p:blipFill>
          <a:blip r:embed="rId21"/>
          <a:stretch>
            <a:fillRect/>
          </a:stretch>
        </p:blipFill>
        <p:spPr>
          <a:xfrm>
            <a:off x="70111" y="6632742"/>
            <a:ext cx="3813015" cy="3163853"/>
          </a:xfrm>
          <a:prstGeom prst="rect">
            <a:avLst/>
          </a:prstGeom>
        </p:spPr>
      </p:pic>
      <p:sp>
        <p:nvSpPr>
          <p:cNvPr id="17" name="TextBox 16">
            <a:extLst>
              <a:ext uri="{FF2B5EF4-FFF2-40B4-BE49-F238E27FC236}">
                <a16:creationId xmlns:a16="http://schemas.microsoft.com/office/drawing/2014/main" id="{DBBFFCA1-C288-4A0B-0651-4DFC29436C7C}"/>
              </a:ext>
            </a:extLst>
          </p:cNvPr>
          <p:cNvSpPr txBox="1"/>
          <p:nvPr/>
        </p:nvSpPr>
        <p:spPr>
          <a:xfrm flipH="1">
            <a:off x="6820456" y="4709745"/>
            <a:ext cx="421554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               </a:t>
            </a:r>
            <a:r>
              <a:rPr lang="en-GB" sz="1200">
                <a:latin typeface="Arial"/>
                <a:cs typeface="Arial"/>
              </a:rPr>
              <a:t>(Source: HFH Healthcare, n.d.</a:t>
            </a:r>
            <a:r>
              <a:rPr lang="en-GB" sz="1400">
                <a:latin typeface="Arial"/>
                <a:cs typeface="Arial"/>
              </a:rPr>
              <a:t>)</a:t>
            </a:r>
            <a:endParaRPr lang="en-GB" sz="140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C96FFFC8-94AF-2F2F-AECD-EB2E5FD6C26B}"/>
              </a:ext>
            </a:extLst>
          </p:cNvPr>
          <p:cNvSpPr txBox="1"/>
          <p:nvPr/>
        </p:nvSpPr>
        <p:spPr>
          <a:xfrm>
            <a:off x="83024" y="5339023"/>
            <a:ext cx="6483353" cy="1231106"/>
          </a:xfrm>
          <a:prstGeom prst="rect">
            <a:avLst/>
          </a:prstGeom>
          <a:solidFill>
            <a:schemeClr val="bg1"/>
          </a:solid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 ​Prevalence</a:t>
            </a:r>
            <a:r>
              <a:rPr lang="en-GB" b="1"/>
              <a:t> </a:t>
            </a:r>
          </a:p>
          <a:p>
            <a:r>
              <a:rPr lang="en-GB" sz="1400">
                <a:latin typeface="Arial"/>
                <a:cs typeface="Arial"/>
              </a:rPr>
              <a:t>According to the Department of Health and Social Care (2026), many unpaid carers in England do not have enough social contact. These figures are not specific to  carers of people with autism or learning  disabilities, but they show why social isolation is an important issue to study.</a:t>
            </a:r>
          </a:p>
        </p:txBody>
      </p:sp>
      <p:sp>
        <p:nvSpPr>
          <p:cNvPr id="8" name="TextBox 7">
            <a:extLst>
              <a:ext uri="{FF2B5EF4-FFF2-40B4-BE49-F238E27FC236}">
                <a16:creationId xmlns:a16="http://schemas.microsoft.com/office/drawing/2014/main" id="{7A6E68FE-3C32-7DB7-7282-CB6790850481}"/>
              </a:ext>
            </a:extLst>
          </p:cNvPr>
          <p:cNvSpPr txBox="1"/>
          <p:nvPr/>
        </p:nvSpPr>
        <p:spPr>
          <a:xfrm>
            <a:off x="104416" y="10000377"/>
            <a:ext cx="385393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latin typeface="Arial"/>
                <a:cs typeface="Arial"/>
              </a:rPr>
              <a:t>(Source: Department of Health and Social Care, 2026)</a:t>
            </a:r>
          </a:p>
        </p:txBody>
      </p:sp>
    </p:spTree>
    <p:extLst>
      <p:ext uri="{BB962C8B-B14F-4D97-AF65-F5344CB8AC3E}">
        <p14:creationId xmlns:p14="http://schemas.microsoft.com/office/powerpoint/2010/main" val="374268250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Custom</PresentationFormat>
  <Slides>2</Slides>
  <Notes>0</Notes>
  <HiddenSlides>0</HiddenSlide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Programme: MSc Public Health and Social Care in Practice Module: Practice-Based Research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2026-10-10T14:04:42Z</dcterms:created>
  <dcterms:modified xsi:type="dcterms:W3CDTF">2026-10-24T11:20:02Z</dcterms:modified>
</cp:coreProperties>
</file>