
<file path=[Content_Types].xml><?xml version="1.0" encoding="utf-8"?>
<Types xmlns="http://schemas.openxmlformats.org/package/2006/content-types">
  <Default ContentType="application/x-fontdata" Extension="fntdata"/>
  <Default ContentType="image/jpeg" Extension="jpeg"/>
  <Default ContentType="image/png" Extension="png"/>
  <Default ContentType="application/vnd.openxmlformats-package.relationships+xml" Extension="rels"/>
  <Default ContentType="image/svg+xml" Extension="svg"/>
  <Default ContentType="application/xml" Extension="xml"/>
  <Override ContentType="application/vnd.openxmlformats-officedocument.extended-properties+xml" PartName="/docProps/app.xml"/>
  <Override ContentType="application/vnd.openxmlformats-package.core-properties+xml" PartName="/docProps/core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8.xml"/>
  <Override ContentType="application/vnd.openxmlformats-officedocument.presentationml.slideLayout+xml" PartName="/ppt/slideLayouts/slideLayout9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11.xml"/>
  <Override ContentType="application/vnd.openxmlformats-officedocument.presentationml.slideMaster+xml" PartName="/ppt/slideMasters/slideMaster1.xml"/>
  <Override ContentType="application/vnd.openxmlformats-officedocument.presentationml.slide+xml" PartName="/ppt/slides/slide1.xml"/>
  <Override ContentType="application/vnd.openxmlformats-officedocument.presentationml.tableStyles+xml" PartName="/ppt/tableStyles.xml"/>
  <Override ContentType="application/vnd.openxmlformats-officedocument.theme+xml" PartName="/ppt/theme/theme1.xml"/>
  <Override ContentType="application/vnd.openxmlformats-officedocument.presentationml.viewProps+xml" PartName="/ppt/viewProps.xml"/>
</Types>
</file>

<file path=_rels/.rels><?xml version="1.0" encoding="UTF-8" standalone="yes"?><Relationships xmlns="http://schemas.openxmlformats.org/package/2006/relationships"><Relationship Id="rId1" Target="ppt/presentation.xml" Type="http://schemas.openxmlformats.org/officeDocument/2006/relationships/officeDocument"/><Relationship Id="rId2" Target="docProps/thumbnail.jpeg" Type="http://schemas.openxmlformats.org/package/2006/relationships/metadata/thumbnail"/><Relationship Id="rId3" Target="docProps/core.xml" Type="http://schemas.openxmlformats.org/package/2006/relationships/metadata/core-properties"/><Relationship Id="rId4" Target="docProps/app.xml" Type="http://schemas.openxmlformats.org/officeDocument/2006/relationships/extended-properties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embedTrueTypeFonts="true">
  <p:sldMasterIdLst>
    <p:sldMasterId id="2147483648" r:id="rId1"/>
  </p:sldMasterIdLst>
  <p:sldIdLst>
    <p:sldId id="256" r:id="rId6"/>
  </p:sldIdLst>
  <p:sldSz cx="15113000" cy="21374100"/>
  <p:notesSz cx="6858000" cy="9144000"/>
  <p:embeddedFontLst>
    <p:embeddedFont>
      <p:font typeface="Canva Sans" charset="1" panose="020B0503030501040103"/>
      <p:regular r:id="rId7"/>
    </p:embeddedFont>
    <p:embeddedFont>
      <p:font typeface="Canva Sans Bold" charset="1" panose="020B0803030501040103"/>
      <p:regular r:id="rId8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 autoAdjust="0"/>
    <p:restoredTop sz="94622" autoAdjust="0"/>
  </p:normalViewPr>
  <p:slideViewPr>
    <p:cSldViewPr>
      <p:cViewPr varScale="1">
        <p:scale>
          <a:sx n="74" d="100"/>
          <a:sy n="74" d="100"/>
        </p:scale>
        <p:origin x="-1092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<Relationships xmlns="http://schemas.openxmlformats.org/package/2006/relationships"><Relationship Id="rId1" Target="slideMasters/slideMaster1.xml" Type="http://schemas.openxmlformats.org/officeDocument/2006/relationships/slideMaster"/><Relationship Id="rId2" Target="presProps.xml" Type="http://schemas.openxmlformats.org/officeDocument/2006/relationships/presProps"/><Relationship Id="rId3" Target="viewProps.xml" Type="http://schemas.openxmlformats.org/officeDocument/2006/relationships/viewProps"/><Relationship Id="rId4" Target="theme/theme1.xml" Type="http://schemas.openxmlformats.org/officeDocument/2006/relationships/theme"/><Relationship Id="rId5" Target="tableStyles.xml" Type="http://schemas.openxmlformats.org/officeDocument/2006/relationships/tableStyles"/><Relationship Id="rId6" Target="slides/slide1.xml" Type="http://schemas.openxmlformats.org/officeDocument/2006/relationships/slide"/><Relationship Id="rId7" Target="fonts/font7.fntdata" Type="http://schemas.openxmlformats.org/officeDocument/2006/relationships/font"/><Relationship Id="rId8" Target="fonts/font8.fntdata" Type="http://schemas.openxmlformats.org/officeDocument/2006/relationships/font"/></Relationships>
</file>

<file path=ppt/slideLayouts/_rels/slideLayout1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2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3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4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5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6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7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8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9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10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11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<Relationships xmlns="http://schemas.openxmlformats.org/package/2006/relationships"><Relationship Id="rId1" Target="../slideLayouts/slideLayout1.xml" Type="http://schemas.openxmlformats.org/officeDocument/2006/relationships/slideLayout"/><Relationship Id="rId10" Target="../slideLayouts/slideLayout10.xml" Type="http://schemas.openxmlformats.org/officeDocument/2006/relationships/slideLayout"/><Relationship Id="rId11" Target="../slideLayouts/slideLayout11.xml" Type="http://schemas.openxmlformats.org/officeDocument/2006/relationships/slideLayout"/><Relationship Id="rId12" Target="../theme/theme1.xml" Type="http://schemas.openxmlformats.org/officeDocument/2006/relationships/theme"/><Relationship Id="rId2" Target="../slideLayouts/slideLayout2.xml" Type="http://schemas.openxmlformats.org/officeDocument/2006/relationships/slideLayout"/><Relationship Id="rId3" Target="../slideLayouts/slideLayout3.xml" Type="http://schemas.openxmlformats.org/officeDocument/2006/relationships/slideLayout"/><Relationship Id="rId4" Target="../slideLayouts/slideLayout4.xml" Type="http://schemas.openxmlformats.org/officeDocument/2006/relationships/slideLayout"/><Relationship Id="rId5" Target="../slideLayouts/slideLayout5.xml" Type="http://schemas.openxmlformats.org/officeDocument/2006/relationships/slideLayout"/><Relationship Id="rId6" Target="../slideLayouts/slideLayout6.xml" Type="http://schemas.openxmlformats.org/officeDocument/2006/relationships/slideLayout"/><Relationship Id="rId7" Target="../slideLayouts/slideLayout7.xml" Type="http://schemas.openxmlformats.org/officeDocument/2006/relationships/slideLayout"/><Relationship Id="rId8" Target="../slideLayouts/slideLayout8.xml" Type="http://schemas.openxmlformats.org/officeDocument/2006/relationships/slideLayout"/><Relationship Id="rId9" Target="../slideLayouts/slideLayout9.xml" Type="http://schemas.openxmlformats.org/officeDocument/2006/relationships/slideLayout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.png" Type="http://schemas.openxmlformats.org/officeDocument/2006/relationships/image"/><Relationship Id="rId3" Target="../media/image2.png" Type="http://schemas.openxmlformats.org/officeDocument/2006/relationships/image"/><Relationship Id="rId4" Target="../media/image3.svg" Type="http://schemas.openxmlformats.org/officeDocument/2006/relationships/image"/></Relationships>
</file>

<file path=ppt/slides/slide1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9DBAF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-318409" y="-2999940"/>
            <a:ext cx="12801838" cy="7241403"/>
          </a:xfrm>
          <a:custGeom>
            <a:avLst/>
            <a:gdLst/>
            <a:ahLst/>
            <a:cxnLst/>
            <a:rect r="r" b="b" t="t" l="l"/>
            <a:pathLst>
              <a:path h="7241403" w="12801838">
                <a:moveTo>
                  <a:pt x="0" y="0"/>
                </a:moveTo>
                <a:lnTo>
                  <a:pt x="12801838" y="0"/>
                </a:lnTo>
                <a:lnTo>
                  <a:pt x="12801838" y="7241403"/>
                </a:lnTo>
                <a:lnTo>
                  <a:pt x="0" y="7241403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0" t="-7282" r="0" b="-7849"/>
            </a:stretch>
          </a:blipFill>
        </p:spPr>
      </p:sp>
      <p:grpSp>
        <p:nvGrpSpPr>
          <p:cNvPr name="Group 3" id="3"/>
          <p:cNvGrpSpPr/>
          <p:nvPr/>
        </p:nvGrpSpPr>
        <p:grpSpPr>
          <a:xfrm rot="0">
            <a:off x="189132" y="4241463"/>
            <a:ext cx="3807176" cy="3383943"/>
            <a:chOff x="0" y="0"/>
            <a:chExt cx="499076" cy="443595"/>
          </a:xfrm>
        </p:grpSpPr>
        <p:sp>
          <p:nvSpPr>
            <p:cNvPr name="Freeform 4" id="4"/>
            <p:cNvSpPr/>
            <p:nvPr/>
          </p:nvSpPr>
          <p:spPr>
            <a:xfrm flipH="false" flipV="false" rot="0">
              <a:off x="0" y="0"/>
              <a:ext cx="499076" cy="480708"/>
            </a:xfrm>
            <a:custGeom>
              <a:avLst/>
              <a:gdLst/>
              <a:ahLst/>
              <a:cxnLst/>
              <a:rect r="r" b="b" t="t" l="l"/>
              <a:pathLst>
                <a:path h="480708" w="499076">
                  <a:moveTo>
                    <a:pt x="441470" y="0"/>
                  </a:moveTo>
                  <a:lnTo>
                    <a:pt x="57605" y="0"/>
                  </a:lnTo>
                  <a:cubicBezTo>
                    <a:pt x="42328" y="0"/>
                    <a:pt x="27675" y="6069"/>
                    <a:pt x="16872" y="16872"/>
                  </a:cubicBezTo>
                  <a:cubicBezTo>
                    <a:pt x="6069" y="27675"/>
                    <a:pt x="0" y="42328"/>
                    <a:pt x="0" y="57605"/>
                  </a:cubicBezTo>
                  <a:lnTo>
                    <a:pt x="0" y="397931"/>
                  </a:lnTo>
                  <a:cubicBezTo>
                    <a:pt x="26547" y="432390"/>
                    <a:pt x="111496" y="480708"/>
                    <a:pt x="238919" y="397931"/>
                  </a:cubicBezTo>
                  <a:cubicBezTo>
                    <a:pt x="366343" y="315229"/>
                    <a:pt x="465450" y="363472"/>
                    <a:pt x="499076" y="397931"/>
                  </a:cubicBezTo>
                  <a:lnTo>
                    <a:pt x="499076" y="57605"/>
                  </a:lnTo>
                  <a:cubicBezTo>
                    <a:pt x="499076" y="42328"/>
                    <a:pt x="493007" y="27675"/>
                    <a:pt x="482204" y="16872"/>
                  </a:cubicBezTo>
                  <a:cubicBezTo>
                    <a:pt x="471401" y="6069"/>
                    <a:pt x="456748" y="0"/>
                    <a:pt x="441470" y="0"/>
                  </a:cubicBezTo>
                  <a:close/>
                </a:path>
              </a:pathLst>
            </a:custGeom>
            <a:solidFill>
              <a:srgbClr val="5170FF"/>
            </a:solidFill>
          </p:spPr>
        </p:sp>
        <p:sp>
          <p:nvSpPr>
            <p:cNvPr name="TextBox 5" id="5"/>
            <p:cNvSpPr txBox="true"/>
            <p:nvPr/>
          </p:nvSpPr>
          <p:spPr>
            <a:xfrm>
              <a:off x="0" y="-85725"/>
              <a:ext cx="499076" cy="434264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6579"/>
                </a:lnSpc>
                <a:spcBef>
                  <a:spcPct val="0"/>
                </a:spcBef>
              </a:pPr>
              <a:r>
                <a:rPr lang="en-US" sz="4699">
                  <a:solidFill>
                    <a:srgbClr val="000000"/>
                  </a:solidFill>
                  <a:latin typeface="Canva Sans"/>
                  <a:ea typeface="Canva Sans"/>
                  <a:cs typeface="Canva Sans"/>
                  <a:sym typeface="Canva Sans"/>
                </a:rPr>
                <a:t>1.Open Microsoft teams </a:t>
              </a:r>
            </a:p>
          </p:txBody>
        </p:sp>
      </p:grpSp>
      <p:grpSp>
        <p:nvGrpSpPr>
          <p:cNvPr name="Group 6" id="6"/>
          <p:cNvGrpSpPr/>
          <p:nvPr/>
        </p:nvGrpSpPr>
        <p:grpSpPr>
          <a:xfrm rot="0">
            <a:off x="4669280" y="4241463"/>
            <a:ext cx="4224781" cy="3017701"/>
            <a:chOff x="0" y="0"/>
            <a:chExt cx="622300" cy="444500"/>
          </a:xfrm>
        </p:grpSpPr>
        <p:sp>
          <p:nvSpPr>
            <p:cNvPr name="Freeform 7" id="7"/>
            <p:cNvSpPr/>
            <p:nvPr/>
          </p:nvSpPr>
          <p:spPr>
            <a:xfrm flipH="false" flipV="false" rot="0">
              <a:off x="0" y="0"/>
              <a:ext cx="622300" cy="481613"/>
            </a:xfrm>
            <a:custGeom>
              <a:avLst/>
              <a:gdLst/>
              <a:ahLst/>
              <a:cxnLst/>
              <a:rect r="r" b="b" t="t" l="l"/>
              <a:pathLst>
                <a:path h="481613" w="622300">
                  <a:moveTo>
                    <a:pt x="570389" y="0"/>
                  </a:moveTo>
                  <a:lnTo>
                    <a:pt x="51911" y="0"/>
                  </a:lnTo>
                  <a:cubicBezTo>
                    <a:pt x="38144" y="0"/>
                    <a:pt x="24940" y="5469"/>
                    <a:pt x="15204" y="15204"/>
                  </a:cubicBezTo>
                  <a:cubicBezTo>
                    <a:pt x="5469" y="24940"/>
                    <a:pt x="0" y="38144"/>
                    <a:pt x="0" y="51911"/>
                  </a:cubicBezTo>
                  <a:lnTo>
                    <a:pt x="0" y="398743"/>
                  </a:lnTo>
                  <a:cubicBezTo>
                    <a:pt x="33101" y="433272"/>
                    <a:pt x="139024" y="481613"/>
                    <a:pt x="297909" y="398743"/>
                  </a:cubicBezTo>
                  <a:cubicBezTo>
                    <a:pt x="456795" y="315872"/>
                    <a:pt x="580372" y="364213"/>
                    <a:pt x="622300" y="398743"/>
                  </a:cubicBezTo>
                  <a:lnTo>
                    <a:pt x="622300" y="51911"/>
                  </a:lnTo>
                  <a:cubicBezTo>
                    <a:pt x="622300" y="38144"/>
                    <a:pt x="616831" y="24940"/>
                    <a:pt x="607096" y="15204"/>
                  </a:cubicBezTo>
                  <a:cubicBezTo>
                    <a:pt x="597360" y="5469"/>
                    <a:pt x="584156" y="0"/>
                    <a:pt x="570389" y="0"/>
                  </a:cubicBezTo>
                  <a:close/>
                </a:path>
              </a:pathLst>
            </a:custGeom>
            <a:solidFill>
              <a:srgbClr val="5170FF"/>
            </a:solidFill>
          </p:spPr>
        </p:sp>
        <p:sp>
          <p:nvSpPr>
            <p:cNvPr name="TextBox 8" id="8"/>
            <p:cNvSpPr txBox="true"/>
            <p:nvPr/>
          </p:nvSpPr>
          <p:spPr>
            <a:xfrm>
              <a:off x="0" y="-85725"/>
              <a:ext cx="622300" cy="434975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6019"/>
                </a:lnSpc>
                <a:spcBef>
                  <a:spcPct val="0"/>
                </a:spcBef>
              </a:pPr>
              <a:r>
                <a:rPr lang="en-US" sz="4299">
                  <a:solidFill>
                    <a:srgbClr val="000000"/>
                  </a:solidFill>
                  <a:latin typeface="Canva Sans"/>
                  <a:ea typeface="Canva Sans"/>
                  <a:cs typeface="Canva Sans"/>
                  <a:sym typeface="Canva Sans"/>
                </a:rPr>
                <a:t>2.Go to calendar </a:t>
              </a:r>
            </a:p>
          </p:txBody>
        </p:sp>
      </p:grpSp>
      <p:grpSp>
        <p:nvGrpSpPr>
          <p:cNvPr name="Group 9" id="9"/>
          <p:cNvGrpSpPr/>
          <p:nvPr/>
        </p:nvGrpSpPr>
        <p:grpSpPr>
          <a:xfrm rot="0">
            <a:off x="9896429" y="4241463"/>
            <a:ext cx="4224781" cy="3017701"/>
            <a:chOff x="0" y="0"/>
            <a:chExt cx="622300" cy="444500"/>
          </a:xfrm>
        </p:grpSpPr>
        <p:sp>
          <p:nvSpPr>
            <p:cNvPr name="Freeform 10" id="10"/>
            <p:cNvSpPr/>
            <p:nvPr/>
          </p:nvSpPr>
          <p:spPr>
            <a:xfrm flipH="false" flipV="false" rot="0">
              <a:off x="0" y="0"/>
              <a:ext cx="622300" cy="481613"/>
            </a:xfrm>
            <a:custGeom>
              <a:avLst/>
              <a:gdLst/>
              <a:ahLst/>
              <a:cxnLst/>
              <a:rect r="r" b="b" t="t" l="l"/>
              <a:pathLst>
                <a:path h="481613" w="622300">
                  <a:moveTo>
                    <a:pt x="570389" y="0"/>
                  </a:moveTo>
                  <a:lnTo>
                    <a:pt x="51911" y="0"/>
                  </a:lnTo>
                  <a:cubicBezTo>
                    <a:pt x="38144" y="0"/>
                    <a:pt x="24940" y="5469"/>
                    <a:pt x="15204" y="15204"/>
                  </a:cubicBezTo>
                  <a:cubicBezTo>
                    <a:pt x="5469" y="24940"/>
                    <a:pt x="0" y="38144"/>
                    <a:pt x="0" y="51911"/>
                  </a:cubicBezTo>
                  <a:lnTo>
                    <a:pt x="0" y="398743"/>
                  </a:lnTo>
                  <a:cubicBezTo>
                    <a:pt x="33101" y="433272"/>
                    <a:pt x="139024" y="481613"/>
                    <a:pt x="297909" y="398743"/>
                  </a:cubicBezTo>
                  <a:cubicBezTo>
                    <a:pt x="456795" y="315872"/>
                    <a:pt x="580372" y="364213"/>
                    <a:pt x="622300" y="398743"/>
                  </a:cubicBezTo>
                  <a:lnTo>
                    <a:pt x="622300" y="51911"/>
                  </a:lnTo>
                  <a:cubicBezTo>
                    <a:pt x="622300" y="38144"/>
                    <a:pt x="616831" y="24940"/>
                    <a:pt x="607096" y="15204"/>
                  </a:cubicBezTo>
                  <a:cubicBezTo>
                    <a:pt x="597360" y="5469"/>
                    <a:pt x="584156" y="0"/>
                    <a:pt x="570389" y="0"/>
                  </a:cubicBezTo>
                  <a:close/>
                </a:path>
              </a:pathLst>
            </a:custGeom>
            <a:solidFill>
              <a:srgbClr val="5170FF"/>
            </a:solidFill>
          </p:spPr>
        </p:sp>
        <p:sp>
          <p:nvSpPr>
            <p:cNvPr name="TextBox 11" id="11"/>
            <p:cNvSpPr txBox="true"/>
            <p:nvPr/>
          </p:nvSpPr>
          <p:spPr>
            <a:xfrm>
              <a:off x="0" y="-76200"/>
              <a:ext cx="622300" cy="425450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5879"/>
                </a:lnSpc>
                <a:spcBef>
                  <a:spcPct val="0"/>
                </a:spcBef>
              </a:pPr>
              <a:r>
                <a:rPr lang="en-US" sz="4199">
                  <a:solidFill>
                    <a:srgbClr val="000000"/>
                  </a:solidFill>
                  <a:latin typeface="Canva Sans"/>
                  <a:ea typeface="Canva Sans"/>
                  <a:cs typeface="Canva Sans"/>
                  <a:sym typeface="Canva Sans"/>
                </a:rPr>
                <a:t>3. Click new meeting </a:t>
              </a:r>
            </a:p>
          </p:txBody>
        </p:sp>
      </p:grpSp>
      <p:grpSp>
        <p:nvGrpSpPr>
          <p:cNvPr name="Group 12" id="12"/>
          <p:cNvGrpSpPr/>
          <p:nvPr/>
        </p:nvGrpSpPr>
        <p:grpSpPr>
          <a:xfrm rot="0">
            <a:off x="1814819" y="6980837"/>
            <a:ext cx="2773896" cy="4065279"/>
            <a:chOff x="0" y="0"/>
            <a:chExt cx="473847" cy="694446"/>
          </a:xfrm>
        </p:grpSpPr>
        <p:sp>
          <p:nvSpPr>
            <p:cNvPr name="Freeform 13" id="13"/>
            <p:cNvSpPr/>
            <p:nvPr/>
          </p:nvSpPr>
          <p:spPr>
            <a:xfrm flipH="false" flipV="false" rot="0">
              <a:off x="0" y="0"/>
              <a:ext cx="473847" cy="694446"/>
            </a:xfrm>
            <a:custGeom>
              <a:avLst/>
              <a:gdLst/>
              <a:ahLst/>
              <a:cxnLst/>
              <a:rect r="r" b="b" t="t" l="l"/>
              <a:pathLst>
                <a:path h="694446" w="473847">
                  <a:moveTo>
                    <a:pt x="473847" y="492572"/>
                  </a:moveTo>
                  <a:cubicBezTo>
                    <a:pt x="473847" y="604064"/>
                    <a:pt x="367773" y="694446"/>
                    <a:pt x="236924" y="694446"/>
                  </a:cubicBezTo>
                  <a:cubicBezTo>
                    <a:pt x="106074" y="694446"/>
                    <a:pt x="0" y="604064"/>
                    <a:pt x="0" y="492572"/>
                  </a:cubicBezTo>
                  <a:cubicBezTo>
                    <a:pt x="0" y="381080"/>
                    <a:pt x="236924" y="0"/>
                    <a:pt x="236924" y="0"/>
                  </a:cubicBezTo>
                  <a:cubicBezTo>
                    <a:pt x="236924" y="0"/>
                    <a:pt x="473847" y="381080"/>
                    <a:pt x="473847" y="492572"/>
                  </a:cubicBezTo>
                  <a:close/>
                </a:path>
              </a:pathLst>
            </a:custGeom>
            <a:solidFill>
              <a:srgbClr val="5170FF"/>
            </a:solidFill>
          </p:spPr>
        </p:sp>
        <p:sp>
          <p:nvSpPr>
            <p:cNvPr name="TextBox 14" id="14"/>
            <p:cNvSpPr txBox="true"/>
            <p:nvPr/>
          </p:nvSpPr>
          <p:spPr>
            <a:xfrm>
              <a:off x="0" y="178914"/>
              <a:ext cx="473847" cy="515532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60"/>
                </a:lnSpc>
                <a:spcBef>
                  <a:spcPct val="0"/>
                </a:spcBef>
              </a:pPr>
              <a:r>
                <a:rPr lang="en-US" sz="1900">
                  <a:solidFill>
                    <a:srgbClr val="000000"/>
                  </a:solidFill>
                  <a:latin typeface="Canva Sans"/>
                  <a:ea typeface="Canva Sans"/>
                  <a:cs typeface="Canva Sans"/>
                  <a:sym typeface="Canva Sans"/>
                </a:rPr>
                <a:t>Launch the Microsoft teams desktop app or go to teams.microsift .com and sign in with your account.</a:t>
              </a:r>
            </a:p>
          </p:txBody>
        </p:sp>
      </p:grpSp>
      <p:grpSp>
        <p:nvGrpSpPr>
          <p:cNvPr name="Group 15" id="15"/>
          <p:cNvGrpSpPr/>
          <p:nvPr/>
        </p:nvGrpSpPr>
        <p:grpSpPr>
          <a:xfrm rot="0">
            <a:off x="7032274" y="6570055"/>
            <a:ext cx="2138192" cy="4252825"/>
            <a:chOff x="0" y="0"/>
            <a:chExt cx="321328" cy="639115"/>
          </a:xfrm>
        </p:grpSpPr>
        <p:sp>
          <p:nvSpPr>
            <p:cNvPr name="Freeform 16" id="16"/>
            <p:cNvSpPr/>
            <p:nvPr/>
          </p:nvSpPr>
          <p:spPr>
            <a:xfrm flipH="false" flipV="false" rot="0">
              <a:off x="0" y="0"/>
              <a:ext cx="321328" cy="639115"/>
            </a:xfrm>
            <a:custGeom>
              <a:avLst/>
              <a:gdLst/>
              <a:ahLst/>
              <a:cxnLst/>
              <a:rect r="r" b="b" t="t" l="l"/>
              <a:pathLst>
                <a:path h="639115" w="321328">
                  <a:moveTo>
                    <a:pt x="321328" y="453326"/>
                  </a:moveTo>
                  <a:cubicBezTo>
                    <a:pt x="321328" y="555934"/>
                    <a:pt x="249396" y="639115"/>
                    <a:pt x="160664" y="639115"/>
                  </a:cubicBezTo>
                  <a:cubicBezTo>
                    <a:pt x="71932" y="639115"/>
                    <a:pt x="0" y="555934"/>
                    <a:pt x="0" y="453326"/>
                  </a:cubicBezTo>
                  <a:cubicBezTo>
                    <a:pt x="0" y="350717"/>
                    <a:pt x="160664" y="0"/>
                    <a:pt x="160664" y="0"/>
                  </a:cubicBezTo>
                  <a:cubicBezTo>
                    <a:pt x="160664" y="0"/>
                    <a:pt x="321328" y="350717"/>
                    <a:pt x="321328" y="453326"/>
                  </a:cubicBezTo>
                  <a:close/>
                </a:path>
              </a:pathLst>
            </a:custGeom>
            <a:solidFill>
              <a:srgbClr val="5170FF"/>
            </a:solidFill>
          </p:spPr>
        </p:sp>
        <p:sp>
          <p:nvSpPr>
            <p:cNvPr name="TextBox 17" id="17"/>
            <p:cNvSpPr txBox="true"/>
            <p:nvPr/>
          </p:nvSpPr>
          <p:spPr>
            <a:xfrm>
              <a:off x="0" y="152099"/>
              <a:ext cx="321328" cy="487017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3220"/>
                </a:lnSpc>
                <a:spcBef>
                  <a:spcPct val="0"/>
                </a:spcBef>
              </a:pPr>
              <a:r>
                <a:rPr lang="en-US" sz="2300">
                  <a:solidFill>
                    <a:srgbClr val="000000"/>
                  </a:solidFill>
                  <a:latin typeface="Canva Sans"/>
                  <a:ea typeface="Canva Sans"/>
                  <a:cs typeface="Canva Sans"/>
                  <a:sym typeface="Canva Sans"/>
                </a:rPr>
                <a:t>In the left-hand menu click calendar to see your schedule and meeting options.</a:t>
              </a:r>
            </a:p>
          </p:txBody>
        </p:sp>
      </p:grpSp>
      <p:grpSp>
        <p:nvGrpSpPr>
          <p:cNvPr name="Group 18" id="18"/>
          <p:cNvGrpSpPr/>
          <p:nvPr/>
        </p:nvGrpSpPr>
        <p:grpSpPr>
          <a:xfrm rot="0">
            <a:off x="11551380" y="6570055"/>
            <a:ext cx="2569830" cy="4252825"/>
            <a:chOff x="0" y="0"/>
            <a:chExt cx="385353" cy="637723"/>
          </a:xfrm>
        </p:grpSpPr>
        <p:sp>
          <p:nvSpPr>
            <p:cNvPr name="Freeform 19" id="19"/>
            <p:cNvSpPr/>
            <p:nvPr/>
          </p:nvSpPr>
          <p:spPr>
            <a:xfrm flipH="false" flipV="false" rot="0">
              <a:off x="0" y="0"/>
              <a:ext cx="385353" cy="637723"/>
            </a:xfrm>
            <a:custGeom>
              <a:avLst/>
              <a:gdLst/>
              <a:ahLst/>
              <a:cxnLst/>
              <a:rect r="r" b="b" t="t" l="l"/>
              <a:pathLst>
                <a:path h="637723" w="385353">
                  <a:moveTo>
                    <a:pt x="385353" y="452338"/>
                  </a:moveTo>
                  <a:cubicBezTo>
                    <a:pt x="385353" y="554723"/>
                    <a:pt x="299089" y="637723"/>
                    <a:pt x="192677" y="637723"/>
                  </a:cubicBezTo>
                  <a:cubicBezTo>
                    <a:pt x="86264" y="637723"/>
                    <a:pt x="0" y="554723"/>
                    <a:pt x="0" y="452338"/>
                  </a:cubicBezTo>
                  <a:cubicBezTo>
                    <a:pt x="0" y="349953"/>
                    <a:pt x="192677" y="0"/>
                    <a:pt x="192677" y="0"/>
                  </a:cubicBezTo>
                  <a:cubicBezTo>
                    <a:pt x="192677" y="0"/>
                    <a:pt x="385353" y="349953"/>
                    <a:pt x="385353" y="452338"/>
                  </a:cubicBezTo>
                  <a:close/>
                </a:path>
              </a:pathLst>
            </a:custGeom>
            <a:solidFill>
              <a:srgbClr val="5170FF"/>
            </a:solidFill>
          </p:spPr>
        </p:sp>
        <p:sp>
          <p:nvSpPr>
            <p:cNvPr name="TextBox 20" id="20"/>
            <p:cNvSpPr txBox="true"/>
            <p:nvPr/>
          </p:nvSpPr>
          <p:spPr>
            <a:xfrm>
              <a:off x="0" y="151663"/>
              <a:ext cx="385353" cy="486060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3220"/>
                </a:lnSpc>
              </a:pPr>
              <a:r>
                <a:rPr lang="en-US" sz="2300">
                  <a:solidFill>
                    <a:srgbClr val="000000"/>
                  </a:solidFill>
                  <a:latin typeface="Canva Sans"/>
                  <a:ea typeface="Canva Sans"/>
                  <a:cs typeface="Canva Sans"/>
                  <a:sym typeface="Canva Sans"/>
                </a:rPr>
                <a:t>Press new meeting (top-right) or select a time slot on the calendar and choose new meeting.</a:t>
              </a:r>
            </a:p>
          </p:txBody>
        </p:sp>
      </p:grpSp>
      <p:grpSp>
        <p:nvGrpSpPr>
          <p:cNvPr name="Group 21" id="21"/>
          <p:cNvGrpSpPr/>
          <p:nvPr/>
        </p:nvGrpSpPr>
        <p:grpSpPr>
          <a:xfrm rot="0">
            <a:off x="152727" y="11214693"/>
            <a:ext cx="3827119" cy="2581996"/>
            <a:chOff x="0" y="0"/>
            <a:chExt cx="693120" cy="467619"/>
          </a:xfrm>
        </p:grpSpPr>
        <p:sp>
          <p:nvSpPr>
            <p:cNvPr name="Freeform 22" id="22"/>
            <p:cNvSpPr/>
            <p:nvPr/>
          </p:nvSpPr>
          <p:spPr>
            <a:xfrm flipH="false" flipV="false" rot="0">
              <a:off x="0" y="0"/>
              <a:ext cx="693120" cy="504733"/>
            </a:xfrm>
            <a:custGeom>
              <a:avLst/>
              <a:gdLst/>
              <a:ahLst/>
              <a:cxnLst/>
              <a:rect r="r" b="b" t="t" l="l"/>
              <a:pathLst>
                <a:path h="504733" w="693120">
                  <a:moveTo>
                    <a:pt x="635815" y="0"/>
                  </a:moveTo>
                  <a:lnTo>
                    <a:pt x="57305" y="0"/>
                  </a:lnTo>
                  <a:cubicBezTo>
                    <a:pt x="25656" y="0"/>
                    <a:pt x="0" y="25656"/>
                    <a:pt x="0" y="57305"/>
                  </a:cubicBezTo>
                  <a:lnTo>
                    <a:pt x="0" y="419483"/>
                  </a:lnTo>
                  <a:cubicBezTo>
                    <a:pt x="36868" y="455807"/>
                    <a:pt x="154846" y="504733"/>
                    <a:pt x="331812" y="419483"/>
                  </a:cubicBezTo>
                  <a:cubicBezTo>
                    <a:pt x="508780" y="332301"/>
                    <a:pt x="646421" y="383157"/>
                    <a:pt x="693120" y="419483"/>
                  </a:cubicBezTo>
                  <a:lnTo>
                    <a:pt x="693120" y="57305"/>
                  </a:lnTo>
                  <a:cubicBezTo>
                    <a:pt x="693120" y="25656"/>
                    <a:pt x="667464" y="0"/>
                    <a:pt x="635815" y="0"/>
                  </a:cubicBezTo>
                  <a:close/>
                </a:path>
              </a:pathLst>
            </a:custGeom>
            <a:solidFill>
              <a:srgbClr val="5170FF"/>
            </a:solidFill>
          </p:spPr>
        </p:sp>
        <p:sp>
          <p:nvSpPr>
            <p:cNvPr name="TextBox 23" id="23"/>
            <p:cNvSpPr txBox="true"/>
            <p:nvPr/>
          </p:nvSpPr>
          <p:spPr>
            <a:xfrm>
              <a:off x="0" y="-76200"/>
              <a:ext cx="693120" cy="443615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5879"/>
                </a:lnSpc>
              </a:pPr>
              <a:r>
                <a:rPr lang="en-US" sz="4199">
                  <a:solidFill>
                    <a:srgbClr val="000000"/>
                  </a:solidFill>
                  <a:latin typeface="Canva Sans"/>
                  <a:ea typeface="Canva Sans"/>
                  <a:cs typeface="Canva Sans"/>
                  <a:sym typeface="Canva Sans"/>
                </a:rPr>
                <a:t>4.Add meeting details </a:t>
              </a:r>
            </a:p>
          </p:txBody>
        </p:sp>
      </p:grpSp>
      <p:grpSp>
        <p:nvGrpSpPr>
          <p:cNvPr name="Group 24" id="24"/>
          <p:cNvGrpSpPr/>
          <p:nvPr/>
        </p:nvGrpSpPr>
        <p:grpSpPr>
          <a:xfrm rot="0">
            <a:off x="2029881" y="13144096"/>
            <a:ext cx="2204137" cy="3778520"/>
            <a:chOff x="0" y="0"/>
            <a:chExt cx="355600" cy="609600"/>
          </a:xfrm>
        </p:grpSpPr>
        <p:sp>
          <p:nvSpPr>
            <p:cNvPr name="Freeform 25" id="25"/>
            <p:cNvSpPr/>
            <p:nvPr/>
          </p:nvSpPr>
          <p:spPr>
            <a:xfrm flipH="false" flipV="false" rot="0">
              <a:off x="0" y="0"/>
              <a:ext cx="355600" cy="609600"/>
            </a:xfrm>
            <a:custGeom>
              <a:avLst/>
              <a:gdLst/>
              <a:ahLst/>
              <a:cxnLst/>
              <a:rect r="r" b="b" t="t" l="l"/>
              <a:pathLst>
                <a:path h="609600" w="355600">
                  <a:moveTo>
                    <a:pt x="355600" y="432391"/>
                  </a:moveTo>
                  <a:cubicBezTo>
                    <a:pt x="355600" y="530261"/>
                    <a:pt x="275996" y="609600"/>
                    <a:pt x="177800" y="609600"/>
                  </a:cubicBezTo>
                  <a:cubicBezTo>
                    <a:pt x="79604" y="609600"/>
                    <a:pt x="0" y="530261"/>
                    <a:pt x="0" y="432391"/>
                  </a:cubicBezTo>
                  <a:cubicBezTo>
                    <a:pt x="0" y="334521"/>
                    <a:pt x="177800" y="0"/>
                    <a:pt x="177800" y="0"/>
                  </a:cubicBezTo>
                  <a:cubicBezTo>
                    <a:pt x="177800" y="0"/>
                    <a:pt x="355600" y="334521"/>
                    <a:pt x="355600" y="432391"/>
                  </a:cubicBezTo>
                  <a:close/>
                </a:path>
              </a:pathLst>
            </a:custGeom>
            <a:solidFill>
              <a:srgbClr val="5170FF"/>
            </a:solidFill>
          </p:spPr>
        </p:sp>
        <p:sp>
          <p:nvSpPr>
            <p:cNvPr name="TextBox 26" id="26"/>
            <p:cNvSpPr txBox="true"/>
            <p:nvPr/>
          </p:nvSpPr>
          <p:spPr>
            <a:xfrm>
              <a:off x="0" y="142875"/>
              <a:ext cx="355600" cy="466725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3220"/>
                </a:lnSpc>
              </a:pPr>
              <a:r>
                <a:rPr lang="en-US" sz="2300">
                  <a:solidFill>
                    <a:srgbClr val="000000"/>
                  </a:solidFill>
                  <a:latin typeface="Canva Sans"/>
                  <a:ea typeface="Canva Sans"/>
                  <a:cs typeface="Canva Sans"/>
                  <a:sym typeface="Canva Sans"/>
                </a:rPr>
                <a:t>Enter a clear meeting title, invite required attendees.</a:t>
              </a:r>
            </a:p>
          </p:txBody>
        </p:sp>
      </p:grpSp>
      <p:grpSp>
        <p:nvGrpSpPr>
          <p:cNvPr name="Group 27" id="27"/>
          <p:cNvGrpSpPr/>
          <p:nvPr/>
        </p:nvGrpSpPr>
        <p:grpSpPr>
          <a:xfrm rot="0">
            <a:off x="4620329" y="11214693"/>
            <a:ext cx="3909489" cy="2191414"/>
            <a:chOff x="0" y="0"/>
            <a:chExt cx="673033" cy="377260"/>
          </a:xfrm>
        </p:grpSpPr>
        <p:sp>
          <p:nvSpPr>
            <p:cNvPr name="Freeform 28" id="28"/>
            <p:cNvSpPr/>
            <p:nvPr/>
          </p:nvSpPr>
          <p:spPr>
            <a:xfrm flipH="false" flipV="false" rot="0">
              <a:off x="0" y="0"/>
              <a:ext cx="673033" cy="414373"/>
            </a:xfrm>
            <a:custGeom>
              <a:avLst/>
              <a:gdLst/>
              <a:ahLst/>
              <a:cxnLst/>
              <a:rect r="r" b="b" t="t" l="l"/>
              <a:pathLst>
                <a:path h="414373" w="673033">
                  <a:moveTo>
                    <a:pt x="616935" y="0"/>
                  </a:moveTo>
                  <a:lnTo>
                    <a:pt x="56098" y="0"/>
                  </a:lnTo>
                  <a:cubicBezTo>
                    <a:pt x="41220" y="0"/>
                    <a:pt x="26951" y="5910"/>
                    <a:pt x="16431" y="16431"/>
                  </a:cubicBezTo>
                  <a:cubicBezTo>
                    <a:pt x="5910" y="26951"/>
                    <a:pt x="0" y="41220"/>
                    <a:pt x="0" y="56098"/>
                  </a:cubicBezTo>
                  <a:lnTo>
                    <a:pt x="0" y="338425"/>
                  </a:lnTo>
                  <a:cubicBezTo>
                    <a:pt x="35800" y="367730"/>
                    <a:pt x="150358" y="414373"/>
                    <a:pt x="322196" y="338425"/>
                  </a:cubicBezTo>
                  <a:cubicBezTo>
                    <a:pt x="494035" y="268089"/>
                    <a:pt x="627687" y="309118"/>
                    <a:pt x="673033" y="338425"/>
                  </a:cubicBezTo>
                  <a:lnTo>
                    <a:pt x="673033" y="56098"/>
                  </a:lnTo>
                  <a:cubicBezTo>
                    <a:pt x="673033" y="41220"/>
                    <a:pt x="667122" y="26951"/>
                    <a:pt x="656602" y="16431"/>
                  </a:cubicBezTo>
                  <a:cubicBezTo>
                    <a:pt x="646082" y="5910"/>
                    <a:pt x="631813" y="0"/>
                    <a:pt x="616935" y="0"/>
                  </a:cubicBezTo>
                  <a:close/>
                </a:path>
              </a:pathLst>
            </a:custGeom>
            <a:solidFill>
              <a:srgbClr val="5170FF"/>
            </a:solidFill>
          </p:spPr>
        </p:sp>
        <p:sp>
          <p:nvSpPr>
            <p:cNvPr name="TextBox 29" id="29"/>
            <p:cNvSpPr txBox="true"/>
            <p:nvPr/>
          </p:nvSpPr>
          <p:spPr>
            <a:xfrm>
              <a:off x="0" y="-76200"/>
              <a:ext cx="673033" cy="372618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5879"/>
                </a:lnSpc>
              </a:pPr>
              <a:r>
                <a:rPr lang="en-US" sz="4199">
                  <a:solidFill>
                    <a:srgbClr val="000000"/>
                  </a:solidFill>
                  <a:latin typeface="Canva Sans"/>
                  <a:ea typeface="Canva Sans"/>
                  <a:cs typeface="Canva Sans"/>
                  <a:sym typeface="Canva Sans"/>
                </a:rPr>
                <a:t>5. Set as teams meeting</a:t>
              </a:r>
            </a:p>
          </p:txBody>
        </p:sp>
      </p:grpSp>
      <p:grpSp>
        <p:nvGrpSpPr>
          <p:cNvPr name="Group 30" id="30"/>
          <p:cNvGrpSpPr/>
          <p:nvPr/>
        </p:nvGrpSpPr>
        <p:grpSpPr>
          <a:xfrm rot="0">
            <a:off x="6516004" y="13081502"/>
            <a:ext cx="2186632" cy="3555145"/>
            <a:chOff x="0" y="0"/>
            <a:chExt cx="374941" cy="609600"/>
          </a:xfrm>
        </p:grpSpPr>
        <p:sp>
          <p:nvSpPr>
            <p:cNvPr name="Freeform 31" id="31"/>
            <p:cNvSpPr/>
            <p:nvPr/>
          </p:nvSpPr>
          <p:spPr>
            <a:xfrm flipH="false" flipV="false" rot="0">
              <a:off x="0" y="0"/>
              <a:ext cx="374941" cy="609600"/>
            </a:xfrm>
            <a:custGeom>
              <a:avLst/>
              <a:gdLst/>
              <a:ahLst/>
              <a:cxnLst/>
              <a:rect r="r" b="b" t="t" l="l"/>
              <a:pathLst>
                <a:path h="609600" w="374941">
                  <a:moveTo>
                    <a:pt x="374941" y="432391"/>
                  </a:moveTo>
                  <a:cubicBezTo>
                    <a:pt x="374941" y="530261"/>
                    <a:pt x="291008" y="609600"/>
                    <a:pt x="187471" y="609600"/>
                  </a:cubicBezTo>
                  <a:cubicBezTo>
                    <a:pt x="83933" y="609600"/>
                    <a:pt x="0" y="530261"/>
                    <a:pt x="0" y="432391"/>
                  </a:cubicBezTo>
                  <a:cubicBezTo>
                    <a:pt x="0" y="334521"/>
                    <a:pt x="187471" y="0"/>
                    <a:pt x="187471" y="0"/>
                  </a:cubicBezTo>
                  <a:cubicBezTo>
                    <a:pt x="187471" y="0"/>
                    <a:pt x="374941" y="334521"/>
                    <a:pt x="374941" y="432391"/>
                  </a:cubicBezTo>
                  <a:close/>
                </a:path>
              </a:pathLst>
            </a:custGeom>
            <a:solidFill>
              <a:srgbClr val="5170FF"/>
            </a:solidFill>
          </p:spPr>
        </p:sp>
        <p:sp>
          <p:nvSpPr>
            <p:cNvPr name="TextBox 32" id="32"/>
            <p:cNvSpPr txBox="true"/>
            <p:nvPr/>
          </p:nvSpPr>
          <p:spPr>
            <a:xfrm>
              <a:off x="0" y="142875"/>
              <a:ext cx="374941" cy="466725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3220"/>
                </a:lnSpc>
              </a:pPr>
              <a:r>
                <a:rPr lang="en-US" sz="2300">
                  <a:solidFill>
                    <a:srgbClr val="000000"/>
                  </a:solidFill>
                  <a:latin typeface="Canva Sans"/>
                  <a:ea typeface="Canva Sans"/>
                  <a:cs typeface="Canva Sans"/>
                  <a:sym typeface="Canva Sans"/>
                </a:rPr>
                <a:t>By default teams adds an online meeting link.</a:t>
              </a:r>
            </a:p>
          </p:txBody>
        </p:sp>
      </p:grpSp>
      <p:grpSp>
        <p:nvGrpSpPr>
          <p:cNvPr name="Group 33" id="33"/>
          <p:cNvGrpSpPr/>
          <p:nvPr/>
        </p:nvGrpSpPr>
        <p:grpSpPr>
          <a:xfrm rot="0">
            <a:off x="8894061" y="11046117"/>
            <a:ext cx="3942234" cy="2097979"/>
            <a:chOff x="0" y="0"/>
            <a:chExt cx="569098" cy="302863"/>
          </a:xfrm>
        </p:grpSpPr>
        <p:sp>
          <p:nvSpPr>
            <p:cNvPr name="Freeform 34" id="34"/>
            <p:cNvSpPr/>
            <p:nvPr/>
          </p:nvSpPr>
          <p:spPr>
            <a:xfrm flipH="false" flipV="false" rot="0">
              <a:off x="0" y="0"/>
              <a:ext cx="569098" cy="339976"/>
            </a:xfrm>
            <a:custGeom>
              <a:avLst/>
              <a:gdLst/>
              <a:ahLst/>
              <a:cxnLst/>
              <a:rect r="r" b="b" t="t" l="l"/>
              <a:pathLst>
                <a:path h="339976" w="569098">
                  <a:moveTo>
                    <a:pt x="513467" y="0"/>
                  </a:moveTo>
                  <a:lnTo>
                    <a:pt x="55632" y="0"/>
                  </a:lnTo>
                  <a:cubicBezTo>
                    <a:pt x="24907" y="0"/>
                    <a:pt x="0" y="24907"/>
                    <a:pt x="0" y="55632"/>
                  </a:cubicBezTo>
                  <a:lnTo>
                    <a:pt x="0" y="271686"/>
                  </a:lnTo>
                  <a:cubicBezTo>
                    <a:pt x="30271" y="295213"/>
                    <a:pt x="127139" y="339976"/>
                    <a:pt x="272440" y="271686"/>
                  </a:cubicBezTo>
                  <a:cubicBezTo>
                    <a:pt x="417743" y="215221"/>
                    <a:pt x="530755" y="248159"/>
                    <a:pt x="569098" y="271686"/>
                  </a:cubicBezTo>
                  <a:lnTo>
                    <a:pt x="569098" y="55632"/>
                  </a:lnTo>
                  <a:cubicBezTo>
                    <a:pt x="569098" y="40877"/>
                    <a:pt x="563237" y="26727"/>
                    <a:pt x="552804" y="16294"/>
                  </a:cubicBezTo>
                  <a:cubicBezTo>
                    <a:pt x="542371" y="5861"/>
                    <a:pt x="528221" y="0"/>
                    <a:pt x="513467" y="0"/>
                  </a:cubicBezTo>
                  <a:close/>
                </a:path>
              </a:pathLst>
            </a:custGeom>
            <a:solidFill>
              <a:srgbClr val="5170FF"/>
            </a:solidFill>
          </p:spPr>
        </p:sp>
        <p:sp>
          <p:nvSpPr>
            <p:cNvPr name="TextBox 35" id="35"/>
            <p:cNvSpPr txBox="true"/>
            <p:nvPr/>
          </p:nvSpPr>
          <p:spPr>
            <a:xfrm>
              <a:off x="0" y="-76200"/>
              <a:ext cx="569098" cy="314164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5879"/>
                </a:lnSpc>
              </a:pPr>
              <a:r>
                <a:rPr lang="en-US" sz="4199">
                  <a:solidFill>
                    <a:srgbClr val="000000"/>
                  </a:solidFill>
                  <a:latin typeface="Canva Sans"/>
                  <a:ea typeface="Canva Sans"/>
                  <a:cs typeface="Canva Sans"/>
                  <a:sym typeface="Canva Sans"/>
                </a:rPr>
                <a:t>6. Add channel or location </a:t>
              </a:r>
            </a:p>
          </p:txBody>
        </p:sp>
      </p:grpSp>
      <p:grpSp>
        <p:nvGrpSpPr>
          <p:cNvPr name="Group 36" id="36"/>
          <p:cNvGrpSpPr/>
          <p:nvPr/>
        </p:nvGrpSpPr>
        <p:grpSpPr>
          <a:xfrm rot="0">
            <a:off x="11234954" y="12940094"/>
            <a:ext cx="2156323" cy="3696553"/>
            <a:chOff x="0" y="0"/>
            <a:chExt cx="355600" cy="609600"/>
          </a:xfrm>
        </p:grpSpPr>
        <p:sp>
          <p:nvSpPr>
            <p:cNvPr name="Freeform 37" id="37"/>
            <p:cNvSpPr/>
            <p:nvPr/>
          </p:nvSpPr>
          <p:spPr>
            <a:xfrm flipH="false" flipV="false" rot="0">
              <a:off x="0" y="0"/>
              <a:ext cx="355600" cy="609600"/>
            </a:xfrm>
            <a:custGeom>
              <a:avLst/>
              <a:gdLst/>
              <a:ahLst/>
              <a:cxnLst/>
              <a:rect r="r" b="b" t="t" l="l"/>
              <a:pathLst>
                <a:path h="609600" w="355600">
                  <a:moveTo>
                    <a:pt x="355600" y="432391"/>
                  </a:moveTo>
                  <a:cubicBezTo>
                    <a:pt x="355600" y="530261"/>
                    <a:pt x="275996" y="609600"/>
                    <a:pt x="177800" y="609600"/>
                  </a:cubicBezTo>
                  <a:cubicBezTo>
                    <a:pt x="79604" y="609600"/>
                    <a:pt x="0" y="530261"/>
                    <a:pt x="0" y="432391"/>
                  </a:cubicBezTo>
                  <a:cubicBezTo>
                    <a:pt x="0" y="334521"/>
                    <a:pt x="177800" y="0"/>
                    <a:pt x="177800" y="0"/>
                  </a:cubicBezTo>
                  <a:cubicBezTo>
                    <a:pt x="177800" y="0"/>
                    <a:pt x="355600" y="334521"/>
                    <a:pt x="355600" y="432391"/>
                  </a:cubicBezTo>
                  <a:close/>
                </a:path>
              </a:pathLst>
            </a:custGeom>
            <a:solidFill>
              <a:srgbClr val="5170FF"/>
            </a:solidFill>
          </p:spPr>
        </p:sp>
        <p:sp>
          <p:nvSpPr>
            <p:cNvPr name="TextBox 38" id="38"/>
            <p:cNvSpPr txBox="true"/>
            <p:nvPr/>
          </p:nvSpPr>
          <p:spPr>
            <a:xfrm>
              <a:off x="0" y="142875"/>
              <a:ext cx="355600" cy="466725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3220"/>
                </a:lnSpc>
              </a:pPr>
              <a:r>
                <a:rPr lang="en-US" sz="2300">
                  <a:solidFill>
                    <a:srgbClr val="000000"/>
                  </a:solidFill>
                  <a:latin typeface="Canva Sans"/>
                  <a:ea typeface="Canva Sans"/>
                  <a:cs typeface="Canva Sans"/>
                  <a:sym typeface="Canva Sans"/>
                </a:rPr>
                <a:t>Choose a channel if the meeting is for teams.</a:t>
              </a:r>
            </a:p>
          </p:txBody>
        </p:sp>
      </p:grpSp>
      <p:sp>
        <p:nvSpPr>
          <p:cNvPr name="Freeform 39" id="39"/>
          <p:cNvSpPr/>
          <p:nvPr/>
        </p:nvSpPr>
        <p:spPr>
          <a:xfrm flipH="false" flipV="false" rot="0">
            <a:off x="1018629" y="7259163"/>
            <a:ext cx="1592380" cy="2839496"/>
          </a:xfrm>
          <a:custGeom>
            <a:avLst/>
            <a:gdLst/>
            <a:ahLst/>
            <a:cxnLst/>
            <a:rect r="r" b="b" t="t" l="l"/>
            <a:pathLst>
              <a:path h="2839496" w="1592380">
                <a:moveTo>
                  <a:pt x="0" y="0"/>
                </a:moveTo>
                <a:lnTo>
                  <a:pt x="1592380" y="0"/>
                </a:lnTo>
                <a:lnTo>
                  <a:pt x="1592380" y="2839496"/>
                </a:lnTo>
                <a:lnTo>
                  <a:pt x="0" y="2839496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40" id="40"/>
          <p:cNvSpPr/>
          <p:nvPr/>
        </p:nvSpPr>
        <p:spPr>
          <a:xfrm flipH="false" flipV="false" rot="0">
            <a:off x="5967620" y="6949224"/>
            <a:ext cx="1592380" cy="2839496"/>
          </a:xfrm>
          <a:custGeom>
            <a:avLst/>
            <a:gdLst/>
            <a:ahLst/>
            <a:cxnLst/>
            <a:rect r="r" b="b" t="t" l="l"/>
            <a:pathLst>
              <a:path h="2839496" w="1592380">
                <a:moveTo>
                  <a:pt x="0" y="0"/>
                </a:moveTo>
                <a:lnTo>
                  <a:pt x="1592380" y="0"/>
                </a:lnTo>
                <a:lnTo>
                  <a:pt x="1592380" y="2839496"/>
                </a:lnTo>
                <a:lnTo>
                  <a:pt x="0" y="2839496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41" id="41"/>
          <p:cNvSpPr/>
          <p:nvPr/>
        </p:nvSpPr>
        <p:spPr>
          <a:xfrm flipH="false" flipV="false" rot="0">
            <a:off x="10720736" y="6980837"/>
            <a:ext cx="1592380" cy="2839496"/>
          </a:xfrm>
          <a:custGeom>
            <a:avLst/>
            <a:gdLst/>
            <a:ahLst/>
            <a:cxnLst/>
            <a:rect r="r" b="b" t="t" l="l"/>
            <a:pathLst>
              <a:path h="2839496" w="1592380">
                <a:moveTo>
                  <a:pt x="0" y="0"/>
                </a:moveTo>
                <a:lnTo>
                  <a:pt x="1592380" y="0"/>
                </a:lnTo>
                <a:lnTo>
                  <a:pt x="1592380" y="2839496"/>
                </a:lnTo>
                <a:lnTo>
                  <a:pt x="0" y="2839496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42" id="42"/>
          <p:cNvSpPr/>
          <p:nvPr/>
        </p:nvSpPr>
        <p:spPr>
          <a:xfrm flipH="false" flipV="false" rot="0">
            <a:off x="715810" y="13613608"/>
            <a:ext cx="1592380" cy="2839496"/>
          </a:xfrm>
          <a:custGeom>
            <a:avLst/>
            <a:gdLst/>
            <a:ahLst/>
            <a:cxnLst/>
            <a:rect r="r" b="b" t="t" l="l"/>
            <a:pathLst>
              <a:path h="2839496" w="1592380">
                <a:moveTo>
                  <a:pt x="0" y="0"/>
                </a:moveTo>
                <a:lnTo>
                  <a:pt x="1592380" y="0"/>
                </a:lnTo>
                <a:lnTo>
                  <a:pt x="1592380" y="2839496"/>
                </a:lnTo>
                <a:lnTo>
                  <a:pt x="0" y="2839496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43" id="43"/>
          <p:cNvSpPr/>
          <p:nvPr/>
        </p:nvSpPr>
        <p:spPr>
          <a:xfrm flipH="false" flipV="false" rot="0">
            <a:off x="5171431" y="13368623"/>
            <a:ext cx="1592380" cy="2839496"/>
          </a:xfrm>
          <a:custGeom>
            <a:avLst/>
            <a:gdLst/>
            <a:ahLst/>
            <a:cxnLst/>
            <a:rect r="r" b="b" t="t" l="l"/>
            <a:pathLst>
              <a:path h="2839496" w="1592380">
                <a:moveTo>
                  <a:pt x="0" y="0"/>
                </a:moveTo>
                <a:lnTo>
                  <a:pt x="1592379" y="0"/>
                </a:lnTo>
                <a:lnTo>
                  <a:pt x="1592379" y="2839496"/>
                </a:lnTo>
                <a:lnTo>
                  <a:pt x="0" y="2839496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44" id="44"/>
          <p:cNvSpPr/>
          <p:nvPr/>
        </p:nvSpPr>
        <p:spPr>
          <a:xfrm flipH="false" flipV="false" rot="0">
            <a:off x="10068988" y="12940094"/>
            <a:ext cx="1592380" cy="2839496"/>
          </a:xfrm>
          <a:custGeom>
            <a:avLst/>
            <a:gdLst/>
            <a:ahLst/>
            <a:cxnLst/>
            <a:rect r="r" b="b" t="t" l="l"/>
            <a:pathLst>
              <a:path h="2839496" w="1592380">
                <a:moveTo>
                  <a:pt x="0" y="0"/>
                </a:moveTo>
                <a:lnTo>
                  <a:pt x="1592380" y="0"/>
                </a:lnTo>
                <a:lnTo>
                  <a:pt x="1592380" y="2839496"/>
                </a:lnTo>
                <a:lnTo>
                  <a:pt x="0" y="2839496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 l="0" t="0" r="0" b="0"/>
            </a:stretch>
          </a:blipFill>
        </p:spPr>
      </p:sp>
      <p:grpSp>
        <p:nvGrpSpPr>
          <p:cNvPr name="Group 45" id="45"/>
          <p:cNvGrpSpPr/>
          <p:nvPr/>
        </p:nvGrpSpPr>
        <p:grpSpPr>
          <a:xfrm rot="0">
            <a:off x="459402" y="17132166"/>
            <a:ext cx="5217598" cy="3443615"/>
            <a:chOff x="0" y="0"/>
            <a:chExt cx="635000" cy="419100"/>
          </a:xfrm>
        </p:grpSpPr>
        <p:sp>
          <p:nvSpPr>
            <p:cNvPr name="Freeform 46" id="46"/>
            <p:cNvSpPr/>
            <p:nvPr/>
          </p:nvSpPr>
          <p:spPr>
            <a:xfrm flipH="false" flipV="false" rot="0">
              <a:off x="0" y="0"/>
              <a:ext cx="635000" cy="419100"/>
            </a:xfrm>
            <a:custGeom>
              <a:avLst/>
              <a:gdLst/>
              <a:ahLst/>
              <a:cxnLst/>
              <a:rect r="r" b="b" t="t" l="l"/>
              <a:pathLst>
                <a:path h="419100" w="635000">
                  <a:moveTo>
                    <a:pt x="42891" y="0"/>
                  </a:moveTo>
                  <a:lnTo>
                    <a:pt x="592109" y="0"/>
                  </a:lnTo>
                  <a:cubicBezTo>
                    <a:pt x="603484" y="0"/>
                    <a:pt x="614394" y="4519"/>
                    <a:pt x="622437" y="12563"/>
                  </a:cubicBezTo>
                  <a:cubicBezTo>
                    <a:pt x="630481" y="20606"/>
                    <a:pt x="635000" y="31516"/>
                    <a:pt x="635000" y="42891"/>
                  </a:cubicBezTo>
                  <a:lnTo>
                    <a:pt x="635000" y="376209"/>
                  </a:lnTo>
                  <a:cubicBezTo>
                    <a:pt x="635000" y="387584"/>
                    <a:pt x="630481" y="398494"/>
                    <a:pt x="622437" y="406537"/>
                  </a:cubicBezTo>
                  <a:cubicBezTo>
                    <a:pt x="614394" y="414581"/>
                    <a:pt x="603484" y="419100"/>
                    <a:pt x="592109" y="419100"/>
                  </a:cubicBezTo>
                  <a:lnTo>
                    <a:pt x="42891" y="419100"/>
                  </a:lnTo>
                  <a:cubicBezTo>
                    <a:pt x="31516" y="419100"/>
                    <a:pt x="20606" y="414581"/>
                    <a:pt x="12563" y="406537"/>
                  </a:cubicBezTo>
                  <a:cubicBezTo>
                    <a:pt x="4519" y="398494"/>
                    <a:pt x="0" y="387584"/>
                    <a:pt x="0" y="376209"/>
                  </a:cubicBezTo>
                  <a:lnTo>
                    <a:pt x="0" y="42891"/>
                  </a:lnTo>
                  <a:cubicBezTo>
                    <a:pt x="0" y="31516"/>
                    <a:pt x="4519" y="20606"/>
                    <a:pt x="12563" y="12563"/>
                  </a:cubicBezTo>
                  <a:cubicBezTo>
                    <a:pt x="20606" y="4519"/>
                    <a:pt x="31516" y="0"/>
                    <a:pt x="42891" y="0"/>
                  </a:cubicBezTo>
                  <a:close/>
                </a:path>
              </a:pathLst>
            </a:custGeom>
            <a:solidFill>
              <a:srgbClr val="5170FF"/>
            </a:solidFill>
          </p:spPr>
        </p:sp>
        <p:sp>
          <p:nvSpPr>
            <p:cNvPr name="TextBox 47" id="47"/>
            <p:cNvSpPr txBox="true"/>
            <p:nvPr/>
          </p:nvSpPr>
          <p:spPr>
            <a:xfrm>
              <a:off x="0" y="-57150"/>
              <a:ext cx="635000" cy="476250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4060"/>
                </a:lnSpc>
              </a:pPr>
              <a:r>
                <a:rPr lang="en-US" sz="2900">
                  <a:solidFill>
                    <a:srgbClr val="000000"/>
                  </a:solidFill>
                  <a:latin typeface="Canva Sans"/>
                  <a:ea typeface="Canva Sans"/>
                  <a:cs typeface="Canva Sans"/>
                  <a:sym typeface="Canva Sans"/>
                </a:rPr>
                <a:t>     </a:t>
              </a:r>
            </a:p>
            <a:p>
              <a:pPr algn="ctr">
                <a:lnSpc>
                  <a:spcPts val="4060"/>
                </a:lnSpc>
              </a:pPr>
            </a:p>
            <a:p>
              <a:pPr algn="ctr">
                <a:lnSpc>
                  <a:spcPts val="4060"/>
                </a:lnSpc>
              </a:pPr>
              <a:r>
                <a:rPr lang="en-US" sz="2900">
                  <a:solidFill>
                    <a:srgbClr val="000000"/>
                  </a:solidFill>
                  <a:latin typeface="Canva Sans"/>
                  <a:ea typeface="Canva Sans"/>
                  <a:cs typeface="Canva Sans"/>
                  <a:sym typeface="Canva Sans"/>
                </a:rPr>
                <a:t>After creating , open meeting options to control who waits in the lobby an who can present.</a:t>
              </a:r>
            </a:p>
          </p:txBody>
        </p:sp>
      </p:grpSp>
      <p:grpSp>
        <p:nvGrpSpPr>
          <p:cNvPr name="Group 48" id="48"/>
          <p:cNvGrpSpPr/>
          <p:nvPr/>
        </p:nvGrpSpPr>
        <p:grpSpPr>
          <a:xfrm rot="0">
            <a:off x="7771138" y="17132166"/>
            <a:ext cx="5217598" cy="3443615"/>
            <a:chOff x="0" y="0"/>
            <a:chExt cx="635000" cy="419100"/>
          </a:xfrm>
        </p:grpSpPr>
        <p:sp>
          <p:nvSpPr>
            <p:cNvPr name="Freeform 49" id="49"/>
            <p:cNvSpPr/>
            <p:nvPr/>
          </p:nvSpPr>
          <p:spPr>
            <a:xfrm flipH="false" flipV="false" rot="0">
              <a:off x="0" y="0"/>
              <a:ext cx="635000" cy="419100"/>
            </a:xfrm>
            <a:custGeom>
              <a:avLst/>
              <a:gdLst/>
              <a:ahLst/>
              <a:cxnLst/>
              <a:rect r="r" b="b" t="t" l="l"/>
              <a:pathLst>
                <a:path h="419100" w="635000">
                  <a:moveTo>
                    <a:pt x="42891" y="0"/>
                  </a:moveTo>
                  <a:lnTo>
                    <a:pt x="592109" y="0"/>
                  </a:lnTo>
                  <a:cubicBezTo>
                    <a:pt x="603484" y="0"/>
                    <a:pt x="614394" y="4519"/>
                    <a:pt x="622437" y="12563"/>
                  </a:cubicBezTo>
                  <a:cubicBezTo>
                    <a:pt x="630481" y="20606"/>
                    <a:pt x="635000" y="31516"/>
                    <a:pt x="635000" y="42891"/>
                  </a:cubicBezTo>
                  <a:lnTo>
                    <a:pt x="635000" y="376209"/>
                  </a:lnTo>
                  <a:cubicBezTo>
                    <a:pt x="635000" y="387584"/>
                    <a:pt x="630481" y="398494"/>
                    <a:pt x="622437" y="406537"/>
                  </a:cubicBezTo>
                  <a:cubicBezTo>
                    <a:pt x="614394" y="414581"/>
                    <a:pt x="603484" y="419100"/>
                    <a:pt x="592109" y="419100"/>
                  </a:cubicBezTo>
                  <a:lnTo>
                    <a:pt x="42891" y="419100"/>
                  </a:lnTo>
                  <a:cubicBezTo>
                    <a:pt x="31516" y="419100"/>
                    <a:pt x="20606" y="414581"/>
                    <a:pt x="12563" y="406537"/>
                  </a:cubicBezTo>
                  <a:cubicBezTo>
                    <a:pt x="4519" y="398494"/>
                    <a:pt x="0" y="387584"/>
                    <a:pt x="0" y="376209"/>
                  </a:cubicBezTo>
                  <a:lnTo>
                    <a:pt x="0" y="42891"/>
                  </a:lnTo>
                  <a:cubicBezTo>
                    <a:pt x="0" y="31516"/>
                    <a:pt x="4519" y="20606"/>
                    <a:pt x="12563" y="12563"/>
                  </a:cubicBezTo>
                  <a:cubicBezTo>
                    <a:pt x="20606" y="4519"/>
                    <a:pt x="31516" y="0"/>
                    <a:pt x="42891" y="0"/>
                  </a:cubicBezTo>
                  <a:close/>
                </a:path>
              </a:pathLst>
            </a:custGeom>
            <a:solidFill>
              <a:srgbClr val="5170FF"/>
            </a:solidFill>
          </p:spPr>
        </p:sp>
        <p:sp>
          <p:nvSpPr>
            <p:cNvPr name="TextBox 50" id="50"/>
            <p:cNvSpPr txBox="true"/>
            <p:nvPr/>
          </p:nvSpPr>
          <p:spPr>
            <a:xfrm>
              <a:off x="0" y="-57150"/>
              <a:ext cx="635000" cy="476250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4479"/>
                </a:lnSpc>
              </a:pPr>
            </a:p>
            <a:p>
              <a:pPr algn="ctr">
                <a:lnSpc>
                  <a:spcPts val="4479"/>
                </a:lnSpc>
              </a:pPr>
              <a:r>
                <a:rPr lang="en-US" sz="3199">
                  <a:solidFill>
                    <a:srgbClr val="000000"/>
                  </a:solidFill>
                  <a:latin typeface="Canva Sans"/>
                  <a:ea typeface="Canva Sans"/>
                  <a:cs typeface="Canva Sans"/>
                  <a:sym typeface="Canva Sans"/>
                </a:rPr>
                <a:t>Click send. Copy the join microsoft teams meeting link from the event to share externally.</a:t>
              </a:r>
            </a:p>
          </p:txBody>
        </p:sp>
      </p:grpSp>
      <p:sp>
        <p:nvSpPr>
          <p:cNvPr name="TextBox 51" id="51"/>
          <p:cNvSpPr txBox="true"/>
          <p:nvPr/>
        </p:nvSpPr>
        <p:spPr>
          <a:xfrm rot="0">
            <a:off x="1141001" y="391522"/>
            <a:ext cx="9903454" cy="4300432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11411"/>
              </a:lnSpc>
            </a:pPr>
            <a:r>
              <a:rPr lang="en-US" sz="8151" b="true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How to create a new teams meeting </a:t>
            </a:r>
          </a:p>
        </p:txBody>
      </p:sp>
      <p:sp>
        <p:nvSpPr>
          <p:cNvPr name="TextBox 52" id="52"/>
          <p:cNvSpPr txBox="true"/>
          <p:nvPr/>
        </p:nvSpPr>
        <p:spPr>
          <a:xfrm rot="0">
            <a:off x="1141001" y="17027391"/>
            <a:ext cx="4209878" cy="1157376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4663"/>
              </a:lnSpc>
            </a:pPr>
            <a:r>
              <a:rPr lang="en-US" sz="3331" b="true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 7. configure meeting options </a:t>
            </a:r>
          </a:p>
        </p:txBody>
      </p:sp>
      <p:sp>
        <p:nvSpPr>
          <p:cNvPr name="TextBox 53" id="53"/>
          <p:cNvSpPr txBox="true"/>
          <p:nvPr/>
        </p:nvSpPr>
        <p:spPr>
          <a:xfrm rot="0">
            <a:off x="8101370" y="17075016"/>
            <a:ext cx="4458917" cy="1135849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4594"/>
              </a:lnSpc>
            </a:pPr>
            <a:r>
              <a:rPr lang="en-US" sz="3281" b="true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8.Send invite &amp; share link  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(4:3)</PresentationFormat>
  <Paragraphs>0</Paragraphs>
  <Slides>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0</vt:i4>
      </vt:variant>
    </vt:vector>
  </HeadingPairs>
  <TitlesOfParts>
    <vt:vector size="1" baseType="lpstr">
      <vt:lpstr>Office Theme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xsi="http://www.w3.org/2001/XMLSchema-instance">
  <dcterms:created xsi:type="dcterms:W3CDTF">2006-08-16T00:00:00Z</dcterms:created>
  <dc:identifier>DAG2vE3OzFw</dc:identifier>
  <dcterms:modified xsi:type="dcterms:W3CDTF">2011-08-01T06:04:30Z</dcterms:modified>
  <cp:revision>1</cp:revision>
  <dc:title>Your paragraph text</dc:title>
</cp:coreProperties>
</file>