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1"/>
  </p:sldMasterIdLst>
  <p:notesMasterIdLst>
    <p:notesMasterId r:id="rId3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775DCB02-9BB8-47FD-8907-85C794F793BA}" styleName="Themed Style 1 –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7"/>
    <p:restoredTop sz="94610"/>
  </p:normalViewPr>
  <p:slideViewPr>
    <p:cSldViewPr snapToGrid="0" snapToObjects="1">
      <p:cViewPr varScale="1">
        <p:scale>
          <a:sx n="163" d="100"/>
          <a:sy n="163" d="100"/>
        </p:scale>
        <p:origin x="184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811157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Introduce the group. Fill in names, student numbers and lecturer name. Total talk: 45 minutes, about 5 minutes per member.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Presenter 1 outlines the structure. Adjust the table if your group has a different number of members.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Describe who Ashford supports, who works there and where.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Link each problem to communication.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State clearly: one task, one tool, one improvement plan.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Explain what daily communication involves at Ashford.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Show how many roles and locations are involved.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Use Hargreaves et al. to show that consistent information sharing is a known issue in NHS community services.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Our own judgement of fit. Explain why the other five tools are less suitable for THIS task.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Introduce Teams and cite Melati (2025) and Dash et al. (2022).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Walk across each row. Features are described generally; fit to Ashford is our recommendation.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Present the evidence from the NHS Trust community service study.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Cover remote and hybrid working evidence.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is our design. Explain how channels reduce duplication and confusion.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Compare current practice with the recommended practice.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Cover Deželak et al. on collaboration platforms and Teams Rooms.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Keep general: integration can help updates reach people.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Explain time and effort savings.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Link to the missed updates problem.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Be careful: these are expected benefits, supported by research on performance.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Summarise advantages, referring to sources already used.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Balanced view. Mention that Teams is not a care record system.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Link each limitation to a solution.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Walk through the four phases.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Use Chaushi et al. and Ilag and Sabale.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Explain the rules that make Teams work.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Propose measures. Avoid inventing figures.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Summarise in under a minute.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Each member must be ready for individual questions about the group's work.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Alphabetical, UWTSD Harvard. All 10 sources are cited in the slides. Complete any missing details from each source page.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">
    <p:bg>
      <p:bgPr>
        <a:solidFill>
          <a:srgbClr val="0B3C5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9728"/>
          </a:xfrm>
          <a:prstGeom prst="rect">
            <a:avLst/>
          </a:prstGeom>
          <a:solidFill>
            <a:srgbClr val="0F8B8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 algn="l">
              <a:buNone/>
              <a:defRPr lang="en-US" sz="2600" b="1" dirty="0">
                <a:solidFill>
                  <a:srgbClr val="0B3C5D"/>
                </a:solidFill>
              </a:defRPr>
            </a:lvl1pPr>
          </a:lstStyle>
          <a:p>
            <a:pPr marL="0" indent="0" algn="l">
              <a:buNone/>
            </a:pPr>
            <a:endParaRPr lang="en-US" sz="2600" dirty="0"/>
          </a:p>
        </p:txBody>
      </p:sp>
      <p:sp>
        <p:nvSpPr>
          <p:cNvPr id="4" name="Text 1"/>
          <p:cNvSpPr/>
          <p:nvPr/>
        </p:nvSpPr>
        <p:spPr>
          <a:xfrm>
            <a:off x="457200" y="4800600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280"/>
                </a:solidFill>
              </a:rPr>
              <a:t>LCHS4007 | Ashford Community Care Service</a:t>
            </a:r>
            <a:endParaRPr lang="en-US" sz="10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4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4.png"/><Relationship Id="rId4" Type="http://schemas.openxmlformats.org/officeDocument/2006/relationships/image" Target="../media/image35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731520"/>
            <a:ext cx="822960" cy="73152"/>
          </a:xfrm>
          <a:prstGeom prst="rect">
            <a:avLst/>
          </a:prstGeom>
          <a:solidFill>
            <a:srgbClr val="F2A541"/>
          </a:solidFill>
          <a:ln w="12700">
            <a:solidFill>
              <a:srgbClr val="F2A54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 txBox="1"/>
          <p:nvPr/>
        </p:nvSpPr>
        <p:spPr>
          <a:xfrm>
            <a:off x="548640" y="914400"/>
            <a:ext cx="493776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</a:rPr>
              <a:t>Using Microsoft Teams to Improve Staff Communication and Daily Updates</a:t>
            </a:r>
            <a:endParaRPr lang="en-US" sz="3200" dirty="0"/>
          </a:p>
        </p:txBody>
      </p:sp>
      <p:sp>
        <p:nvSpPr>
          <p:cNvPr id="4" name="Text 2"/>
          <p:cNvSpPr txBox="1"/>
          <p:nvPr/>
        </p:nvSpPr>
        <p:spPr>
          <a:xfrm>
            <a:off x="548640" y="2514600"/>
            <a:ext cx="49377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CFE3EA"/>
                </a:solidFill>
              </a:rPr>
              <a:t>Recommendation for Ashford Community Care Service</a:t>
            </a:r>
            <a:endParaRPr lang="en-US" sz="1800" dirty="0"/>
          </a:p>
        </p:txBody>
      </p:sp>
      <p:sp>
        <p:nvSpPr>
          <p:cNvPr id="5" name="Text 3"/>
          <p:cNvSpPr txBox="1"/>
          <p:nvPr/>
        </p:nvSpPr>
        <p:spPr>
          <a:xfrm>
            <a:off x="548640" y="3063240"/>
            <a:ext cx="493776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400"/>
              </a:spcAft>
              <a:buNone/>
            </a:pPr>
            <a:r>
              <a:rPr lang="en-US" sz="1250" dirty="0">
                <a:solidFill>
                  <a:srgbClr val="FFFFFF"/>
                </a:solidFill>
              </a:rPr>
              <a:t>Module: LCHS4007 Digital Skills and Research Methods</a:t>
            </a:r>
            <a:endParaRPr lang="en-US" sz="125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1250" dirty="0">
                <a:solidFill>
                  <a:srgbClr val="FFFFFF"/>
                </a:solidFill>
              </a:rPr>
              <a:t>Component 1: Group PowerPoint Presentation, Monday 12th October 2026, 10 am</a:t>
            </a:r>
            <a:endParaRPr lang="en-US" sz="125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1250" b="1" dirty="0">
                <a:solidFill>
                  <a:srgbClr val="FFFFFF"/>
                </a:solidFill>
              </a:rPr>
              <a:t>Lecturer</a:t>
            </a:r>
            <a:r>
              <a:rPr lang="en-US" sz="1250" dirty="0">
                <a:solidFill>
                  <a:srgbClr val="FFFFFF"/>
                </a:solidFill>
              </a:rPr>
              <a:t>: Justin Okoli</a:t>
            </a:r>
            <a:endParaRPr lang="en-US" sz="125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1250" b="1" dirty="0">
                <a:solidFill>
                  <a:srgbClr val="FFFFFF"/>
                </a:solidFill>
              </a:rPr>
              <a:t>Group members: </a:t>
            </a:r>
          </a:p>
          <a:p>
            <a:pPr marL="0" indent="0">
              <a:spcAft>
                <a:spcPts val="400"/>
              </a:spcAft>
              <a:buNone/>
            </a:pPr>
            <a:r>
              <a:rPr lang="en-US" sz="1250" dirty="0">
                <a:solidFill>
                  <a:srgbClr val="FFFFFF"/>
                </a:solidFill>
              </a:rPr>
              <a:t>Gurwinder Kaur Banger - 2607959</a:t>
            </a:r>
          </a:p>
          <a:p>
            <a:pPr marL="0" indent="0">
              <a:spcAft>
                <a:spcPts val="400"/>
              </a:spcAft>
              <a:buNone/>
            </a:pPr>
            <a:r>
              <a:rPr lang="en-US" sz="1250" dirty="0">
                <a:solidFill>
                  <a:srgbClr val="FFFFFF"/>
                </a:solidFill>
              </a:rPr>
              <a:t>Neel Komal - 2607956</a:t>
            </a:r>
          </a:p>
          <a:p>
            <a:pPr marL="0" indent="0">
              <a:spcAft>
                <a:spcPts val="400"/>
              </a:spcAft>
              <a:buNone/>
            </a:pPr>
            <a:r>
              <a:rPr lang="en-US" sz="1250" dirty="0">
                <a:solidFill>
                  <a:srgbClr val="FFFFFF"/>
                </a:solidFill>
              </a:rPr>
              <a:t>Shazia Nasreen - 2607954</a:t>
            </a:r>
            <a:endParaRPr lang="en-US" sz="1250" dirty="0"/>
          </a:p>
        </p:txBody>
      </p:sp>
      <p:pic>
        <p:nvPicPr>
          <p:cNvPr id="8" name="Picture 7" descr="Microsoft Teams">
            <a:extLst>
              <a:ext uri="{FF2B5EF4-FFF2-40B4-BE49-F238E27FC236}">
                <a16:creationId xmlns:a16="http://schemas.microsoft.com/office/drawing/2014/main" id="{0BD9BFB2-3979-958A-C192-06632F0F04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3296" y="1774697"/>
            <a:ext cx="3299340" cy="232938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Presentation structure and presenters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1</a:t>
            </a:r>
            <a:endParaRPr lang="en-US" sz="1000" dirty="0"/>
          </a:p>
        </p:txBody>
      </p:sp>
      <p:graphicFrame>
        <p:nvGraphicFramePr>
          <p:cNvPr id="4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4572005"/>
              </p:ext>
            </p:extLst>
          </p:nvPr>
        </p:nvGraphicFramePr>
        <p:xfrm>
          <a:off x="753414" y="1005840"/>
          <a:ext cx="7933386" cy="3521080"/>
        </p:xfrm>
        <a:graphic>
          <a:graphicData uri="http://schemas.openxmlformats.org/drawingml/2006/table">
            <a:tbl>
              <a:tblPr>
                <a:tableStyleId>{775DCB02-9BB8-47FD-8907-85C794F793BA}</a:tableStyleId>
              </a:tblPr>
              <a:tblGrid>
                <a:gridCol w="98394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1206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5210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Presenter</a:t>
                      </a:r>
                      <a:endParaRPr lang="en-US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Section</a:t>
                      </a:r>
                      <a:endParaRPr lang="en-US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Slides</a:t>
                      </a:r>
                      <a:endParaRPr lang="en-US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210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F2937"/>
                          </a:solidFill>
                        </a:rPr>
                        <a:t>1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Case study and aims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3-5</a:t>
                      </a:r>
                      <a:endParaRPr lang="en-US" sz="1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210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F2937"/>
                          </a:solidFill>
                        </a:rPr>
                        <a:t>2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The workplace task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6-8</a:t>
                      </a:r>
                      <a:endParaRPr lang="en-US" sz="1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210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F2937"/>
                          </a:solidFill>
                        </a:rPr>
                        <a:t>3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Choosing the tool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9-11</a:t>
                      </a:r>
                      <a:endParaRPr lang="en-US" sz="1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210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F2937"/>
                          </a:solidFill>
                        </a:rPr>
                        <a:t>4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Why Teams suits the task (1)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12-14</a:t>
                      </a:r>
                      <a:endParaRPr lang="en-US" sz="1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210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F2937"/>
                          </a:solidFill>
                        </a:rPr>
                        <a:t>5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Why Teams suits the task (2)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15-17</a:t>
                      </a:r>
                      <a:endParaRPr lang="en-US" sz="1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210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F2937"/>
                          </a:solidFill>
                        </a:rPr>
                        <a:t>6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Efficiency and communication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18-20</a:t>
                      </a:r>
                      <a:endParaRPr lang="en-US" sz="1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5210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F2937"/>
                          </a:solidFill>
                        </a:rPr>
                        <a:t>7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Advantages and limitations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21-23</a:t>
                      </a:r>
                      <a:endParaRPr lang="en-US" sz="1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5210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F2937"/>
                          </a:solidFill>
                        </a:rPr>
                        <a:t>8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Implementation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24-26</a:t>
                      </a:r>
                      <a:endParaRPr lang="en-US" sz="1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5210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F2937"/>
                          </a:solidFill>
                        </a:rPr>
                        <a:t>9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Evaluation and conclusion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27-29</a:t>
                      </a:r>
                      <a:endParaRPr lang="en-US" sz="1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2</a:t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Case study: Ashford Community Care Service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1</a:t>
            </a:r>
            <a:endParaRPr lang="en-US" sz="1000" dirty="0"/>
          </a:p>
        </p:txBody>
      </p:sp>
      <p:sp>
        <p:nvSpPr>
          <p:cNvPr id="5" name="Shape 2"/>
          <p:cNvSpPr/>
          <p:nvPr/>
        </p:nvSpPr>
        <p:spPr>
          <a:xfrm>
            <a:off x="457200" y="1188720"/>
            <a:ext cx="2621280" cy="283464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457200" y="1188720"/>
            <a:ext cx="73152" cy="2834640"/>
          </a:xfrm>
          <a:prstGeom prst="rect">
            <a:avLst/>
          </a:prstGeom>
          <a:solidFill>
            <a:srgbClr val="0F8B8D"/>
          </a:solidFill>
          <a:ln w="12700">
            <a:solidFill>
              <a:srgbClr val="0F8B8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 txBox="1"/>
          <p:nvPr/>
        </p:nvSpPr>
        <p:spPr>
          <a:xfrm>
            <a:off x="685800" y="1280160"/>
            <a:ext cx="225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Who they support</a:t>
            </a:r>
            <a:endParaRPr lang="en-US" sz="1500" dirty="0"/>
          </a:p>
        </p:txBody>
      </p:sp>
      <p:sp>
        <p:nvSpPr>
          <p:cNvPr id="8" name="Text 5"/>
          <p:cNvSpPr txBox="1"/>
          <p:nvPr/>
        </p:nvSpPr>
        <p:spPr>
          <a:xfrm>
            <a:off x="685800" y="1691640"/>
            <a:ext cx="2255520" cy="2240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Adults with physical disabilities and long-term care needs who need daily care, medication reminders, appointment support, care records and wellbeing checks.</a:t>
            </a:r>
            <a:endParaRPr lang="en-US" sz="1550" dirty="0"/>
          </a:p>
        </p:txBody>
      </p:sp>
      <p:sp>
        <p:nvSpPr>
          <p:cNvPr id="9" name="Shape 6"/>
          <p:cNvSpPr/>
          <p:nvPr/>
        </p:nvSpPr>
        <p:spPr>
          <a:xfrm>
            <a:off x="3261360" y="1188720"/>
            <a:ext cx="2621280" cy="283464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3261360" y="1188720"/>
            <a:ext cx="73152" cy="2834640"/>
          </a:xfrm>
          <a:prstGeom prst="rect">
            <a:avLst/>
          </a:prstGeom>
          <a:solidFill>
            <a:srgbClr val="0B3C5D"/>
          </a:solidFill>
          <a:ln w="12700">
            <a:solidFill>
              <a:srgbClr val="0B3C5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 txBox="1"/>
          <p:nvPr/>
        </p:nvSpPr>
        <p:spPr>
          <a:xfrm>
            <a:off x="3489960" y="1280160"/>
            <a:ext cx="225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Who works there</a:t>
            </a:r>
            <a:endParaRPr lang="en-US" sz="1500" dirty="0"/>
          </a:p>
        </p:txBody>
      </p:sp>
      <p:sp>
        <p:nvSpPr>
          <p:cNvPr id="12" name="Text 9"/>
          <p:cNvSpPr txBox="1"/>
          <p:nvPr/>
        </p:nvSpPr>
        <p:spPr>
          <a:xfrm>
            <a:off x="3489960" y="1691640"/>
            <a:ext cx="2255520" cy="2240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Support workers, senior care workers, nurses, care coordinators and administrative staff.</a:t>
            </a:r>
            <a:endParaRPr lang="en-US" sz="1550" dirty="0"/>
          </a:p>
        </p:txBody>
      </p:sp>
      <p:sp>
        <p:nvSpPr>
          <p:cNvPr id="13" name="Shape 10"/>
          <p:cNvSpPr/>
          <p:nvPr/>
        </p:nvSpPr>
        <p:spPr>
          <a:xfrm>
            <a:off x="6065520" y="1188720"/>
            <a:ext cx="2621280" cy="283464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1"/>
          <p:cNvSpPr/>
          <p:nvPr/>
        </p:nvSpPr>
        <p:spPr>
          <a:xfrm>
            <a:off x="6065520" y="1188720"/>
            <a:ext cx="73152" cy="2834640"/>
          </a:xfrm>
          <a:prstGeom prst="rect">
            <a:avLst/>
          </a:prstGeom>
          <a:solidFill>
            <a:srgbClr val="F2A541"/>
          </a:solidFill>
          <a:ln w="12700">
            <a:solidFill>
              <a:srgbClr val="F2A54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 txBox="1"/>
          <p:nvPr/>
        </p:nvSpPr>
        <p:spPr>
          <a:xfrm>
            <a:off x="6294120" y="1280160"/>
            <a:ext cx="225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Where they work</a:t>
            </a:r>
            <a:endParaRPr lang="en-US" sz="1500" dirty="0"/>
          </a:p>
        </p:txBody>
      </p:sp>
      <p:sp>
        <p:nvSpPr>
          <p:cNvPr id="16" name="Text 13"/>
          <p:cNvSpPr txBox="1"/>
          <p:nvPr/>
        </p:nvSpPr>
        <p:spPr>
          <a:xfrm>
            <a:off x="6294120" y="1691640"/>
            <a:ext cx="2255520" cy="2240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Service users' homes, supported living settings and the main office.</a:t>
            </a:r>
            <a:endParaRPr lang="en-US" sz="1550" dirty="0"/>
          </a:p>
        </p:txBody>
      </p:sp>
      <p:sp>
        <p:nvSpPr>
          <p:cNvPr id="17" name="Text 14"/>
          <p:cNvSpPr txBox="1"/>
          <p:nvPr/>
        </p:nvSpPr>
        <p:spPr>
          <a:xfrm>
            <a:off x="457200" y="416052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i="1" dirty="0">
                <a:solidFill>
                  <a:srgbClr val="0B3C5D"/>
                </a:solidFill>
              </a:rPr>
              <a:t>The organisation already uses Microsoft 365, but staff are unsure which tool to use for which task.</a:t>
            </a:r>
            <a:endParaRPr lang="en-US" sz="13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3</a:t>
            </a:fld>
            <a:endParaRPr lang="en-US"/>
          </a:p>
        </p:txBody>
      </p:sp>
      <p:sp>
        <p:nvSpPr>
          <p:cNvPr id="26" name="Icon circle"/>
          <p:cNvSpPr/>
          <p:nvPr/>
        </p:nvSpPr>
        <p:spPr>
          <a:xfrm>
            <a:off x="2346960" y="3310128"/>
            <a:ext cx="548640" cy="548640"/>
          </a:xfrm>
          <a:prstGeom prst="ellipse">
            <a:avLst/>
          </a:prstGeom>
          <a:solidFill>
            <a:srgbClr val="0F8B8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7" name="Icon circle glyph" descr="FaHandsHelping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4120" y="3447288"/>
            <a:ext cx="274320" cy="274320"/>
          </a:xfrm>
          <a:prstGeom prst="rect">
            <a:avLst/>
          </a:prstGeom>
        </p:spPr>
      </p:pic>
      <p:sp>
        <p:nvSpPr>
          <p:cNvPr id="28" name="Icon circle"/>
          <p:cNvSpPr/>
          <p:nvPr/>
        </p:nvSpPr>
        <p:spPr>
          <a:xfrm>
            <a:off x="5151120" y="3310128"/>
            <a:ext cx="548640" cy="548640"/>
          </a:xfrm>
          <a:prstGeom prst="ellipse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9" name="Icon circle glyph" descr="FaUsers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88280" y="3447288"/>
            <a:ext cx="274320" cy="274320"/>
          </a:xfrm>
          <a:prstGeom prst="rect">
            <a:avLst/>
          </a:prstGeom>
        </p:spPr>
      </p:pic>
      <p:sp>
        <p:nvSpPr>
          <p:cNvPr id="30" name="Icon circle"/>
          <p:cNvSpPr/>
          <p:nvPr/>
        </p:nvSpPr>
        <p:spPr>
          <a:xfrm>
            <a:off x="7955279" y="3310128"/>
            <a:ext cx="548640" cy="548640"/>
          </a:xfrm>
          <a:prstGeom prst="ellipse">
            <a:avLst/>
          </a:prstGeom>
          <a:solidFill>
            <a:srgbClr val="F2A54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1" name="Icon circle glyph" descr="FaHom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92440" y="3447288"/>
            <a:ext cx="274320" cy="27432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The problem Ashford needs to solve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1</a:t>
            </a:r>
            <a:endParaRPr lang="en-US" sz="1000" dirty="0"/>
          </a:p>
        </p:txBody>
      </p:sp>
      <p:sp>
        <p:nvSpPr>
          <p:cNvPr id="5" name="Shape 2"/>
          <p:cNvSpPr/>
          <p:nvPr/>
        </p:nvSpPr>
        <p:spPr>
          <a:xfrm>
            <a:off x="457200" y="1188720"/>
            <a:ext cx="1920240" cy="237744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457200" y="1188720"/>
            <a:ext cx="73152" cy="2377440"/>
          </a:xfrm>
          <a:prstGeom prst="rect">
            <a:avLst/>
          </a:prstGeom>
          <a:solidFill>
            <a:srgbClr val="0F8B8D"/>
          </a:solidFill>
          <a:ln w="12700">
            <a:solidFill>
              <a:srgbClr val="0F8B8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 txBox="1"/>
          <p:nvPr/>
        </p:nvSpPr>
        <p:spPr>
          <a:xfrm>
            <a:off x="685800" y="1280160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Missed updates</a:t>
            </a:r>
            <a:endParaRPr lang="en-US" sz="1500" dirty="0"/>
          </a:p>
        </p:txBody>
      </p:sp>
      <p:sp>
        <p:nvSpPr>
          <p:cNvPr id="8" name="Text 5"/>
          <p:cNvSpPr txBox="1"/>
          <p:nvPr/>
        </p:nvSpPr>
        <p:spPr>
          <a:xfrm>
            <a:off x="685800" y="1691640"/>
            <a:ext cx="1554480" cy="1783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Important information does not reach everyone who needs it.</a:t>
            </a:r>
            <a:endParaRPr lang="en-US" sz="1500" dirty="0"/>
          </a:p>
        </p:txBody>
      </p:sp>
      <p:sp>
        <p:nvSpPr>
          <p:cNvPr id="9" name="Shape 6"/>
          <p:cNvSpPr/>
          <p:nvPr/>
        </p:nvSpPr>
        <p:spPr>
          <a:xfrm>
            <a:off x="2560320" y="1188720"/>
            <a:ext cx="1920240" cy="237744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2560320" y="1188720"/>
            <a:ext cx="73152" cy="2377440"/>
          </a:xfrm>
          <a:prstGeom prst="rect">
            <a:avLst/>
          </a:prstGeom>
          <a:solidFill>
            <a:srgbClr val="0B3C5D"/>
          </a:solidFill>
          <a:ln w="12700">
            <a:solidFill>
              <a:srgbClr val="0B3C5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 txBox="1"/>
          <p:nvPr/>
        </p:nvSpPr>
        <p:spPr>
          <a:xfrm>
            <a:off x="2788920" y="1280160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Duplicated work</a:t>
            </a:r>
            <a:endParaRPr lang="en-US" sz="1500" dirty="0"/>
          </a:p>
        </p:txBody>
      </p:sp>
      <p:sp>
        <p:nvSpPr>
          <p:cNvPr id="12" name="Text 9"/>
          <p:cNvSpPr txBox="1"/>
          <p:nvPr/>
        </p:nvSpPr>
        <p:spPr>
          <a:xfrm>
            <a:off x="2788920" y="1691640"/>
            <a:ext cx="1554480" cy="1783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Staff repeat tasks because they cannot see what others have done.</a:t>
            </a:r>
            <a:endParaRPr lang="en-US" sz="1500" dirty="0"/>
          </a:p>
        </p:txBody>
      </p:sp>
      <p:sp>
        <p:nvSpPr>
          <p:cNvPr id="13" name="Shape 10"/>
          <p:cNvSpPr/>
          <p:nvPr/>
        </p:nvSpPr>
        <p:spPr>
          <a:xfrm>
            <a:off x="4663440" y="1188720"/>
            <a:ext cx="1920240" cy="237744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1"/>
          <p:cNvSpPr/>
          <p:nvPr/>
        </p:nvSpPr>
        <p:spPr>
          <a:xfrm>
            <a:off x="4663440" y="1188720"/>
            <a:ext cx="73152" cy="2377440"/>
          </a:xfrm>
          <a:prstGeom prst="rect">
            <a:avLst/>
          </a:prstGeom>
          <a:solidFill>
            <a:srgbClr val="F2A541"/>
          </a:solidFill>
          <a:ln w="12700">
            <a:solidFill>
              <a:srgbClr val="F2A54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 txBox="1"/>
          <p:nvPr/>
        </p:nvSpPr>
        <p:spPr>
          <a:xfrm>
            <a:off x="4892040" y="1280160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Unclear rotas</a:t>
            </a:r>
            <a:endParaRPr lang="en-US" sz="1500" dirty="0"/>
          </a:p>
        </p:txBody>
      </p:sp>
      <p:sp>
        <p:nvSpPr>
          <p:cNvPr id="16" name="Text 13"/>
          <p:cNvSpPr txBox="1"/>
          <p:nvPr/>
        </p:nvSpPr>
        <p:spPr>
          <a:xfrm>
            <a:off x="4892040" y="1691640"/>
            <a:ext cx="1554480" cy="1783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Visit and shift changes are hard to follow.</a:t>
            </a:r>
            <a:endParaRPr lang="en-US" sz="1500" dirty="0"/>
          </a:p>
        </p:txBody>
      </p:sp>
      <p:sp>
        <p:nvSpPr>
          <p:cNvPr id="17" name="Shape 14"/>
          <p:cNvSpPr/>
          <p:nvPr/>
        </p:nvSpPr>
        <p:spPr>
          <a:xfrm>
            <a:off x="6766560" y="1188720"/>
            <a:ext cx="1920240" cy="237744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5"/>
          <p:cNvSpPr/>
          <p:nvPr/>
        </p:nvSpPr>
        <p:spPr>
          <a:xfrm>
            <a:off x="6766560" y="1188720"/>
            <a:ext cx="73152" cy="2377440"/>
          </a:xfrm>
          <a:prstGeom prst="rect">
            <a:avLst/>
          </a:prstGeom>
          <a:solidFill>
            <a:srgbClr val="5FA8D3"/>
          </a:solidFill>
          <a:ln w="12700">
            <a:solidFill>
              <a:srgbClr val="5FA8D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6"/>
          <p:cNvSpPr txBox="1"/>
          <p:nvPr/>
        </p:nvSpPr>
        <p:spPr>
          <a:xfrm>
            <a:off x="6995160" y="1280160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Inconsistent records</a:t>
            </a:r>
            <a:endParaRPr lang="en-US" sz="1500" dirty="0"/>
          </a:p>
        </p:txBody>
      </p:sp>
      <p:sp>
        <p:nvSpPr>
          <p:cNvPr id="20" name="Text 17"/>
          <p:cNvSpPr txBox="1"/>
          <p:nvPr/>
        </p:nvSpPr>
        <p:spPr>
          <a:xfrm>
            <a:off x="6995160" y="1691640"/>
            <a:ext cx="1554480" cy="1783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Information is shared in different ways by different people.</a:t>
            </a:r>
            <a:endParaRPr lang="en-US" sz="1500" dirty="0"/>
          </a:p>
        </p:txBody>
      </p:sp>
      <p:sp>
        <p:nvSpPr>
          <p:cNvPr id="21" name="Text 18"/>
          <p:cNvSpPr txBox="1"/>
          <p:nvPr/>
        </p:nvSpPr>
        <p:spPr>
          <a:xfrm>
            <a:off x="457200" y="384048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i="1" dirty="0">
                <a:solidFill>
                  <a:srgbClr val="0B3C5D"/>
                </a:solidFill>
              </a:rPr>
              <a:t>Management wants better teamwork, communication and efficiency by matching the right Microsoft 365 tool to the right task.</a:t>
            </a:r>
            <a:endParaRPr lang="en-US" sz="13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4</a:t>
            </a:fld>
            <a:endParaRPr lang="en-US"/>
          </a:p>
        </p:txBody>
      </p:sp>
      <p:sp>
        <p:nvSpPr>
          <p:cNvPr id="26" name="Icon circle"/>
          <p:cNvSpPr/>
          <p:nvPr/>
        </p:nvSpPr>
        <p:spPr>
          <a:xfrm>
            <a:off x="1645920" y="2852928"/>
            <a:ext cx="548640" cy="548640"/>
          </a:xfrm>
          <a:prstGeom prst="ellipse">
            <a:avLst/>
          </a:prstGeom>
          <a:solidFill>
            <a:srgbClr val="0F8B8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7" name="Icon circle glyph" descr="FaBellSlash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3080" y="2990088"/>
            <a:ext cx="274320" cy="274320"/>
          </a:xfrm>
          <a:prstGeom prst="rect">
            <a:avLst/>
          </a:prstGeom>
        </p:spPr>
      </p:pic>
      <p:sp>
        <p:nvSpPr>
          <p:cNvPr id="28" name="Icon circle"/>
          <p:cNvSpPr/>
          <p:nvPr/>
        </p:nvSpPr>
        <p:spPr>
          <a:xfrm>
            <a:off x="3749040" y="2852928"/>
            <a:ext cx="548640" cy="548640"/>
          </a:xfrm>
          <a:prstGeom prst="ellipse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9" name="Icon circle glyph" descr="FaClon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6200" y="2990088"/>
            <a:ext cx="274320" cy="274320"/>
          </a:xfrm>
          <a:prstGeom prst="rect">
            <a:avLst/>
          </a:prstGeom>
        </p:spPr>
      </p:pic>
      <p:sp>
        <p:nvSpPr>
          <p:cNvPr id="30" name="Icon circle"/>
          <p:cNvSpPr/>
          <p:nvPr/>
        </p:nvSpPr>
        <p:spPr>
          <a:xfrm>
            <a:off x="5852159" y="2852928"/>
            <a:ext cx="548640" cy="548640"/>
          </a:xfrm>
          <a:prstGeom prst="ellipse">
            <a:avLst/>
          </a:prstGeom>
          <a:solidFill>
            <a:srgbClr val="F2A54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1" name="Icon circle glyph" descr="FaCalendarAlt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9319" y="2990088"/>
            <a:ext cx="274320" cy="274320"/>
          </a:xfrm>
          <a:prstGeom prst="rect">
            <a:avLst/>
          </a:prstGeom>
        </p:spPr>
      </p:pic>
      <p:sp>
        <p:nvSpPr>
          <p:cNvPr id="32" name="Icon circle"/>
          <p:cNvSpPr/>
          <p:nvPr/>
        </p:nvSpPr>
        <p:spPr>
          <a:xfrm>
            <a:off x="7955279" y="2852928"/>
            <a:ext cx="548640" cy="548640"/>
          </a:xfrm>
          <a:prstGeom prst="ellipse">
            <a:avLst/>
          </a:prstGeom>
          <a:solidFill>
            <a:srgbClr val="5FA8D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3" name="Icon circle glyph" descr="FaFileAlt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92440" y="2990088"/>
            <a:ext cx="274320" cy="27432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Our aim and recommendation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1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57200" y="1874520"/>
            <a:ext cx="1954530" cy="17373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Staff communication and daily updates</a:t>
            </a:r>
            <a:endParaRPr lang="en-US" sz="1500" dirty="0"/>
          </a:p>
        </p:txBody>
      </p:sp>
      <p:sp>
        <p:nvSpPr>
          <p:cNvPr id="10" name="Text 7"/>
          <p:cNvSpPr txBox="1"/>
          <p:nvPr/>
        </p:nvSpPr>
        <p:spPr>
          <a:xfrm>
            <a:off x="2548890" y="1874520"/>
            <a:ext cx="1954530" cy="17373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Microsoft Teams</a:t>
            </a:r>
            <a:endParaRPr lang="en-US" sz="1500" dirty="0"/>
          </a:p>
        </p:txBody>
      </p:sp>
      <p:sp>
        <p:nvSpPr>
          <p:cNvPr id="13" name="Text 10"/>
          <p:cNvSpPr txBox="1"/>
          <p:nvPr/>
        </p:nvSpPr>
        <p:spPr>
          <a:xfrm>
            <a:off x="4640580" y="1874520"/>
            <a:ext cx="1954530" cy="17373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Faster, clearer and more consistent communication</a:t>
            </a:r>
            <a:endParaRPr lang="en-US" sz="1500" dirty="0"/>
          </a:p>
        </p:txBody>
      </p:sp>
      <p:sp>
        <p:nvSpPr>
          <p:cNvPr id="16" name="Text 13"/>
          <p:cNvSpPr txBox="1"/>
          <p:nvPr/>
        </p:nvSpPr>
        <p:spPr>
          <a:xfrm>
            <a:off x="6732270" y="1874520"/>
            <a:ext cx="1954530" cy="17373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One group improvement plan for Ashford</a:t>
            </a:r>
            <a:endParaRPr lang="en-US" sz="1500" dirty="0"/>
          </a:p>
        </p:txBody>
      </p:sp>
      <p:sp>
        <p:nvSpPr>
          <p:cNvPr id="17" name="Text 14"/>
          <p:cNvSpPr txBox="1"/>
          <p:nvPr/>
        </p:nvSpPr>
        <p:spPr>
          <a:xfrm>
            <a:off x="457200" y="384048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i="1" dirty="0">
                <a:solidFill>
                  <a:srgbClr val="0B3C5D"/>
                </a:solidFill>
              </a:rPr>
              <a:t>The next sections explain the task, justify the tool, weigh up advantages and limitations, and set out how Ashford can implement the change.</a:t>
            </a:r>
            <a:endParaRPr lang="en-US" sz="13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5</a:t>
            </a:fld>
            <a:endParaRPr lang="en-US"/>
          </a:p>
        </p:txBody>
      </p:sp>
      <p:pic>
        <p:nvPicPr>
          <p:cNvPr id="29" name="Icon circle glyph" descr="FaMicrosoft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3844" y="2811779"/>
            <a:ext cx="411480" cy="411480"/>
          </a:xfrm>
          <a:prstGeom prst="rect">
            <a:avLst/>
          </a:prstGeom>
        </p:spPr>
      </p:pic>
      <p:pic>
        <p:nvPicPr>
          <p:cNvPr id="35" name="Step arrow glyph" descr="FaArrowRight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4872" y="2939796"/>
            <a:ext cx="155448" cy="155448"/>
          </a:xfrm>
          <a:prstGeom prst="rect">
            <a:avLst/>
          </a:prstGeom>
        </p:spPr>
      </p:pic>
      <p:pic>
        <p:nvPicPr>
          <p:cNvPr id="39" name="Step arrow glyph" descr="FaArrowRight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88252" y="2939796"/>
            <a:ext cx="155448" cy="15544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B551FDD0-C5DB-E7CC-C149-E91F9618524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72" y="2680807"/>
            <a:ext cx="8300433" cy="977871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The chosen workplace task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2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7200" y="1143000"/>
            <a:ext cx="4846320" cy="3291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Sharing handover information between shifts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Passing on changes to visits, appointments and rotas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Circulating reminders about medication and wellbeing checks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Flagging concerns quickly to nurses and coordinators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Keeping office and field staff informed of the same facts</a:t>
            </a:r>
            <a:endParaRPr lang="en-US" sz="18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6</a:t>
            </a:fld>
            <a:endParaRPr lang="en-US"/>
          </a:p>
        </p:txBody>
      </p:sp>
      <p:pic>
        <p:nvPicPr>
          <p:cNvPr id="26" name="Illustration: Teams Daily Updates channel" descr="Illustration: Teams Daily Updates channel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0680" y="1188720"/>
            <a:ext cx="3246120" cy="2550522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Who needs to communicate, and where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2</a:t>
            </a:r>
            <a:endParaRPr lang="en-US" sz="1000" dirty="0"/>
          </a:p>
        </p:txBody>
      </p:sp>
      <p:graphicFrame>
        <p:nvGraphicFramePr>
          <p:cNvPr id="8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457200" y="1097280"/>
          <a:ext cx="8229600" cy="2743200"/>
        </p:xfrm>
        <a:graphic>
          <a:graphicData uri="http://schemas.openxmlformats.org/drawingml/2006/table">
            <a:tbl>
              <a:tblPr/>
              <a:tblGrid>
                <a:gridCol w="21945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0350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b="1" dirty="0">
                          <a:solidFill>
                            <a:srgbClr val="FFFFFF"/>
                          </a:solidFill>
                        </a:rPr>
                        <a:t>Role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3C5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b="1" dirty="0">
                          <a:solidFill>
                            <a:srgbClr val="FFFFFF"/>
                          </a:solidFill>
                        </a:rPr>
                        <a:t>Typical communication need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3C5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b="1" dirty="0">
                          <a:solidFill>
                            <a:srgbClr val="1F2937"/>
                          </a:solidFill>
                        </a:rPr>
                        <a:t>Support workers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dirty="0">
                          <a:solidFill>
                            <a:srgbClr val="1F2937"/>
                          </a:solidFill>
                        </a:rPr>
                        <a:t>Receive visit changes; report concerns from service users' homes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b="1" dirty="0">
                          <a:solidFill>
                            <a:srgbClr val="1F2937"/>
                          </a:solidFill>
                        </a:rPr>
                        <a:t>Senior care workers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dirty="0">
                          <a:solidFill>
                            <a:srgbClr val="1F2937"/>
                          </a:solidFill>
                        </a:rPr>
                        <a:t>Pass on guidance and confirm actions to the team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b="1" dirty="0">
                          <a:solidFill>
                            <a:srgbClr val="1F2937"/>
                          </a:solidFill>
                        </a:rPr>
                        <a:t>Nurses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dirty="0">
                          <a:solidFill>
                            <a:srgbClr val="1F2937"/>
                          </a:solidFill>
                        </a:rPr>
                        <a:t>Give clinical alerts and respond to questions quickly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b="1" dirty="0">
                          <a:solidFill>
                            <a:srgbClr val="1F2937"/>
                          </a:solidFill>
                        </a:rPr>
                        <a:t>Care coordinators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dirty="0">
                          <a:solidFill>
                            <a:srgbClr val="1F2937"/>
                          </a:solidFill>
                        </a:rPr>
                        <a:t>Reorganise visits and share daily priorities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b="1" dirty="0">
                          <a:solidFill>
                            <a:srgbClr val="1F2937"/>
                          </a:solidFill>
                        </a:rPr>
                        <a:t>Administrative staff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dirty="0">
                          <a:solidFill>
                            <a:srgbClr val="1F2937"/>
                          </a:solidFill>
                        </a:rPr>
                        <a:t>Share office updates and keep messages organised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Why the task matters in the case study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2</a:t>
            </a:r>
            <a:endParaRPr lang="en-US" sz="1000" dirty="0"/>
          </a:p>
        </p:txBody>
      </p:sp>
      <p:sp>
        <p:nvSpPr>
          <p:cNvPr id="5" name="Shape 2"/>
          <p:cNvSpPr/>
          <p:nvPr/>
        </p:nvSpPr>
        <p:spPr>
          <a:xfrm>
            <a:off x="457200" y="1188720"/>
            <a:ext cx="4023360" cy="246888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457200" y="1188720"/>
            <a:ext cx="73152" cy="2468880"/>
          </a:xfrm>
          <a:prstGeom prst="rect">
            <a:avLst/>
          </a:prstGeom>
          <a:solidFill>
            <a:srgbClr val="0F8B8D"/>
          </a:solidFill>
          <a:ln w="12700">
            <a:solidFill>
              <a:srgbClr val="0F8B8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 txBox="1"/>
          <p:nvPr/>
        </p:nvSpPr>
        <p:spPr>
          <a:xfrm>
            <a:off x="685800" y="1280160"/>
            <a:ext cx="3657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Staff are dispersed</a:t>
            </a:r>
            <a:endParaRPr lang="en-US" sz="1500" dirty="0"/>
          </a:p>
        </p:txBody>
      </p:sp>
      <p:sp>
        <p:nvSpPr>
          <p:cNvPr id="8" name="Text 5"/>
          <p:cNvSpPr txBox="1"/>
          <p:nvPr/>
        </p:nvSpPr>
        <p:spPr>
          <a:xfrm>
            <a:off x="685800" y="1691640"/>
            <a:ext cx="3657600" cy="1874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Care staff work across many settings, so they are rarely in one place to share news face to face.</a:t>
            </a:r>
            <a:endParaRPr lang="en-US" sz="1550" dirty="0"/>
          </a:p>
        </p:txBody>
      </p:sp>
      <p:sp>
        <p:nvSpPr>
          <p:cNvPr id="9" name="Shape 6"/>
          <p:cNvSpPr/>
          <p:nvPr/>
        </p:nvSpPr>
        <p:spPr>
          <a:xfrm>
            <a:off x="4663440" y="1188720"/>
            <a:ext cx="4023360" cy="246888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4663440" y="1188720"/>
            <a:ext cx="73152" cy="2468880"/>
          </a:xfrm>
          <a:prstGeom prst="rect">
            <a:avLst/>
          </a:prstGeom>
          <a:solidFill>
            <a:srgbClr val="0B3C5D"/>
          </a:solidFill>
          <a:ln w="12700">
            <a:solidFill>
              <a:srgbClr val="0B3C5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 txBox="1"/>
          <p:nvPr/>
        </p:nvSpPr>
        <p:spPr>
          <a:xfrm>
            <a:off x="4892040" y="1280160"/>
            <a:ext cx="3657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Evidence from community services</a:t>
            </a:r>
            <a:endParaRPr lang="en-US" sz="1500" dirty="0"/>
          </a:p>
        </p:txBody>
      </p:sp>
      <p:sp>
        <p:nvSpPr>
          <p:cNvPr id="12" name="Text 9"/>
          <p:cNvSpPr txBox="1"/>
          <p:nvPr/>
        </p:nvSpPr>
        <p:spPr>
          <a:xfrm>
            <a:off x="4892040" y="1691640"/>
            <a:ext cx="3657600" cy="1874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Research in an NHS community service found that Teams gave the team a more consistent way to share information and updates (Hargreaves et al., 2022).</a:t>
            </a:r>
            <a:endParaRPr lang="en-US" sz="1550" dirty="0"/>
          </a:p>
        </p:txBody>
      </p:sp>
      <p:sp>
        <p:nvSpPr>
          <p:cNvPr id="13" name="Text 10"/>
          <p:cNvSpPr txBox="1"/>
          <p:nvPr/>
        </p:nvSpPr>
        <p:spPr>
          <a:xfrm>
            <a:off x="457200" y="384048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i="1" dirty="0">
                <a:solidFill>
                  <a:srgbClr val="0B3C5D"/>
                </a:solidFill>
              </a:rPr>
              <a:t>This supports choosing communication as the task most connected to Ashford's missed updates and duplicated work.</a:t>
            </a:r>
            <a:endParaRPr lang="en-US" sz="13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8</a:t>
            </a:fld>
            <a:endParaRPr lang="en-US"/>
          </a:p>
        </p:txBody>
      </p:sp>
      <p:pic>
        <p:nvPicPr>
          <p:cNvPr id="4" name="Picture 3" descr="A Closer Look at Working in a Hospital | Maryville Online">
            <a:extLst>
              <a:ext uri="{FF2B5EF4-FFF2-40B4-BE49-F238E27FC236}">
                <a16:creationId xmlns:a16="http://schemas.microsoft.com/office/drawing/2014/main" id="{FBFB3F2D-8F3B-B829-F218-CC9F4759D1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3724" y="2498501"/>
            <a:ext cx="2678807" cy="1135274"/>
          </a:xfrm>
          <a:prstGeom prst="rect">
            <a:avLst/>
          </a:prstGeom>
        </p:spPr>
      </p:pic>
      <p:pic>
        <p:nvPicPr>
          <p:cNvPr id="14" name="Picture 13" descr="Research and Development :: Lincolnshire Community Health Services NHS Trust">
            <a:extLst>
              <a:ext uri="{FF2B5EF4-FFF2-40B4-BE49-F238E27FC236}">
                <a16:creationId xmlns:a16="http://schemas.microsoft.com/office/drawing/2014/main" id="{0F923E11-6B0B-53D4-7F63-7EA9A0E20D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9588" y="2728968"/>
            <a:ext cx="3108632" cy="904807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Options considered: matching tools to the task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3</a:t>
            </a:r>
            <a:endParaRPr lang="en-US" sz="1000" dirty="0"/>
          </a:p>
        </p:txBody>
      </p:sp>
      <p:graphicFrame>
        <p:nvGraphicFramePr>
          <p:cNvPr id="10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3894426"/>
              </p:ext>
            </p:extLst>
          </p:nvPr>
        </p:nvGraphicFramePr>
        <p:xfrm>
          <a:off x="457200" y="1051560"/>
          <a:ext cx="8229600" cy="3200400"/>
        </p:xfrm>
        <a:graphic>
          <a:graphicData uri="http://schemas.openxmlformats.org/drawingml/2006/table">
            <a:tbl>
              <a:tblPr>
                <a:tableStyleId>{BC89EF96-8CEA-46FF-86C4-4CE0E7609802}</a:tableStyleId>
              </a:tblPr>
              <a:tblGrid>
                <a:gridCol w="20116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175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2004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FFFFFF"/>
                          </a:solidFill>
                        </a:rPr>
                        <a:t>Tool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FFFFFF"/>
                          </a:solidFill>
                        </a:rPr>
                        <a:t>Main purpose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FFFFFF"/>
                          </a:solidFill>
                        </a:rPr>
                        <a:t>Fit for daily updates</a:t>
                      </a:r>
                      <a:endParaRPr lang="en-US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F2937"/>
                          </a:solidFill>
                        </a:rPr>
                        <a:t>Microsoft Teams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Chat, channels, meetings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Best fit</a:t>
                      </a:r>
                      <a:endParaRPr lang="en-US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F2937"/>
                          </a:solidFill>
                        </a:rPr>
                        <a:t>Outlook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Email and calendar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Partial: updates can be buried</a:t>
                      </a:r>
                      <a:endParaRPr lang="en-US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F2937"/>
                          </a:solidFill>
                        </a:rPr>
                        <a:t>OneDrive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File storage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Poor: stores files, not conversations</a:t>
                      </a:r>
                      <a:endParaRPr lang="en-US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F2937"/>
                          </a:solidFill>
                        </a:rPr>
                        <a:t>Word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Writing documents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Poor: not a messaging tool</a:t>
                      </a:r>
                      <a:endParaRPr lang="en-US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F2937"/>
                          </a:solidFill>
                        </a:rPr>
                        <a:t>Excel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Data and calculations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Poor for messages; better for rotas</a:t>
                      </a:r>
                      <a:endParaRPr lang="en-US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F2937"/>
                          </a:solidFill>
                        </a:rPr>
                        <a:t>PowerPoint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Presentations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Poor: not designed for updates</a:t>
                      </a:r>
                      <a:endParaRPr lang="en-US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Selected tool: Microsoft Teams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3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7200" y="1143000"/>
            <a:ext cx="8229600" cy="2194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A collaboration platform that combines messaging, meetings and file sharing in one place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Research links Teams features with better employee performance in corporate communication (Melati, 2025)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Supports staff in connecting with each other and sharing ideas (Dash et al., 2022)</a:t>
            </a:r>
            <a:endParaRPr lang="en-US" sz="1800" dirty="0"/>
          </a:p>
        </p:txBody>
      </p:sp>
      <p:sp>
        <p:nvSpPr>
          <p:cNvPr id="6" name="Shape 3"/>
          <p:cNvSpPr/>
          <p:nvPr/>
        </p:nvSpPr>
        <p:spPr>
          <a:xfrm>
            <a:off x="457200" y="3246120"/>
            <a:ext cx="1920240" cy="128016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4"/>
          <p:cNvSpPr/>
          <p:nvPr/>
        </p:nvSpPr>
        <p:spPr>
          <a:xfrm>
            <a:off x="457200" y="3246120"/>
            <a:ext cx="73152" cy="1280160"/>
          </a:xfrm>
          <a:prstGeom prst="rect">
            <a:avLst/>
          </a:prstGeom>
          <a:solidFill>
            <a:srgbClr val="0F8B8D"/>
          </a:solidFill>
          <a:ln w="12700">
            <a:solidFill>
              <a:srgbClr val="0F8B8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 txBox="1"/>
          <p:nvPr/>
        </p:nvSpPr>
        <p:spPr>
          <a:xfrm>
            <a:off x="685800" y="3337560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Channels</a:t>
            </a:r>
            <a:endParaRPr lang="en-US" sz="1500" dirty="0"/>
          </a:p>
        </p:txBody>
      </p:sp>
      <p:sp>
        <p:nvSpPr>
          <p:cNvPr id="9" name="Text 6"/>
          <p:cNvSpPr txBox="1"/>
          <p:nvPr/>
        </p:nvSpPr>
        <p:spPr>
          <a:xfrm>
            <a:off x="685800" y="3749040"/>
            <a:ext cx="15544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Topic or team spaces</a:t>
            </a:r>
            <a:endParaRPr lang="en-US" sz="1500" dirty="0"/>
          </a:p>
        </p:txBody>
      </p:sp>
      <p:sp>
        <p:nvSpPr>
          <p:cNvPr id="10" name="Shape 7"/>
          <p:cNvSpPr/>
          <p:nvPr/>
        </p:nvSpPr>
        <p:spPr>
          <a:xfrm>
            <a:off x="2560320" y="3246120"/>
            <a:ext cx="1920240" cy="128016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8"/>
          <p:cNvSpPr/>
          <p:nvPr/>
        </p:nvSpPr>
        <p:spPr>
          <a:xfrm>
            <a:off x="2560320" y="3246120"/>
            <a:ext cx="73152" cy="1280160"/>
          </a:xfrm>
          <a:prstGeom prst="rect">
            <a:avLst/>
          </a:prstGeom>
          <a:solidFill>
            <a:srgbClr val="0B3C5D"/>
          </a:solidFill>
          <a:ln w="12700">
            <a:solidFill>
              <a:srgbClr val="0B3C5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 txBox="1"/>
          <p:nvPr/>
        </p:nvSpPr>
        <p:spPr>
          <a:xfrm>
            <a:off x="2788920" y="3337560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Chat</a:t>
            </a:r>
            <a:endParaRPr lang="en-US" sz="1500" dirty="0"/>
          </a:p>
        </p:txBody>
      </p:sp>
      <p:sp>
        <p:nvSpPr>
          <p:cNvPr id="13" name="Text 10"/>
          <p:cNvSpPr txBox="1"/>
          <p:nvPr/>
        </p:nvSpPr>
        <p:spPr>
          <a:xfrm>
            <a:off x="2788920" y="3749040"/>
            <a:ext cx="15544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Quick messages</a:t>
            </a:r>
            <a:endParaRPr lang="en-US" sz="1500" dirty="0"/>
          </a:p>
        </p:txBody>
      </p:sp>
      <p:sp>
        <p:nvSpPr>
          <p:cNvPr id="14" name="Shape 11"/>
          <p:cNvSpPr/>
          <p:nvPr/>
        </p:nvSpPr>
        <p:spPr>
          <a:xfrm>
            <a:off x="4663440" y="3246120"/>
            <a:ext cx="1920240" cy="128016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2"/>
          <p:cNvSpPr/>
          <p:nvPr/>
        </p:nvSpPr>
        <p:spPr>
          <a:xfrm>
            <a:off x="4663440" y="3246120"/>
            <a:ext cx="73152" cy="1280160"/>
          </a:xfrm>
          <a:prstGeom prst="rect">
            <a:avLst/>
          </a:prstGeom>
          <a:solidFill>
            <a:srgbClr val="F2A541"/>
          </a:solidFill>
          <a:ln w="12700">
            <a:solidFill>
              <a:srgbClr val="F2A54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 txBox="1"/>
          <p:nvPr/>
        </p:nvSpPr>
        <p:spPr>
          <a:xfrm>
            <a:off x="4892040" y="3337560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Meetings</a:t>
            </a:r>
            <a:endParaRPr lang="en-US" sz="1500" dirty="0"/>
          </a:p>
        </p:txBody>
      </p:sp>
      <p:sp>
        <p:nvSpPr>
          <p:cNvPr id="17" name="Text 14"/>
          <p:cNvSpPr txBox="1"/>
          <p:nvPr/>
        </p:nvSpPr>
        <p:spPr>
          <a:xfrm>
            <a:off x="4892040" y="3749040"/>
            <a:ext cx="15544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Video and audio</a:t>
            </a:r>
            <a:endParaRPr lang="en-US" sz="1500" dirty="0"/>
          </a:p>
        </p:txBody>
      </p:sp>
      <p:sp>
        <p:nvSpPr>
          <p:cNvPr id="18" name="Shape 15"/>
          <p:cNvSpPr/>
          <p:nvPr/>
        </p:nvSpPr>
        <p:spPr>
          <a:xfrm>
            <a:off x="6766560" y="3246120"/>
            <a:ext cx="1920240" cy="128016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6"/>
          <p:cNvSpPr/>
          <p:nvPr/>
        </p:nvSpPr>
        <p:spPr>
          <a:xfrm>
            <a:off x="6766560" y="3246120"/>
            <a:ext cx="73152" cy="1280160"/>
          </a:xfrm>
          <a:prstGeom prst="rect">
            <a:avLst/>
          </a:prstGeom>
          <a:solidFill>
            <a:srgbClr val="5FA8D3"/>
          </a:solidFill>
          <a:ln w="12700">
            <a:solidFill>
              <a:srgbClr val="5FA8D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 txBox="1"/>
          <p:nvPr/>
        </p:nvSpPr>
        <p:spPr>
          <a:xfrm>
            <a:off x="6995160" y="3337560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Files</a:t>
            </a:r>
            <a:endParaRPr lang="en-US" sz="1500" dirty="0"/>
          </a:p>
        </p:txBody>
      </p:sp>
      <p:sp>
        <p:nvSpPr>
          <p:cNvPr id="21" name="Text 18"/>
          <p:cNvSpPr txBox="1"/>
          <p:nvPr/>
        </p:nvSpPr>
        <p:spPr>
          <a:xfrm>
            <a:off x="6995160" y="3749040"/>
            <a:ext cx="15544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Shared in context</a:t>
            </a:r>
            <a:endParaRPr lang="en-US" sz="15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10</a:t>
            </a:fld>
            <a:endParaRPr lang="en-US"/>
          </a:p>
        </p:txBody>
      </p:sp>
      <p:sp>
        <p:nvSpPr>
          <p:cNvPr id="26" name="Icon circle"/>
          <p:cNvSpPr/>
          <p:nvPr/>
        </p:nvSpPr>
        <p:spPr>
          <a:xfrm>
            <a:off x="1783080" y="3337560"/>
            <a:ext cx="457200" cy="457200"/>
          </a:xfrm>
          <a:prstGeom prst="ellipse">
            <a:avLst/>
          </a:prstGeom>
          <a:solidFill>
            <a:srgbClr val="0F8B8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7" name="Icon circle glyph" descr="FaFolderOpe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97380" y="3451860"/>
            <a:ext cx="228600" cy="228600"/>
          </a:xfrm>
          <a:prstGeom prst="rect">
            <a:avLst/>
          </a:prstGeom>
        </p:spPr>
      </p:pic>
      <p:sp>
        <p:nvSpPr>
          <p:cNvPr id="28" name="Icon circle"/>
          <p:cNvSpPr/>
          <p:nvPr/>
        </p:nvSpPr>
        <p:spPr>
          <a:xfrm>
            <a:off x="3886200" y="3337560"/>
            <a:ext cx="457200" cy="457200"/>
          </a:xfrm>
          <a:prstGeom prst="ellipse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9" name="Icon circle glyph" descr="FaComments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00500" y="3451860"/>
            <a:ext cx="228600" cy="228600"/>
          </a:xfrm>
          <a:prstGeom prst="rect">
            <a:avLst/>
          </a:prstGeom>
        </p:spPr>
      </p:pic>
      <p:sp>
        <p:nvSpPr>
          <p:cNvPr id="30" name="Icon circle"/>
          <p:cNvSpPr/>
          <p:nvPr/>
        </p:nvSpPr>
        <p:spPr>
          <a:xfrm>
            <a:off x="5989319" y="3337560"/>
            <a:ext cx="457200" cy="457200"/>
          </a:xfrm>
          <a:prstGeom prst="ellipse">
            <a:avLst/>
          </a:prstGeom>
          <a:solidFill>
            <a:srgbClr val="F2A54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1" name="Icon circle glyph" descr="FaVideo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3619" y="3451860"/>
            <a:ext cx="228600" cy="228600"/>
          </a:xfrm>
          <a:prstGeom prst="rect">
            <a:avLst/>
          </a:prstGeom>
        </p:spPr>
      </p:pic>
      <p:sp>
        <p:nvSpPr>
          <p:cNvPr id="32" name="Icon circle"/>
          <p:cNvSpPr/>
          <p:nvPr/>
        </p:nvSpPr>
        <p:spPr>
          <a:xfrm>
            <a:off x="8092440" y="3337560"/>
            <a:ext cx="457200" cy="457200"/>
          </a:xfrm>
          <a:prstGeom prst="ellipse">
            <a:avLst/>
          </a:prstGeom>
          <a:solidFill>
            <a:srgbClr val="5FA8D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3" name="Icon circle glyph" descr="FaFolderOpe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06740" y="3451860"/>
            <a:ext cx="228600" cy="2286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Teams features mapped to Ashford's needs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3</a:t>
            </a:r>
            <a:endParaRPr lang="en-US" sz="1000" dirty="0"/>
          </a:p>
        </p:txBody>
      </p:sp>
      <p:graphicFrame>
        <p:nvGraphicFramePr>
          <p:cNvPr id="12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457200" y="1097280"/>
          <a:ext cx="8229600" cy="2743200"/>
        </p:xfrm>
        <a:graphic>
          <a:graphicData uri="http://schemas.openxmlformats.org/drawingml/2006/table">
            <a:tbl>
              <a:tblPr/>
              <a:tblGrid>
                <a:gridCol w="3657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72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b="1" dirty="0">
                          <a:solidFill>
                            <a:srgbClr val="FFFFFF"/>
                          </a:solidFill>
                        </a:rPr>
                        <a:t>Ashford need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3C5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b="1" dirty="0">
                          <a:solidFill>
                            <a:srgbClr val="FFFFFF"/>
                          </a:solidFill>
                        </a:rPr>
                        <a:t>Teams feature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3C5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b="1" dirty="0">
                          <a:solidFill>
                            <a:srgbClr val="1F2937"/>
                          </a:solidFill>
                        </a:rPr>
                        <a:t>Reach everyone with the same message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dirty="0">
                          <a:solidFill>
                            <a:srgbClr val="1F2937"/>
                          </a:solidFill>
                        </a:rPr>
                        <a:t>Team channels and announcements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b="1" dirty="0">
                          <a:solidFill>
                            <a:srgbClr val="1F2937"/>
                          </a:solidFill>
                        </a:rPr>
                        <a:t>Ask a nurse a quick question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dirty="0">
                          <a:solidFill>
                            <a:srgbClr val="1F2937"/>
                          </a:solidFill>
                        </a:rPr>
                        <a:t>One-to-one or group chat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b="1" dirty="0">
                          <a:solidFill>
                            <a:srgbClr val="1F2937"/>
                          </a:solidFill>
                        </a:rPr>
                        <a:t>Discuss a complex change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dirty="0">
                          <a:solidFill>
                            <a:srgbClr val="1F2937"/>
                          </a:solidFill>
                        </a:rPr>
                        <a:t>Short online meeting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b="1" dirty="0">
                          <a:solidFill>
                            <a:srgbClr val="1F2937"/>
                          </a:solidFill>
                        </a:rPr>
                        <a:t>Share a guidance document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dirty="0">
                          <a:solidFill>
                            <a:srgbClr val="1F2937"/>
                          </a:solidFill>
                        </a:rPr>
                        <a:t>File sharing within a channel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b="1" dirty="0">
                          <a:solidFill>
                            <a:srgbClr val="1F2937"/>
                          </a:solidFill>
                        </a:rPr>
                        <a:t>Include staff outside the office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dirty="0">
                          <a:solidFill>
                            <a:srgbClr val="1F2937"/>
                          </a:solidFill>
                        </a:rPr>
                        <a:t>Mobile and desktop access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11</a:t>
            </a:fld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Why Teams suits the task: consistent information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4</a:t>
            </a:r>
            <a:endParaRPr lang="en-US" sz="1000" dirty="0"/>
          </a:p>
        </p:txBody>
      </p:sp>
      <p:sp>
        <p:nvSpPr>
          <p:cNvPr id="5" name="Shape 2"/>
          <p:cNvSpPr/>
          <p:nvPr/>
        </p:nvSpPr>
        <p:spPr>
          <a:xfrm>
            <a:off x="457200" y="1188720"/>
            <a:ext cx="4023360" cy="274320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457200" y="1188720"/>
            <a:ext cx="73152" cy="2743200"/>
          </a:xfrm>
          <a:prstGeom prst="rect">
            <a:avLst/>
          </a:prstGeom>
          <a:solidFill>
            <a:srgbClr val="0F8B8D"/>
          </a:solidFill>
          <a:ln w="12700">
            <a:solidFill>
              <a:srgbClr val="0F8B8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 txBox="1"/>
          <p:nvPr/>
        </p:nvSpPr>
        <p:spPr>
          <a:xfrm>
            <a:off x="685800" y="1280160"/>
            <a:ext cx="3657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What research shows</a:t>
            </a:r>
            <a:endParaRPr lang="en-US" sz="1500" dirty="0"/>
          </a:p>
        </p:txBody>
      </p:sp>
      <p:sp>
        <p:nvSpPr>
          <p:cNvPr id="8" name="Text 5"/>
          <p:cNvSpPr txBox="1"/>
          <p:nvPr/>
        </p:nvSpPr>
        <p:spPr>
          <a:xfrm>
            <a:off x="685800" y="1691640"/>
            <a:ext cx="3657600" cy="2148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A study of an NHS Trust community service found Teams helped staff work as a virtual team and offered a more consistent method for sharing information and updates (Hargreaves et al., 2022).</a:t>
            </a:r>
            <a:endParaRPr lang="en-US" sz="1550" dirty="0"/>
          </a:p>
        </p:txBody>
      </p:sp>
      <p:sp>
        <p:nvSpPr>
          <p:cNvPr id="9" name="Shape 6"/>
          <p:cNvSpPr/>
          <p:nvPr/>
        </p:nvSpPr>
        <p:spPr>
          <a:xfrm>
            <a:off x="4663440" y="1188720"/>
            <a:ext cx="4023360" cy="274320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4663440" y="1188720"/>
            <a:ext cx="73152" cy="2743200"/>
          </a:xfrm>
          <a:prstGeom prst="rect">
            <a:avLst/>
          </a:prstGeom>
          <a:solidFill>
            <a:srgbClr val="0B3C5D"/>
          </a:solidFill>
          <a:ln w="12700">
            <a:solidFill>
              <a:srgbClr val="0B3C5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 txBox="1"/>
          <p:nvPr/>
        </p:nvSpPr>
        <p:spPr>
          <a:xfrm>
            <a:off x="4892040" y="1280160"/>
            <a:ext cx="3657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What this means for Ashford</a:t>
            </a:r>
            <a:endParaRPr lang="en-US" sz="1500" dirty="0"/>
          </a:p>
        </p:txBody>
      </p:sp>
      <p:sp>
        <p:nvSpPr>
          <p:cNvPr id="12" name="Text 9"/>
          <p:cNvSpPr txBox="1"/>
          <p:nvPr/>
        </p:nvSpPr>
        <p:spPr>
          <a:xfrm>
            <a:off x="4892040" y="1691640"/>
            <a:ext cx="3657600" cy="2148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A shared channel means the same update reaches support workers, nurses and coordinators, reducing missed updates and inconsistent information.</a:t>
            </a:r>
            <a:endParaRPr lang="en-US" sz="15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12</a:t>
            </a:fld>
            <a:endParaRPr lang="en-US"/>
          </a:p>
        </p:txBody>
      </p:sp>
      <p:pic>
        <p:nvPicPr>
          <p:cNvPr id="4" name="Picture 3" descr="Community treatment team - NHS North East London">
            <a:extLst>
              <a:ext uri="{FF2B5EF4-FFF2-40B4-BE49-F238E27FC236}">
                <a16:creationId xmlns:a16="http://schemas.microsoft.com/office/drawing/2014/main" id="{304D04A2-378E-6D7A-8D1E-32793AC460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6359" y="3082575"/>
            <a:ext cx="3919298" cy="1481686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Why Teams suits the task: staff in different places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4</a:t>
            </a:r>
            <a:endParaRPr lang="en-US" sz="1000" dirty="0"/>
          </a:p>
        </p:txBody>
      </p:sp>
      <p:sp>
        <p:nvSpPr>
          <p:cNvPr id="5" name="Shape 2"/>
          <p:cNvSpPr/>
          <p:nvPr/>
        </p:nvSpPr>
        <p:spPr>
          <a:xfrm>
            <a:off x="457200" y="1188720"/>
            <a:ext cx="4023360" cy="237744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457200" y="1188720"/>
            <a:ext cx="73152" cy="2377440"/>
          </a:xfrm>
          <a:prstGeom prst="rect">
            <a:avLst/>
          </a:prstGeom>
          <a:solidFill>
            <a:srgbClr val="0F8B8D"/>
          </a:solidFill>
          <a:ln w="12700">
            <a:solidFill>
              <a:srgbClr val="0F8B8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 txBox="1"/>
          <p:nvPr/>
        </p:nvSpPr>
        <p:spPr>
          <a:xfrm>
            <a:off x="685800" y="1280160"/>
            <a:ext cx="3657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Distance between colleagues</a:t>
            </a:r>
            <a:endParaRPr lang="en-US" sz="1500" dirty="0"/>
          </a:p>
        </p:txBody>
      </p:sp>
      <p:sp>
        <p:nvSpPr>
          <p:cNvPr id="8" name="Text 5"/>
          <p:cNvSpPr txBox="1"/>
          <p:nvPr/>
        </p:nvSpPr>
        <p:spPr>
          <a:xfrm>
            <a:off x="685800" y="1691640"/>
            <a:ext cx="3657600" cy="1783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Studies of working at a distance show that technology can support social interaction with colleagues who are physically separated (Lal et al., 2023).</a:t>
            </a:r>
            <a:endParaRPr lang="en-US" sz="1550" dirty="0"/>
          </a:p>
        </p:txBody>
      </p:sp>
      <p:sp>
        <p:nvSpPr>
          <p:cNvPr id="9" name="Shape 6"/>
          <p:cNvSpPr/>
          <p:nvPr/>
        </p:nvSpPr>
        <p:spPr>
          <a:xfrm>
            <a:off x="4663440" y="1188720"/>
            <a:ext cx="4023360" cy="237744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4663440" y="1188720"/>
            <a:ext cx="73152" cy="2377440"/>
          </a:xfrm>
          <a:prstGeom prst="rect">
            <a:avLst/>
          </a:prstGeom>
          <a:solidFill>
            <a:srgbClr val="0B3C5D"/>
          </a:solidFill>
          <a:ln w="12700">
            <a:solidFill>
              <a:srgbClr val="0B3C5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 txBox="1"/>
          <p:nvPr/>
        </p:nvSpPr>
        <p:spPr>
          <a:xfrm>
            <a:off x="4892040" y="1280160"/>
            <a:ext cx="3657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Remote and hybrid staff</a:t>
            </a:r>
            <a:endParaRPr lang="en-US" sz="1500" dirty="0"/>
          </a:p>
        </p:txBody>
      </p:sp>
      <p:sp>
        <p:nvSpPr>
          <p:cNvPr id="12" name="Text 9"/>
          <p:cNvSpPr txBox="1"/>
          <p:nvPr/>
        </p:nvSpPr>
        <p:spPr>
          <a:xfrm>
            <a:off x="4892040" y="1691640"/>
            <a:ext cx="3657600" cy="1783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Teams has been discussed as a way of helping hybrid and remote staff to work well together (Mayer and Simons, 2022).</a:t>
            </a:r>
            <a:endParaRPr lang="en-US" sz="1550" dirty="0"/>
          </a:p>
        </p:txBody>
      </p:sp>
      <p:sp>
        <p:nvSpPr>
          <p:cNvPr id="13" name="Text 10"/>
          <p:cNvSpPr txBox="1"/>
          <p:nvPr/>
        </p:nvSpPr>
        <p:spPr>
          <a:xfrm>
            <a:off x="457200" y="3749040"/>
            <a:ext cx="2940795" cy="685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i="1" dirty="0">
                <a:solidFill>
                  <a:srgbClr val="0B3C5D"/>
                </a:solidFill>
              </a:rPr>
              <a:t>For Ashford, this applies to carers in homes and supported living, and to office staff.</a:t>
            </a:r>
            <a:endParaRPr lang="en-US" sz="13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13</a:t>
            </a:fld>
            <a:endParaRPr lang="en-US"/>
          </a:p>
        </p:txBody>
      </p:sp>
      <p:pic>
        <p:nvPicPr>
          <p:cNvPr id="4" name="Picture 3" descr="11 Reasons Why Teamwork At The Office Is Important - Sling">
            <a:extLst>
              <a:ext uri="{FF2B5EF4-FFF2-40B4-BE49-F238E27FC236}">
                <a16:creationId xmlns:a16="http://schemas.microsoft.com/office/drawing/2014/main" id="{0395FC05-AB50-9BBD-BCBF-F7032C7DF4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8309" y="2766059"/>
            <a:ext cx="2940795" cy="1783079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Proposed Teams structure for Ashford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4</a:t>
            </a:r>
            <a:endParaRPr lang="en-US" sz="1000" dirty="0"/>
          </a:p>
        </p:txBody>
      </p:sp>
      <p:graphicFrame>
        <p:nvGraphicFramePr>
          <p:cNvPr id="15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457200" y="1097280"/>
          <a:ext cx="5212080" cy="3048000"/>
        </p:xfrm>
        <a:graphic>
          <a:graphicData uri="http://schemas.openxmlformats.org/drawingml/2006/table">
            <a:tbl>
              <a:tblPr/>
              <a:tblGrid>
                <a:gridCol w="12740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164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2153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FFFFFF"/>
                          </a:solidFill>
                        </a:rPr>
                        <a:t>Channel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3C5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FFFFFF"/>
                          </a:solidFill>
                        </a:rPr>
                        <a:t>Purpose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3C5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FFFFFF"/>
                          </a:solidFill>
                        </a:rPr>
                        <a:t>Main users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3C5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F2937"/>
                          </a:solidFill>
                        </a:rPr>
                        <a:t>Daily Updates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Shift handover and service-wide notices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All staff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F2937"/>
                          </a:solidFill>
                        </a:rPr>
                        <a:t>Visit Changes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Cancellations, additions and delays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Coordinators, support workers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F2937"/>
                          </a:solidFill>
                        </a:rPr>
                        <a:t>Clinical Alerts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Nurse guidance and urgent concerns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Nurses, senior care workers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F2937"/>
                          </a:solidFill>
                        </a:rPr>
                        <a:t>Office and Admin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Administrative announcements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Administrative staff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F2937"/>
                          </a:solidFill>
                        </a:rPr>
                        <a:t>Social and Wellbeing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Staff recognition and support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All staff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14</a:t>
            </a:fld>
            <a:endParaRPr lang="en-US"/>
          </a:p>
        </p:txBody>
      </p:sp>
      <p:pic>
        <p:nvPicPr>
          <p:cNvPr id="26" name="Illustration: proposed Teams channels" descr="Illustration: proposed Teams channels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0742" y="1188720"/>
            <a:ext cx="2878786" cy="2790852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A typical day: before and after Teams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5</a:t>
            </a:r>
            <a:endParaRPr lang="en-US" sz="1000" dirty="0"/>
          </a:p>
        </p:txBody>
      </p:sp>
      <p:sp>
        <p:nvSpPr>
          <p:cNvPr id="5" name="Shape 2"/>
          <p:cNvSpPr/>
          <p:nvPr/>
        </p:nvSpPr>
        <p:spPr>
          <a:xfrm>
            <a:off x="457200" y="1188720"/>
            <a:ext cx="3931920" cy="292608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457200" y="1188720"/>
            <a:ext cx="73152" cy="2926080"/>
          </a:xfrm>
          <a:prstGeom prst="rect">
            <a:avLst/>
          </a:prstGeom>
          <a:solidFill>
            <a:srgbClr val="C8553D"/>
          </a:solidFill>
          <a:ln w="12700">
            <a:solidFill>
              <a:srgbClr val="C8553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 txBox="1"/>
          <p:nvPr/>
        </p:nvSpPr>
        <p:spPr>
          <a:xfrm>
            <a:off x="685800" y="1280160"/>
            <a:ext cx="35661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Before</a:t>
            </a:r>
            <a:endParaRPr lang="en-US" sz="1500" dirty="0"/>
          </a:p>
        </p:txBody>
      </p:sp>
      <p:sp>
        <p:nvSpPr>
          <p:cNvPr id="8" name="Text 5"/>
          <p:cNvSpPr txBox="1"/>
          <p:nvPr/>
        </p:nvSpPr>
        <p:spPr>
          <a:xfrm>
            <a:off x="685800" y="1691640"/>
            <a:ext cx="3566160" cy="2331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Updates arrive by phone, email and informal messages. Some staff miss information, others repeat tasks, and messages are not kept in one place.</a:t>
            </a:r>
            <a:endParaRPr lang="en-US" sz="1550" dirty="0"/>
          </a:p>
        </p:txBody>
      </p:sp>
      <p:sp>
        <p:nvSpPr>
          <p:cNvPr id="9" name="Shape 6"/>
          <p:cNvSpPr/>
          <p:nvPr/>
        </p:nvSpPr>
        <p:spPr>
          <a:xfrm>
            <a:off x="4754880" y="1188720"/>
            <a:ext cx="3931920" cy="292608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4754880" y="1188720"/>
            <a:ext cx="73152" cy="2926080"/>
          </a:xfrm>
          <a:prstGeom prst="rect">
            <a:avLst/>
          </a:prstGeom>
          <a:solidFill>
            <a:srgbClr val="0F8B8D"/>
          </a:solidFill>
          <a:ln w="12700">
            <a:solidFill>
              <a:srgbClr val="0F8B8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 txBox="1"/>
          <p:nvPr/>
        </p:nvSpPr>
        <p:spPr>
          <a:xfrm>
            <a:off x="4983480" y="1280160"/>
            <a:ext cx="35661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After</a:t>
            </a:r>
            <a:endParaRPr lang="en-US" sz="1500" dirty="0"/>
          </a:p>
        </p:txBody>
      </p:sp>
      <p:sp>
        <p:nvSpPr>
          <p:cNvPr id="12" name="Text 9"/>
          <p:cNvSpPr txBox="1"/>
          <p:nvPr/>
        </p:nvSpPr>
        <p:spPr>
          <a:xfrm>
            <a:off x="4983480" y="1691640"/>
            <a:ext cx="3566160" cy="2331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Handover and changes are posted in set channels. Staff are alerted by mentions, can reply in the thread and can find earlier posts later.</a:t>
            </a:r>
            <a:endParaRPr lang="en-US" sz="15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15</a:t>
            </a:fld>
            <a:endParaRPr lang="en-US"/>
          </a:p>
        </p:txBody>
      </p:sp>
      <p:sp>
        <p:nvSpPr>
          <p:cNvPr id="26" name="Before-after arrow"/>
          <p:cNvSpPr/>
          <p:nvPr/>
        </p:nvSpPr>
        <p:spPr>
          <a:xfrm>
            <a:off x="4366260" y="2446020"/>
            <a:ext cx="411480" cy="411480"/>
          </a:xfrm>
          <a:prstGeom prst="ellipse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7" name="Before-after arrow glyph" descr="FaArrowRight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9130" y="2548890"/>
            <a:ext cx="205740" cy="205740"/>
          </a:xfrm>
          <a:prstGeom prst="rect">
            <a:avLst/>
          </a:prstGeom>
        </p:spPr>
      </p:pic>
      <p:pic>
        <p:nvPicPr>
          <p:cNvPr id="28" name="Illustration: before" descr="Illustration: befor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5236" y="2976577"/>
            <a:ext cx="3429000" cy="1028494"/>
          </a:xfrm>
          <a:prstGeom prst="rect">
            <a:avLst/>
          </a:prstGeom>
        </p:spPr>
      </p:pic>
      <p:pic>
        <p:nvPicPr>
          <p:cNvPr id="29" name="Illustration: after" descr="Illustration: after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42916" y="2976577"/>
            <a:ext cx="3429000" cy="1028494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Meetings and shared rooms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5</a:t>
            </a:r>
            <a:endParaRPr lang="en-US" sz="1000" dirty="0"/>
          </a:p>
        </p:txBody>
      </p:sp>
      <p:sp>
        <p:nvSpPr>
          <p:cNvPr id="5" name="Shape 2"/>
          <p:cNvSpPr/>
          <p:nvPr/>
        </p:nvSpPr>
        <p:spPr>
          <a:xfrm>
            <a:off x="457200" y="1188720"/>
            <a:ext cx="4023360" cy="237744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457200" y="1188720"/>
            <a:ext cx="73152" cy="2377440"/>
          </a:xfrm>
          <a:prstGeom prst="rect">
            <a:avLst/>
          </a:prstGeom>
          <a:solidFill>
            <a:srgbClr val="0F8B8D"/>
          </a:solidFill>
          <a:ln w="12700">
            <a:solidFill>
              <a:srgbClr val="0F8B8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 txBox="1"/>
          <p:nvPr/>
        </p:nvSpPr>
        <p:spPr>
          <a:xfrm>
            <a:off x="685800" y="1280160"/>
            <a:ext cx="3657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Online meetings</a:t>
            </a:r>
            <a:endParaRPr lang="en-US" sz="1500" dirty="0"/>
          </a:p>
        </p:txBody>
      </p:sp>
      <p:sp>
        <p:nvSpPr>
          <p:cNvPr id="8" name="Text 5"/>
          <p:cNvSpPr txBox="1"/>
          <p:nvPr/>
        </p:nvSpPr>
        <p:spPr>
          <a:xfrm>
            <a:off x="685800" y="1691640"/>
            <a:ext cx="3657600" cy="1783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Staff in different places can join short briefings without travelling to the office.</a:t>
            </a:r>
            <a:endParaRPr lang="en-US" sz="1550" dirty="0"/>
          </a:p>
        </p:txBody>
      </p:sp>
      <p:sp>
        <p:nvSpPr>
          <p:cNvPr id="9" name="Shape 6"/>
          <p:cNvSpPr/>
          <p:nvPr/>
        </p:nvSpPr>
        <p:spPr>
          <a:xfrm>
            <a:off x="4663440" y="1188720"/>
            <a:ext cx="4023360" cy="237744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4663440" y="1188720"/>
            <a:ext cx="73152" cy="2377440"/>
          </a:xfrm>
          <a:prstGeom prst="rect">
            <a:avLst/>
          </a:prstGeom>
          <a:solidFill>
            <a:srgbClr val="0B3C5D"/>
          </a:solidFill>
          <a:ln w="12700">
            <a:solidFill>
              <a:srgbClr val="0B3C5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 txBox="1"/>
          <p:nvPr/>
        </p:nvSpPr>
        <p:spPr>
          <a:xfrm>
            <a:off x="4892040" y="1280160"/>
            <a:ext cx="3657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Shared meeting spaces</a:t>
            </a:r>
            <a:endParaRPr lang="en-US" sz="1500" dirty="0"/>
          </a:p>
        </p:txBody>
      </p:sp>
      <p:sp>
        <p:nvSpPr>
          <p:cNvPr id="12" name="Text 9"/>
          <p:cNvSpPr txBox="1"/>
          <p:nvPr/>
        </p:nvSpPr>
        <p:spPr>
          <a:xfrm>
            <a:off x="4892040" y="1691640"/>
            <a:ext cx="3657600" cy="1783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Collaboration platform research describes Teams Rooms as giving a shared experience similar to a meeting room (Deželak et al., 2023).</a:t>
            </a:r>
            <a:endParaRPr lang="en-US" sz="1550" dirty="0"/>
          </a:p>
        </p:txBody>
      </p:sp>
      <p:sp>
        <p:nvSpPr>
          <p:cNvPr id="13" name="Text 10"/>
          <p:cNvSpPr txBox="1"/>
          <p:nvPr/>
        </p:nvSpPr>
        <p:spPr>
          <a:xfrm>
            <a:off x="457200" y="374904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i="1" dirty="0">
                <a:solidFill>
                  <a:srgbClr val="0B3C5D"/>
                </a:solidFill>
              </a:rPr>
              <a:t>Useful for coordinator meetings and training sessions at the main office.</a:t>
            </a:r>
            <a:endParaRPr lang="en-US" sz="13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16</a:t>
            </a:fld>
            <a:endParaRPr lang="en-US"/>
          </a:p>
        </p:txBody>
      </p:sp>
      <p:pic>
        <p:nvPicPr>
          <p:cNvPr id="4" name="Picture 3" descr="How to Build a Professional Network Online | Penn LPS Online">
            <a:extLst>
              <a:ext uri="{FF2B5EF4-FFF2-40B4-BE49-F238E27FC236}">
                <a16:creationId xmlns:a16="http://schemas.microsoft.com/office/drawing/2014/main" id="{6DC84230-48C4-4361-26CC-4373710FFC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1380" y="2451138"/>
            <a:ext cx="1923460" cy="1069302"/>
          </a:xfrm>
          <a:prstGeom prst="rect">
            <a:avLst/>
          </a:prstGeom>
        </p:spPr>
      </p:pic>
      <p:pic>
        <p:nvPicPr>
          <p:cNvPr id="14" name="Picture 13" descr="Collaborative Meeting Solutions | Microsoft Teams Rooms">
            <a:extLst>
              <a:ext uri="{FF2B5EF4-FFF2-40B4-BE49-F238E27FC236}">
                <a16:creationId xmlns:a16="http://schemas.microsoft.com/office/drawing/2014/main" id="{AB0FD471-9C31-CC24-99D7-1F142019C2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00895" y="2558888"/>
            <a:ext cx="1581344" cy="1007272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Connecting Teams with other tools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5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7200" y="1143000"/>
            <a:ext cx="4846320" cy="3291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Communication platforms can be connected with other tools so that updates trigger notifications (Ajiva et al., 2024)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Ashford can pair Teams with other Microsoft 365 tools: rota files in Excel, guidance in Word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Teams stays the single place where staff are told that something has changed</a:t>
            </a:r>
            <a:endParaRPr lang="en-US" sz="18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17</a:t>
            </a:fld>
            <a:endParaRPr lang="en-US"/>
          </a:p>
        </p:txBody>
      </p:sp>
      <p:pic>
        <p:nvPicPr>
          <p:cNvPr id="26" name="Diagram: Teams connected with Excel, Word and Outlook" descr="Diagram: Teams connected with Excel, Word and Outlook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3520" y="1325880"/>
            <a:ext cx="3383280" cy="2076481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How Teams improves efficiency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6</a:t>
            </a:r>
            <a:endParaRPr lang="en-US" sz="1000" dirty="0"/>
          </a:p>
        </p:txBody>
      </p:sp>
      <p:sp>
        <p:nvSpPr>
          <p:cNvPr id="5" name="Shape 2"/>
          <p:cNvSpPr/>
          <p:nvPr/>
        </p:nvSpPr>
        <p:spPr>
          <a:xfrm>
            <a:off x="457200" y="1188720"/>
            <a:ext cx="2621280" cy="25603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457200" y="1188720"/>
            <a:ext cx="73152" cy="2560320"/>
          </a:xfrm>
          <a:prstGeom prst="rect">
            <a:avLst/>
          </a:prstGeom>
          <a:solidFill>
            <a:srgbClr val="0F8B8D"/>
          </a:solidFill>
          <a:ln w="12700">
            <a:solidFill>
              <a:srgbClr val="0F8B8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 txBox="1"/>
          <p:nvPr/>
        </p:nvSpPr>
        <p:spPr>
          <a:xfrm>
            <a:off x="685800" y="1280160"/>
            <a:ext cx="225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Less duplication</a:t>
            </a:r>
            <a:endParaRPr lang="en-US" sz="1500" dirty="0"/>
          </a:p>
        </p:txBody>
      </p:sp>
      <p:sp>
        <p:nvSpPr>
          <p:cNvPr id="8" name="Text 5"/>
          <p:cNvSpPr txBox="1"/>
          <p:nvPr/>
        </p:nvSpPr>
        <p:spPr>
          <a:xfrm>
            <a:off x="685800" y="1691640"/>
            <a:ext cx="2255520" cy="1965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One shared place reduces repeat messages and repeated tasks.</a:t>
            </a:r>
            <a:endParaRPr lang="en-US" sz="1550" dirty="0"/>
          </a:p>
        </p:txBody>
      </p:sp>
      <p:sp>
        <p:nvSpPr>
          <p:cNvPr id="9" name="Shape 6"/>
          <p:cNvSpPr/>
          <p:nvPr/>
        </p:nvSpPr>
        <p:spPr>
          <a:xfrm>
            <a:off x="3261360" y="1188720"/>
            <a:ext cx="2621280" cy="25603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3261360" y="1188720"/>
            <a:ext cx="73152" cy="2560320"/>
          </a:xfrm>
          <a:prstGeom prst="rect">
            <a:avLst/>
          </a:prstGeom>
          <a:solidFill>
            <a:srgbClr val="0B3C5D"/>
          </a:solidFill>
          <a:ln w="12700">
            <a:solidFill>
              <a:srgbClr val="0B3C5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 txBox="1"/>
          <p:nvPr/>
        </p:nvSpPr>
        <p:spPr>
          <a:xfrm>
            <a:off x="3489960" y="1280160"/>
            <a:ext cx="225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Quicker response</a:t>
            </a:r>
            <a:endParaRPr lang="en-US" sz="1500" dirty="0"/>
          </a:p>
        </p:txBody>
      </p:sp>
      <p:sp>
        <p:nvSpPr>
          <p:cNvPr id="12" name="Text 9"/>
          <p:cNvSpPr txBox="1"/>
          <p:nvPr/>
        </p:nvSpPr>
        <p:spPr>
          <a:xfrm>
            <a:off x="3489960" y="1691640"/>
            <a:ext cx="2255520" cy="1965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Questions to nurses and coordinators are answered in the same conversation.</a:t>
            </a:r>
            <a:endParaRPr lang="en-US" sz="1550" dirty="0"/>
          </a:p>
        </p:txBody>
      </p:sp>
      <p:sp>
        <p:nvSpPr>
          <p:cNvPr id="13" name="Shape 10"/>
          <p:cNvSpPr/>
          <p:nvPr/>
        </p:nvSpPr>
        <p:spPr>
          <a:xfrm>
            <a:off x="6065520" y="1188720"/>
            <a:ext cx="2621280" cy="25603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1"/>
          <p:cNvSpPr/>
          <p:nvPr/>
        </p:nvSpPr>
        <p:spPr>
          <a:xfrm>
            <a:off x="6065520" y="1188720"/>
            <a:ext cx="73152" cy="2560320"/>
          </a:xfrm>
          <a:prstGeom prst="rect">
            <a:avLst/>
          </a:prstGeom>
          <a:solidFill>
            <a:srgbClr val="F2A541"/>
          </a:solidFill>
          <a:ln w="12700">
            <a:solidFill>
              <a:srgbClr val="F2A54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 txBox="1"/>
          <p:nvPr/>
        </p:nvSpPr>
        <p:spPr>
          <a:xfrm>
            <a:off x="6294120" y="1280160"/>
            <a:ext cx="225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Less searching</a:t>
            </a:r>
            <a:endParaRPr lang="en-US" sz="1500" dirty="0"/>
          </a:p>
        </p:txBody>
      </p:sp>
      <p:sp>
        <p:nvSpPr>
          <p:cNvPr id="16" name="Text 13"/>
          <p:cNvSpPr txBox="1"/>
          <p:nvPr/>
        </p:nvSpPr>
        <p:spPr>
          <a:xfrm>
            <a:off x="6294120" y="1691640"/>
            <a:ext cx="2255520" cy="1965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Messages and files are kept together and can be found again.</a:t>
            </a:r>
            <a:endParaRPr lang="en-US" sz="1550" dirty="0"/>
          </a:p>
        </p:txBody>
      </p:sp>
      <p:sp>
        <p:nvSpPr>
          <p:cNvPr id="17" name="Text 14"/>
          <p:cNvSpPr txBox="1"/>
          <p:nvPr/>
        </p:nvSpPr>
        <p:spPr>
          <a:xfrm>
            <a:off x="457200" y="393192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i="1" dirty="0">
                <a:solidFill>
                  <a:srgbClr val="0B3C5D"/>
                </a:solidFill>
              </a:rPr>
              <a:t>These improvements address the duplicated work and inefficient ways of working described in the case study.</a:t>
            </a:r>
            <a:endParaRPr lang="en-US" sz="13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18</a:t>
            </a:fld>
            <a:endParaRPr lang="en-US"/>
          </a:p>
        </p:txBody>
      </p:sp>
      <p:sp>
        <p:nvSpPr>
          <p:cNvPr id="26" name="Icon circle"/>
          <p:cNvSpPr/>
          <p:nvPr/>
        </p:nvSpPr>
        <p:spPr>
          <a:xfrm>
            <a:off x="2346960" y="3035808"/>
            <a:ext cx="548640" cy="548640"/>
          </a:xfrm>
          <a:prstGeom prst="ellipse">
            <a:avLst/>
          </a:prstGeom>
          <a:solidFill>
            <a:srgbClr val="0F8B8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7" name="Icon circle glyph" descr="FaClon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4120" y="3172968"/>
            <a:ext cx="274320" cy="274320"/>
          </a:xfrm>
          <a:prstGeom prst="rect">
            <a:avLst/>
          </a:prstGeom>
        </p:spPr>
      </p:pic>
      <p:sp>
        <p:nvSpPr>
          <p:cNvPr id="28" name="Icon circle"/>
          <p:cNvSpPr/>
          <p:nvPr/>
        </p:nvSpPr>
        <p:spPr>
          <a:xfrm>
            <a:off x="5151120" y="3035808"/>
            <a:ext cx="548640" cy="548640"/>
          </a:xfrm>
          <a:prstGeom prst="ellipse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9" name="Icon circle glyph" descr="FaBolt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88280" y="3172968"/>
            <a:ext cx="274320" cy="274320"/>
          </a:xfrm>
          <a:prstGeom prst="rect">
            <a:avLst/>
          </a:prstGeom>
        </p:spPr>
      </p:pic>
      <p:sp>
        <p:nvSpPr>
          <p:cNvPr id="30" name="Icon circle"/>
          <p:cNvSpPr/>
          <p:nvPr/>
        </p:nvSpPr>
        <p:spPr>
          <a:xfrm>
            <a:off x="7955279" y="3035808"/>
            <a:ext cx="548640" cy="548640"/>
          </a:xfrm>
          <a:prstGeom prst="ellipse">
            <a:avLst/>
          </a:prstGeom>
          <a:solidFill>
            <a:srgbClr val="F2A54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1" name="Icon circle glyph" descr="FaSearch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92440" y="3172968"/>
            <a:ext cx="274320" cy="274320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530352" y="274320"/>
            <a:ext cx="8156448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How Teams improves communication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6</a:t>
            </a:r>
            <a:endParaRPr lang="en-US" sz="1000" dirty="0"/>
          </a:p>
        </p:txBody>
      </p:sp>
      <p:sp>
        <p:nvSpPr>
          <p:cNvPr id="5" name="Shape 2"/>
          <p:cNvSpPr/>
          <p:nvPr/>
        </p:nvSpPr>
        <p:spPr>
          <a:xfrm>
            <a:off x="457200" y="1188720"/>
            <a:ext cx="2621280" cy="25603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457200" y="1188720"/>
            <a:ext cx="73152" cy="2560320"/>
          </a:xfrm>
          <a:prstGeom prst="rect">
            <a:avLst/>
          </a:prstGeom>
          <a:solidFill>
            <a:srgbClr val="0F8B8D"/>
          </a:solidFill>
          <a:ln w="12700">
            <a:solidFill>
              <a:srgbClr val="0F8B8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 txBox="1"/>
          <p:nvPr/>
        </p:nvSpPr>
        <p:spPr>
          <a:xfrm>
            <a:off x="685800" y="1280160"/>
            <a:ext cx="225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Clear channels</a:t>
            </a:r>
            <a:endParaRPr lang="en-US" sz="1500" dirty="0"/>
          </a:p>
        </p:txBody>
      </p:sp>
      <p:sp>
        <p:nvSpPr>
          <p:cNvPr id="8" name="Text 5"/>
          <p:cNvSpPr txBox="1"/>
          <p:nvPr/>
        </p:nvSpPr>
        <p:spPr>
          <a:xfrm>
            <a:off x="685800" y="1691640"/>
            <a:ext cx="2255520" cy="1965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Staff know where to look for each type of message.</a:t>
            </a:r>
            <a:endParaRPr lang="en-US" sz="1550" dirty="0"/>
          </a:p>
        </p:txBody>
      </p:sp>
      <p:sp>
        <p:nvSpPr>
          <p:cNvPr id="9" name="Shape 6"/>
          <p:cNvSpPr/>
          <p:nvPr/>
        </p:nvSpPr>
        <p:spPr>
          <a:xfrm>
            <a:off x="3261360" y="1188720"/>
            <a:ext cx="2621280" cy="25603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3261360" y="1188720"/>
            <a:ext cx="73152" cy="2560320"/>
          </a:xfrm>
          <a:prstGeom prst="rect">
            <a:avLst/>
          </a:prstGeom>
          <a:solidFill>
            <a:srgbClr val="0B3C5D"/>
          </a:solidFill>
          <a:ln w="12700">
            <a:solidFill>
              <a:srgbClr val="0B3C5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 txBox="1"/>
          <p:nvPr/>
        </p:nvSpPr>
        <p:spPr>
          <a:xfrm>
            <a:off x="3489960" y="1280160"/>
            <a:ext cx="225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Same message for all</a:t>
            </a:r>
            <a:endParaRPr lang="en-US" sz="1500" dirty="0"/>
          </a:p>
        </p:txBody>
      </p:sp>
      <p:sp>
        <p:nvSpPr>
          <p:cNvPr id="12" name="Text 9"/>
          <p:cNvSpPr txBox="1"/>
          <p:nvPr/>
        </p:nvSpPr>
        <p:spPr>
          <a:xfrm>
            <a:off x="3489960" y="1691640"/>
            <a:ext cx="2255520" cy="1965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Everyone sees one version of each update.</a:t>
            </a:r>
            <a:endParaRPr lang="en-US" sz="1550" dirty="0"/>
          </a:p>
        </p:txBody>
      </p:sp>
      <p:sp>
        <p:nvSpPr>
          <p:cNvPr id="13" name="Shape 10"/>
          <p:cNvSpPr/>
          <p:nvPr/>
        </p:nvSpPr>
        <p:spPr>
          <a:xfrm>
            <a:off x="6065520" y="1188720"/>
            <a:ext cx="2621280" cy="25603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1"/>
          <p:cNvSpPr/>
          <p:nvPr/>
        </p:nvSpPr>
        <p:spPr>
          <a:xfrm>
            <a:off x="6065520" y="1188720"/>
            <a:ext cx="73152" cy="2560320"/>
          </a:xfrm>
          <a:prstGeom prst="rect">
            <a:avLst/>
          </a:prstGeom>
          <a:solidFill>
            <a:srgbClr val="F2A541"/>
          </a:solidFill>
          <a:ln w="12700">
            <a:solidFill>
              <a:srgbClr val="F2A54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 txBox="1"/>
          <p:nvPr/>
        </p:nvSpPr>
        <p:spPr>
          <a:xfrm>
            <a:off x="6294120" y="1280160"/>
            <a:ext cx="225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Two-way contact</a:t>
            </a:r>
            <a:endParaRPr lang="en-US" sz="1500" dirty="0"/>
          </a:p>
        </p:txBody>
      </p:sp>
      <p:sp>
        <p:nvSpPr>
          <p:cNvPr id="16" name="Text 13"/>
          <p:cNvSpPr txBox="1"/>
          <p:nvPr/>
        </p:nvSpPr>
        <p:spPr>
          <a:xfrm>
            <a:off x="6294120" y="1691640"/>
            <a:ext cx="2255520" cy="1965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Staff can reply, ask questions and confirm they have read an update.</a:t>
            </a:r>
            <a:endParaRPr lang="en-US" sz="1550" dirty="0"/>
          </a:p>
        </p:txBody>
      </p:sp>
      <p:sp>
        <p:nvSpPr>
          <p:cNvPr id="17" name="Text 14"/>
          <p:cNvSpPr txBox="1"/>
          <p:nvPr/>
        </p:nvSpPr>
        <p:spPr>
          <a:xfrm>
            <a:off x="457200" y="3931919"/>
            <a:ext cx="2923504" cy="7237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i="1" dirty="0">
                <a:solidFill>
                  <a:srgbClr val="0B3C5D"/>
                </a:solidFill>
              </a:rPr>
              <a:t>Research in an NHS community service links Teams with more consistent information sharing (Hargreaves et al., 2022).</a:t>
            </a:r>
            <a:endParaRPr lang="en-US" sz="13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19</a:t>
            </a:fld>
            <a:endParaRPr lang="en-US"/>
          </a:p>
        </p:txBody>
      </p:sp>
      <p:pic>
        <p:nvPicPr>
          <p:cNvPr id="18" name="Picture 17" descr="The Key to Effective Team Communication">
            <a:extLst>
              <a:ext uri="{FF2B5EF4-FFF2-40B4-BE49-F238E27FC236}">
                <a16:creationId xmlns:a16="http://schemas.microsoft.com/office/drawing/2014/main" id="{FCBDC48B-F3EC-0720-CD30-2041C8C0E2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6236" y="2790268"/>
            <a:ext cx="3815366" cy="2146143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Expected impact on staff and service users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6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7200" y="1143000"/>
            <a:ext cx="4846320" cy="3291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Employees may perform better when communication tools are used effectively (Melati, 2025)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Fewer missed updates mean staff are better prepared for visits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More time for direct support rather than chasing information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Service users benefit from more consistent, well-informed care</a:t>
            </a:r>
            <a:endParaRPr lang="en-US" sz="18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20</a:t>
            </a:fld>
            <a:endParaRPr lang="en-US"/>
          </a:p>
        </p:txBody>
      </p:sp>
      <p:sp>
        <p:nvSpPr>
          <p:cNvPr id="26" name="Chain box"/>
          <p:cNvSpPr/>
          <p:nvPr/>
        </p:nvSpPr>
        <p:spPr>
          <a:xfrm>
            <a:off x="5577840" y="1188720"/>
            <a:ext cx="3108960" cy="594360"/>
          </a:xfrm>
          <a:prstGeom prst="roundRect">
            <a:avLst/>
          </a:prstGeom>
          <a:solidFill>
            <a:srgbClr val="EEF5F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Caption"/>
          <p:cNvSpPr txBox="1"/>
          <p:nvPr/>
        </p:nvSpPr>
        <p:spPr>
          <a:xfrm>
            <a:off x="6172200" y="1188720"/>
            <a:ext cx="2423160" cy="5943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200" b="1">
                <a:solidFill>
                  <a:srgbClr val="0B3C5D"/>
                </a:solidFill>
              </a:rPr>
              <a:t>Effective communication tools</a:t>
            </a:r>
          </a:p>
        </p:txBody>
      </p:sp>
      <p:sp>
        <p:nvSpPr>
          <p:cNvPr id="30" name="Chain arrow"/>
          <p:cNvSpPr/>
          <p:nvPr/>
        </p:nvSpPr>
        <p:spPr>
          <a:xfrm>
            <a:off x="7004304" y="1783080"/>
            <a:ext cx="256032" cy="256032"/>
          </a:xfrm>
          <a:prstGeom prst="ellipse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1" name="Chain arrow glyph" descr="FaArrowDow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68312" y="1847088"/>
            <a:ext cx="128016" cy="128016"/>
          </a:xfrm>
          <a:prstGeom prst="rect">
            <a:avLst/>
          </a:prstGeom>
        </p:spPr>
      </p:pic>
      <p:sp>
        <p:nvSpPr>
          <p:cNvPr id="32" name="Chain box"/>
          <p:cNvSpPr/>
          <p:nvPr/>
        </p:nvSpPr>
        <p:spPr>
          <a:xfrm>
            <a:off x="5577840" y="2039112"/>
            <a:ext cx="3108960" cy="594360"/>
          </a:xfrm>
          <a:prstGeom prst="roundRect">
            <a:avLst/>
          </a:prstGeom>
          <a:solidFill>
            <a:srgbClr val="EEF5F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Caption"/>
          <p:cNvSpPr txBox="1"/>
          <p:nvPr/>
        </p:nvSpPr>
        <p:spPr>
          <a:xfrm>
            <a:off x="6172200" y="2039112"/>
            <a:ext cx="2423160" cy="5943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200" b="1">
                <a:solidFill>
                  <a:srgbClr val="0B3C5D"/>
                </a:solidFill>
              </a:rPr>
              <a:t>Fewer missed updates</a:t>
            </a:r>
          </a:p>
        </p:txBody>
      </p:sp>
      <p:sp>
        <p:nvSpPr>
          <p:cNvPr id="36" name="Chain arrow"/>
          <p:cNvSpPr/>
          <p:nvPr/>
        </p:nvSpPr>
        <p:spPr>
          <a:xfrm>
            <a:off x="7004304" y="2633472"/>
            <a:ext cx="256032" cy="256032"/>
          </a:xfrm>
          <a:prstGeom prst="ellipse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7" name="Chain arrow glyph" descr="FaArrowDow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68312" y="2697480"/>
            <a:ext cx="128016" cy="128016"/>
          </a:xfrm>
          <a:prstGeom prst="rect">
            <a:avLst/>
          </a:prstGeom>
        </p:spPr>
      </p:pic>
      <p:sp>
        <p:nvSpPr>
          <p:cNvPr id="38" name="Chain box"/>
          <p:cNvSpPr/>
          <p:nvPr/>
        </p:nvSpPr>
        <p:spPr>
          <a:xfrm>
            <a:off x="5577840" y="2889504"/>
            <a:ext cx="3108960" cy="594360"/>
          </a:xfrm>
          <a:prstGeom prst="roundRect">
            <a:avLst/>
          </a:prstGeom>
          <a:solidFill>
            <a:srgbClr val="EEF5F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1" name="Caption"/>
          <p:cNvSpPr txBox="1"/>
          <p:nvPr/>
        </p:nvSpPr>
        <p:spPr>
          <a:xfrm>
            <a:off x="6172200" y="2889504"/>
            <a:ext cx="2423160" cy="5943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200" b="1">
                <a:solidFill>
                  <a:srgbClr val="0B3C5D"/>
                </a:solidFill>
              </a:rPr>
              <a:t>More time for direct support</a:t>
            </a:r>
          </a:p>
        </p:txBody>
      </p:sp>
      <p:sp>
        <p:nvSpPr>
          <p:cNvPr id="42" name="Chain arrow"/>
          <p:cNvSpPr/>
          <p:nvPr/>
        </p:nvSpPr>
        <p:spPr>
          <a:xfrm>
            <a:off x="7004304" y="3483864"/>
            <a:ext cx="256032" cy="256032"/>
          </a:xfrm>
          <a:prstGeom prst="ellipse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43" name="Chain arrow glyph" descr="FaArrowDow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68312" y="3547872"/>
            <a:ext cx="128016" cy="128016"/>
          </a:xfrm>
          <a:prstGeom prst="rect">
            <a:avLst/>
          </a:prstGeom>
        </p:spPr>
      </p:pic>
      <p:sp>
        <p:nvSpPr>
          <p:cNvPr id="44" name="Chain box"/>
          <p:cNvSpPr/>
          <p:nvPr/>
        </p:nvSpPr>
        <p:spPr>
          <a:xfrm>
            <a:off x="5577840" y="3739896"/>
            <a:ext cx="3108960" cy="594360"/>
          </a:xfrm>
          <a:prstGeom prst="roundRect">
            <a:avLst/>
          </a:prstGeom>
          <a:solidFill>
            <a:srgbClr val="EEF5F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7" name="Caption"/>
          <p:cNvSpPr txBox="1"/>
          <p:nvPr/>
        </p:nvSpPr>
        <p:spPr>
          <a:xfrm>
            <a:off x="6172200" y="3739896"/>
            <a:ext cx="2423160" cy="5943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200" b="1">
                <a:solidFill>
                  <a:srgbClr val="0B3C5D"/>
                </a:solidFill>
              </a:rPr>
              <a:t>Consistent, well-informed care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Advantages of Microsoft Teams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7</a:t>
            </a:r>
            <a:endParaRPr lang="en-US" sz="1000" dirty="0"/>
          </a:p>
        </p:txBody>
      </p:sp>
      <p:sp>
        <p:nvSpPr>
          <p:cNvPr id="5" name="Shape 2"/>
          <p:cNvSpPr/>
          <p:nvPr/>
        </p:nvSpPr>
        <p:spPr>
          <a:xfrm>
            <a:off x="457200" y="1188720"/>
            <a:ext cx="1920240" cy="30175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457200" y="1188720"/>
            <a:ext cx="73152" cy="3017520"/>
          </a:xfrm>
          <a:prstGeom prst="rect">
            <a:avLst/>
          </a:prstGeom>
          <a:solidFill>
            <a:srgbClr val="0F8B8D"/>
          </a:solidFill>
          <a:ln w="12700">
            <a:solidFill>
              <a:srgbClr val="0F8B8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 txBox="1"/>
          <p:nvPr/>
        </p:nvSpPr>
        <p:spPr>
          <a:xfrm>
            <a:off x="685800" y="1280160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Communication</a:t>
            </a:r>
            <a:endParaRPr lang="en-US" sz="1500" dirty="0"/>
          </a:p>
        </p:txBody>
      </p:sp>
      <p:sp>
        <p:nvSpPr>
          <p:cNvPr id="8" name="Text 5"/>
          <p:cNvSpPr txBox="1"/>
          <p:nvPr/>
        </p:nvSpPr>
        <p:spPr>
          <a:xfrm>
            <a:off x="685800" y="1691640"/>
            <a:ext cx="1554480" cy="2423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1F2937"/>
                </a:solidFill>
              </a:rPr>
              <a:t>Real-time chat and channels in one place (Melati, 2025)</a:t>
            </a:r>
            <a:endParaRPr lang="en-US" sz="1400" dirty="0"/>
          </a:p>
        </p:txBody>
      </p:sp>
      <p:sp>
        <p:nvSpPr>
          <p:cNvPr id="9" name="Shape 6"/>
          <p:cNvSpPr/>
          <p:nvPr/>
        </p:nvSpPr>
        <p:spPr>
          <a:xfrm>
            <a:off x="2560320" y="1188720"/>
            <a:ext cx="1920240" cy="30175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2560320" y="1188720"/>
            <a:ext cx="73152" cy="3017520"/>
          </a:xfrm>
          <a:prstGeom prst="rect">
            <a:avLst/>
          </a:prstGeom>
          <a:solidFill>
            <a:srgbClr val="0B3C5D"/>
          </a:solidFill>
          <a:ln w="12700">
            <a:solidFill>
              <a:srgbClr val="0B3C5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 txBox="1"/>
          <p:nvPr/>
        </p:nvSpPr>
        <p:spPr>
          <a:xfrm>
            <a:off x="2788920" y="1280160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Consistency</a:t>
            </a:r>
            <a:endParaRPr lang="en-US" sz="1500" dirty="0"/>
          </a:p>
        </p:txBody>
      </p:sp>
      <p:sp>
        <p:nvSpPr>
          <p:cNvPr id="12" name="Text 9"/>
          <p:cNvSpPr txBox="1"/>
          <p:nvPr/>
        </p:nvSpPr>
        <p:spPr>
          <a:xfrm>
            <a:off x="2788920" y="1691640"/>
            <a:ext cx="1554480" cy="2423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1F2937"/>
                </a:solidFill>
              </a:rPr>
              <a:t>More consistent updates across a dispersed team (Hargreaves et al., 2022)</a:t>
            </a:r>
            <a:endParaRPr lang="en-US" sz="1400" dirty="0"/>
          </a:p>
        </p:txBody>
      </p:sp>
      <p:sp>
        <p:nvSpPr>
          <p:cNvPr id="13" name="Shape 10"/>
          <p:cNvSpPr/>
          <p:nvPr/>
        </p:nvSpPr>
        <p:spPr>
          <a:xfrm>
            <a:off x="4663440" y="1188720"/>
            <a:ext cx="1920240" cy="30175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1"/>
          <p:cNvSpPr/>
          <p:nvPr/>
        </p:nvSpPr>
        <p:spPr>
          <a:xfrm>
            <a:off x="4663440" y="1188720"/>
            <a:ext cx="73152" cy="3017520"/>
          </a:xfrm>
          <a:prstGeom prst="rect">
            <a:avLst/>
          </a:prstGeom>
          <a:solidFill>
            <a:srgbClr val="F2A541"/>
          </a:solidFill>
          <a:ln w="12700">
            <a:solidFill>
              <a:srgbClr val="F2A54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 txBox="1"/>
          <p:nvPr/>
        </p:nvSpPr>
        <p:spPr>
          <a:xfrm>
            <a:off x="4892040" y="1280160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Flexibility</a:t>
            </a:r>
            <a:endParaRPr lang="en-US" sz="1500" dirty="0"/>
          </a:p>
        </p:txBody>
      </p:sp>
      <p:sp>
        <p:nvSpPr>
          <p:cNvPr id="16" name="Text 13"/>
          <p:cNvSpPr txBox="1"/>
          <p:nvPr/>
        </p:nvSpPr>
        <p:spPr>
          <a:xfrm>
            <a:off x="4892040" y="1691640"/>
            <a:ext cx="1554480" cy="2423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1F2937"/>
                </a:solidFill>
              </a:rPr>
              <a:t>Supports remote and hybrid working (Mayer and Simons, 2022)</a:t>
            </a:r>
            <a:endParaRPr lang="en-US" sz="1400" dirty="0"/>
          </a:p>
        </p:txBody>
      </p:sp>
      <p:sp>
        <p:nvSpPr>
          <p:cNvPr id="17" name="Shape 14"/>
          <p:cNvSpPr/>
          <p:nvPr/>
        </p:nvSpPr>
        <p:spPr>
          <a:xfrm>
            <a:off x="6766560" y="1188720"/>
            <a:ext cx="1920240" cy="30175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5"/>
          <p:cNvSpPr/>
          <p:nvPr/>
        </p:nvSpPr>
        <p:spPr>
          <a:xfrm>
            <a:off x="6766560" y="1188720"/>
            <a:ext cx="73152" cy="3017520"/>
          </a:xfrm>
          <a:prstGeom prst="rect">
            <a:avLst/>
          </a:prstGeom>
          <a:solidFill>
            <a:srgbClr val="5FA8D3"/>
          </a:solidFill>
          <a:ln w="12700">
            <a:solidFill>
              <a:srgbClr val="5FA8D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6"/>
          <p:cNvSpPr txBox="1"/>
          <p:nvPr/>
        </p:nvSpPr>
        <p:spPr>
          <a:xfrm>
            <a:off x="6995160" y="1280160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Collaboration</a:t>
            </a:r>
            <a:endParaRPr lang="en-US" sz="1500" dirty="0"/>
          </a:p>
        </p:txBody>
      </p:sp>
      <p:sp>
        <p:nvSpPr>
          <p:cNvPr id="20" name="Text 17"/>
          <p:cNvSpPr txBox="1"/>
          <p:nvPr/>
        </p:nvSpPr>
        <p:spPr>
          <a:xfrm>
            <a:off x="6995160" y="1691640"/>
            <a:ext cx="1554480" cy="2423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1F2937"/>
                </a:solidFill>
              </a:rPr>
              <a:t>Connects staff and supports sharing of ideas (Dash et al., 2022)</a:t>
            </a:r>
            <a:endParaRPr lang="en-US" sz="14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21</a:t>
            </a:fld>
            <a:endParaRPr lang="en-US"/>
          </a:p>
        </p:txBody>
      </p:sp>
      <p:pic>
        <p:nvPicPr>
          <p:cNvPr id="22" name="Picture 21" descr="Trademark and Brand Guidelines | Microsoft Legal">
            <a:extLst>
              <a:ext uri="{FF2B5EF4-FFF2-40B4-BE49-F238E27FC236}">
                <a16:creationId xmlns:a16="http://schemas.microsoft.com/office/drawing/2014/main" id="{408E81F5-C2C4-DD5F-7DC6-B6DF07FA77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95914" y="2880880"/>
            <a:ext cx="3792252" cy="2148320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Limitations of Microsoft Teams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7</a:t>
            </a:r>
            <a:endParaRPr lang="en-US" sz="1000" dirty="0"/>
          </a:p>
        </p:txBody>
      </p:sp>
      <p:sp>
        <p:nvSpPr>
          <p:cNvPr id="5" name="Shape 2"/>
          <p:cNvSpPr/>
          <p:nvPr/>
        </p:nvSpPr>
        <p:spPr>
          <a:xfrm>
            <a:off x="457200" y="1188720"/>
            <a:ext cx="2621280" cy="30175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457200" y="1188720"/>
            <a:ext cx="73152" cy="3017520"/>
          </a:xfrm>
          <a:prstGeom prst="rect">
            <a:avLst/>
          </a:prstGeom>
          <a:solidFill>
            <a:srgbClr val="0F8B8D"/>
          </a:solidFill>
          <a:ln w="12700">
            <a:solidFill>
              <a:srgbClr val="0F8B8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 txBox="1"/>
          <p:nvPr/>
        </p:nvSpPr>
        <p:spPr>
          <a:xfrm>
            <a:off x="685800" y="1280160"/>
            <a:ext cx="225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Too many notifications</a:t>
            </a:r>
            <a:endParaRPr lang="en-US" sz="1500" dirty="0"/>
          </a:p>
        </p:txBody>
      </p:sp>
      <p:sp>
        <p:nvSpPr>
          <p:cNvPr id="8" name="Text 5"/>
          <p:cNvSpPr txBox="1"/>
          <p:nvPr/>
        </p:nvSpPr>
        <p:spPr>
          <a:xfrm>
            <a:off x="685800" y="1691640"/>
            <a:ext cx="2255520" cy="2423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Unmanaged channels can overwhelm staff and bury important updates.</a:t>
            </a:r>
            <a:endParaRPr lang="en-US" sz="1500" dirty="0"/>
          </a:p>
        </p:txBody>
      </p:sp>
      <p:sp>
        <p:nvSpPr>
          <p:cNvPr id="9" name="Shape 6"/>
          <p:cNvSpPr/>
          <p:nvPr/>
        </p:nvSpPr>
        <p:spPr>
          <a:xfrm>
            <a:off x="3261360" y="1188720"/>
            <a:ext cx="2621280" cy="30175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3261360" y="1188720"/>
            <a:ext cx="73152" cy="3017520"/>
          </a:xfrm>
          <a:prstGeom prst="rect">
            <a:avLst/>
          </a:prstGeom>
          <a:solidFill>
            <a:srgbClr val="0B3C5D"/>
          </a:solidFill>
          <a:ln w="12700">
            <a:solidFill>
              <a:srgbClr val="0B3C5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 txBox="1"/>
          <p:nvPr/>
        </p:nvSpPr>
        <p:spPr>
          <a:xfrm>
            <a:off x="3489960" y="1280160"/>
            <a:ext cx="225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User confidence</a:t>
            </a:r>
            <a:endParaRPr lang="en-US" sz="1500" dirty="0"/>
          </a:p>
        </p:txBody>
      </p:sp>
      <p:sp>
        <p:nvSpPr>
          <p:cNvPr id="12" name="Text 9"/>
          <p:cNvSpPr txBox="1"/>
          <p:nvPr/>
        </p:nvSpPr>
        <p:spPr>
          <a:xfrm>
            <a:off x="3489960" y="1691640"/>
            <a:ext cx="2255520" cy="2423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Staff need training to use features properly; users face everyday problems (Ilag and Sabale, 2022).</a:t>
            </a:r>
            <a:endParaRPr lang="en-US" sz="1500" dirty="0"/>
          </a:p>
        </p:txBody>
      </p:sp>
      <p:sp>
        <p:nvSpPr>
          <p:cNvPr id="13" name="Shape 10"/>
          <p:cNvSpPr/>
          <p:nvPr/>
        </p:nvSpPr>
        <p:spPr>
          <a:xfrm>
            <a:off x="6065520" y="1188720"/>
            <a:ext cx="2621280" cy="30175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1"/>
          <p:cNvSpPr/>
          <p:nvPr/>
        </p:nvSpPr>
        <p:spPr>
          <a:xfrm>
            <a:off x="6065520" y="1188720"/>
            <a:ext cx="73152" cy="3017520"/>
          </a:xfrm>
          <a:prstGeom prst="rect">
            <a:avLst/>
          </a:prstGeom>
          <a:solidFill>
            <a:srgbClr val="F2A541"/>
          </a:solidFill>
          <a:ln w="12700">
            <a:solidFill>
              <a:srgbClr val="F2A54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 txBox="1"/>
          <p:nvPr/>
        </p:nvSpPr>
        <p:spPr>
          <a:xfrm>
            <a:off x="6294120" y="1280160"/>
            <a:ext cx="225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Sensitive information</a:t>
            </a:r>
            <a:endParaRPr lang="en-US" sz="1500" dirty="0"/>
          </a:p>
        </p:txBody>
      </p:sp>
      <p:sp>
        <p:nvSpPr>
          <p:cNvPr id="16" name="Text 13"/>
          <p:cNvSpPr txBox="1"/>
          <p:nvPr/>
        </p:nvSpPr>
        <p:spPr>
          <a:xfrm>
            <a:off x="6294120" y="1691640"/>
            <a:ext cx="2255520" cy="2423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Teams is not intended to replace care records, so personal details must follow Ashford's data protection rules.</a:t>
            </a:r>
            <a:endParaRPr lang="en-US" sz="15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22</a:t>
            </a:fld>
            <a:endParaRPr lang="en-US"/>
          </a:p>
        </p:txBody>
      </p:sp>
      <p:pic>
        <p:nvPicPr>
          <p:cNvPr id="4" name="Picture 3" descr="Microsoft Teams Limits &amp; Limitations [2026]">
            <a:extLst>
              <a:ext uri="{FF2B5EF4-FFF2-40B4-BE49-F238E27FC236}">
                <a16:creationId xmlns:a16="http://schemas.microsoft.com/office/drawing/2014/main" id="{04E64A68-98A9-40C4-C460-CAA3A8D3EB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41321" y="2911592"/>
            <a:ext cx="3576140" cy="1882992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Managing the limitations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7</a:t>
            </a:r>
            <a:endParaRPr lang="en-US" sz="1000" dirty="0"/>
          </a:p>
        </p:txBody>
      </p:sp>
      <p:graphicFrame>
        <p:nvGraphicFramePr>
          <p:cNvPr id="24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457200" y="1097280"/>
          <a:ext cx="8229600" cy="2560320"/>
        </p:xfrm>
        <a:graphic>
          <a:graphicData uri="http://schemas.openxmlformats.org/drawingml/2006/table">
            <a:tbl>
              <a:tblPr/>
              <a:tblGrid>
                <a:gridCol w="2286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943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b="1" dirty="0">
                          <a:solidFill>
                            <a:srgbClr val="FFFFFF"/>
                          </a:solidFill>
                        </a:rPr>
                        <a:t>Limitation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3C5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b="1" dirty="0">
                          <a:solidFill>
                            <a:srgbClr val="FFFFFF"/>
                          </a:solidFill>
                        </a:rPr>
                        <a:t>Management action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3C5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b="1" dirty="0">
                          <a:solidFill>
                            <a:srgbClr val="1F2937"/>
                          </a:solidFill>
                        </a:rPr>
                        <a:t>Notification overload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dirty="0">
                          <a:solidFill>
                            <a:srgbClr val="1F2937"/>
                          </a:solidFill>
                        </a:rPr>
                        <a:t>Agree rules on what is posted where; use mentions only for urgent items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b="1" dirty="0">
                          <a:solidFill>
                            <a:srgbClr val="1F2937"/>
                          </a:solidFill>
                        </a:rPr>
                        <a:t>Low confidence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dirty="0">
                          <a:solidFill>
                            <a:srgbClr val="1F2937"/>
                          </a:solidFill>
                        </a:rPr>
                        <a:t>Training and support, with refreshers for existing users (Chaushi et al., 2024)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b="1" dirty="0">
                          <a:solidFill>
                            <a:srgbClr val="1F2937"/>
                          </a:solidFill>
                        </a:rPr>
                        <a:t>Technical problems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dirty="0">
                          <a:solidFill>
                            <a:srgbClr val="1F2937"/>
                          </a:solidFill>
                        </a:rPr>
                        <a:t>Named support contact with troubleshooting knowledge (Ilag and Sabale, 2022)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b="1" dirty="0">
                          <a:solidFill>
                            <a:srgbClr val="1F2937"/>
                          </a:solidFill>
                        </a:rPr>
                        <a:t>Sensitive data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dirty="0">
                          <a:solidFill>
                            <a:srgbClr val="1F2937"/>
                          </a:solidFill>
                        </a:rPr>
                        <a:t>Keep identifiable care records in the approved record system; share only what is necessary in Teams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23</a:t>
            </a:fld>
            <a:endParaRPr lang="en-US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Implementation roadmap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8</a:t>
            </a:r>
            <a:endParaRPr lang="en-US" sz="1000" dirty="0"/>
          </a:p>
        </p:txBody>
      </p:sp>
      <p:sp>
        <p:nvSpPr>
          <p:cNvPr id="5" name="Shape 2"/>
          <p:cNvSpPr/>
          <p:nvPr/>
        </p:nvSpPr>
        <p:spPr>
          <a:xfrm>
            <a:off x="457200" y="1188720"/>
            <a:ext cx="1954530" cy="502920"/>
          </a:xfrm>
          <a:prstGeom prst="rect">
            <a:avLst/>
          </a:prstGeom>
          <a:solidFill>
            <a:srgbClr val="0F8B8D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 txBox="1"/>
          <p:nvPr/>
        </p:nvSpPr>
        <p:spPr>
          <a:xfrm>
            <a:off x="457200" y="1188720"/>
            <a:ext cx="195453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1. Plan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7200" y="1783080"/>
            <a:ext cx="1954530" cy="17373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Create teams and channels; agree posting rules</a:t>
            </a:r>
            <a:endParaRPr lang="en-US" sz="1500" dirty="0"/>
          </a:p>
        </p:txBody>
      </p:sp>
      <p:sp>
        <p:nvSpPr>
          <p:cNvPr id="8" name="Shape 5"/>
          <p:cNvSpPr/>
          <p:nvPr/>
        </p:nvSpPr>
        <p:spPr>
          <a:xfrm>
            <a:off x="2548890" y="1188720"/>
            <a:ext cx="1954530" cy="502920"/>
          </a:xfrm>
          <a:prstGeom prst="rect">
            <a:avLst/>
          </a:prstGeom>
          <a:solidFill>
            <a:srgbClr val="0B3C5D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 txBox="1"/>
          <p:nvPr/>
        </p:nvSpPr>
        <p:spPr>
          <a:xfrm>
            <a:off x="2548890" y="1188720"/>
            <a:ext cx="195453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2. Train</a:t>
            </a:r>
            <a:endParaRPr lang="en-US" sz="1400" dirty="0"/>
          </a:p>
        </p:txBody>
      </p:sp>
      <p:sp>
        <p:nvSpPr>
          <p:cNvPr id="10" name="Text 7"/>
          <p:cNvSpPr txBox="1"/>
          <p:nvPr/>
        </p:nvSpPr>
        <p:spPr>
          <a:xfrm>
            <a:off x="2548890" y="1783080"/>
            <a:ext cx="1954530" cy="17373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Hands-on sessions for each role</a:t>
            </a:r>
            <a:endParaRPr lang="en-US" sz="1500" dirty="0"/>
          </a:p>
        </p:txBody>
      </p:sp>
      <p:sp>
        <p:nvSpPr>
          <p:cNvPr id="11" name="Shape 8"/>
          <p:cNvSpPr/>
          <p:nvPr/>
        </p:nvSpPr>
        <p:spPr>
          <a:xfrm>
            <a:off x="4640580" y="1188720"/>
            <a:ext cx="1954530" cy="502920"/>
          </a:xfrm>
          <a:prstGeom prst="rect">
            <a:avLst/>
          </a:prstGeom>
          <a:solidFill>
            <a:srgbClr val="F2A541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 txBox="1"/>
          <p:nvPr/>
        </p:nvSpPr>
        <p:spPr>
          <a:xfrm>
            <a:off x="4640580" y="1188720"/>
            <a:ext cx="195453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F2937"/>
                </a:solidFill>
              </a:rPr>
              <a:t>3. Pilot</a:t>
            </a:r>
            <a:endParaRPr lang="en-US" sz="1400" dirty="0"/>
          </a:p>
        </p:txBody>
      </p:sp>
      <p:sp>
        <p:nvSpPr>
          <p:cNvPr id="13" name="Text 10"/>
          <p:cNvSpPr txBox="1"/>
          <p:nvPr/>
        </p:nvSpPr>
        <p:spPr>
          <a:xfrm>
            <a:off x="4640580" y="1783080"/>
            <a:ext cx="1954530" cy="17373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Test with one team and collect feedback</a:t>
            </a:r>
            <a:endParaRPr lang="en-US" sz="1500" dirty="0"/>
          </a:p>
        </p:txBody>
      </p:sp>
      <p:sp>
        <p:nvSpPr>
          <p:cNvPr id="14" name="Shape 11"/>
          <p:cNvSpPr/>
          <p:nvPr/>
        </p:nvSpPr>
        <p:spPr>
          <a:xfrm>
            <a:off x="6732270" y="1188720"/>
            <a:ext cx="1954530" cy="502920"/>
          </a:xfrm>
          <a:prstGeom prst="rect">
            <a:avLst/>
          </a:prstGeom>
          <a:solidFill>
            <a:srgbClr val="5FA8D3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 txBox="1"/>
          <p:nvPr/>
        </p:nvSpPr>
        <p:spPr>
          <a:xfrm>
            <a:off x="6732270" y="1188720"/>
            <a:ext cx="195453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4. Roll out</a:t>
            </a:r>
            <a:endParaRPr lang="en-US" sz="1400" dirty="0"/>
          </a:p>
        </p:txBody>
      </p:sp>
      <p:sp>
        <p:nvSpPr>
          <p:cNvPr id="16" name="Text 13"/>
          <p:cNvSpPr txBox="1"/>
          <p:nvPr/>
        </p:nvSpPr>
        <p:spPr>
          <a:xfrm>
            <a:off x="6732270" y="1783080"/>
            <a:ext cx="1954530" cy="17373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Extend to all staff and review regularly</a:t>
            </a:r>
            <a:endParaRPr lang="en-US" sz="15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24</a:t>
            </a:fld>
            <a:endParaRPr lang="en-US"/>
          </a:p>
        </p:txBody>
      </p:sp>
      <p:sp>
        <p:nvSpPr>
          <p:cNvPr id="26" name="Icon circle"/>
          <p:cNvSpPr/>
          <p:nvPr/>
        </p:nvSpPr>
        <p:spPr>
          <a:xfrm>
            <a:off x="1024128" y="2788920"/>
            <a:ext cx="822960" cy="822960"/>
          </a:xfrm>
          <a:prstGeom prst="ellipse">
            <a:avLst/>
          </a:prstGeom>
          <a:solidFill>
            <a:srgbClr val="0F8B8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7" name="Icon circle glyph" descr="FaClipboardList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9868" y="2994660"/>
            <a:ext cx="411480" cy="411480"/>
          </a:xfrm>
          <a:prstGeom prst="rect">
            <a:avLst/>
          </a:prstGeom>
        </p:spPr>
      </p:pic>
      <p:sp>
        <p:nvSpPr>
          <p:cNvPr id="28" name="Icon circle"/>
          <p:cNvSpPr/>
          <p:nvPr/>
        </p:nvSpPr>
        <p:spPr>
          <a:xfrm>
            <a:off x="3118104" y="2788920"/>
            <a:ext cx="822960" cy="822960"/>
          </a:xfrm>
          <a:prstGeom prst="ellipse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9" name="Icon circle glyph" descr="FaChalkboardTeache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23844" y="2994660"/>
            <a:ext cx="411480" cy="411480"/>
          </a:xfrm>
          <a:prstGeom prst="rect">
            <a:avLst/>
          </a:prstGeom>
        </p:spPr>
      </p:pic>
      <p:sp>
        <p:nvSpPr>
          <p:cNvPr id="30" name="Icon circle"/>
          <p:cNvSpPr/>
          <p:nvPr/>
        </p:nvSpPr>
        <p:spPr>
          <a:xfrm>
            <a:off x="5212080" y="2788920"/>
            <a:ext cx="822960" cy="822960"/>
          </a:xfrm>
          <a:prstGeom prst="ellipse">
            <a:avLst/>
          </a:prstGeom>
          <a:solidFill>
            <a:srgbClr val="F2A54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1" name="Icon circle glyph" descr="FaUserFriends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17820" y="2994660"/>
            <a:ext cx="411480" cy="411480"/>
          </a:xfrm>
          <a:prstGeom prst="rect">
            <a:avLst/>
          </a:prstGeom>
        </p:spPr>
      </p:pic>
      <p:sp>
        <p:nvSpPr>
          <p:cNvPr id="32" name="Icon circle"/>
          <p:cNvSpPr/>
          <p:nvPr/>
        </p:nvSpPr>
        <p:spPr>
          <a:xfrm>
            <a:off x="7296912" y="2788920"/>
            <a:ext cx="822960" cy="822960"/>
          </a:xfrm>
          <a:prstGeom prst="ellipse">
            <a:avLst/>
          </a:prstGeom>
          <a:solidFill>
            <a:srgbClr val="5FA8D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3" name="Icon circle glyph" descr="FaUsers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02652" y="2994660"/>
            <a:ext cx="411480" cy="411480"/>
          </a:xfrm>
          <a:prstGeom prst="rect">
            <a:avLst/>
          </a:prstGeom>
        </p:spPr>
      </p:pic>
      <p:sp>
        <p:nvSpPr>
          <p:cNvPr id="34" name="Step arrow"/>
          <p:cNvSpPr/>
          <p:nvPr/>
        </p:nvSpPr>
        <p:spPr>
          <a:xfrm>
            <a:off x="2327148" y="3044952"/>
            <a:ext cx="310896" cy="310896"/>
          </a:xfrm>
          <a:prstGeom prst="ellipse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5" name="Step arrow glyph" descr="FaArrowRight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04872" y="3122676"/>
            <a:ext cx="155448" cy="155448"/>
          </a:xfrm>
          <a:prstGeom prst="rect">
            <a:avLst/>
          </a:prstGeom>
        </p:spPr>
      </p:pic>
      <p:sp>
        <p:nvSpPr>
          <p:cNvPr id="36" name="Step arrow"/>
          <p:cNvSpPr/>
          <p:nvPr/>
        </p:nvSpPr>
        <p:spPr>
          <a:xfrm>
            <a:off x="4421124" y="3044952"/>
            <a:ext cx="310896" cy="310896"/>
          </a:xfrm>
          <a:prstGeom prst="ellipse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7" name="Step arrow glyph" descr="FaArrowRight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98848" y="3122676"/>
            <a:ext cx="155448" cy="155448"/>
          </a:xfrm>
          <a:prstGeom prst="rect">
            <a:avLst/>
          </a:prstGeom>
        </p:spPr>
      </p:pic>
      <p:sp>
        <p:nvSpPr>
          <p:cNvPr id="38" name="Step arrow"/>
          <p:cNvSpPr/>
          <p:nvPr/>
        </p:nvSpPr>
        <p:spPr>
          <a:xfrm>
            <a:off x="6510528" y="3044952"/>
            <a:ext cx="310896" cy="310896"/>
          </a:xfrm>
          <a:prstGeom prst="ellipse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9" name="Step arrow glyph" descr="FaArrowRight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88252" y="3122676"/>
            <a:ext cx="155448" cy="155448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Training and support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8</a:t>
            </a:r>
            <a:endParaRPr lang="en-US" sz="1000" dirty="0"/>
          </a:p>
        </p:txBody>
      </p:sp>
      <p:sp>
        <p:nvSpPr>
          <p:cNvPr id="5" name="Shape 2"/>
          <p:cNvSpPr/>
          <p:nvPr/>
        </p:nvSpPr>
        <p:spPr>
          <a:xfrm>
            <a:off x="457200" y="1188720"/>
            <a:ext cx="2621280" cy="25603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457200" y="1188720"/>
            <a:ext cx="73152" cy="2560320"/>
          </a:xfrm>
          <a:prstGeom prst="rect">
            <a:avLst/>
          </a:prstGeom>
          <a:solidFill>
            <a:srgbClr val="0F8B8D"/>
          </a:solidFill>
          <a:ln w="12700">
            <a:solidFill>
              <a:srgbClr val="0F8B8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 txBox="1"/>
          <p:nvPr/>
        </p:nvSpPr>
        <p:spPr>
          <a:xfrm>
            <a:off x="685800" y="1280160"/>
            <a:ext cx="225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Training</a:t>
            </a:r>
            <a:endParaRPr lang="en-US" sz="1500" dirty="0"/>
          </a:p>
        </p:txBody>
      </p:sp>
      <p:sp>
        <p:nvSpPr>
          <p:cNvPr id="8" name="Text 5"/>
          <p:cNvSpPr txBox="1"/>
          <p:nvPr/>
        </p:nvSpPr>
        <p:spPr>
          <a:xfrm>
            <a:off x="685800" y="1691640"/>
            <a:ext cx="2255520" cy="1965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1F2937"/>
                </a:solidFill>
              </a:rPr>
              <a:t>Training should also be repeated for existing users so their skills stay up to date (Chaushi et al., 2024).</a:t>
            </a:r>
            <a:endParaRPr lang="en-US" sz="1400" dirty="0"/>
          </a:p>
        </p:txBody>
      </p:sp>
      <p:sp>
        <p:nvSpPr>
          <p:cNvPr id="9" name="Shape 6"/>
          <p:cNvSpPr/>
          <p:nvPr/>
        </p:nvSpPr>
        <p:spPr>
          <a:xfrm>
            <a:off x="3261360" y="1188720"/>
            <a:ext cx="2621280" cy="25603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3261360" y="1188720"/>
            <a:ext cx="73152" cy="2560320"/>
          </a:xfrm>
          <a:prstGeom prst="rect">
            <a:avLst/>
          </a:prstGeom>
          <a:solidFill>
            <a:srgbClr val="0B3C5D"/>
          </a:solidFill>
          <a:ln w="12700">
            <a:solidFill>
              <a:srgbClr val="0B3C5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 txBox="1"/>
          <p:nvPr/>
        </p:nvSpPr>
        <p:spPr>
          <a:xfrm>
            <a:off x="3489960" y="1280160"/>
            <a:ext cx="225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Support</a:t>
            </a:r>
            <a:endParaRPr lang="en-US" sz="1500" dirty="0"/>
          </a:p>
        </p:txBody>
      </p:sp>
      <p:sp>
        <p:nvSpPr>
          <p:cNvPr id="12" name="Text 9"/>
          <p:cNvSpPr txBox="1"/>
          <p:nvPr/>
        </p:nvSpPr>
        <p:spPr>
          <a:xfrm>
            <a:off x="3489960" y="1691640"/>
            <a:ext cx="2255520" cy="1965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1F2937"/>
                </a:solidFill>
              </a:rPr>
              <a:t>Ashford needs people able to resolve day-to-day user problems and troubleshoot the client (Ilag and Sabale, 2022).</a:t>
            </a:r>
            <a:endParaRPr lang="en-US" sz="1400" dirty="0"/>
          </a:p>
        </p:txBody>
      </p:sp>
      <p:sp>
        <p:nvSpPr>
          <p:cNvPr id="13" name="Shape 10"/>
          <p:cNvSpPr/>
          <p:nvPr/>
        </p:nvSpPr>
        <p:spPr>
          <a:xfrm>
            <a:off x="6065520" y="1188720"/>
            <a:ext cx="2621280" cy="25603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1"/>
          <p:cNvSpPr/>
          <p:nvPr/>
        </p:nvSpPr>
        <p:spPr>
          <a:xfrm>
            <a:off x="6065520" y="1188720"/>
            <a:ext cx="73152" cy="2560320"/>
          </a:xfrm>
          <a:prstGeom prst="rect">
            <a:avLst/>
          </a:prstGeom>
          <a:solidFill>
            <a:srgbClr val="F2A541"/>
          </a:solidFill>
          <a:ln w="12700">
            <a:solidFill>
              <a:srgbClr val="F2A54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 txBox="1"/>
          <p:nvPr/>
        </p:nvSpPr>
        <p:spPr>
          <a:xfrm>
            <a:off x="6294120" y="1280160"/>
            <a:ext cx="225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Practice</a:t>
            </a:r>
            <a:endParaRPr lang="en-US" sz="1500" dirty="0"/>
          </a:p>
        </p:txBody>
      </p:sp>
      <p:sp>
        <p:nvSpPr>
          <p:cNvPr id="16" name="Text 13"/>
          <p:cNvSpPr txBox="1"/>
          <p:nvPr/>
        </p:nvSpPr>
        <p:spPr>
          <a:xfrm>
            <a:off x="6294120" y="1691640"/>
            <a:ext cx="2255520" cy="1965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1F2937"/>
                </a:solidFill>
              </a:rPr>
              <a:t>Using Teams in the way it is used in real workplaces can build practical skills (Evans, 2022).</a:t>
            </a:r>
            <a:endParaRPr lang="en-US" sz="1400" dirty="0"/>
          </a:p>
        </p:txBody>
      </p:sp>
      <p:sp>
        <p:nvSpPr>
          <p:cNvPr id="17" name="Text 14"/>
          <p:cNvSpPr txBox="1"/>
          <p:nvPr/>
        </p:nvSpPr>
        <p:spPr>
          <a:xfrm>
            <a:off x="457200" y="393192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i="1" dirty="0">
                <a:solidFill>
                  <a:srgbClr val="0B3C5D"/>
                </a:solidFill>
              </a:rPr>
              <a:t>Short role-based sessions, quick guides and a named point of contact.</a:t>
            </a:r>
            <a:endParaRPr lang="en-US" sz="13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25</a:t>
            </a:fld>
            <a:endParaRPr lang="en-US"/>
          </a:p>
        </p:txBody>
      </p:sp>
      <p:sp>
        <p:nvSpPr>
          <p:cNvPr id="26" name="Icon circle"/>
          <p:cNvSpPr/>
          <p:nvPr/>
        </p:nvSpPr>
        <p:spPr>
          <a:xfrm>
            <a:off x="2346960" y="3035808"/>
            <a:ext cx="548640" cy="548640"/>
          </a:xfrm>
          <a:prstGeom prst="ellipse">
            <a:avLst/>
          </a:prstGeom>
          <a:solidFill>
            <a:srgbClr val="0F8B8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7" name="Icon circle glyph" descr="FaChalkboardTeacher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4120" y="3172968"/>
            <a:ext cx="274320" cy="274320"/>
          </a:xfrm>
          <a:prstGeom prst="rect">
            <a:avLst/>
          </a:prstGeom>
        </p:spPr>
      </p:pic>
      <p:sp>
        <p:nvSpPr>
          <p:cNvPr id="28" name="Icon circle"/>
          <p:cNvSpPr/>
          <p:nvPr/>
        </p:nvSpPr>
        <p:spPr>
          <a:xfrm>
            <a:off x="5151120" y="3035808"/>
            <a:ext cx="548640" cy="548640"/>
          </a:xfrm>
          <a:prstGeom prst="ellipse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9" name="Icon circle glyph" descr="FaTools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88280" y="3172968"/>
            <a:ext cx="274320" cy="274320"/>
          </a:xfrm>
          <a:prstGeom prst="rect">
            <a:avLst/>
          </a:prstGeom>
        </p:spPr>
      </p:pic>
      <p:sp>
        <p:nvSpPr>
          <p:cNvPr id="30" name="Icon circle"/>
          <p:cNvSpPr/>
          <p:nvPr/>
        </p:nvSpPr>
        <p:spPr>
          <a:xfrm>
            <a:off x="7955279" y="3035808"/>
            <a:ext cx="548640" cy="548640"/>
          </a:xfrm>
          <a:prstGeom prst="ellipse">
            <a:avLst/>
          </a:prstGeom>
          <a:solidFill>
            <a:srgbClr val="F2A54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1" name="Icon circle glyph" descr="FaUserFriends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92440" y="3172968"/>
            <a:ext cx="274320" cy="274320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Policy and governance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8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7200" y="1143000"/>
            <a:ext cx="4846320" cy="3291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Posting guide: what goes in each channel, and what must not be posted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Expected response times for urgent and routine messages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Named channel owners who keep channels tidy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Regular review of how Teams is used, with staff feedback</a:t>
            </a:r>
            <a:endParaRPr lang="en-US" sz="18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26</a:t>
            </a:fld>
            <a:endParaRPr lang="en-US"/>
          </a:p>
        </p:txBody>
      </p:sp>
      <p:sp>
        <p:nvSpPr>
          <p:cNvPr id="26" name="Grid card"/>
          <p:cNvSpPr/>
          <p:nvPr/>
        </p:nvSpPr>
        <p:spPr>
          <a:xfrm>
            <a:off x="5577840" y="1234440"/>
            <a:ext cx="1463040" cy="1371600"/>
          </a:xfrm>
          <a:prstGeom prst="roundRect">
            <a:avLst/>
          </a:prstGeom>
          <a:solidFill>
            <a:srgbClr val="EEF5F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Icon circle"/>
          <p:cNvSpPr/>
          <p:nvPr/>
        </p:nvSpPr>
        <p:spPr>
          <a:xfrm>
            <a:off x="6012179" y="1394460"/>
            <a:ext cx="594360" cy="594360"/>
          </a:xfrm>
          <a:prstGeom prst="ellipse">
            <a:avLst/>
          </a:prstGeom>
          <a:solidFill>
            <a:srgbClr val="0F8B8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8" name="Icon circle glyph" descr="FaClipboardList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60770" y="1543050"/>
            <a:ext cx="297180" cy="297180"/>
          </a:xfrm>
          <a:prstGeom prst="rect">
            <a:avLst/>
          </a:prstGeom>
        </p:spPr>
      </p:pic>
      <p:sp>
        <p:nvSpPr>
          <p:cNvPr id="29" name="Caption"/>
          <p:cNvSpPr txBox="1"/>
          <p:nvPr/>
        </p:nvSpPr>
        <p:spPr>
          <a:xfrm>
            <a:off x="5669279" y="2121408"/>
            <a:ext cx="128016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200" b="1">
                <a:solidFill>
                  <a:srgbClr val="0B3C5D"/>
                </a:solidFill>
              </a:rPr>
              <a:t>Posting guide</a:t>
            </a:r>
          </a:p>
        </p:txBody>
      </p:sp>
      <p:sp>
        <p:nvSpPr>
          <p:cNvPr id="30" name="Grid card"/>
          <p:cNvSpPr/>
          <p:nvPr/>
        </p:nvSpPr>
        <p:spPr>
          <a:xfrm>
            <a:off x="7178040" y="1234440"/>
            <a:ext cx="1463040" cy="1371600"/>
          </a:xfrm>
          <a:prstGeom prst="roundRect">
            <a:avLst/>
          </a:prstGeom>
          <a:solidFill>
            <a:srgbClr val="EEF5F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Icon circle"/>
          <p:cNvSpPr/>
          <p:nvPr/>
        </p:nvSpPr>
        <p:spPr>
          <a:xfrm>
            <a:off x="7612380" y="1394460"/>
            <a:ext cx="594360" cy="594360"/>
          </a:xfrm>
          <a:prstGeom prst="ellipse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2" name="Icon circle glyph" descr="FaClock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60970" y="1543050"/>
            <a:ext cx="297180" cy="297180"/>
          </a:xfrm>
          <a:prstGeom prst="rect">
            <a:avLst/>
          </a:prstGeom>
        </p:spPr>
      </p:pic>
      <p:sp>
        <p:nvSpPr>
          <p:cNvPr id="33" name="Caption"/>
          <p:cNvSpPr txBox="1"/>
          <p:nvPr/>
        </p:nvSpPr>
        <p:spPr>
          <a:xfrm>
            <a:off x="7269479" y="2121408"/>
            <a:ext cx="128016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200" b="1">
                <a:solidFill>
                  <a:srgbClr val="0B3C5D"/>
                </a:solidFill>
              </a:rPr>
              <a:t>Response times</a:t>
            </a:r>
          </a:p>
        </p:txBody>
      </p:sp>
      <p:sp>
        <p:nvSpPr>
          <p:cNvPr id="34" name="Grid card"/>
          <p:cNvSpPr/>
          <p:nvPr/>
        </p:nvSpPr>
        <p:spPr>
          <a:xfrm>
            <a:off x="5577840" y="2788920"/>
            <a:ext cx="1463040" cy="1371600"/>
          </a:xfrm>
          <a:prstGeom prst="roundRect">
            <a:avLst/>
          </a:prstGeom>
          <a:solidFill>
            <a:srgbClr val="EEF5F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Icon circle"/>
          <p:cNvSpPr/>
          <p:nvPr/>
        </p:nvSpPr>
        <p:spPr>
          <a:xfrm>
            <a:off x="6012179" y="2948939"/>
            <a:ext cx="594360" cy="594360"/>
          </a:xfrm>
          <a:prstGeom prst="ellipse">
            <a:avLst/>
          </a:prstGeom>
          <a:solidFill>
            <a:srgbClr val="F2A54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6" name="Icon circle glyph" descr="FaUserCheck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0770" y="3097529"/>
            <a:ext cx="297180" cy="297180"/>
          </a:xfrm>
          <a:prstGeom prst="rect">
            <a:avLst/>
          </a:prstGeom>
        </p:spPr>
      </p:pic>
      <p:sp>
        <p:nvSpPr>
          <p:cNvPr id="37" name="Caption"/>
          <p:cNvSpPr txBox="1"/>
          <p:nvPr/>
        </p:nvSpPr>
        <p:spPr>
          <a:xfrm>
            <a:off x="5669279" y="3675887"/>
            <a:ext cx="128016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200" b="1">
                <a:solidFill>
                  <a:srgbClr val="0B3C5D"/>
                </a:solidFill>
              </a:rPr>
              <a:t>Channel owners</a:t>
            </a:r>
          </a:p>
        </p:txBody>
      </p:sp>
      <p:sp>
        <p:nvSpPr>
          <p:cNvPr id="38" name="Grid card"/>
          <p:cNvSpPr/>
          <p:nvPr/>
        </p:nvSpPr>
        <p:spPr>
          <a:xfrm>
            <a:off x="7178040" y="2788920"/>
            <a:ext cx="1463040" cy="1371600"/>
          </a:xfrm>
          <a:prstGeom prst="roundRect">
            <a:avLst/>
          </a:prstGeom>
          <a:solidFill>
            <a:srgbClr val="EEF5F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9" name="Icon circle"/>
          <p:cNvSpPr/>
          <p:nvPr/>
        </p:nvSpPr>
        <p:spPr>
          <a:xfrm>
            <a:off x="7612380" y="2948939"/>
            <a:ext cx="594360" cy="594360"/>
          </a:xfrm>
          <a:prstGeom prst="ellipse">
            <a:avLst/>
          </a:prstGeom>
          <a:solidFill>
            <a:srgbClr val="5FA8D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40" name="Icon circle glyph" descr="FaSyncAlt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60970" y="3097529"/>
            <a:ext cx="297180" cy="297180"/>
          </a:xfrm>
          <a:prstGeom prst="rect">
            <a:avLst/>
          </a:prstGeom>
        </p:spPr>
      </p:pic>
      <p:sp>
        <p:nvSpPr>
          <p:cNvPr id="41" name="Caption"/>
          <p:cNvSpPr txBox="1"/>
          <p:nvPr/>
        </p:nvSpPr>
        <p:spPr>
          <a:xfrm>
            <a:off x="7269479" y="3675887"/>
            <a:ext cx="128016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200" b="1">
                <a:solidFill>
                  <a:srgbClr val="0B3C5D"/>
                </a:solidFill>
              </a:rPr>
              <a:t>Regular review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Measuring success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9</a:t>
            </a:r>
            <a:endParaRPr lang="en-US" sz="1000" dirty="0"/>
          </a:p>
        </p:txBody>
      </p:sp>
      <p:graphicFrame>
        <p:nvGraphicFramePr>
          <p:cNvPr id="28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457200" y="1097280"/>
          <a:ext cx="8229600" cy="2286000"/>
        </p:xfrm>
        <a:graphic>
          <a:graphicData uri="http://schemas.openxmlformats.org/drawingml/2006/table">
            <a:tbl>
              <a:tblPr/>
              <a:tblGrid>
                <a:gridCol w="2743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86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b="1" dirty="0">
                          <a:solidFill>
                            <a:srgbClr val="FFFFFF"/>
                          </a:solidFill>
                        </a:rPr>
                        <a:t>Measure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3C5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b="1" dirty="0">
                          <a:solidFill>
                            <a:srgbClr val="FFFFFF"/>
                          </a:solidFill>
                        </a:rPr>
                        <a:t>How Ashford can check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3C5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b="1" dirty="0">
                          <a:solidFill>
                            <a:srgbClr val="1F2937"/>
                          </a:solidFill>
                        </a:rPr>
                        <a:t>Fewer missed updates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dirty="0">
                          <a:solidFill>
                            <a:srgbClr val="1F2937"/>
                          </a:solidFill>
                        </a:rPr>
                        <a:t>Staff survey and incident reports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b="1" dirty="0">
                          <a:solidFill>
                            <a:srgbClr val="1F2937"/>
                          </a:solidFill>
                        </a:rPr>
                        <a:t>Less duplicated work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dirty="0">
                          <a:solidFill>
                            <a:srgbClr val="1F2937"/>
                          </a:solidFill>
                        </a:rPr>
                        <a:t>Coordinator and team leader feedback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b="1" dirty="0">
                          <a:solidFill>
                            <a:srgbClr val="1F2937"/>
                          </a:solidFill>
                        </a:rPr>
                        <a:t>Staff confidence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dirty="0">
                          <a:solidFill>
                            <a:srgbClr val="1F2937"/>
                          </a:solidFill>
                        </a:rPr>
                        <a:t>Short survey after training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b="1" dirty="0">
                          <a:solidFill>
                            <a:srgbClr val="1F2937"/>
                          </a:solidFill>
                        </a:rPr>
                        <a:t>Use of channels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dirty="0">
                          <a:solidFill>
                            <a:srgbClr val="1F2937"/>
                          </a:solidFill>
                        </a:rPr>
                        <a:t>Check that staff use the correct channels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27</a:t>
            </a:fld>
            <a:endParaRPr lang="en-US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Conclusion and recommendation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9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7200" y="1143000"/>
            <a:ext cx="4846320" cy="3291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Task: staff communication and daily updates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Tool: Microsoft Teams, chosen above Outlook, OneDrive, Word, Excel and PowerPoint for this task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Benefit: consistent, quicker, clearer communication for dispersed staff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Condition: training, support and clear rules for sensitive information</a:t>
            </a:r>
            <a:endParaRPr lang="en-US" sz="18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28</a:t>
            </a:fld>
            <a:endParaRPr lang="en-US"/>
          </a:p>
        </p:txBody>
      </p:sp>
      <p:sp>
        <p:nvSpPr>
          <p:cNvPr id="26" name="Recommendation panel"/>
          <p:cNvSpPr/>
          <p:nvPr/>
        </p:nvSpPr>
        <p:spPr>
          <a:xfrm>
            <a:off x="5577840" y="1234440"/>
            <a:ext cx="3108960" cy="3017520"/>
          </a:xfrm>
          <a:prstGeom prst="roundRect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Icon circle"/>
          <p:cNvSpPr/>
          <p:nvPr/>
        </p:nvSpPr>
        <p:spPr>
          <a:xfrm>
            <a:off x="6629400" y="1737360"/>
            <a:ext cx="1005840" cy="1005840"/>
          </a:xfrm>
          <a:prstGeom prst="ellipse">
            <a:avLst/>
          </a:prstGeom>
          <a:solidFill>
            <a:srgbClr val="0F8B8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8" name="Icon circle glyph" descr="FaComment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0859" y="1988820"/>
            <a:ext cx="502920" cy="502920"/>
          </a:xfrm>
          <a:prstGeom prst="rect">
            <a:avLst/>
          </a:prstGeom>
        </p:spPr>
      </p:pic>
      <p:sp>
        <p:nvSpPr>
          <p:cNvPr id="29" name="Caption"/>
          <p:cNvSpPr txBox="1"/>
          <p:nvPr/>
        </p:nvSpPr>
        <p:spPr>
          <a:xfrm>
            <a:off x="5760720" y="2971800"/>
            <a:ext cx="27432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200" b="0">
                <a:solidFill>
                  <a:srgbClr val="CADCFC"/>
                </a:solidFill>
              </a:rPr>
              <a:t>Our recommendation</a:t>
            </a:r>
          </a:p>
        </p:txBody>
      </p:sp>
      <p:sp>
        <p:nvSpPr>
          <p:cNvPr id="30" name="Caption"/>
          <p:cNvSpPr txBox="1"/>
          <p:nvPr/>
        </p:nvSpPr>
        <p:spPr>
          <a:xfrm>
            <a:off x="5760720" y="3246120"/>
            <a:ext cx="2743200" cy="8229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600" b="1">
                <a:solidFill>
                  <a:srgbClr val="FFFFFF"/>
                </a:solidFill>
              </a:rPr>
              <a:t>Microsoft Teams for staff communication and daily updates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Thank you: questions?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9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7200" y="1645920"/>
            <a:ext cx="82296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F8B8D"/>
                </a:solidFill>
              </a:rPr>
              <a:t>Questions about the group's recommendation are welcome.</a:t>
            </a:r>
            <a:endParaRPr lang="en-US" sz="26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29</a:t>
            </a:fld>
            <a:endParaRPr lang="en-US"/>
          </a:p>
        </p:txBody>
      </p:sp>
      <p:sp>
        <p:nvSpPr>
          <p:cNvPr id="26" name="Icon circle"/>
          <p:cNvSpPr/>
          <p:nvPr/>
        </p:nvSpPr>
        <p:spPr>
          <a:xfrm>
            <a:off x="2743200" y="3017520"/>
            <a:ext cx="731520" cy="731520"/>
          </a:xfrm>
          <a:prstGeom prst="ellipse">
            <a:avLst/>
          </a:prstGeom>
          <a:solidFill>
            <a:srgbClr val="0F8B8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7" name="Icon circle glyph" descr="FaComment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6079" y="3200400"/>
            <a:ext cx="365760" cy="365760"/>
          </a:xfrm>
          <a:prstGeom prst="rect">
            <a:avLst/>
          </a:prstGeom>
        </p:spPr>
      </p:pic>
      <p:sp>
        <p:nvSpPr>
          <p:cNvPr id="28" name="Icon circle"/>
          <p:cNvSpPr/>
          <p:nvPr/>
        </p:nvSpPr>
        <p:spPr>
          <a:xfrm>
            <a:off x="3749039" y="3017520"/>
            <a:ext cx="731520" cy="731520"/>
          </a:xfrm>
          <a:prstGeom prst="ellipse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9" name="Icon circle glyph" descr="FaUsers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1920" y="3200400"/>
            <a:ext cx="365760" cy="365760"/>
          </a:xfrm>
          <a:prstGeom prst="rect">
            <a:avLst/>
          </a:prstGeom>
        </p:spPr>
      </p:pic>
      <p:sp>
        <p:nvSpPr>
          <p:cNvPr id="30" name="Icon circle"/>
          <p:cNvSpPr/>
          <p:nvPr/>
        </p:nvSpPr>
        <p:spPr>
          <a:xfrm>
            <a:off x="4754879" y="3017520"/>
            <a:ext cx="731520" cy="731520"/>
          </a:xfrm>
          <a:prstGeom prst="ellipse">
            <a:avLst/>
          </a:prstGeom>
          <a:solidFill>
            <a:srgbClr val="F2A54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1" name="Icon circle glyph" descr="FaLightbulb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37759" y="3200400"/>
            <a:ext cx="365760" cy="365760"/>
          </a:xfrm>
          <a:prstGeom prst="rect">
            <a:avLst/>
          </a:prstGeom>
        </p:spPr>
      </p:pic>
      <p:sp>
        <p:nvSpPr>
          <p:cNvPr id="32" name="Icon circle"/>
          <p:cNvSpPr/>
          <p:nvPr/>
        </p:nvSpPr>
        <p:spPr>
          <a:xfrm>
            <a:off x="5760720" y="3017520"/>
            <a:ext cx="731520" cy="731520"/>
          </a:xfrm>
          <a:prstGeom prst="ellipse">
            <a:avLst/>
          </a:prstGeom>
          <a:solidFill>
            <a:srgbClr val="5FA8D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3" name="Icon circle glyph" descr="FaCheckCircl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3600" y="3200400"/>
            <a:ext cx="365760" cy="365760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Reference list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463640" y="914400"/>
            <a:ext cx="7733762" cy="34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900"/>
              </a:spcAft>
              <a:buNone/>
            </a:pPr>
            <a:r>
              <a:rPr lang="en-US" sz="1100" dirty="0">
                <a:solidFill>
                  <a:srgbClr val="1F2937"/>
                </a:solidFill>
              </a:rPr>
              <a:t>Ajiva, O.A., Ejike, O.G. and Abhulimen, A.O. (2024) 'Advances in communication tools and techniques for enhancing collaboration among creative professionals', Int. J. Front. Sci. Technol. Res.</a:t>
            </a:r>
            <a:endParaRPr lang="en-US" sz="1100" dirty="0"/>
          </a:p>
          <a:p>
            <a:pPr marL="0" indent="0">
              <a:spcAft>
                <a:spcPts val="900"/>
              </a:spcAft>
              <a:buNone/>
            </a:pPr>
            <a:r>
              <a:rPr lang="en-US" sz="1100" dirty="0">
                <a:solidFill>
                  <a:srgbClr val="1F2937"/>
                </a:solidFill>
              </a:rPr>
              <a:t>Chaushi, B.A., Nastovska, M. and Veseli-Kurtishi, T. (2024) 'MS Teams for virtual collaboration: an overview'.</a:t>
            </a:r>
            <a:endParaRPr lang="en-US" sz="1100" dirty="0"/>
          </a:p>
          <a:p>
            <a:pPr marL="0" indent="0">
              <a:spcAft>
                <a:spcPts val="900"/>
              </a:spcAft>
              <a:buNone/>
            </a:pPr>
            <a:r>
              <a:rPr lang="en-US" sz="1100" dirty="0">
                <a:solidFill>
                  <a:srgbClr val="1F2937"/>
                </a:solidFill>
              </a:rPr>
              <a:t>Dash, S., Samadder, S., Srivastava, A., Meena, R. et al. (2022) 'Review of online teaching platforms in the current period of COVID-19 pandemic'.</a:t>
            </a:r>
            <a:endParaRPr lang="en-US" sz="1100" dirty="0"/>
          </a:p>
          <a:p>
            <a:pPr marL="0" indent="0">
              <a:spcAft>
                <a:spcPts val="900"/>
              </a:spcAft>
              <a:buNone/>
            </a:pPr>
            <a:r>
              <a:rPr lang="en-US" sz="1100" dirty="0">
                <a:solidFill>
                  <a:srgbClr val="1F2937"/>
                </a:solidFill>
              </a:rPr>
              <a:t>Deželak, Z., Zabukovšek, S.S. et al. (2023) 'Changes of collaboration platforms' use perceived by users because of COVID: a research study of changes in user experience of Microsoft Teams platform'.</a:t>
            </a:r>
            <a:endParaRPr lang="en-US" sz="1100" dirty="0"/>
          </a:p>
          <a:p>
            <a:pPr marL="0" indent="0">
              <a:spcAft>
                <a:spcPts val="900"/>
              </a:spcAft>
              <a:buNone/>
            </a:pPr>
            <a:r>
              <a:rPr lang="en-US" sz="1100" dirty="0">
                <a:solidFill>
                  <a:srgbClr val="1F2937"/>
                </a:solidFill>
              </a:rPr>
              <a:t>Evans, N. (2022) 'Microsoft Teams supports authentic assessment of learning', Journal of Teaching and Learning with Technology.</a:t>
            </a:r>
          </a:p>
          <a:p>
            <a:pPr>
              <a:spcAft>
                <a:spcPts val="900"/>
              </a:spcAft>
            </a:pPr>
            <a:r>
              <a:rPr lang="en-US" sz="1100" dirty="0">
                <a:solidFill>
                  <a:srgbClr val="1F2937"/>
                </a:solidFill>
              </a:rPr>
              <a:t>Hargreaves, C., Clarke, A.P. and Lester, K.R. (2022) 'Microsoft Teams and team performance in the COVID-19 pandemic within an NHS Trust Community Service in North-West England', Team Performance Management.</a:t>
            </a:r>
            <a:endParaRPr lang="en-US" sz="1100" dirty="0"/>
          </a:p>
          <a:p>
            <a:pPr>
              <a:spcAft>
                <a:spcPts val="900"/>
              </a:spcAft>
            </a:pPr>
            <a:r>
              <a:rPr lang="en-US" sz="1100" dirty="0" err="1">
                <a:solidFill>
                  <a:srgbClr val="1F2937"/>
                </a:solidFill>
              </a:rPr>
              <a:t>Ilag</a:t>
            </a:r>
            <a:r>
              <a:rPr lang="en-US" sz="1100" dirty="0">
                <a:solidFill>
                  <a:srgbClr val="1F2937"/>
                </a:solidFill>
              </a:rPr>
              <a:t>, B.N. and </a:t>
            </a:r>
            <a:r>
              <a:rPr lang="en-US" sz="1100" dirty="0" err="1">
                <a:solidFill>
                  <a:srgbClr val="1F2937"/>
                </a:solidFill>
              </a:rPr>
              <a:t>Sabale</a:t>
            </a:r>
            <a:r>
              <a:rPr lang="en-US" sz="1100" dirty="0">
                <a:solidFill>
                  <a:srgbClr val="1F2937"/>
                </a:solidFill>
              </a:rPr>
              <a:t>, A.M. (2022) Troubleshooting Microsoft Teams. Springer.</a:t>
            </a:r>
            <a:endParaRPr lang="en-US" sz="1100" dirty="0"/>
          </a:p>
          <a:p>
            <a:pPr>
              <a:spcAft>
                <a:spcPts val="900"/>
              </a:spcAft>
            </a:pPr>
            <a:r>
              <a:rPr lang="en-US" sz="1100" dirty="0">
                <a:solidFill>
                  <a:srgbClr val="1F2937"/>
                </a:solidFill>
              </a:rPr>
              <a:t>Lal, B., Dwivedi, Y.K. and Haag, M. (2023) 'Working from home during Covid-19: doing and managing technology-enabled social interaction with colleagues at a distance', Information Systems Frontiers.</a:t>
            </a:r>
            <a:endParaRPr lang="en-US" sz="1100" dirty="0"/>
          </a:p>
          <a:p>
            <a:pPr>
              <a:spcAft>
                <a:spcPts val="900"/>
              </a:spcAft>
            </a:pPr>
            <a:r>
              <a:rPr lang="en-US" sz="1100" dirty="0">
                <a:solidFill>
                  <a:srgbClr val="1F2937"/>
                </a:solidFill>
              </a:rPr>
              <a:t>Mayer, C. and Simons, G. (2022) 'Microsoft Teams: creating space for hybrid and remote staff to thrive', ATLA Summary of Proceedings.</a:t>
            </a:r>
            <a:endParaRPr lang="en-US" sz="1100" dirty="0"/>
          </a:p>
          <a:p>
            <a:pPr>
              <a:spcAft>
                <a:spcPts val="900"/>
              </a:spcAft>
            </a:pPr>
            <a:r>
              <a:rPr lang="en-US" sz="1100" dirty="0">
                <a:solidFill>
                  <a:srgbClr val="1F2937"/>
                </a:solidFill>
              </a:rPr>
              <a:t>Melati, R. (2025) 'Analysis of the advantages of Microsoft Teams as a corporate communication tool in supporting employee performance', </a:t>
            </a:r>
            <a:r>
              <a:rPr lang="en-US" sz="1100" dirty="0" err="1">
                <a:solidFill>
                  <a:srgbClr val="1F2937"/>
                </a:solidFill>
              </a:rPr>
              <a:t>Eduvest</a:t>
            </a:r>
            <a:r>
              <a:rPr lang="en-US" sz="1100" dirty="0">
                <a:solidFill>
                  <a:srgbClr val="1F2937"/>
                </a:solidFill>
              </a:rPr>
              <a:t>: Journal of Universal Studies.</a:t>
            </a:r>
            <a:endParaRPr lang="en-US" sz="1100" dirty="0"/>
          </a:p>
          <a:p>
            <a:pPr marL="0" indent="0">
              <a:spcAft>
                <a:spcPts val="900"/>
              </a:spcAft>
              <a:buNone/>
            </a:pPr>
            <a:endParaRPr lang="en-US" sz="11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30</a:t>
            </a:fld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Ashford Care">
  <a:themeElements>
    <a:clrScheme name="Ashford Care">
      <a:dk1>
        <a:srgbClr val="1F2937"/>
      </a:dk1>
      <a:lt1>
        <a:srgbClr val="FFFFFF"/>
      </a:lt1>
      <a:dk2>
        <a:srgbClr val="0B3C5D"/>
      </a:dk2>
      <a:lt2>
        <a:srgbClr val="EEF5F7"/>
      </a:lt2>
      <a:accent1>
        <a:srgbClr val="0F8B8D"/>
      </a:accent1>
      <a:accent2>
        <a:srgbClr val="0B3C5D"/>
      </a:accent2>
      <a:accent3>
        <a:srgbClr val="F2A541"/>
      </a:accent3>
      <a:accent4>
        <a:srgbClr val="5FA8D3"/>
      </a:accent4>
      <a:accent5>
        <a:srgbClr val="6B7280"/>
      </a:accent5>
      <a:accent6>
        <a:srgbClr val="C8553D"/>
      </a:accent6>
      <a:hlink>
        <a:srgbClr val="0F8B8D"/>
      </a:hlink>
      <a:folHlink>
        <a:srgbClr val="6B7280"/>
      </a:folHlink>
    </a:clrScheme>
    <a:fontScheme name="Ashford Care">
      <a:majorFont>
        <a:latin typeface="Calibri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2590</Words>
  <Application>Microsoft Office PowerPoint</Application>
  <PresentationFormat>On-screen Show (16:9)</PresentationFormat>
  <Paragraphs>407</Paragraphs>
  <Slides>30</Slides>
  <Notes>30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1" baseType="lpstr">
      <vt:lpstr>Ashford Care</vt:lpstr>
      <vt:lpstr>PowerPoint Presentation</vt:lpstr>
      <vt:lpstr>Presentation structure and presenters</vt:lpstr>
      <vt:lpstr>Case study: Ashford Community Care Service</vt:lpstr>
      <vt:lpstr>The problem Ashford needs to solve</vt:lpstr>
      <vt:lpstr>Our aim and recommendation</vt:lpstr>
      <vt:lpstr>The chosen workplace task</vt:lpstr>
      <vt:lpstr>Who needs to communicate, and where</vt:lpstr>
      <vt:lpstr>Why the task matters in the case study</vt:lpstr>
      <vt:lpstr>Options considered: matching tools to the task</vt:lpstr>
      <vt:lpstr>Selected tool: Microsoft Teams</vt:lpstr>
      <vt:lpstr>Teams features mapped to Ashford's needs</vt:lpstr>
      <vt:lpstr>Why Teams suits the task: consistent information</vt:lpstr>
      <vt:lpstr>Why Teams suits the task: staff in different places</vt:lpstr>
      <vt:lpstr>Proposed Teams structure for Ashford</vt:lpstr>
      <vt:lpstr>A typical day: before and after Teams</vt:lpstr>
      <vt:lpstr>Meetings and shared rooms</vt:lpstr>
      <vt:lpstr>Connecting Teams with other tools</vt:lpstr>
      <vt:lpstr>How Teams improves efficiency</vt:lpstr>
      <vt:lpstr>How Teams improves communication</vt:lpstr>
      <vt:lpstr>Expected impact on staff and service users</vt:lpstr>
      <vt:lpstr>Advantages of Microsoft Teams</vt:lpstr>
      <vt:lpstr>Limitations of Microsoft Teams</vt:lpstr>
      <vt:lpstr>Managing the limitations</vt:lpstr>
      <vt:lpstr>Implementation roadmap</vt:lpstr>
      <vt:lpstr>Training and support</vt:lpstr>
      <vt:lpstr>Policy and governance</vt:lpstr>
      <vt:lpstr>Measuring success</vt:lpstr>
      <vt:lpstr>Conclusion and recommendation</vt:lpstr>
      <vt:lpstr>Thank you: questions?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/>
  <cp:revision>2</cp:revision>
  <dcterms:created xsi:type="dcterms:W3CDTF">2026-10-10T07:33:07Z</dcterms:created>
  <dcterms:modified xsi:type="dcterms:W3CDTF">2026-10-11T12:08:59Z</dcterms:modified>
</cp:coreProperties>
</file>