
<file path=[Content_Types].xml><?xml version="1.0" encoding="utf-8"?>
<Types xmlns="http://schemas.openxmlformats.org/package/2006/content-types"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3"/>
  </p:notesMasterIdLst>
  <p:handoutMasterIdLst>
    <p:handoutMasterId r:id="rId24"/>
  </p:handoutMasterIdLst>
  <p:sldIdLst>
    <p:sldId id="265" r:id="rId2"/>
    <p:sldId id="280" r:id="rId3"/>
    <p:sldId id="266" r:id="rId4"/>
    <p:sldId id="258" r:id="rId5"/>
    <p:sldId id="259" r:id="rId6"/>
    <p:sldId id="267" r:id="rId7"/>
    <p:sldId id="274" r:id="rId8"/>
    <p:sldId id="275" r:id="rId9"/>
    <p:sldId id="268" r:id="rId10"/>
    <p:sldId id="276" r:id="rId11"/>
    <p:sldId id="286" r:id="rId12"/>
    <p:sldId id="269" r:id="rId13"/>
    <p:sldId id="284" r:id="rId14"/>
    <p:sldId id="270" r:id="rId15"/>
    <p:sldId id="271" r:id="rId16"/>
    <p:sldId id="277" r:id="rId17"/>
    <p:sldId id="278" r:id="rId18"/>
    <p:sldId id="279" r:id="rId19"/>
    <p:sldId id="285" r:id="rId20"/>
    <p:sldId id="283" r:id="rId21"/>
    <p:sldId id="272" r:id="rId22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1008">
          <p15:clr>
            <a:srgbClr val="A4A3A4"/>
          </p15:clr>
        </p15:guide>
        <p15:guide id="3" orient="horz" pos="3792">
          <p15:clr>
            <a:srgbClr val="A4A3A4"/>
          </p15:clr>
        </p15:guide>
        <p15:guide id="4" orient="horz" pos="1152">
          <p15:clr>
            <a:srgbClr val="A4A3A4"/>
          </p15:clr>
        </p15:guide>
        <p15:guide id="5" orient="horz" pos="3360">
          <p15:clr>
            <a:srgbClr val="A4A3A4"/>
          </p15:clr>
        </p15:guide>
        <p15:guide id="6" orient="horz" pos="3072">
          <p15:clr>
            <a:srgbClr val="A4A3A4"/>
          </p15:clr>
        </p15:guide>
        <p15:guide id="7" orient="horz" pos="864">
          <p15:clr>
            <a:srgbClr val="A4A3A4"/>
          </p15:clr>
        </p15:guide>
        <p15:guide id="8" orient="horz" pos="528">
          <p15:clr>
            <a:srgbClr val="A4A3A4"/>
          </p15:clr>
        </p15:guide>
        <p15:guide id="9" orient="horz" pos="2784">
          <p15:clr>
            <a:srgbClr val="A4A3A4"/>
          </p15:clr>
        </p15:guide>
        <p15:guide id="10" pos="3839">
          <p15:clr>
            <a:srgbClr val="A4A3A4"/>
          </p15:clr>
        </p15:guide>
        <p15:guide id="11" pos="959">
          <p15:clr>
            <a:srgbClr val="A4A3A4"/>
          </p15:clr>
        </p15:guide>
        <p15:guide id="12" pos="7007">
          <p15:clr>
            <a:srgbClr val="A4A3A4"/>
          </p15:clr>
        </p15:guide>
        <p15:guide id="13" pos="6719">
          <p15:clr>
            <a:srgbClr val="A4A3A4"/>
          </p15:clr>
        </p15:guide>
        <p15:guide id="14" pos="6143">
          <p15:clr>
            <a:srgbClr val="A4A3A4"/>
          </p15:clr>
        </p15:guide>
        <p15:guide id="15" pos="3983">
          <p15:clr>
            <a:srgbClr val="A4A3A4"/>
          </p15:clr>
        </p15:guide>
        <p15:guide id="16" pos="527">
          <p15:clr>
            <a:srgbClr val="A4A3A4"/>
          </p15:clr>
        </p15:guide>
        <p15:guide id="17" pos="715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848" autoAdjust="0"/>
    <p:restoredTop sz="94660"/>
  </p:normalViewPr>
  <p:slideViewPr>
    <p:cSldViewPr>
      <p:cViewPr varScale="1">
        <p:scale>
          <a:sx n="127" d="100"/>
          <a:sy n="127" d="100"/>
        </p:scale>
        <p:origin x="552" y="184"/>
      </p:cViewPr>
      <p:guideLst>
        <p:guide orient="horz" pos="2160"/>
        <p:guide orient="horz" pos="1008"/>
        <p:guide orient="horz" pos="3792"/>
        <p:guide orient="horz" pos="1152"/>
        <p:guide orient="horz" pos="3360"/>
        <p:guide orient="horz" pos="3072"/>
        <p:guide orient="horz" pos="864"/>
        <p:guide orient="horz" pos="528"/>
        <p:guide orient="horz" pos="2784"/>
        <p:guide pos="3839"/>
        <p:guide pos="959"/>
        <p:guide pos="7007"/>
        <p:guide pos="6719"/>
        <p:guide pos="6143"/>
        <p:guide pos="3983"/>
        <p:guide pos="527"/>
        <p:guide pos="7151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6" d="100"/>
          <a:sy n="76" d="100"/>
        </p:scale>
        <p:origin x="1680" y="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4A8D02-4E65-4CCD-8312-4AB164C6C77D}" type="datetimeFigureOut">
              <a:rPr lang="en-US"/>
              <a:t>12/16/19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19DBA-4540-49B3-8FA9-6259387ECF9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876198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A755D9-D361-47B8-9652-3B4EA9776CE5}" type="datetimeFigureOut">
              <a:rPr lang="en-US"/>
              <a:t>12/16/19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B36274-F2B9-4C45-BBB4-0EDF4CD651A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47688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371600"/>
            <a:ext cx="9144000" cy="3505200"/>
          </a:xfrm>
        </p:spPr>
        <p:txBody>
          <a:bodyPr>
            <a:no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4953000"/>
            <a:ext cx="8229600" cy="10668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501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buClr>
                <a:schemeClr val="accent2"/>
              </a:buClr>
              <a:defRPr/>
            </a:lvl2pPr>
            <a:lvl5pPr>
              <a:defRPr/>
            </a:lvl5pPr>
            <a:lvl6pPr>
              <a:buClr>
                <a:schemeClr val="accent2"/>
              </a:buClr>
              <a:defRPr baseline="0"/>
            </a:lvl6pPr>
            <a:lvl7pPr>
              <a:buClr>
                <a:schemeClr val="accent2"/>
              </a:buClr>
              <a:defRPr baseline="0"/>
            </a:lvl7pPr>
            <a:lvl8pPr>
              <a:buClr>
                <a:schemeClr val="accent2"/>
              </a:buClr>
              <a:defRPr baseline="0"/>
            </a:lvl8pPr>
            <a:lvl9pPr>
              <a:buClr>
                <a:schemeClr val="accent2"/>
              </a:buCl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337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514601"/>
            <a:ext cx="9144000" cy="2819400"/>
          </a:xfrm>
        </p:spPr>
        <p:txBody>
          <a:bodyPr anchor="b">
            <a:noAutofit/>
          </a:bodyPr>
          <a:lstStyle>
            <a:lvl1pPr algn="l">
              <a:defRPr sz="6600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990600"/>
            <a:ext cx="8229600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654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4" y="1828800"/>
            <a:ext cx="4645152" cy="4191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75412" y="1828800"/>
            <a:ext cx="4648201" cy="4191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54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828800"/>
            <a:ext cx="46451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4" y="2667000"/>
            <a:ext cx="4645152" cy="3352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 baseline="0"/>
            </a:lvl6pPr>
            <a:lvl7pPr>
              <a:defRPr sz="1400" baseline="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78462" y="1828800"/>
            <a:ext cx="46451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78462" y="2667000"/>
            <a:ext cx="4645152" cy="3352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924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569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258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13" y="2590800"/>
            <a:ext cx="3276599" cy="192405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0012" y="838200"/>
            <a:ext cx="6172201" cy="51816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6613" y="4648200"/>
            <a:ext cx="3276599" cy="13716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pPr/>
              <a:t>12/16/19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643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13" y="2590800"/>
            <a:ext cx="3276599" cy="192405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103812" y="457200"/>
            <a:ext cx="6629400" cy="5943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484812" y="836610"/>
            <a:ext cx="5867401" cy="5183190"/>
          </a:xfrm>
          <a:solidFill>
            <a:schemeClr val="bg2"/>
          </a:solidFill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6613" y="4648200"/>
            <a:ext cx="3276599" cy="13716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73852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 baseline="0"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316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2" y="533400"/>
            <a:ext cx="1371600" cy="5592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1" y="533400"/>
            <a:ext cx="8077201" cy="5592764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12/16/19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540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31"/>
          <p:cNvGrpSpPr/>
          <p:nvPr/>
        </p:nvGrpSpPr>
        <p:grpSpPr>
          <a:xfrm>
            <a:off x="-1" y="0"/>
            <a:ext cx="12188825" cy="6858000"/>
            <a:chOff x="-1" y="0"/>
            <a:chExt cx="12188825" cy="6858000"/>
          </a:xfrm>
        </p:grpSpPr>
        <p:sp>
          <p:nvSpPr>
            <p:cNvPr id="8" name="Rectangle 8"/>
            <p:cNvSpPr>
              <a:spLocks noChangeArrowheads="1"/>
            </p:cNvSpPr>
            <p:nvPr/>
          </p:nvSpPr>
          <p:spPr bwMode="auto">
            <a:xfrm>
              <a:off x="4164514" y="6705600"/>
              <a:ext cx="8024310" cy="152400"/>
            </a:xfrm>
            <a:prstGeom prst="rect">
              <a:avLst/>
            </a:prstGeom>
            <a:gradFill rotWithShape="0"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9" name="Rectangle 9"/>
            <p:cNvSpPr>
              <a:spLocks noChangeArrowheads="1"/>
            </p:cNvSpPr>
            <p:nvPr/>
          </p:nvSpPr>
          <p:spPr bwMode="auto">
            <a:xfrm>
              <a:off x="11680956" y="1981200"/>
              <a:ext cx="507868" cy="4267200"/>
            </a:xfrm>
            <a:prstGeom prst="rect">
              <a:avLst/>
            </a:prstGeom>
            <a:gradFill rotWithShape="0">
              <a:gsLst>
                <a:gs pos="0">
                  <a:schemeClr val="tx2">
                    <a:lumMod val="20000"/>
                    <a:lumOff val="80000"/>
                  </a:schemeClr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0" name="Rectangle 10"/>
            <p:cNvSpPr>
              <a:spLocks noChangeArrowheads="1"/>
            </p:cNvSpPr>
            <p:nvPr/>
          </p:nvSpPr>
          <p:spPr bwMode="auto">
            <a:xfrm>
              <a:off x="-1" y="5257800"/>
              <a:ext cx="609441" cy="152400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1" name="Rectangle 11"/>
            <p:cNvSpPr>
              <a:spLocks noChangeArrowheads="1"/>
            </p:cNvSpPr>
            <p:nvPr/>
          </p:nvSpPr>
          <p:spPr bwMode="auto">
            <a:xfrm>
              <a:off x="-1" y="5410200"/>
              <a:ext cx="609441" cy="1447800"/>
            </a:xfrm>
            <a:prstGeom prst="rect">
              <a:avLst/>
            </a:prstGeom>
            <a:solidFill>
              <a:srgbClr val="DDDDD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2" name="Rectangle 12"/>
            <p:cNvSpPr>
              <a:spLocks noChangeArrowheads="1"/>
            </p:cNvSpPr>
            <p:nvPr/>
          </p:nvSpPr>
          <p:spPr bwMode="auto">
            <a:xfrm>
              <a:off x="11680956" y="0"/>
              <a:ext cx="507868" cy="198120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3" name="Rectangle 13"/>
            <p:cNvSpPr>
              <a:spLocks noChangeArrowheads="1"/>
            </p:cNvSpPr>
            <p:nvPr/>
          </p:nvSpPr>
          <p:spPr bwMode="auto">
            <a:xfrm>
              <a:off x="7618015" y="0"/>
              <a:ext cx="4062942" cy="30480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accent3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4" name="Rectangle 14"/>
            <p:cNvSpPr>
              <a:spLocks noChangeArrowheads="1"/>
            </p:cNvSpPr>
            <p:nvPr/>
          </p:nvSpPr>
          <p:spPr bwMode="auto">
            <a:xfrm>
              <a:off x="609440" y="304800"/>
              <a:ext cx="711015" cy="762000"/>
            </a:xfrm>
            <a:prstGeom prst="rect">
              <a:avLst/>
            </a:prstGeom>
            <a:solidFill>
              <a:schemeClr val="bg2">
                <a:lumMod val="50000"/>
                <a:alpha val="5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5" name="Rectangle 15"/>
            <p:cNvSpPr>
              <a:spLocks noChangeArrowheads="1"/>
            </p:cNvSpPr>
            <p:nvPr/>
          </p:nvSpPr>
          <p:spPr bwMode="auto">
            <a:xfrm>
              <a:off x="-1" y="1066800"/>
              <a:ext cx="609441" cy="4191000"/>
            </a:xfrm>
            <a:prstGeom prst="rect">
              <a:avLst/>
            </a:prstGeom>
            <a:gradFill rotWithShape="0">
              <a:gsLst>
                <a:gs pos="0">
                  <a:schemeClr val="bg2">
                    <a:lumMod val="50000"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6" name="Rectangle 16"/>
            <p:cNvSpPr>
              <a:spLocks noChangeArrowheads="1"/>
            </p:cNvSpPr>
            <p:nvPr/>
          </p:nvSpPr>
          <p:spPr bwMode="auto">
            <a:xfrm>
              <a:off x="-1" y="304800"/>
              <a:ext cx="609441" cy="76200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7" name="Rectangle 17"/>
            <p:cNvSpPr>
              <a:spLocks noChangeArrowheads="1"/>
            </p:cNvSpPr>
            <p:nvPr/>
          </p:nvSpPr>
          <p:spPr bwMode="auto">
            <a:xfrm>
              <a:off x="-1" y="0"/>
              <a:ext cx="1320456" cy="304800"/>
            </a:xfrm>
            <a:prstGeom prst="rect">
              <a:avLst/>
            </a:prstGeom>
            <a:solidFill>
              <a:schemeClr val="accent1"/>
            </a:solidFill>
            <a:ln w="19050">
              <a:solidFill>
                <a:schemeClr val="accent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8" name="Rectangle 18"/>
            <p:cNvSpPr>
              <a:spLocks noChangeArrowheads="1"/>
            </p:cNvSpPr>
            <p:nvPr/>
          </p:nvSpPr>
          <p:spPr bwMode="auto">
            <a:xfrm>
              <a:off x="1320455" y="0"/>
              <a:ext cx="6297560" cy="30480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rgbClr val="80808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9" name="Line 19"/>
            <p:cNvSpPr>
              <a:spLocks noChangeShapeType="1"/>
            </p:cNvSpPr>
            <p:nvPr/>
          </p:nvSpPr>
          <p:spPr bwMode="auto">
            <a:xfrm flipV="1">
              <a:off x="609440" y="304800"/>
              <a:ext cx="0" cy="6553200"/>
            </a:xfrm>
            <a:prstGeom prst="line">
              <a:avLst/>
            </a:prstGeom>
            <a:noFill/>
            <a:ln w="7620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" name="Line 20"/>
            <p:cNvSpPr>
              <a:spLocks noChangeShapeType="1"/>
            </p:cNvSpPr>
            <p:nvPr/>
          </p:nvSpPr>
          <p:spPr bwMode="auto">
            <a:xfrm>
              <a:off x="609440" y="6705600"/>
              <a:ext cx="11579384" cy="0"/>
            </a:xfrm>
            <a:prstGeom prst="line">
              <a:avLst/>
            </a:prstGeom>
            <a:noFill/>
            <a:ln w="5715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1" name="Line 21"/>
            <p:cNvSpPr>
              <a:spLocks noChangeShapeType="1"/>
            </p:cNvSpPr>
            <p:nvPr/>
          </p:nvSpPr>
          <p:spPr bwMode="auto">
            <a:xfrm flipV="1">
              <a:off x="11680956" y="0"/>
              <a:ext cx="0" cy="6705600"/>
            </a:xfrm>
            <a:prstGeom prst="line">
              <a:avLst/>
            </a:prstGeom>
            <a:noFill/>
            <a:ln w="5715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2" name="Line 22"/>
            <p:cNvSpPr>
              <a:spLocks noChangeShapeType="1"/>
            </p:cNvSpPr>
            <p:nvPr/>
          </p:nvSpPr>
          <p:spPr bwMode="auto">
            <a:xfrm>
              <a:off x="-1" y="304800"/>
              <a:ext cx="12188825" cy="0"/>
            </a:xfrm>
            <a:prstGeom prst="line">
              <a:avLst/>
            </a:prstGeom>
            <a:noFill/>
            <a:ln w="3810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3" name="Line 23"/>
            <p:cNvSpPr>
              <a:spLocks noChangeShapeType="1"/>
            </p:cNvSpPr>
            <p:nvPr/>
          </p:nvSpPr>
          <p:spPr bwMode="auto">
            <a:xfrm flipH="1">
              <a:off x="7618015" y="457200"/>
              <a:ext cx="4570809" cy="0"/>
            </a:xfrm>
            <a:prstGeom prst="line">
              <a:avLst/>
            </a:prstGeom>
            <a:noFill/>
            <a:ln w="1905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4" name="Line 24"/>
            <p:cNvSpPr>
              <a:spLocks noChangeShapeType="1"/>
            </p:cNvSpPr>
            <p:nvPr/>
          </p:nvSpPr>
          <p:spPr bwMode="auto">
            <a:xfrm flipV="1">
              <a:off x="7618015" y="0"/>
              <a:ext cx="0" cy="457200"/>
            </a:xfrm>
            <a:prstGeom prst="line">
              <a:avLst/>
            </a:prstGeom>
            <a:noFill/>
            <a:ln w="1905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5" name="Line 25"/>
            <p:cNvSpPr>
              <a:spLocks noChangeShapeType="1"/>
            </p:cNvSpPr>
            <p:nvPr/>
          </p:nvSpPr>
          <p:spPr bwMode="auto">
            <a:xfrm>
              <a:off x="11680956" y="1981200"/>
              <a:ext cx="50786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6" name="Line 26"/>
            <p:cNvSpPr>
              <a:spLocks noChangeShapeType="1"/>
            </p:cNvSpPr>
            <p:nvPr/>
          </p:nvSpPr>
          <p:spPr bwMode="auto">
            <a:xfrm>
              <a:off x="1320455" y="0"/>
              <a:ext cx="0" cy="1066800"/>
            </a:xfrm>
            <a:prstGeom prst="line">
              <a:avLst/>
            </a:prstGeom>
            <a:noFill/>
            <a:ln w="1905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" name="Line 27"/>
            <p:cNvSpPr>
              <a:spLocks noChangeShapeType="1"/>
            </p:cNvSpPr>
            <p:nvPr/>
          </p:nvSpPr>
          <p:spPr bwMode="auto">
            <a:xfrm flipH="1">
              <a:off x="-1" y="1066800"/>
              <a:ext cx="1320456" cy="0"/>
            </a:xfrm>
            <a:prstGeom prst="line">
              <a:avLst/>
            </a:prstGeom>
            <a:noFill/>
            <a:ln w="28575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" name="Line 30"/>
            <p:cNvSpPr>
              <a:spLocks noChangeShapeType="1"/>
            </p:cNvSpPr>
            <p:nvPr/>
          </p:nvSpPr>
          <p:spPr bwMode="auto">
            <a:xfrm flipH="1">
              <a:off x="-1" y="5257800"/>
              <a:ext cx="609441" cy="0"/>
            </a:xfrm>
            <a:prstGeom prst="line">
              <a:avLst/>
            </a:prstGeom>
            <a:noFill/>
            <a:ln w="28575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" name="Line 31"/>
            <p:cNvSpPr>
              <a:spLocks noChangeShapeType="1"/>
            </p:cNvSpPr>
            <p:nvPr/>
          </p:nvSpPr>
          <p:spPr bwMode="auto">
            <a:xfrm flipH="1">
              <a:off x="-1" y="5410200"/>
              <a:ext cx="609441" cy="0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828800"/>
            <a:ext cx="9601200" cy="4191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17950" y="6172200"/>
            <a:ext cx="6862462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09012" y="6172200"/>
            <a:ext cx="1320059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83829175-527E-46A3-863C-1BB1F163B849}" type="datetimeFigureOut">
              <a:rPr lang="en-US" smtClean="0"/>
              <a:pPr/>
              <a:t>12/16/19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33012" y="6172200"/>
            <a:ext cx="990601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5137D0E-4A4F-4307-8994-C1891D747D5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522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3838" algn="l" defTabSz="914400" rtl="0" eaLnBrk="1" latinLnBrk="0" hangingPunct="1">
        <a:lnSpc>
          <a:spcPct val="90000"/>
        </a:lnSpc>
        <a:spcBef>
          <a:spcPts val="800"/>
        </a:spcBef>
        <a:buClr>
          <a:schemeClr val="accent2"/>
        </a:buClr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41363" indent="-171450" algn="l" defTabSz="914400" rtl="0" eaLnBrk="1" latinLnBrk="0" hangingPunct="1">
        <a:lnSpc>
          <a:spcPct val="90000"/>
        </a:lnSpc>
        <a:spcBef>
          <a:spcPts val="6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667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2"/>
        </a:buClr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80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444752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82496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157984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ylorfrancis.com/books/9780080963242" TargetMode="External"/><Relationship Id="rId2" Type="http://schemas.openxmlformats.org/officeDocument/2006/relationships/hyperlink" Target="http://lore.ua.ac.be/Teaching/SE3BAC/practicum/projectMgmt/BelbinRoles.pdf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thebalancecareers.com/tips-for-better-teamwork-1919225" TargetMode="External"/><Relationship Id="rId4" Type="http://schemas.openxmlformats.org/officeDocument/2006/relationships/hyperlink" Target="https://www.bucksburnacademy.org.uk/information/vision-a-values-2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hnmaxwell.com/blog/teamwork-and-vision-go-hand-in-hand/" TargetMode="External"/><Relationship Id="rId2" Type="http://schemas.openxmlformats.org/officeDocument/2006/relationships/hyperlink" Target="https://smallbusiness.chron.com/benefits-teamwork-business-3250.html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activecollab.com/blog/collaboration/real-world-examples-of-successful-teamwork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tential.com/articles/5-important-reasons-why-teamwork-matters/" TargetMode="External"/><Relationship Id="rId2" Type="http://schemas.openxmlformats.org/officeDocument/2006/relationships/hyperlink" Target="http://www.tips4teamwork.com/why-teamwork-needs-a-vision.htm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nlinelibrary.wiley.com/doi/abs/10.1111/j.1365-2648.2007.04496.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06F5F-CE36-4F6D-8370-39CD15809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533400"/>
            <a:ext cx="9637712" cy="95138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/>
              <a:t>Introducing Effective Team Working </a:t>
            </a:r>
            <a:br>
              <a:rPr lang="en-GB" sz="3600" b="1" dirty="0"/>
            </a:br>
            <a:r>
              <a:rPr lang="en-GB" sz="3600" b="1" dirty="0"/>
              <a:t>in Bromley Hospital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B328A67-184B-4E80-AB10-2925AFB7F0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2414" y="1828800"/>
            <a:ext cx="9637712" cy="41910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Hira Nazir- 1817134</a:t>
            </a:r>
          </a:p>
          <a:p>
            <a:pPr marL="0" indent="0">
              <a:buNone/>
            </a:pPr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Jennifer </a:t>
            </a:r>
            <a:r>
              <a:rPr lang="en-GB" sz="3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Amaning</a:t>
            </a:r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- 1817753</a:t>
            </a:r>
          </a:p>
          <a:p>
            <a:pPr marL="0" indent="0">
              <a:buNone/>
            </a:pPr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Greta Nduka- 1818633</a:t>
            </a:r>
          </a:p>
          <a:p>
            <a:pPr marL="0" indent="0">
              <a:buNone/>
            </a:pPr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Sunanda </a:t>
            </a:r>
            <a:r>
              <a:rPr lang="en-GB" sz="3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Saha</a:t>
            </a:r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- 1817751</a:t>
            </a:r>
          </a:p>
          <a:p>
            <a:pPr marL="0" indent="0">
              <a:buNone/>
            </a:pPr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Maya </a:t>
            </a:r>
            <a:r>
              <a:rPr lang="en-GB" sz="3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Hadzhieva</a:t>
            </a:r>
            <a:r>
              <a:rPr lang="en-GB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- 1818829</a:t>
            </a:r>
          </a:p>
          <a:p>
            <a:pPr marL="0" indent="0">
              <a:buNone/>
            </a:pPr>
            <a:endParaRPr lang="en-GB" sz="3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ct val="50000"/>
              </a:spcBef>
              <a:buNone/>
            </a:pPr>
            <a:r>
              <a:rPr lang="en-US" alt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of the University: University of Wales, Trinity St Davis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US" alt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of the Lecturer: Charles </a:t>
            </a:r>
            <a:r>
              <a:rPr lang="en-US" altLang="en-US" sz="3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Oham</a:t>
            </a:r>
            <a:endParaRPr lang="en-US" altLang="en-US" sz="3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ct val="50000"/>
              </a:spcBef>
              <a:buNone/>
            </a:pPr>
            <a:r>
              <a:rPr lang="en-US" alt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Presentation Date: 17.12.2019</a:t>
            </a:r>
            <a:endParaRPr lang="en-GB" sz="3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233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DAAAFCE-DBD5-A94E-BC88-304A8B5AF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735360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r>
              <a:rPr lang="en-US" b="1" dirty="0"/>
              <a:t>                           Objectives 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3EEE3EEF-6541-403D-9E83-AD8F0AECE0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2414" y="1828800"/>
            <a:ext cx="9540550" cy="41910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objectives of this presentation is to:</a:t>
            </a:r>
          </a:p>
          <a:p>
            <a:r>
              <a:rPr lang="en-US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 the benefits of team working</a:t>
            </a:r>
          </a:p>
          <a:p>
            <a:r>
              <a:rPr lang="en-US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teamwork theories </a:t>
            </a:r>
          </a:p>
          <a:p>
            <a:r>
              <a:rPr lang="en-US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ways of managing conflicts</a:t>
            </a:r>
          </a:p>
          <a:p>
            <a:endParaRPr lang="en-US" sz="2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Teamwork?</a:t>
            </a:r>
          </a:p>
          <a:p>
            <a:pPr marL="0" indent="0">
              <a:buNone/>
            </a:pP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4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Xyrichis</a:t>
            </a:r>
            <a:r>
              <a:rPr lang="en-GB" sz="2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Ream, 2008, p. 232-241)</a:t>
            </a:r>
            <a:endParaRPr lang="en-US" sz="24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1337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3E3D818-03AA-4557-BDB8-FD7FFE4B6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404664"/>
            <a:ext cx="9180510" cy="1008112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team working in Bromley Hospital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45DA06A-FEB9-47D1-9D0B-0C63205BEA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48173" y="1676400"/>
            <a:ext cx="8892478" cy="4488904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en-US" sz="5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 efficiency and productivity.</a:t>
            </a:r>
          </a:p>
          <a:p>
            <a:pPr lvl="0"/>
            <a:r>
              <a:rPr lang="en-US" sz="5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Financial saving.</a:t>
            </a:r>
          </a:p>
          <a:p>
            <a:pPr lvl="0"/>
            <a:r>
              <a:rPr lang="en-US" sz="5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Innovation and morale </a:t>
            </a:r>
          </a:p>
          <a:p>
            <a:pPr lvl="0"/>
            <a:r>
              <a:rPr lang="en-US" sz="5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Builds Trust and Enhances Relationships</a:t>
            </a:r>
          </a:p>
          <a:p>
            <a:pPr lvl="0"/>
            <a:r>
              <a:rPr lang="en-US" sz="5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 sense of ownership</a:t>
            </a:r>
          </a:p>
          <a:p>
            <a:pPr lvl="0"/>
            <a:r>
              <a:rPr lang="en-US" sz="5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Greater flexibility for business</a:t>
            </a:r>
          </a:p>
          <a:p>
            <a:pPr lvl="0"/>
            <a:r>
              <a:rPr lang="en-US" sz="5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Motivate unity in workplace</a:t>
            </a:r>
          </a:p>
          <a:p>
            <a:pPr marL="0" lvl="0" indent="0">
              <a:buNone/>
            </a:pPr>
            <a:endParaRPr lang="en-US" sz="51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51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(Magloff,2019; Wehbe,2017)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9720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device&#10;&#10;Description automatically generated">
            <a:extLst>
              <a:ext uri="{FF2B5EF4-FFF2-40B4-BE49-F238E27FC236}">
                <a16:creationId xmlns:a16="http://schemas.microsoft.com/office/drawing/2014/main" id="{2585218B-79D8-4C5D-A6FC-96230D244B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8249" y="1370020"/>
            <a:ext cx="7480343" cy="411796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32D08C3-7953-4BF6-BA6B-AD9CA339150D}"/>
              </a:ext>
            </a:extLst>
          </p:cNvPr>
          <p:cNvSpPr/>
          <p:nvPr/>
        </p:nvSpPr>
        <p:spPr>
          <a:xfrm>
            <a:off x="5333505" y="5726100"/>
            <a:ext cx="2884430" cy="3384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(BUCKSBURNACDAMEY, 2010)</a:t>
            </a:r>
            <a:endParaRPr lang="en-US" sz="1799" dirty="0"/>
          </a:p>
        </p:txBody>
      </p:sp>
    </p:spTree>
    <p:extLst>
      <p:ext uri="{BB962C8B-B14F-4D97-AF65-F5344CB8AC3E}">
        <p14:creationId xmlns:p14="http://schemas.microsoft.com/office/powerpoint/2010/main" val="2422754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77617-343D-4763-B04D-EC2968938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332656"/>
            <a:ext cx="9601200" cy="720080"/>
          </a:xfrm>
        </p:spPr>
        <p:txBody>
          <a:bodyPr/>
          <a:lstStyle/>
          <a:p>
            <a:r>
              <a:rPr lang="en-US" b="1" dirty="0"/>
              <a:t>      Vision of teamwork at Bromley Hospital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68F5A-1B0E-47B6-BA4D-678AC2492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2414" y="1340768"/>
            <a:ext cx="9601200" cy="4896544"/>
          </a:xfrm>
        </p:spPr>
        <p:txBody>
          <a:bodyPr>
            <a:noAutofit/>
          </a:bodyPr>
          <a:lstStyle/>
          <a:p>
            <a:pPr lvl="0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Require target in order to succeed</a:t>
            </a:r>
          </a:p>
          <a:p>
            <a:pPr lvl="0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Determine business goals</a:t>
            </a:r>
          </a:p>
          <a:p>
            <a:pPr lvl="0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Examine present progress to achieve goal</a:t>
            </a:r>
          </a:p>
          <a:p>
            <a:pPr lvl="0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Put individual goals to the side</a:t>
            </a:r>
          </a:p>
          <a:p>
            <a:pPr lvl="0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 a giver, not taker  </a:t>
            </a:r>
          </a:p>
          <a:p>
            <a:pPr lvl="0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 energy and value</a:t>
            </a:r>
          </a:p>
          <a:p>
            <a:pPr lvl="0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Cooperation towards main goal</a:t>
            </a:r>
          </a:p>
          <a:p>
            <a:pPr lvl="0"/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US" sz="2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(Ouellette,2011; Maxwell,2013; </a:t>
            </a:r>
            <a:r>
              <a:rPr lang="en-US" sz="24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Bucksburnacdamey</a:t>
            </a:r>
            <a:r>
              <a:rPr lang="en-US" sz="2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122808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3E3D818-03AA-4557-BDB8-FD7FFE4B6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533400"/>
            <a:ext cx="8028382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Stages of team development 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45DA06A-FEB9-47D1-9D0B-0C63205BEA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2414" y="1196752"/>
            <a:ext cx="9324526" cy="48245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Forming stage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 members getting to know each other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Strengths and weaknesses 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Trusting the unknown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Storming stage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Personalities and behaviour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Conflicts and disagreements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not controlled can course damage to team</a:t>
            </a:r>
          </a:p>
          <a:p>
            <a:pPr marL="0" indent="0">
              <a:buNone/>
            </a:pPr>
            <a:r>
              <a:rPr lang="en-GB" sz="240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(Lumen Learning, 2019)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01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37E04-B415-1847-A581-4686B8579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325266"/>
            <a:ext cx="9601200" cy="1015502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Stages of team development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B604B-38CE-D949-B5D6-E14E496AD7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2414" y="1052736"/>
            <a:ext cx="9396534" cy="5328592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b="1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Norming stage</a:t>
            </a:r>
          </a:p>
          <a:p>
            <a:pPr>
              <a:lnSpc>
                <a:spcPct val="100000"/>
              </a:lnSpc>
            </a:pPr>
            <a:r>
              <a:rPr lang="en-GB" sz="2400" b="1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Learn to work together</a:t>
            </a:r>
          </a:p>
          <a:p>
            <a:pPr>
              <a:lnSpc>
                <a:spcPct val="100000"/>
              </a:lnSpc>
            </a:pPr>
            <a:r>
              <a:rPr lang="en-GB" sz="2400" b="1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Agree to work as A team</a:t>
            </a:r>
          </a:p>
          <a:p>
            <a:pPr>
              <a:lnSpc>
                <a:spcPct val="100000"/>
              </a:lnSpc>
            </a:pPr>
            <a:r>
              <a:rPr lang="en-GB" sz="2400" b="1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 is appointed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Performing stage</a:t>
            </a:r>
          </a:p>
          <a:p>
            <a:pPr>
              <a:lnSpc>
                <a:spcPct val="100000"/>
              </a:lnSpc>
            </a:pPr>
            <a:r>
              <a:rPr lang="en-GB" sz="2400" b="1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 has matured</a:t>
            </a:r>
          </a:p>
          <a:p>
            <a:pPr>
              <a:lnSpc>
                <a:spcPct val="100000"/>
              </a:lnSpc>
            </a:pPr>
            <a:r>
              <a:rPr lang="en-GB" sz="2400" b="1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Working in unity</a:t>
            </a:r>
          </a:p>
          <a:p>
            <a:pPr>
              <a:lnSpc>
                <a:spcPct val="100000"/>
              </a:lnSpc>
            </a:pPr>
            <a:r>
              <a:rPr lang="en-GB" sz="2400" b="1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focused on the work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((Lumen Learning, 2019)</a:t>
            </a:r>
          </a:p>
        </p:txBody>
      </p:sp>
    </p:spTree>
    <p:extLst>
      <p:ext uri="{BB962C8B-B14F-4D97-AF65-F5344CB8AC3E}">
        <p14:creationId xmlns:p14="http://schemas.microsoft.com/office/powerpoint/2010/main" val="2249463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C6CC-23A7-8545-B49B-B2EE35053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332656"/>
            <a:ext cx="9601200" cy="1080120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Stages of team development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5949B-D09E-EE48-B0ED-73934723A0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2414" y="1124744"/>
            <a:ext cx="9252518" cy="6695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Adjourning stage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Most of the team goals are accomplished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 Tasks has been done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 Team can be acknowledged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They can be split into new teams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Forming and storming process starts again</a:t>
            </a:r>
          </a:p>
          <a:p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(Stanwick, 2019)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149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3E3D818-03AA-4557-BDB8-FD7FFE4B6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0221" y="468784"/>
            <a:ext cx="8028382" cy="130403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Introducing Team roles in Bromley Hospital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45DA06A-FEB9-47D1-9D0B-0C63205BEA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9260" y="1412776"/>
            <a:ext cx="9397680" cy="432048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6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 roles </a:t>
            </a:r>
          </a:p>
          <a:p>
            <a:r>
              <a:rPr lang="en-GB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 Meredith Belbin</a:t>
            </a:r>
          </a:p>
          <a:p>
            <a:r>
              <a:rPr lang="en-GB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Belbin’s theory</a:t>
            </a:r>
          </a:p>
          <a:p>
            <a:pPr>
              <a:defRPr/>
            </a:pPr>
            <a:r>
              <a:rPr lang="en-GB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Four Traits: Intelligence, Dominance, Extroversion/ Introversion, Stability / Anxiety</a:t>
            </a:r>
          </a:p>
          <a:p>
            <a:pPr marL="0" indent="0">
              <a:buNone/>
            </a:pPr>
            <a:endParaRPr lang="en-GB" sz="2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6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(Belbin, 2012)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143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BE4D2-4267-B044-887C-7BA6686A0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-171400"/>
            <a:ext cx="9601200" cy="1143000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 roles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317BE-C0E1-BE47-8276-BE8AAA2EA8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2414" y="1268760"/>
            <a:ext cx="9372598" cy="48965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 oriented roles:</a:t>
            </a: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Coordinator </a:t>
            </a: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 worker </a:t>
            </a: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 investigator </a:t>
            </a:r>
          </a:p>
          <a:p>
            <a:pPr marL="0" indent="0">
              <a:buNone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Action oriented roles:</a:t>
            </a: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Shaper </a:t>
            </a: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Implementor </a:t>
            </a: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Complete finisher </a:t>
            </a:r>
          </a:p>
          <a:p>
            <a:pPr marL="0" indent="0">
              <a:buNone/>
            </a:pPr>
            <a:r>
              <a:rPr lang="en-GB" sz="2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(Belbin, 2004)</a:t>
            </a:r>
            <a:endParaRPr lang="en-US" sz="24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1000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64F4E-DB02-FF42-B909-1FF4AAC17C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2414" y="1412776"/>
            <a:ext cx="9252518" cy="46070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																            </a:t>
            </a:r>
            <a:r>
              <a:rPr lang="en-US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Thinking oriented people:</a:t>
            </a:r>
          </a:p>
          <a:p>
            <a:r>
              <a:rPr lang="en-US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Plant </a:t>
            </a:r>
          </a:p>
          <a:p>
            <a:r>
              <a:rPr lang="en-US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 evaluator </a:t>
            </a:r>
          </a:p>
          <a:p>
            <a:pPr marL="0" indent="0">
              <a:buNone/>
            </a:pP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(Belbin, 2004)</a:t>
            </a:r>
            <a:endParaRPr lang="en-US" sz="24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012C0DD-2E31-914E-918D-46482E527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591344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 roles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630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3E3D818-03AA-4557-BDB8-FD7FFE4B6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7948" y="581733"/>
            <a:ext cx="8028382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conflicts in a team 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45DA06A-FEB9-47D1-9D0B-0C63205BEA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2414" y="980728"/>
            <a:ext cx="9180510" cy="54005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Causes of conflicts: 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Robins and Finley (1998) in their text ‘Why teams don’t work’ they laid out a number of reasons why teams might fail.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(Morgan,2017)</a:t>
            </a:r>
            <a:endParaRPr lang="en-GB" sz="24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Personality clashes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Differences of opinions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Confused roles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Bad leadership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Low performance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feedbacks</a:t>
            </a:r>
          </a:p>
        </p:txBody>
      </p:sp>
    </p:spTree>
    <p:extLst>
      <p:ext uri="{BB962C8B-B14F-4D97-AF65-F5344CB8AC3E}">
        <p14:creationId xmlns:p14="http://schemas.microsoft.com/office/powerpoint/2010/main" val="3396208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46205-3486-A44F-B10E-E4DBACA55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735360"/>
          </a:xfrm>
        </p:spPr>
        <p:txBody>
          <a:bodyPr/>
          <a:lstStyle/>
          <a:p>
            <a:r>
              <a:rPr lang="en-GB" b="1" dirty="0"/>
              <a:t>             Solution of managing conflicts</a:t>
            </a:r>
            <a:r>
              <a:rPr lang="en-GB" dirty="0"/>
              <a:t>: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D419A-51F5-0D4A-99CE-96C8609BD9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2414" y="1556792"/>
            <a:ext cx="9108502" cy="44630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Thomas-Kilmann conflicts model</a:t>
            </a:r>
            <a:r>
              <a:rPr lang="en-GB" sz="2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Competing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Collaborating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Compromising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Avoiding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Accommodating</a:t>
            </a:r>
          </a:p>
          <a:p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(Gupta and </a:t>
            </a:r>
            <a:r>
              <a:rPr lang="en-GB" sz="24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Sasidhar</a:t>
            </a:r>
            <a:r>
              <a:rPr lang="en-GB" sz="2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2010)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590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45DA06A-FEB9-47D1-9D0B-0C63205BEAF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 working 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Knowledge and education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Culture of trust</a:t>
            </a:r>
            <a:endParaRPr lang="bg-BG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Motivation 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Goal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Communication, respect and understanding</a:t>
            </a:r>
          </a:p>
          <a:p>
            <a:pPr marL="0" indent="0">
              <a:buNone/>
            </a:pPr>
            <a:r>
              <a:rPr lang="en-GB" sz="2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4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Moga</a:t>
            </a:r>
            <a:r>
              <a:rPr lang="en-GB" sz="2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2019; Heathfield, 2019) </a:t>
            </a:r>
          </a:p>
          <a:p>
            <a:pPr marL="0" indent="0">
              <a:buNone/>
            </a:pP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F4AD1C5-F51C-44A3-AF62-EDF622117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Successful team development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10" name="Content Placeholder 5">
            <a:extLst>
              <a:ext uri="{FF2B5EF4-FFF2-40B4-BE49-F238E27FC236}">
                <a16:creationId xmlns:a16="http://schemas.microsoft.com/office/drawing/2014/main" id="{F28E8972-7361-49FE-85B1-1ED272A7151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67566" y="1884534"/>
            <a:ext cx="4956047" cy="4191000"/>
          </a:xfr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EB79E7-8B7A-4236-A803-FA180842F2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35693" y="6224587"/>
            <a:ext cx="2324100" cy="200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839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45DA06A-FEB9-47D1-9D0B-0C63205BEA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93276" y="1844824"/>
            <a:ext cx="4645152" cy="4191000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Creativity, innovation and inspiration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Establishing team traditions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 the collaboration and effectiveness</a:t>
            </a:r>
          </a:p>
          <a:p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4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Moga</a:t>
            </a:r>
            <a:r>
              <a:rPr lang="en-GB" sz="2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2019; Heathfield, 2019) </a:t>
            </a:r>
          </a:p>
          <a:p>
            <a:pPr marL="0" indent="0">
              <a:buNone/>
            </a:pP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F4AD1C5-F51C-44A3-AF62-EDF622117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Successful team development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C45DA060-CCA8-46FF-835E-7480D7607E4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98469" y="1828800"/>
            <a:ext cx="4525146" cy="4191000"/>
          </a:xfr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C4C6A41-B529-4F47-B18D-92A6B40017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4692" y="6058528"/>
            <a:ext cx="1622794" cy="227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367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120F8-6823-2242-A985-1CDE60DF2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807368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Conclusion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3CFAA-8A38-004B-BA93-9EA5A97455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2414" y="1828800"/>
            <a:ext cx="9252518" cy="41910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team working </a:t>
            </a: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Stages of team development </a:t>
            </a: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 roles </a:t>
            </a: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conflicts </a:t>
            </a: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Successful team development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618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EFDC1-8384-DB41-82AF-71F8F6819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2" y="1628800"/>
            <a:ext cx="9144000" cy="1440160"/>
          </a:xfrm>
          <a:prstGeom prst="rect">
            <a:avLst/>
          </a:prstGeom>
        </p:spPr>
        <p:txBody>
          <a:bodyPr anchor="b">
            <a:normAutofit fontScale="90000"/>
          </a:bodyPr>
          <a:lstStyle/>
          <a:p>
            <a:r>
              <a:rPr lang="en-GB" b="1" dirty="0"/>
              <a:t> Questions and Answers 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8E03F9-B2D8-7B43-9F0C-0C301544FC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8188" y="3045831"/>
            <a:ext cx="4248472" cy="3019129"/>
          </a:xfrm>
          <a:prstGeom prst="rect">
            <a:avLst/>
          </a:prstGeom>
        </p:spPr>
      </p:pic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F7A39022-4293-4FDE-93ED-7A6DEEBFE6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 flipH="1" flipV="1">
            <a:off x="9715848" y="425054"/>
            <a:ext cx="1666252" cy="1260726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390BF0-ABAB-B74E-854D-7AA44BD96E21}"/>
              </a:ext>
            </a:extLst>
          </p:cNvPr>
          <p:cNvSpPr txBox="1"/>
          <p:nvPr/>
        </p:nvSpPr>
        <p:spPr>
          <a:xfrm>
            <a:off x="-972442" y="-3274239"/>
            <a:ext cx="396553" cy="9511551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340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2356D04-4613-FC45-814A-1F1155441529}"/>
              </a:ext>
            </a:extLst>
          </p:cNvPr>
          <p:cNvSpPr txBox="1"/>
          <p:nvPr/>
        </p:nvSpPr>
        <p:spPr>
          <a:xfrm>
            <a:off x="1341884" y="2636912"/>
            <a:ext cx="9781730" cy="1224136"/>
          </a:xfrm>
          <a:prstGeom prst="rect">
            <a:avLst/>
          </a:prstGeom>
        </p:spPr>
        <p:txBody>
          <a:bodyPr vert="horz" lIns="91440" tIns="45720" rIns="91440" bIns="45720" rtlCol="0" anchor="b" anchorCtr="1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8800" b="1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Thank you! </a:t>
            </a:r>
            <a:endParaRPr lang="en-US" sz="8800" dirty="0">
              <a:solidFill>
                <a:schemeClr val="tx2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6969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F26DB-0780-B14C-BFF3-2EB8D05B7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REFERENCES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C5DA68C-8FA2-204F-A58B-B3964D7AC879}"/>
              </a:ext>
            </a:extLst>
          </p:cNvPr>
          <p:cNvSpPr/>
          <p:nvPr/>
        </p:nvSpPr>
        <p:spPr>
          <a:xfrm>
            <a:off x="1448257" y="1515352"/>
            <a:ext cx="9829801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Belbin, M., (2004). ‘Belbin team roles’,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Book Belbin Team Roles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http://lore.ua.ac.be/Teaching/SE3BAC/practicum/projectMgmt/BelbinRoles.pdf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(Accessed: 27 November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Belbin, M., (2012). ’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Routledge’,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Team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roles at work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https://www.taylorfrancis.com/books/9780080963242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(Accessed: 1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December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Bucksburnacademy.org.uk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(2010) </a:t>
            </a:r>
            <a:r>
              <a:rPr lang="en-US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Bucksburnacademy</a:t>
            </a:r>
            <a:r>
              <a:rPr lang="en-US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 : </a:t>
            </a:r>
            <a:r>
              <a:rPr lang="en-US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https://www.bucksburnacademy.org.uk/information/vision-a-values-2/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11th December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Gupta,J.M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Sasidhar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B. (2010) ’Managing conflicts in organization: A communicative approach’.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AIMS international journal of management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4(3), pp. 177-190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Heatfield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S., 2019.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Teams That Get These Factors Right Experience Success.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https://www.thebalancecareers.com/tips-for-better-teamwork-1919225</a:t>
            </a:r>
            <a:endParaRPr lang="en-GB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(Accessed 27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November2019).</a:t>
            </a:r>
          </a:p>
        </p:txBody>
      </p:sp>
    </p:spTree>
    <p:extLst>
      <p:ext uri="{BB962C8B-B14F-4D97-AF65-F5344CB8AC3E}">
        <p14:creationId xmlns:p14="http://schemas.microsoft.com/office/powerpoint/2010/main" val="4120510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214FB-F144-9744-9B2D-DAD81A19E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879376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REFERENCES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67B23F-35A4-0C40-801D-B2189B686E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69876" y="1556792"/>
            <a:ext cx="9853737" cy="446300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US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Magloff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,L .(2019)</a:t>
            </a:r>
            <a:r>
              <a:rPr lang="en-US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‘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Chron’,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Teamwork in Business?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Available at: </a:t>
            </a:r>
            <a:r>
              <a:rPr lang="en-US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https://smallbusiness.chron.com/benefits-teamwork-business-3250.html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(Accessed: 10th December 2019).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Maund,Schriek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, Paul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k.Tinkler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(2017)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Certificate in Higher Education: Skills for the Workplace Student Yearbook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first edition: London (Accessed: 21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November 2019).</a:t>
            </a:r>
            <a:endParaRPr lang="en-US" dirty="0"/>
          </a:p>
          <a:p>
            <a:r>
              <a:rPr lang="en-US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Maxwell,J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(2013) </a:t>
            </a:r>
            <a:r>
              <a:rPr lang="en-US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John </a:t>
            </a:r>
            <a:r>
              <a:rPr lang="en-US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C.Maxwell</a:t>
            </a:r>
            <a:r>
              <a:rPr lang="en-US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 : </a:t>
            </a:r>
            <a:r>
              <a:rPr lang="en-US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https://www.johnmaxwell.com/blog/teamwork-and-vision-go-hand-in-hand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11 December).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Moga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S., 2019.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Real Life Examples of Successful Teamwork.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https://activecollab.com/blog/collaboration/real-world-examples-of-successful-teamwork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27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November 2019).</a:t>
            </a:r>
            <a:endParaRPr lang="en-US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Morgan P. (2017)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business student’s guide to study and employability. 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ondon: Sage publication.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621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45DA06A-FEB9-47D1-9D0B-0C63205BEA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2413" y="1340768"/>
            <a:ext cx="9601200" cy="3577389"/>
          </a:xfrm>
        </p:spPr>
        <p:txBody>
          <a:bodyPr numCol="1" anchor="b">
            <a:noAutofit/>
          </a:bodyPr>
          <a:lstStyle/>
          <a:p>
            <a:r>
              <a:rPr 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Ouellette, J. (2011)</a:t>
            </a:r>
            <a:r>
              <a:rPr lang="en-US" sz="18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Tips for </a:t>
            </a:r>
            <a:r>
              <a:rPr lang="en-US" sz="1800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teamwork.com</a:t>
            </a:r>
            <a:r>
              <a:rPr lang="en-US" sz="18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http://www.tips4teamwork.com/why-teamwork-needs-a-vision.htm</a:t>
            </a:r>
            <a:r>
              <a:rPr 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10</a:t>
            </a:r>
            <a:r>
              <a:rPr lang="en-US" sz="18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December 2019)</a:t>
            </a:r>
          </a:p>
          <a:p>
            <a:r>
              <a:rPr 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Stanwick https://</a:t>
            </a:r>
            <a:r>
              <a:rPr lang="en-US" sz="1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www.stanwick.be</a:t>
            </a:r>
            <a:r>
              <a:rPr 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</a:t>
            </a:r>
            <a:r>
              <a:rPr lang="en-US" sz="1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nl</a:t>
            </a:r>
            <a:endParaRPr lang="en-US" sz="1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Wehbe</a:t>
            </a:r>
            <a:r>
              <a:rPr 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 (2017) ‘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5 Important Reasons Why Teamwork Matters!</a:t>
            </a:r>
            <a:r>
              <a:rPr 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’, </a:t>
            </a:r>
            <a:r>
              <a:rPr lang="en-US" sz="18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Potential. 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Available at: </a:t>
            </a:r>
            <a:r>
              <a:rPr lang="en-US" sz="18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https://www.potential.com/articles/5-important-reasons-why-teamwork-    matters</a:t>
            </a:r>
            <a:r>
              <a:rPr 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10</a:t>
            </a:r>
            <a:r>
              <a:rPr lang="en-US" sz="18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December 2019).</a:t>
            </a: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Xyrichis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A. and Ream, E. (2008) ’Teamwork: a concept analysis’,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Journal of advanced nursing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61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(2), pp.232-241. Available at: </a:t>
            </a:r>
            <a:r>
              <a:rPr lang="en-GB" sz="1800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https://onlinelibrary.wiley.com/doi/abs/10.1111/j.1365-2648.2007.04496.x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9th December 2019).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F4AD1C5-F51C-44A3-AF62-EDF622117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3" y="620688"/>
            <a:ext cx="9601200" cy="936104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3382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Vertical and Horizontal design template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Vertical and horizontal design slides.potx" id="{7E307492-4344-40EC-954C-E30551E95991}" vid="{493C3130-E1FA-416B-8465-D41FAD56C1B7}"/>
    </a:ext>
  </a:extLst>
</a:theme>
</file>

<file path=ppt/theme/theme2.xml><?xml version="1.0" encoding="utf-8"?>
<a:theme xmlns:a="http://schemas.openxmlformats.org/drawingml/2006/main" name="Office Theme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5118</TotalTime>
  <Words>653</Words>
  <Application>Microsoft Macintosh PowerPoint</Application>
  <PresentationFormat>Custom</PresentationFormat>
  <Paragraphs>161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굴림</vt:lpstr>
      <vt:lpstr>Arial</vt:lpstr>
      <vt:lpstr>Calibri</vt:lpstr>
      <vt:lpstr>Century Gothic</vt:lpstr>
      <vt:lpstr>Times New Roman</vt:lpstr>
      <vt:lpstr>Vertical and Horizontal design template</vt:lpstr>
      <vt:lpstr>Introducing Effective Team Working  in Bromley Hospital</vt:lpstr>
      <vt:lpstr>                           Objectives </vt:lpstr>
      <vt:lpstr>Benefits of team working in Bromley Hospital </vt:lpstr>
      <vt:lpstr>PowerPoint Presentation</vt:lpstr>
      <vt:lpstr>      Vision of teamwork at Bromley Hospital</vt:lpstr>
      <vt:lpstr>   Stages of team development   </vt:lpstr>
      <vt:lpstr>                  Stages of team development </vt:lpstr>
      <vt:lpstr>                  Stages of team development  </vt:lpstr>
      <vt:lpstr>   Introducing Team roles in Bromley Hospital  </vt:lpstr>
      <vt:lpstr>Team roles</vt:lpstr>
      <vt:lpstr>Team roles</vt:lpstr>
      <vt:lpstr>Managing conflicts in a team   </vt:lpstr>
      <vt:lpstr>             Solution of managing conflicts: </vt:lpstr>
      <vt:lpstr>          Successful team development </vt:lpstr>
      <vt:lpstr>           Successful team development </vt:lpstr>
      <vt:lpstr>                               Conclusion </vt:lpstr>
      <vt:lpstr> Questions and Answers </vt:lpstr>
      <vt:lpstr>PowerPoint Presentation</vt:lpstr>
      <vt:lpstr>                                 REFERENCES </vt:lpstr>
      <vt:lpstr>                                 REFERENCES</vt:lpstr>
      <vt:lpstr>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INTRODUCING EFFECTIVE  TEAM  WORKING  in Bromley Hospital </dc:title>
  <dc:creator>Greta Nduka (1818633)</dc:creator>
  <cp:lastModifiedBy>Greta Nduka (1818633)</cp:lastModifiedBy>
  <cp:revision>41</cp:revision>
  <cp:lastPrinted>2019-12-16T21:32:15Z</cp:lastPrinted>
  <dcterms:created xsi:type="dcterms:W3CDTF">2019-12-14T19:52:40Z</dcterms:created>
  <dcterms:modified xsi:type="dcterms:W3CDTF">2019-12-18T09:14:55Z</dcterms:modified>
</cp:coreProperties>
</file>