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sldIdLst>
    <p:sldId id="256" r:id="rId5"/>
    <p:sldId id="261" r:id="rId6"/>
    <p:sldId id="258" r:id="rId7"/>
    <p:sldId id="259" r:id="rId8"/>
    <p:sldId id="262" r:id="rId9"/>
    <p:sldId id="263" r:id="rId10"/>
    <p:sldId id="264" r:id="rId11"/>
    <p:sldId id="266" r:id="rId12"/>
    <p:sldId id="267" r:id="rId13"/>
    <p:sldId id="268" r:id="rId14"/>
    <p:sldId id="269" r:id="rId15"/>
    <p:sldId id="271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DA77C50-9D74-4FF3-B57F-281DB1CA5350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686A64-3719-45A9-9BCF-2769884BA317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749A6125-0060-4468-A2BA-DC50539F1A51}" type="datetime1">
              <a:rPr lang="en-GB"/>
              <a:pPr lvl="0"/>
              <a:t>14/03/2022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7D9D082C-4B17-4ACD-9ECB-A646D6B11DF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A1A83A1D-8724-4DF9-9A70-646DE41E31FA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7DCD12-021B-4932-B5C8-9B0DB034D6D3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CDE59C-AD2D-40AC-B26C-BD1579520B9E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93377A5D-FB03-4D4A-A2D7-F8F40B987F4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7243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DF0864-FA7F-45A4-B102-404B19C43C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83FACC-2E8E-4258-9E90-B4D36FDA8E7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D4D190-C73F-4366-93A8-BCB8398A44E5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EE2C067-81A5-4390-B1DB-DEAB82AACC51}" type="slidenum">
              <a:t>12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698A9-5E7F-46EC-A9A4-CE0578EBC2C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0F4578-9074-4CAC-B2FE-27A44042303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BC224C-A566-4E93-AF94-1A52BA365AD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032DF1-761E-4305-85CC-D3F71FB97806}" type="datetime1">
              <a:rPr lang="en-GB"/>
              <a:pPr lvl="0"/>
              <a:t>14/03/2022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9F2EAA-9DEB-4560-ADE6-3CF9FCCFE75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65CB-3ED3-4055-B537-A5D8413DC41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8CF0A8-6299-4BAD-B4AF-A9EEA19EEF1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66158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73D90-3FA3-41E4-84C8-54185312921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6DB6E-7A4F-4F83-9C54-74A738C1FB1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E3CFA3-2590-4877-8951-75474AF2EB3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262E9D-AB13-42EA-897F-96C7BF13E682}" type="datetime1">
              <a:rPr lang="en-GB"/>
              <a:pPr lvl="0"/>
              <a:t>14/03/2022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B6A6C2-93BA-4605-AB49-9A1536AC3FB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66B2EC-D2D5-4186-A754-05E3747E83B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E93B21-855E-4AD5-8952-E685AB99BE9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22853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460D1-2579-4164-912E-430C168AC27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9859C7-BFB6-433E-9592-620883AF94A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6ECE58-4ED9-46F7-89B2-1010BC1ECC8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62CCD0-7937-446E-A4FC-351B0897459E}" type="datetime1">
              <a:rPr lang="en-GB"/>
              <a:pPr lvl="0"/>
              <a:t>14/03/2022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675EB2-E05E-4365-9DCB-492F83F7C07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4F4B6B-CDD8-41E7-9781-847B52B7EF5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B1A83C-61B5-4D51-80FD-50F86098F00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880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C446E-BB52-49F1-9AE0-11C5E3D14DC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C1AE7-B27B-4DA2-A007-32E1CC66036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C02A56-7DC6-471F-A234-E1E533FD177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888F75-D3AC-480C-9EE6-5B4B8487727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E29ECF-FDC0-456E-B814-144893AD66C1}" type="datetime1">
              <a:rPr lang="en-GB"/>
              <a:pPr lvl="0"/>
              <a:t>14/03/2022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7EA210-436D-49BE-9C07-77E5A97534E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CEB241-B40F-459F-9742-2736DAAA340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A5D228-BCBC-46E6-8EEE-1EA1569000E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385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1D405-E9CD-4AE6-9D5F-A9445039E5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2D03D1-740B-4BB2-8DAA-66CF622A2F5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006913-63AE-41B6-A612-301FAA191E8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210F4B-9D86-45F9-B96C-DCEA5E2D27B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B49DE4-ACB4-4143-A099-2FF430EA9AF6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6272D8-A933-4A61-BEC8-DD0FA1385EC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51CC76F-F0FF-4EBC-8963-6D51AA284A17}" type="datetime1">
              <a:rPr lang="en-GB"/>
              <a:pPr lvl="0"/>
              <a:t>14/03/2022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2E61C5-7EC2-4A34-8C6F-7ED81B35FD5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45B4AE-25EE-431D-BCEF-F255711A30B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551F3A-5D03-4C19-A4F0-5265114BAFB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786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70A1D-6D5F-480A-8799-31441D80CF8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11BCF9-47CF-42C1-BC40-40E63CE4C1D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4703ED-41F7-4064-8647-D0EE35E49E13}" type="datetime1">
              <a:rPr lang="en-GB"/>
              <a:pPr lvl="0"/>
              <a:t>14/03/2022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9CC979-E13D-4488-A90B-7F940AB07E8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4671D3-A6B1-4FA4-9EF6-45EF7734E4A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07F822-E9A0-4330-AB38-5B21734407E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586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055472-A29F-4EB4-9B36-41DF7B1E287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72327F-6B44-43FF-AACA-9962BD243600}" type="datetime1">
              <a:rPr lang="en-GB"/>
              <a:pPr lvl="0"/>
              <a:t>14/03/2022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074B7A-617E-41AF-B471-E4C4B779024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B6143C-256C-489E-AA95-EE78CB6D4A4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2C110-DAFF-4999-8356-F2102928902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16939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246B5-4D2B-4D19-B2D3-E0CF198DDE0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F8E39-6F97-4D5E-87DB-C746658AC4A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F7A4E5-82FA-49A2-8586-A2B3D72272B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D5A2EC-3525-477E-9F81-AEED474EAB6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202F92-C72B-4B18-9A6C-C43107D13D0B}" type="datetime1">
              <a:rPr lang="en-GB"/>
              <a:pPr lvl="0"/>
              <a:t>14/03/2022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11AB8A-79BE-4348-AAEC-50BE497F4CE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FC4BD2-3755-440C-BE1B-D7F65A023A5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2FEA31-DB4F-415D-9237-CAD0F966788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747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CEA97-65BE-4B1F-8E1D-4B9EC758985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F301C6-4D23-4D40-90EE-4E53E756ED16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1374FC-2D90-4B86-8804-B14257AE888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69503-84B6-4A39-AEB9-B7B21E1B682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76AF03-F5D9-4F87-BB61-C30E8F3590CA}" type="datetime1">
              <a:rPr lang="en-GB"/>
              <a:pPr lvl="0"/>
              <a:t>14/03/2022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D9006-21EF-4AA9-85E6-C766ED79F6A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BB8855-F319-41C7-9124-3B8441FA520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58454F-C0FF-4ED0-883C-7E3DE7B765B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003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BA048-CCF6-41AD-BC07-D3EB46B8B0D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597BF4-76A9-4F08-B932-CB9B86A004E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7225CD-80B2-4BA8-B5C2-0BE7D0B4764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02F1B4-79BB-431F-B6F0-1F850A253870}" type="datetime1">
              <a:rPr lang="en-GB"/>
              <a:pPr lvl="0"/>
              <a:t>14/03/2022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FA8D5A-FE0A-438B-B45A-330CC66161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3ACF04-7CD8-4502-B3D4-C31B8F77165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83EE24-E750-4B35-AC61-93E34D92ECA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2192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5C7B0D-09E8-4484-B839-FAA317CFC0A2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2F0DD5-9F36-42CE-BB6B-C1A0E96F20B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034760-16FE-4FFC-844D-A7E89E311F0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6C6CE9-4004-4EE1-8FF2-1A944CF1B18C}" type="datetime1">
              <a:rPr lang="en-GB"/>
              <a:pPr lvl="0"/>
              <a:t>14/03/2022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0BD308-AF70-4278-8505-8A940ABE692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FEE89F-5B19-4633-8DF2-35AA65CF3B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8BEE68-5AA3-46CF-91EF-78AE932496F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068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C5556E-374B-4E1D-B7AC-5632FEB59C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E68172-43DF-40DE-9455-F597FAF7A99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3185FE-43E1-48F9-AACB-E787F2DB6CAF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A33056A2-3754-4454-BA1A-A1170BCFCC92}" type="datetime1">
              <a:rPr lang="en-GB"/>
              <a:pPr lvl="0"/>
              <a:t>14/03/2022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DD3E8A-8CC7-4CB3-AC4D-BE5D90C20457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84E9E7-744F-45AF-8B29-CE7FAD6884A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26A04F7A-238C-4086-A2FD-9320C45F9FCA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5">
            <a:extLst>
              <a:ext uri="{FF2B5EF4-FFF2-40B4-BE49-F238E27FC236}">
                <a16:creationId xmlns:a16="http://schemas.microsoft.com/office/drawing/2014/main" id="{E67A6518-B644-4A24-BDEB-09537EBD9713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FB8251F-909E-433F-A597-3F5F2924881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838203" y="1122361"/>
            <a:ext cx="6281928" cy="4135438"/>
          </a:xfrm>
        </p:spPr>
        <p:txBody>
          <a:bodyPr anchorCtr="0"/>
          <a:lstStyle/>
          <a:p>
            <a:pPr lvl="0" algn="l"/>
            <a:r>
              <a:rPr lang="en-US" sz="5100"/>
              <a:t>Solving The Problem of Long-term Absenteeism At Mid Cheshire Hospitals NHS Foundation Trust  </a:t>
            </a:r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4EBB7BA0-137B-4BA5-99CF-99EA0B6AEC4F}"/>
              </a:ext>
            </a:extLst>
          </p:cNvPr>
          <p:cNvSpPr>
            <a:spLocks noMove="1" noResize="1"/>
          </p:cNvSpPr>
          <p:nvPr/>
        </p:nvSpPr>
        <p:spPr>
          <a:xfrm>
            <a:off x="7706142" y="1031287"/>
            <a:ext cx="3647660" cy="4436129"/>
          </a:xfrm>
          <a:prstGeom prst="rect">
            <a:avLst/>
          </a:prstGeom>
          <a:solidFill>
            <a:srgbClr val="ED7D31"/>
          </a:solidFill>
          <a:ln w="57150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E885935D-8983-48E5-9B02-0628A163F25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928113" y="1232455"/>
            <a:ext cx="3200400" cy="3850922"/>
          </a:xfrm>
        </p:spPr>
        <p:txBody>
          <a:bodyPr anchor="b" anchorCtr="0"/>
          <a:lstStyle/>
          <a:p>
            <a:pPr lvl="0" indent="-228600" algn="l">
              <a:buChar char="•"/>
            </a:pPr>
            <a:endParaRPr lang="en-US">
              <a:solidFill>
                <a:srgbClr val="FFFFFF"/>
              </a:solidFill>
            </a:endParaRPr>
          </a:p>
          <a:p>
            <a:pPr lvl="0" algn="l"/>
            <a:r>
              <a:rPr lang="en-US">
                <a:solidFill>
                  <a:srgbClr val="FFFFFF"/>
                </a:solidFill>
              </a:rPr>
              <a:t>Jade Caroline Dore</a:t>
            </a:r>
          </a:p>
          <a:p>
            <a:pPr lvl="0" algn="l"/>
            <a:r>
              <a:rPr lang="en-US">
                <a:solidFill>
                  <a:srgbClr val="FFFFFF"/>
                </a:solidFill>
              </a:rPr>
              <a:t>Student ID: 2112020</a:t>
            </a:r>
          </a:p>
          <a:p>
            <a:pPr lvl="0" algn="l"/>
            <a:r>
              <a:rPr lang="en-US">
                <a:solidFill>
                  <a:srgbClr val="FFFFFF"/>
                </a:solidFill>
              </a:rPr>
              <a:t>Module: Problem Solving and Decision Making</a:t>
            </a:r>
          </a:p>
          <a:p>
            <a:pPr lvl="0" algn="l"/>
            <a:r>
              <a:rPr lang="en-US">
                <a:solidFill>
                  <a:srgbClr val="FFFFFF"/>
                </a:solidFill>
              </a:rPr>
              <a:t>Module No: BMSW 4004</a:t>
            </a:r>
          </a:p>
          <a:p>
            <a:pPr lvl="0" algn="l"/>
            <a:r>
              <a:rPr lang="en-US">
                <a:solidFill>
                  <a:srgbClr val="FFFFFF"/>
                </a:solidFill>
              </a:rPr>
              <a:t>Lecturer:  Chijioke Uba</a:t>
            </a:r>
          </a:p>
          <a:p>
            <a:pPr lvl="0" indent="-228600" algn="l">
              <a:buChar char="•"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ketch line">
            <a:extLst>
              <a:ext uri="{FF2B5EF4-FFF2-40B4-BE49-F238E27FC236}">
                <a16:creationId xmlns:a16="http://schemas.microsoft.com/office/drawing/2014/main" id="{8E323385-77C8-49E2-A880-00C5E85AF7D1}"/>
              </a:ext>
            </a:extLst>
          </p:cNvPr>
          <p:cNvSpPr>
            <a:spLocks noMove="1" noResize="1"/>
          </p:cNvSpPr>
          <p:nvPr/>
        </p:nvSpPr>
        <p:spPr>
          <a:xfrm>
            <a:off x="838203" y="5439975"/>
            <a:ext cx="6281928" cy="18288"/>
          </a:xfrm>
          <a:prstGeom prst="rect">
            <a:avLst/>
          </a:prstGeom>
          <a:solidFill>
            <a:srgbClr val="ED7D31"/>
          </a:solidFill>
          <a:ln w="41276" cap="rnd">
            <a:solidFill>
              <a:srgbClr val="ED7D31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1561B3B-C323-4D5C-982B-E6188918EF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>
            <a:extLst>
              <a:ext uri="{FF2B5EF4-FFF2-40B4-BE49-F238E27FC236}">
                <a16:creationId xmlns:a16="http://schemas.microsoft.com/office/drawing/2014/main" id="{17B01004-55CE-4DE8-A512-ED2F3BD4172F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3" name="Picture 13" descr="Analysing medical x-ray results">
            <a:extLst>
              <a:ext uri="{FF2B5EF4-FFF2-40B4-BE49-F238E27FC236}">
                <a16:creationId xmlns:a16="http://schemas.microsoft.com/office/drawing/2014/main" id="{F717E597-E75E-43AC-AA49-41EB54253F0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730"/>
          <a:stretch>
            <a:fillRect/>
          </a:stretch>
        </p:blipFill>
        <p:spPr>
          <a:xfrm>
            <a:off x="18" y="0"/>
            <a:ext cx="12191978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3E01F01-4E8F-494A-8F11-17326077320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1065861"/>
            <a:ext cx="3313163" cy="4726277"/>
          </a:xfrm>
        </p:spPr>
        <p:txBody>
          <a:bodyPr/>
          <a:lstStyle/>
          <a:p>
            <a:pPr lvl="0" algn="r"/>
            <a:r>
              <a:rPr lang="en-US" sz="2400">
                <a:solidFill>
                  <a:srgbClr val="FFFFFF"/>
                </a:solidFill>
                <a:latin typeface="Arial" pitchFamily="34"/>
                <a:cs typeface="Arial" pitchFamily="34"/>
              </a:rPr>
              <a:t>What impact does this problem cause?</a:t>
            </a:r>
            <a:endParaRPr lang="en-GB" sz="2400">
              <a:solidFill>
                <a:srgbClr val="FFFFFF"/>
              </a:solidFill>
              <a:latin typeface="Arial" pitchFamily="34"/>
              <a:cs typeface="Arial" pitchFamily="34"/>
            </a:endParaRPr>
          </a:p>
        </p:txBody>
      </p:sp>
      <p:cxnSp>
        <p:nvCxnSpPr>
          <p:cNvPr id="5" name="Straight Connector 19">
            <a:extLst>
              <a:ext uri="{FF2B5EF4-FFF2-40B4-BE49-F238E27FC236}">
                <a16:creationId xmlns:a16="http://schemas.microsoft.com/office/drawing/2014/main" id="{3A3372A2-7E63-45D8-ADD2-782BC1265F6B}"/>
              </a:ext>
            </a:extLst>
          </p:cNvPr>
          <p:cNvCxnSpPr>
            <a:cxnSpLocks noMove="1" noResize="1"/>
          </p:cNvCxnSpPr>
          <p:nvPr/>
        </p:nvCxnSpPr>
        <p:spPr>
          <a:xfrm>
            <a:off x="4653372" y="2286000"/>
            <a:ext cx="0" cy="2286000"/>
          </a:xfrm>
          <a:prstGeom prst="straightConnector1">
            <a:avLst/>
          </a:prstGeom>
          <a:noFill/>
          <a:ln w="15873" cap="flat">
            <a:solidFill>
              <a:srgbClr val="FFFFFF"/>
            </a:solidFill>
            <a:prstDash val="solid"/>
            <a:miter/>
          </a:ln>
        </p:spPr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D30F697-7036-44C9-98DF-629EB72E300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55378" y="1065861"/>
            <a:ext cx="5744681" cy="4726277"/>
          </a:xfrm>
        </p:spPr>
        <p:txBody>
          <a:bodyPr anchor="ctr">
            <a:noAutofit/>
          </a:bodyPr>
          <a:lstStyle/>
          <a:p>
            <a:pPr lvl="0"/>
            <a:r>
              <a:rPr lang="en-US" sz="3200" b="1">
                <a:solidFill>
                  <a:srgbClr val="FFFFFF"/>
                </a:solidFill>
                <a:latin typeface="Arial" pitchFamily="34"/>
                <a:cs typeface="Arial" pitchFamily="34"/>
              </a:rPr>
              <a:t>Extra pressure on employees present at the hospital.</a:t>
            </a:r>
          </a:p>
          <a:p>
            <a:pPr marL="0" lvl="0" indent="0">
              <a:buNone/>
            </a:pPr>
            <a:endParaRPr lang="en-US" sz="3200" b="1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r>
              <a:rPr lang="en-US" sz="3200" b="1">
                <a:solidFill>
                  <a:srgbClr val="FFFFFF"/>
                </a:solidFill>
                <a:latin typeface="Arial" pitchFamily="34"/>
                <a:cs typeface="Arial" pitchFamily="34"/>
              </a:rPr>
              <a:t> Patient’s quality of care is reduced.</a:t>
            </a:r>
          </a:p>
          <a:p>
            <a:pPr marL="0" lvl="0" indent="0">
              <a:buNone/>
            </a:pPr>
            <a:endParaRPr lang="en-US" sz="3200" b="1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r>
              <a:rPr lang="en-US" sz="3200" b="1">
                <a:solidFill>
                  <a:srgbClr val="FFFFFF"/>
                </a:solidFill>
                <a:latin typeface="Arial" pitchFamily="34"/>
                <a:cs typeface="Arial" pitchFamily="34"/>
              </a:rPr>
              <a:t>Substantial amount of money the trust is losing.</a:t>
            </a:r>
            <a:endParaRPr lang="en-GB" sz="3200" b="1">
              <a:solidFill>
                <a:srgbClr val="FFFFFF"/>
              </a:solidFill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">
            <a:extLst>
              <a:ext uri="{FF2B5EF4-FFF2-40B4-BE49-F238E27FC236}">
                <a16:creationId xmlns:a16="http://schemas.microsoft.com/office/drawing/2014/main" id="{5AB51406-7972-41CF-A10F-414808D90F85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D68F291-AB5F-4B36-A6D7-21ACAF7750E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00993" y="138549"/>
            <a:ext cx="10515600" cy="1133499"/>
          </a:xfrm>
        </p:spPr>
        <p:txBody>
          <a:bodyPr anchorCtr="1"/>
          <a:lstStyle/>
          <a:p>
            <a:pPr lvl="0" algn="ctr"/>
            <a:r>
              <a:rPr lang="en-US" sz="2000">
                <a:latin typeface="Arial" pitchFamily="34"/>
                <a:cs typeface="Arial" pitchFamily="34"/>
              </a:rPr>
              <a:t>Understanding the causes of staff absenteeism using PESTEL and FISHBONE models. </a:t>
            </a:r>
            <a:endParaRPr lang="en-GB" sz="2000">
              <a:latin typeface="Arial" pitchFamily="34"/>
              <a:cs typeface="Arial" pitchFamily="34"/>
            </a:endParaRPr>
          </a:p>
        </p:txBody>
      </p:sp>
      <p:grpSp>
        <p:nvGrpSpPr>
          <p:cNvPr id="4" name="Content Placeholder 2">
            <a:extLst>
              <a:ext uri="{FF2B5EF4-FFF2-40B4-BE49-F238E27FC236}">
                <a16:creationId xmlns:a16="http://schemas.microsoft.com/office/drawing/2014/main" id="{A642CD45-5DA8-41CE-BE94-80939E47E6B7}"/>
              </a:ext>
            </a:extLst>
          </p:cNvPr>
          <p:cNvGrpSpPr/>
          <p:nvPr/>
        </p:nvGrpSpPr>
        <p:grpSpPr>
          <a:xfrm>
            <a:off x="838203" y="1168941"/>
            <a:ext cx="10841181" cy="5282104"/>
            <a:chOff x="838203" y="1168941"/>
            <a:chExt cx="10841181" cy="5282104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B7C82AB3-0D48-42B8-A589-7F62288650A7}"/>
                </a:ext>
              </a:extLst>
            </p:cNvPr>
            <p:cNvSpPr/>
            <p:nvPr/>
          </p:nvSpPr>
          <p:spPr>
            <a:xfrm>
              <a:off x="838203" y="1168941"/>
              <a:ext cx="10841181" cy="1532013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ED7D31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5" descr="Irritant">
              <a:extLst>
                <a:ext uri="{FF2B5EF4-FFF2-40B4-BE49-F238E27FC236}">
                  <a16:creationId xmlns:a16="http://schemas.microsoft.com/office/drawing/2014/main" id="{B648BCC8-F8DA-46B1-9B2A-2451FA5734FF}"/>
                </a:ext>
              </a:extLst>
            </p:cNvPr>
            <p:cNvSpPr/>
            <p:nvPr/>
          </p:nvSpPr>
          <p:spPr>
            <a:xfrm>
              <a:off x="1301639" y="1513652"/>
              <a:ext cx="843433" cy="842610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1BDEAA13-F4D3-44F4-8E39-29150F5185BB}"/>
                </a:ext>
              </a:extLst>
            </p:cNvPr>
            <p:cNvSpPr/>
            <p:nvPr/>
          </p:nvSpPr>
          <p:spPr>
            <a:xfrm>
              <a:off x="2608499" y="1168941"/>
              <a:ext cx="8930094" cy="153351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930090"/>
                <a:gd name="f7" fmla="val 1533514"/>
                <a:gd name="f8" fmla="+- 0 0 -90"/>
                <a:gd name="f9" fmla="*/ f3 1 8930090"/>
                <a:gd name="f10" fmla="*/ f4 1 1533514"/>
                <a:gd name="f11" fmla="+- f7 0 f5"/>
                <a:gd name="f12" fmla="+- f6 0 f5"/>
                <a:gd name="f13" fmla="*/ f8 f0 1"/>
                <a:gd name="f14" fmla="*/ f12 1 8930090"/>
                <a:gd name="f15" fmla="*/ f11 1 1533514"/>
                <a:gd name="f16" fmla="*/ 0 f12 1"/>
                <a:gd name="f17" fmla="*/ 0 f11 1"/>
                <a:gd name="f18" fmla="*/ 8930090 f12 1"/>
                <a:gd name="f19" fmla="*/ 1533514 f11 1"/>
                <a:gd name="f20" fmla="*/ f13 1 f2"/>
                <a:gd name="f21" fmla="*/ f16 1 8930090"/>
                <a:gd name="f22" fmla="*/ f17 1 1533514"/>
                <a:gd name="f23" fmla="*/ f18 1 8930090"/>
                <a:gd name="f24" fmla="*/ f19 1 153351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8930090" h="153351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62296" tIns="162296" rIns="162296" bIns="162296" anchor="ctr" anchorCtr="0" compatLnSpc="1">
              <a:noAutofit/>
            </a:bodyPr>
            <a:lstStyle/>
            <a:p>
              <a:pPr marL="0" marR="0" lvl="0" indent="0" algn="l" defTabSz="124459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8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To find the underlying issue causing the high level of absenteeism we need to delve deeper to find the root cause by using two relevant models: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043C2CD-30DE-4FA6-AED2-6FA501C31D8D}"/>
                </a:ext>
              </a:extLst>
            </p:cNvPr>
            <p:cNvSpPr/>
            <p:nvPr/>
          </p:nvSpPr>
          <p:spPr>
            <a:xfrm>
              <a:off x="838203" y="3043242"/>
              <a:ext cx="10841181" cy="1532013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A5A5A5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8" descr="Flowchart with solid fill">
              <a:extLst>
                <a:ext uri="{FF2B5EF4-FFF2-40B4-BE49-F238E27FC236}">
                  <a16:creationId xmlns:a16="http://schemas.microsoft.com/office/drawing/2014/main" id="{E9072845-B3CA-401E-B0F3-08542A4C2023}"/>
                </a:ext>
              </a:extLst>
            </p:cNvPr>
            <p:cNvSpPr/>
            <p:nvPr/>
          </p:nvSpPr>
          <p:spPr>
            <a:xfrm>
              <a:off x="1301639" y="3387943"/>
              <a:ext cx="843433" cy="842610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721B197-7D49-4F3F-82B7-B2D59992E1FE}"/>
                </a:ext>
              </a:extLst>
            </p:cNvPr>
            <p:cNvSpPr/>
            <p:nvPr/>
          </p:nvSpPr>
          <p:spPr>
            <a:xfrm>
              <a:off x="2608499" y="3043242"/>
              <a:ext cx="8930094" cy="153351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930090"/>
                <a:gd name="f7" fmla="val 1533514"/>
                <a:gd name="f8" fmla="+- 0 0 -90"/>
                <a:gd name="f9" fmla="*/ f3 1 8930090"/>
                <a:gd name="f10" fmla="*/ f4 1 1533514"/>
                <a:gd name="f11" fmla="+- f7 0 f5"/>
                <a:gd name="f12" fmla="+- f6 0 f5"/>
                <a:gd name="f13" fmla="*/ f8 f0 1"/>
                <a:gd name="f14" fmla="*/ f12 1 8930090"/>
                <a:gd name="f15" fmla="*/ f11 1 1533514"/>
                <a:gd name="f16" fmla="*/ 0 f12 1"/>
                <a:gd name="f17" fmla="*/ 0 f11 1"/>
                <a:gd name="f18" fmla="*/ 8930090 f12 1"/>
                <a:gd name="f19" fmla="*/ 1533514 f11 1"/>
                <a:gd name="f20" fmla="*/ f13 1 f2"/>
                <a:gd name="f21" fmla="*/ f16 1 8930090"/>
                <a:gd name="f22" fmla="*/ f17 1 1533514"/>
                <a:gd name="f23" fmla="*/ f18 1 8930090"/>
                <a:gd name="f24" fmla="*/ f19 1 153351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8930090" h="153351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62296" tIns="162296" rIns="162296" bIns="162296" anchor="ctr" anchorCtr="0" compatLnSpc="1">
              <a:noAutofit/>
            </a:bodyPr>
            <a:lstStyle/>
            <a:p>
              <a:pPr marL="0" marR="0" lvl="0" indent="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PESTEL analysis – which stands for; political, economic, social, technological, Legal &amp; environmental.</a:t>
              </a:r>
            </a:p>
            <a:p>
              <a:pPr marL="0" marR="0" lvl="0" indent="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These are external factors that are broken down into groups to narrow down the root cause.</a:t>
              </a:r>
              <a:endPara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DD50421-0FF0-4451-B301-49F56B5A128C}"/>
                </a:ext>
              </a:extLst>
            </p:cNvPr>
            <p:cNvSpPr/>
            <p:nvPr/>
          </p:nvSpPr>
          <p:spPr>
            <a:xfrm>
              <a:off x="838203" y="4917533"/>
              <a:ext cx="10841181" cy="1532013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FFC00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Rectangle 11" descr="Fish">
              <a:extLst>
                <a:ext uri="{FF2B5EF4-FFF2-40B4-BE49-F238E27FC236}">
                  <a16:creationId xmlns:a16="http://schemas.microsoft.com/office/drawing/2014/main" id="{330470F8-C38D-48E8-9546-A727FAFB26E3}"/>
                </a:ext>
              </a:extLst>
            </p:cNvPr>
            <p:cNvSpPr/>
            <p:nvPr/>
          </p:nvSpPr>
          <p:spPr>
            <a:xfrm>
              <a:off x="1301639" y="5262243"/>
              <a:ext cx="843433" cy="842610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88632C3-0A49-4017-87D1-547B0E374162}"/>
                </a:ext>
              </a:extLst>
            </p:cNvPr>
            <p:cNvSpPr/>
            <p:nvPr/>
          </p:nvSpPr>
          <p:spPr>
            <a:xfrm>
              <a:off x="2608499" y="4917533"/>
              <a:ext cx="8930094" cy="153351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930090"/>
                <a:gd name="f7" fmla="val 1533514"/>
                <a:gd name="f8" fmla="+- 0 0 -90"/>
                <a:gd name="f9" fmla="*/ f3 1 8930090"/>
                <a:gd name="f10" fmla="*/ f4 1 1533514"/>
                <a:gd name="f11" fmla="+- f7 0 f5"/>
                <a:gd name="f12" fmla="+- f6 0 f5"/>
                <a:gd name="f13" fmla="*/ f8 f0 1"/>
                <a:gd name="f14" fmla="*/ f12 1 8930090"/>
                <a:gd name="f15" fmla="*/ f11 1 1533514"/>
                <a:gd name="f16" fmla="*/ 0 f12 1"/>
                <a:gd name="f17" fmla="*/ 0 f11 1"/>
                <a:gd name="f18" fmla="*/ 8930090 f12 1"/>
                <a:gd name="f19" fmla="*/ 1533514 f11 1"/>
                <a:gd name="f20" fmla="*/ f13 1 f2"/>
                <a:gd name="f21" fmla="*/ f16 1 8930090"/>
                <a:gd name="f22" fmla="*/ f17 1 1533514"/>
                <a:gd name="f23" fmla="*/ f18 1 8930090"/>
                <a:gd name="f24" fmla="*/ f19 1 153351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8930090" h="153351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62296" tIns="162296" rIns="162296" bIns="162296" anchor="ctr" anchorCtr="0" compatLnSpc="1">
              <a:noAutofit/>
            </a:bodyPr>
            <a:lstStyle/>
            <a:p>
              <a:pPr marL="0" marR="0" lvl="0" indent="0" algn="l" defTabSz="124459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FISHBONE model – a structured brainstorming technique that helps find possible causes by branching off the underlying problem.</a:t>
              </a:r>
              <a:endParaRPr lang="en-US" sz="2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BEC3D043-6DC7-425A-A0C4-0F29C9BB54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F54B1204-DDBD-4CC7-8B17-7C1C93DD34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4893" y="-299804"/>
            <a:ext cx="12356899" cy="728521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D043966-FF43-4095-82E2-40BBB77EC9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06E5AD6-BC67-4CA6-9B7A-1CD0A906D2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4131" y="0"/>
            <a:ext cx="12500259" cy="703139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699AB52-AD22-47EE-AA44-18F7DE858A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650CDFA8-5F8A-459D-99B1-35FE4B02442F}"/>
              </a:ext>
            </a:extLst>
          </p:cNvPr>
          <p:cNvSpPr txBox="1"/>
          <p:nvPr/>
        </p:nvSpPr>
        <p:spPr>
          <a:xfrm>
            <a:off x="3944895" y="194163"/>
            <a:ext cx="365760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Solution 1 - Pay rise for staff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graphicFrame>
        <p:nvGraphicFramePr>
          <p:cNvPr id="3" name="Table 7">
            <a:extLst>
              <a:ext uri="{FF2B5EF4-FFF2-40B4-BE49-F238E27FC236}">
                <a16:creationId xmlns:a16="http://schemas.microsoft.com/office/drawing/2014/main" id="{A12397BB-5892-4FA9-B3A7-C8D7D086FC06}"/>
              </a:ext>
            </a:extLst>
          </p:cNvPr>
          <p:cNvGraphicFramePr>
            <a:graphicFrameLocks noGrp="1"/>
          </p:cNvGraphicFramePr>
          <p:nvPr/>
        </p:nvGraphicFramePr>
        <p:xfrm>
          <a:off x="2961384" y="611907"/>
          <a:ext cx="5624620" cy="246888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406155">
                  <a:extLst>
                    <a:ext uri="{9D8B030D-6E8A-4147-A177-3AD203B41FA5}">
                      <a16:colId xmlns:a16="http://schemas.microsoft.com/office/drawing/2014/main" val="988434426"/>
                    </a:ext>
                  </a:extLst>
                </a:gridCol>
                <a:gridCol w="1406155">
                  <a:extLst>
                    <a:ext uri="{9D8B030D-6E8A-4147-A177-3AD203B41FA5}">
                      <a16:colId xmlns:a16="http://schemas.microsoft.com/office/drawing/2014/main" val="3717745941"/>
                    </a:ext>
                  </a:extLst>
                </a:gridCol>
                <a:gridCol w="1406155">
                  <a:extLst>
                    <a:ext uri="{9D8B030D-6E8A-4147-A177-3AD203B41FA5}">
                      <a16:colId xmlns:a16="http://schemas.microsoft.com/office/drawing/2014/main" val="1119905100"/>
                    </a:ext>
                  </a:extLst>
                </a:gridCol>
                <a:gridCol w="1406155">
                  <a:extLst>
                    <a:ext uri="{9D8B030D-6E8A-4147-A177-3AD203B41FA5}">
                      <a16:colId xmlns:a16="http://schemas.microsoft.com/office/drawing/2014/main" val="1147708742"/>
                    </a:ext>
                  </a:extLst>
                </a:gridCol>
              </a:tblGrid>
              <a:tr h="303123">
                <a:tc>
                  <a:txBody>
                    <a:bodyPr/>
                    <a:lstStyle/>
                    <a:p>
                      <a:pPr lvl="0"/>
                      <a:r>
                        <a:rPr lang="en-US"/>
                        <a:t>Plus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/>
                        <a:t>Minus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Interesting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Total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2083309"/>
                  </a:ext>
                </a:extLst>
              </a:tr>
              <a:tr h="1420108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Motivated staff +8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Extra financial pressure on funding -8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Could be cheaper overall than hiring an agency regularly?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6121405"/>
                  </a:ext>
                </a:extLst>
              </a:tr>
              <a:tr h="303123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+8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-8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+3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= 3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2403237"/>
                  </a:ext>
                </a:extLst>
              </a:tr>
            </a:tbl>
          </a:graphicData>
        </a:graphic>
      </p:graphicFrame>
      <p:sp>
        <p:nvSpPr>
          <p:cNvPr id="4" name="TextBox 7">
            <a:extLst>
              <a:ext uri="{FF2B5EF4-FFF2-40B4-BE49-F238E27FC236}">
                <a16:creationId xmlns:a16="http://schemas.microsoft.com/office/drawing/2014/main" id="{D03EA06A-0A65-4EAD-82D2-669CAA57CA5D}"/>
              </a:ext>
            </a:extLst>
          </p:cNvPr>
          <p:cNvSpPr txBox="1"/>
          <p:nvPr/>
        </p:nvSpPr>
        <p:spPr>
          <a:xfrm>
            <a:off x="1232556" y="3181298"/>
            <a:ext cx="10146621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Solution 2 - Offering occupational health support from staff suffering from mental health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graphicFrame>
        <p:nvGraphicFramePr>
          <p:cNvPr id="5" name="Table 9">
            <a:extLst>
              <a:ext uri="{FF2B5EF4-FFF2-40B4-BE49-F238E27FC236}">
                <a16:creationId xmlns:a16="http://schemas.microsoft.com/office/drawing/2014/main" id="{F72B1031-8EA1-48A9-8064-F4A386D59725}"/>
              </a:ext>
            </a:extLst>
          </p:cNvPr>
          <p:cNvGraphicFramePr>
            <a:graphicFrameLocks noGrp="1"/>
          </p:cNvGraphicFramePr>
          <p:nvPr/>
        </p:nvGraphicFramePr>
        <p:xfrm>
          <a:off x="1232556" y="3584749"/>
          <a:ext cx="9485409" cy="3140058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371350">
                  <a:extLst>
                    <a:ext uri="{9D8B030D-6E8A-4147-A177-3AD203B41FA5}">
                      <a16:colId xmlns:a16="http://schemas.microsoft.com/office/drawing/2014/main" val="4172629361"/>
                    </a:ext>
                  </a:extLst>
                </a:gridCol>
                <a:gridCol w="2371350">
                  <a:extLst>
                    <a:ext uri="{9D8B030D-6E8A-4147-A177-3AD203B41FA5}">
                      <a16:colId xmlns:a16="http://schemas.microsoft.com/office/drawing/2014/main" val="755190963"/>
                    </a:ext>
                  </a:extLst>
                </a:gridCol>
                <a:gridCol w="2371350">
                  <a:extLst>
                    <a:ext uri="{9D8B030D-6E8A-4147-A177-3AD203B41FA5}">
                      <a16:colId xmlns:a16="http://schemas.microsoft.com/office/drawing/2014/main" val="239601579"/>
                    </a:ext>
                  </a:extLst>
                </a:gridCol>
                <a:gridCol w="2371350">
                  <a:extLst>
                    <a:ext uri="{9D8B030D-6E8A-4147-A177-3AD203B41FA5}">
                      <a16:colId xmlns:a16="http://schemas.microsoft.com/office/drawing/2014/main" val="1655357893"/>
                    </a:ext>
                  </a:extLst>
                </a:gridCol>
              </a:tblGrid>
              <a:tr h="396858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Plus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Minus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Interesting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Total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3398878"/>
                  </a:ext>
                </a:extLst>
              </a:tr>
              <a:tr h="800602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Supporting staff with their mental health +9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Finding more resources within the hospital not already being used -6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029122"/>
                  </a:ext>
                </a:extLst>
              </a:tr>
              <a:tr h="800602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Staff feel appreciated aiding in motivated staff +6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Could be a long process meaning staff may still take absences -3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1160925"/>
                  </a:ext>
                </a:extLst>
              </a:tr>
              <a:tr h="246339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+15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-6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-3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= 6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522837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BC8F5055-86A9-4855-A1F4-6C59669D23F5}"/>
              </a:ext>
            </a:extLst>
          </p:cNvPr>
          <p:cNvGraphicFramePr>
            <a:graphicFrameLocks noGrp="1"/>
          </p:cNvGraphicFramePr>
          <p:nvPr/>
        </p:nvGraphicFramePr>
        <p:xfrm>
          <a:off x="228188" y="974503"/>
          <a:ext cx="5637970" cy="5394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409492">
                  <a:extLst>
                    <a:ext uri="{9D8B030D-6E8A-4147-A177-3AD203B41FA5}">
                      <a16:colId xmlns:a16="http://schemas.microsoft.com/office/drawing/2014/main" val="1550167762"/>
                    </a:ext>
                  </a:extLst>
                </a:gridCol>
                <a:gridCol w="1409492">
                  <a:extLst>
                    <a:ext uri="{9D8B030D-6E8A-4147-A177-3AD203B41FA5}">
                      <a16:colId xmlns:a16="http://schemas.microsoft.com/office/drawing/2014/main" val="3108340012"/>
                    </a:ext>
                  </a:extLst>
                </a:gridCol>
                <a:gridCol w="1409492">
                  <a:extLst>
                    <a:ext uri="{9D8B030D-6E8A-4147-A177-3AD203B41FA5}">
                      <a16:colId xmlns:a16="http://schemas.microsoft.com/office/drawing/2014/main" val="2060022433"/>
                    </a:ext>
                  </a:extLst>
                </a:gridCol>
                <a:gridCol w="1409492">
                  <a:extLst>
                    <a:ext uri="{9D8B030D-6E8A-4147-A177-3AD203B41FA5}">
                      <a16:colId xmlns:a16="http://schemas.microsoft.com/office/drawing/2014/main" val="3651126976"/>
                    </a:ext>
                  </a:extLst>
                </a:gridCol>
              </a:tblGrid>
              <a:tr h="361032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Plus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Minus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Interesting?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Total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8718489"/>
                  </a:ext>
                </a:extLst>
              </a:tr>
              <a:tr h="1173339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Reduces travel time and travel costs for staff +6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Difficult to find staff within a certain radius? -7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670773"/>
                  </a:ext>
                </a:extLst>
              </a:tr>
              <a:tr h="1444111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Less chance of staff being late or absent due to bad weather +8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1350771"/>
                  </a:ext>
                </a:extLst>
              </a:tr>
              <a:tr h="902567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Could cover short notice  +5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1665530"/>
                  </a:ext>
                </a:extLst>
              </a:tr>
              <a:tr h="361032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+19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0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-7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=12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318429"/>
                  </a:ext>
                </a:extLst>
              </a:tr>
            </a:tbl>
          </a:graphicData>
        </a:graphic>
      </p:graphicFrame>
      <p:sp>
        <p:nvSpPr>
          <p:cNvPr id="3" name="TextBox 3">
            <a:extLst>
              <a:ext uri="{FF2B5EF4-FFF2-40B4-BE49-F238E27FC236}">
                <a16:creationId xmlns:a16="http://schemas.microsoft.com/office/drawing/2014/main" id="{0FA34703-CBA8-4FAA-AD57-3209052D7A64}"/>
              </a:ext>
            </a:extLst>
          </p:cNvPr>
          <p:cNvSpPr txBox="1"/>
          <p:nvPr/>
        </p:nvSpPr>
        <p:spPr>
          <a:xfrm>
            <a:off x="554638" y="524655"/>
            <a:ext cx="396775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Solution 3 – Hire more staff locally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E587468A-C78C-4C56-BBFF-AA0CB42C83E8}"/>
              </a:ext>
            </a:extLst>
          </p:cNvPr>
          <p:cNvGraphicFramePr>
            <a:graphicFrameLocks noGrp="1"/>
          </p:cNvGraphicFramePr>
          <p:nvPr/>
        </p:nvGraphicFramePr>
        <p:xfrm>
          <a:off x="6184562" y="974503"/>
          <a:ext cx="5866168" cy="5415259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466542">
                  <a:extLst>
                    <a:ext uri="{9D8B030D-6E8A-4147-A177-3AD203B41FA5}">
                      <a16:colId xmlns:a16="http://schemas.microsoft.com/office/drawing/2014/main" val="1335081426"/>
                    </a:ext>
                  </a:extLst>
                </a:gridCol>
                <a:gridCol w="1466542">
                  <a:extLst>
                    <a:ext uri="{9D8B030D-6E8A-4147-A177-3AD203B41FA5}">
                      <a16:colId xmlns:a16="http://schemas.microsoft.com/office/drawing/2014/main" val="2064467096"/>
                    </a:ext>
                  </a:extLst>
                </a:gridCol>
                <a:gridCol w="1466542">
                  <a:extLst>
                    <a:ext uri="{9D8B030D-6E8A-4147-A177-3AD203B41FA5}">
                      <a16:colId xmlns:a16="http://schemas.microsoft.com/office/drawing/2014/main" val="2059574313"/>
                    </a:ext>
                  </a:extLst>
                </a:gridCol>
                <a:gridCol w="1466542">
                  <a:extLst>
                    <a:ext uri="{9D8B030D-6E8A-4147-A177-3AD203B41FA5}">
                      <a16:colId xmlns:a16="http://schemas.microsoft.com/office/drawing/2014/main" val="711923650"/>
                    </a:ext>
                  </a:extLst>
                </a:gridCol>
              </a:tblGrid>
              <a:tr h="970269">
                <a:tc>
                  <a:txBody>
                    <a:bodyPr/>
                    <a:lstStyle/>
                    <a:p>
                      <a:pPr lvl="0"/>
                      <a:r>
                        <a:rPr lang="en-US"/>
                        <a:t>Plus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/>
                        <a:t>Minus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/>
                        <a:t>Interesting?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/>
                        <a:t>Total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3335303"/>
                  </a:ext>
                </a:extLst>
              </a:tr>
              <a:tr h="970269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Motivated staff +8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Cost money </a:t>
                      </a:r>
                    </a:p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-6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Potentially take staff away from being present at work -3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6105094"/>
                  </a:ext>
                </a:extLst>
              </a:tr>
              <a:tr h="970269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Less chance of bad attendance +9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Would this stop soon as hospital reduced incentives? -3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244528"/>
                  </a:ext>
                </a:extLst>
              </a:tr>
              <a:tr h="970269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+17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-6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-6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= 5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0716102"/>
                  </a:ext>
                </a:extLst>
              </a:tr>
            </a:tbl>
          </a:graphicData>
        </a:graphic>
      </p:graphicFrame>
      <p:sp>
        <p:nvSpPr>
          <p:cNvPr id="5" name="TextBox 5">
            <a:extLst>
              <a:ext uri="{FF2B5EF4-FFF2-40B4-BE49-F238E27FC236}">
                <a16:creationId xmlns:a16="http://schemas.microsoft.com/office/drawing/2014/main" id="{B37F4DF4-1186-469B-9596-8C99FE5532DE}"/>
              </a:ext>
            </a:extLst>
          </p:cNvPr>
          <p:cNvSpPr txBox="1"/>
          <p:nvPr/>
        </p:nvSpPr>
        <p:spPr>
          <a:xfrm>
            <a:off x="6184562" y="524655"/>
            <a:ext cx="558358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Solution 4 – Offer incentives for good attendance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F18ECA-A061-4B35-85EE-8C80BD1E273D}"/>
              </a:ext>
            </a:extLst>
          </p:cNvPr>
          <p:cNvSpPr txBox="1"/>
          <p:nvPr/>
        </p:nvSpPr>
        <p:spPr>
          <a:xfrm>
            <a:off x="2693237" y="120609"/>
            <a:ext cx="5351489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Solution 5 – Shortening working days for staff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1B7B1912-0663-45B1-B370-E49452860997}"/>
              </a:ext>
            </a:extLst>
          </p:cNvPr>
          <p:cNvGraphicFramePr>
            <a:graphicFrameLocks noGrp="1"/>
          </p:cNvGraphicFramePr>
          <p:nvPr/>
        </p:nvGraphicFramePr>
        <p:xfrm>
          <a:off x="640829" y="489944"/>
          <a:ext cx="10440655" cy="320040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610163">
                  <a:extLst>
                    <a:ext uri="{9D8B030D-6E8A-4147-A177-3AD203B41FA5}">
                      <a16:colId xmlns:a16="http://schemas.microsoft.com/office/drawing/2014/main" val="4159776951"/>
                    </a:ext>
                  </a:extLst>
                </a:gridCol>
                <a:gridCol w="2610163">
                  <a:extLst>
                    <a:ext uri="{9D8B030D-6E8A-4147-A177-3AD203B41FA5}">
                      <a16:colId xmlns:a16="http://schemas.microsoft.com/office/drawing/2014/main" val="1936052284"/>
                    </a:ext>
                  </a:extLst>
                </a:gridCol>
                <a:gridCol w="2610163">
                  <a:extLst>
                    <a:ext uri="{9D8B030D-6E8A-4147-A177-3AD203B41FA5}">
                      <a16:colId xmlns:a16="http://schemas.microsoft.com/office/drawing/2014/main" val="3215912331"/>
                    </a:ext>
                  </a:extLst>
                </a:gridCol>
                <a:gridCol w="2610163">
                  <a:extLst>
                    <a:ext uri="{9D8B030D-6E8A-4147-A177-3AD203B41FA5}">
                      <a16:colId xmlns:a16="http://schemas.microsoft.com/office/drawing/2014/main" val="2765475501"/>
                    </a:ext>
                  </a:extLst>
                </a:gridCol>
              </a:tblGrid>
              <a:tr h="268348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Plus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Minus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Interesting?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Total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6137090"/>
                  </a:ext>
                </a:extLst>
              </a:tr>
              <a:tr h="670867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Staff are less overworked +5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Having to find more staff to cover the rest of the day -5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Hiring new staff? -2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5882223"/>
                  </a:ext>
                </a:extLst>
              </a:tr>
              <a:tr h="469608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Staff are more motivated +6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9187165"/>
                  </a:ext>
                </a:extLst>
              </a:tr>
              <a:tr h="670867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Cost-effective no money lost for trust +8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As long as additional staff cover the rest of the hours? -2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2568723"/>
                  </a:ext>
                </a:extLst>
              </a:tr>
              <a:tr h="268348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+19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-5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-4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=10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35978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82EAB9D-EB52-4F5C-A88D-1AECD2F9079B}"/>
              </a:ext>
            </a:extLst>
          </p:cNvPr>
          <p:cNvSpPr txBox="1"/>
          <p:nvPr/>
        </p:nvSpPr>
        <p:spPr>
          <a:xfrm>
            <a:off x="1569969" y="3690344"/>
            <a:ext cx="832454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Solution 6 – supporting staff with additional costs for travel and childcare 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0BD21A33-1F97-41CE-A403-80C731A2A8D1}"/>
              </a:ext>
            </a:extLst>
          </p:cNvPr>
          <p:cNvGraphicFramePr>
            <a:graphicFrameLocks noGrp="1"/>
          </p:cNvGraphicFramePr>
          <p:nvPr/>
        </p:nvGraphicFramePr>
        <p:xfrm>
          <a:off x="640829" y="4023360"/>
          <a:ext cx="10440655" cy="283464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610163">
                  <a:extLst>
                    <a:ext uri="{9D8B030D-6E8A-4147-A177-3AD203B41FA5}">
                      <a16:colId xmlns:a16="http://schemas.microsoft.com/office/drawing/2014/main" val="2635963400"/>
                    </a:ext>
                  </a:extLst>
                </a:gridCol>
                <a:gridCol w="2610163">
                  <a:extLst>
                    <a:ext uri="{9D8B030D-6E8A-4147-A177-3AD203B41FA5}">
                      <a16:colId xmlns:a16="http://schemas.microsoft.com/office/drawing/2014/main" val="701013359"/>
                    </a:ext>
                  </a:extLst>
                </a:gridCol>
                <a:gridCol w="2610163">
                  <a:extLst>
                    <a:ext uri="{9D8B030D-6E8A-4147-A177-3AD203B41FA5}">
                      <a16:colId xmlns:a16="http://schemas.microsoft.com/office/drawing/2014/main" val="3341832811"/>
                    </a:ext>
                  </a:extLst>
                </a:gridCol>
                <a:gridCol w="2610163">
                  <a:extLst>
                    <a:ext uri="{9D8B030D-6E8A-4147-A177-3AD203B41FA5}">
                      <a16:colId xmlns:a16="http://schemas.microsoft.com/office/drawing/2014/main" val="1102786553"/>
                    </a:ext>
                  </a:extLst>
                </a:gridCol>
              </a:tblGrid>
              <a:tr h="334844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Plus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Minus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Interesting?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Total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5930568"/>
                  </a:ext>
                </a:extLst>
              </a:tr>
              <a:tr h="837124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Staff are able to come to work +8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Trust continues to lose money -9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Will the amount of money lost be less than absences? -4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7533605"/>
                  </a:ext>
                </a:extLst>
              </a:tr>
              <a:tr h="1088254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Staff motivated +5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The extra workload for HR -7 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Staff appreciation of trust is higher, perks of continuing with career? +4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06328"/>
                  </a:ext>
                </a:extLst>
              </a:tr>
              <a:tr h="334844"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+13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-16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0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>
                          <a:latin typeface="Arial" pitchFamily="34"/>
                          <a:cs typeface="Arial" pitchFamily="34"/>
                        </a:rPr>
                        <a:t>= -3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739103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9C0F959-3281-4142-971E-F6673B679A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0" ma:contentTypeDescription="Create a new document." ma:contentTypeScope="" ma:versionID="260c2396ec2157ac3b26bdefd6e58c9b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cd2e9844000dc672b1cc1667409e5b6e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016E9E4-3A26-4393-A1E6-73C8F47CE80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218DB58-0E32-4C1F-898B-0E8498E14FE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7F46036-8535-4EB8-AD8D-EEFC0B8FE2AB}">
  <ds:schemaRefs>
    <ds:schemaRef ds:uri="http://purl.org/dc/elements/1.1/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purl.org/dc/terms/"/>
    <ds:schemaRef ds:uri="http://schemas.microsoft.com/office/infopath/2007/PartnerControls"/>
    <ds:schemaRef ds:uri="9823f8e4-81f3-4a59-a026-c1a9717271fd"/>
    <ds:schemaRef ds:uri="95817cb9-f0eb-4f4d-892c-47ab9f8957c0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439</TotalTime>
  <Words>544</Words>
  <Application>Microsoft Office PowerPoint</Application>
  <PresentationFormat>Widescreen</PresentationFormat>
  <Paragraphs>102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Solving The Problem of Long-term Absenteeism At Mid Cheshire Hospitals NHS Foundation Trust  </vt:lpstr>
      <vt:lpstr>PowerPoint Presentation</vt:lpstr>
      <vt:lpstr>What impact does this problem cause?</vt:lpstr>
      <vt:lpstr>Understanding the causes of staff absenteeism using PESTEL and FISHBONE models.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Solving The Problem of Long-term Absenteeism At Mid Cheshire Hospitals NHS Foundation Trust  </dc:title>
  <dc:creator>Jade</dc:creator>
  <cp:lastModifiedBy>Jade Dore (2112020)</cp:lastModifiedBy>
  <cp:revision>17</cp:revision>
  <dcterms:created xsi:type="dcterms:W3CDTF">2022-03-07T20:57:31Z</dcterms:created>
  <dcterms:modified xsi:type="dcterms:W3CDTF">2022-03-14T11:27:23Z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